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120" d="100"/>
          <a:sy n="12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4A-024E-BE34-3EE93E0A615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64A-024E-BE34-3EE93E0A615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64A-024E-BE34-3EE93E0A61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54153599"/>
        <c:axId val="354146879"/>
      </c:barChart>
      <c:catAx>
        <c:axId val="3541535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4146879"/>
        <c:crosses val="autoZero"/>
        <c:auto val="1"/>
        <c:lblAlgn val="ctr"/>
        <c:lblOffset val="100"/>
        <c:noMultiLvlLbl val="0"/>
      </c:catAx>
      <c:valAx>
        <c:axId val="3541468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415359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4/16/26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Some notes on the second slide.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Final notes on the third slide.</a:t>
            </a:r>
          </a:p>
          <a:p>
            <a:r>
              <a:t>Second line of notes.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E277-F64F-CD4D-8092-A1FBD0226130}" type="datetimeFigureOut">
              <a:rPr lang="en-US" smtClean="0"/>
              <a:t>4/16/26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E277-F64F-CD4D-8092-A1FBD0226130}" type="datetimeFigureOut">
              <a:rPr lang="en-US" smtClean="0"/>
              <a:t>4/16/26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E277-F64F-CD4D-8092-A1FBD0226130}" type="datetimeFigureOut">
              <a:rPr lang="en-US" smtClean="0"/>
              <a:t>4/16/26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E277-F64F-CD4D-8092-A1FBD0226130}" type="datetimeFigureOut">
              <a:rPr lang="en-US" smtClean="0"/>
              <a:t>4/16/26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E277-F64F-CD4D-8092-A1FBD0226130}" type="datetimeFigureOut">
              <a:rPr lang="en-US" smtClean="0"/>
              <a:t>4/16/26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E277-F64F-CD4D-8092-A1FBD0226130}" type="datetimeFigureOut">
              <a:rPr lang="en-US" smtClean="0"/>
              <a:t>4/16/26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E277-F64F-CD4D-8092-A1FBD0226130}" type="datetimeFigureOut">
              <a:rPr lang="en-US" smtClean="0"/>
              <a:t>4/16/26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E277-F64F-CD4D-8092-A1FBD0226130}" type="datetimeFigureOut">
              <a:rPr lang="en-US" smtClean="0"/>
              <a:t>4/16/26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E277-F64F-CD4D-8092-A1FBD0226130}" type="datetimeFigureOut">
              <a:rPr lang="en-US" smtClean="0"/>
              <a:t>4/16/26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E277-F64F-CD4D-8092-A1FBD0226130}" type="datetimeFigureOut">
              <a:rPr lang="en-US" smtClean="0"/>
              <a:t>4/16/26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E277-F64F-CD4D-8092-A1FBD0226130}" type="datetimeFigureOut">
              <a:rPr lang="en-US" smtClean="0"/>
              <a:t>4/16/26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6CE277-F64F-CD4D-8092-A1FBD0226130}" type="datetimeFigureOut">
              <a:rPr lang="en-US" smtClean="0"/>
              <a:t>4/16/26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644526"/>
            <a:ext cx="9144000" cy="932409"/>
          </a:xfrm>
        </p:spPr>
        <p:txBody>
          <a:bodyPr/>
          <a:lstStyle/>
          <a:p>
            <a:r>
              <a:rPr lang="en-US" dirty="0"/>
              <a:t>Test Table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433848"/>
            <a:ext cx="9144000" cy="454572"/>
          </a:xfrm>
        </p:spPr>
        <p:txBody>
          <a:bodyPr/>
          <a:lstStyle/>
          <a:p>
            <a:r>
              <a:rPr lang="en-US" dirty="0"/>
              <a:t>With footnote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031999" y="1945640"/>
          <a:ext cx="8128001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dirty="0"/>
                        <a:t>Class1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dirty="0"/>
                        <a:t>Class2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/>
                        <a:t>A merged with B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US" dirty="0"/>
                        <a:t>R3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en-US" dirty="0"/>
                        <a:t>R4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Second slide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3623631" cy="213677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Let’s introduce a list</a:t>
            </a:r>
          </a:p>
          <a:p>
            <a:r>
              <a:rPr lang="en-US" dirty="0"/>
              <a:t>With foo</a:t>
            </a:r>
          </a:p>
          <a:p>
            <a:r>
              <a:rPr lang="en-US" dirty="0"/>
              <a:t>Bar</a:t>
            </a:r>
          </a:p>
          <a:p>
            <a:r>
              <a:rPr lang="en-US" dirty="0"/>
              <a:t>And </a:t>
            </a:r>
            <a:r>
              <a:rPr lang="en-US" dirty="0" err="1"/>
              <a:t>baz</a:t>
            </a:r>
            <a:r>
              <a:rPr lang="en-US" dirty="0"/>
              <a:t> things</a:t>
            </a:r>
          </a:p>
        </p:txBody>
      </p:sp>
      <p:sp>
        <p:nvSpPr>
          <p:cNvPr id="4" name="Rectangle 3"/>
          <p:cNvSpPr/>
          <p:nvPr/>
        </p:nvSpPr>
        <p:spPr>
          <a:xfrm>
            <a:off x="6180463" y="1344058"/>
            <a:ext cx="4076241" cy="387793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 rectangle shape with this text inside.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23634" y="2434665"/>
            <a:ext cx="1613535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List item4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List item5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List item6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53634" y="2457553"/>
            <a:ext cx="6559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80604020202020204" pitchFamily="34" charset="0"/>
              <a:buChar char="•"/>
            </a:pPr>
            <a:r>
              <a:rPr lang="en-GB" dirty="0"/>
              <a:t>I</a:t>
            </a:r>
            <a:r>
              <a:rPr lang="en-US" dirty="0"/>
              <a:t>1</a:t>
            </a:r>
          </a:p>
          <a:p>
            <a:pPr marL="285750" indent="-285750">
              <a:buFont typeface="Arial" panose="02080604020202020204" pitchFamily="34" charset="0"/>
              <a:buChar char="•"/>
            </a:pPr>
            <a:r>
              <a:rPr lang="en-US" dirty="0"/>
              <a:t>I2</a:t>
            </a:r>
          </a:p>
          <a:p>
            <a:pPr marL="285750" indent="-285750">
              <a:buFont typeface="Arial" panose="02080604020202020204" pitchFamily="34" charset="0"/>
              <a:buChar char="•"/>
            </a:pPr>
            <a:r>
              <a:rPr lang="en-US" dirty="0"/>
              <a:t>I3</a:t>
            </a:r>
          </a:p>
          <a:p>
            <a:pPr marL="285750" indent="-285750">
              <a:buFont typeface="Arial" panose="02080604020202020204" pitchFamily="34" charset="0"/>
              <a:buChar char="•"/>
            </a:pPr>
            <a:r>
              <a:rPr lang="en-US" dirty="0"/>
              <a:t>I4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34940" y="2457554"/>
            <a:ext cx="12461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</a:t>
            </a:r>
            <a:r>
              <a:rPr lang="en-US" dirty="0"/>
              <a:t>ome info:</a:t>
            </a:r>
          </a:p>
          <a:p>
            <a:pPr marL="285750" indent="-285750">
              <a:buFont typeface="Arial" panose="02080604020202020204" pitchFamily="34" charset="0"/>
              <a:buChar char="•"/>
            </a:pPr>
            <a:r>
              <a:rPr lang="en-GB" dirty="0"/>
              <a:t>I</a:t>
            </a:r>
            <a:r>
              <a:rPr lang="en-US" dirty="0"/>
              <a:t>tem A</a:t>
            </a:r>
          </a:p>
          <a:p>
            <a:pPr marL="285750" indent="-285750">
              <a:buFont typeface="Arial" panose="02080604020202020204" pitchFamily="34" charset="0"/>
              <a:buChar char="•"/>
            </a:pPr>
            <a:r>
              <a:rPr lang="en-US" dirty="0"/>
              <a:t>Item 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31336" y="2459421"/>
            <a:ext cx="14782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</a:t>
            </a:r>
            <a:r>
              <a:rPr lang="en-US" dirty="0"/>
              <a:t>aybe a list?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List1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List2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List3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404392" y="2434665"/>
            <a:ext cx="6559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80604020202020204" pitchFamily="34" charset="0"/>
              <a:buChar char="•"/>
            </a:pPr>
            <a:r>
              <a:rPr lang="en-GB" dirty="0"/>
              <a:t>l1 </a:t>
            </a:r>
          </a:p>
          <a:p>
            <a:pPr marL="285750" indent="-285750">
              <a:buFont typeface="Arial" panose="02080604020202020204" pitchFamily="34" charset="0"/>
              <a:buChar char="•"/>
            </a:pPr>
            <a:r>
              <a:rPr lang="en-GB" dirty="0"/>
              <a:t>l2</a:t>
            </a:r>
          </a:p>
          <a:p>
            <a:pPr marL="285750" indent="-285750">
              <a:buFont typeface="Arial" panose="02080604020202020204" pitchFamily="34" charset="0"/>
              <a:buChar char="•"/>
            </a:pPr>
            <a:r>
              <a:rPr lang="en-US" dirty="0"/>
              <a:t>l3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250807-1724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6515" y="1499870"/>
            <a:ext cx="2518410" cy="35617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/>
              <p:cNvSpPr txBox="1"/>
              <p:nvPr/>
            </p:nvSpPr>
            <p:spPr>
              <a:xfrm>
                <a:off x="158115" y="147320"/>
                <a:ext cx="8449310" cy="4781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>
                    <a:latin typeface="DejaVu Math TeX Gyre" panose="02000503000000000000" charset="0"/>
                    <a:ea typeface="宋体" charset="0"/>
                    <a:cs typeface="DejaVu Math TeX Gyre" panose="02000503000000000000" charset="0"/>
                  </a:rPr>
                  <a:t>公式前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DejaVu Math TeX Gyre" panose="02000503000000000000" charset="0"/>
                      </a:rPr>
                      <m:t>𝑓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DejaVu Math TeX Gyre" panose="02000503000000000000" charset="0"/>
                          </a:rPr>
                          <m:t>𝑥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  <a:cs typeface="DejaVu Math TeX Gyre" panose="02000503000000000000" charset="0"/>
                      </a:rPr>
                      <m:t>=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DejaVu Math TeX Gyre" panose="02000503000000000000" charset="0"/>
                          </a:rPr>
                          <m:t>𝑎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DejaVu Math TeX Gyre" panose="02000503000000000000" charset="0"/>
                          </a:rPr>
                          <m:t>0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DejaVu Math TeX Gyre" panose="02000503000000000000" charset="0"/>
                      </a:rPr>
                      <m:t>+</m:t>
                    </m:r>
                    <m:nary>
                      <m:naryPr>
                        <m:chr m:val="∑"/>
                        <m:limLoc m:val="undOvr"/>
                        <m:ctrlPr>
                          <a:rPr lang="en-US" altLang="zh-CN" i="1">
                            <a:latin typeface="Cambria Math" panose="02040503050406030204" pitchFamily="18" charset="0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DejaVu Math TeX Gyre" panose="02000503000000000000" charset="0"/>
                          </a:rPr>
                          <m:t>=1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DejaVu Math TeX Gyre" panose="02000503000000000000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DejaVu Math TeX Gyre" panose="02000503000000000000" charset="0"/>
                                  </a:rPr>
                                  <m:t>𝑛</m:t>
                                </m:r>
                              </m:sub>
                            </m:sSub>
                            <m:func>
                              <m:func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>
                                    <a:latin typeface="Cambria Math" panose="02040503050406030204" pitchFamily="18" charset="0"/>
                                    <a:cs typeface="DejaVu Math TeX Gyre" panose="02000503000000000000" charset="0"/>
                                  </a:rPr>
                                  <m:t>cos</m:t>
                                </m:r>
                              </m:fName>
                              <m:e>
                                <m:f>
                                  <m:f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  <a:cs typeface="DejaVu Math TeX Gyre" panose="02000503000000000000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DejaVu Math TeX Gyre" panose="02000503000000000000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DejaVu Math TeX Gyre" panose="02000503000000000000" charset="0"/>
                                      </a:rPr>
                                      <m:t>𝜋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num>
                                  <m:den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DejaVu Math TeX Gyre" panose="02000503000000000000" charset="0"/>
                                      </a:rPr>
                                      <m:t>𝐿</m:t>
                                    </m:r>
                                  </m:den>
                                </m:f>
                              </m:e>
                            </m:func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DejaVu Math TeX Gyre" panose="02000503000000000000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DejaVu Math TeX Gyre" panose="02000503000000000000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DejaVu Math TeX Gyre" panose="02000503000000000000" charset="0"/>
                                  </a:rPr>
                                  <m:t>𝑛</m:t>
                                </m:r>
                              </m:sub>
                            </m:sSub>
                            <m:func>
                              <m:func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>
                                    <a:latin typeface="Cambria Math" panose="02040503050406030204" pitchFamily="18" charset="0"/>
                                    <a:cs typeface="DejaVu Math TeX Gyre" panose="02000503000000000000" charset="0"/>
                                  </a:rPr>
                                  <m:t>sin</m:t>
                                </m:r>
                              </m:fName>
                              <m:e>
                                <m:f>
                                  <m:f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  <a:cs typeface="DejaVu Math TeX Gyre" panose="02000503000000000000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DejaVu Math TeX Gyre" panose="02000503000000000000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DejaVu Math TeX Gyre" panose="02000503000000000000" charset="0"/>
                                      </a:rPr>
                                      <m:t>𝜋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num>
                                  <m:den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DejaVu Math TeX Gyre" panose="02000503000000000000" charset="0"/>
                                      </a:rPr>
                                      <m:t>𝐿</m:t>
                                    </m:r>
                                  </m:den>
                                </m:f>
                              </m:e>
                            </m:func>
                          </m:e>
                        </m:d>
                      </m:e>
                    </m:nary>
                  </m:oMath>
                </a14:m>
                <a:r>
                  <a:rPr lang="zh-CN" altLang="en-US">
                    <a:latin typeface="DejaVu Math TeX Gyre" panose="02000503000000000000" charset="0"/>
                    <a:ea typeface="宋体" charset="0"/>
                    <a:cs typeface="DejaVu Math TeX Gyre" panose="02000503000000000000" charset="0"/>
                  </a:rPr>
                  <a:t>公式后</a:t>
                </a:r>
              </a:p>
            </p:txBody>
          </p:sp>
        </mc:Choice>
        <mc:Fallback xmlns=""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115" y="147320"/>
                <a:ext cx="8449310" cy="47815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/>
          <p:cNvSpPr txBox="1"/>
          <p:nvPr/>
        </p:nvSpPr>
        <p:spPr>
          <a:xfrm>
            <a:off x="130175" y="2026285"/>
            <a:ext cx="5747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普通文本框</a:t>
            </a:r>
            <a:r>
              <a:rPr lang="en-US" altLang="zh-CN"/>
              <a:t> </a:t>
            </a:r>
            <a:r>
              <a:rPr lang="zh-CN" altLang="en-US" b="1">
                <a:ea typeface="宋体" charset="0"/>
              </a:rPr>
              <a:t>粗体</a:t>
            </a:r>
            <a:r>
              <a:rPr lang="en-US" altLang="zh-CN" b="1">
                <a:ea typeface="宋体" charset="0"/>
              </a:rPr>
              <a:t> </a:t>
            </a:r>
            <a:r>
              <a:rPr lang="zh-CN" altLang="en-US" i="1">
                <a:ea typeface="宋体" charset="0"/>
              </a:rPr>
              <a:t>斜体</a:t>
            </a:r>
            <a:r>
              <a:rPr lang="en-US" altLang="zh-CN" i="1">
                <a:ea typeface="宋体" charset="0"/>
              </a:rPr>
              <a:t> </a:t>
            </a:r>
            <a:r>
              <a:rPr lang="zh-CN" altLang="en-US" u="sng">
                <a:ea typeface="宋体" charset="0"/>
              </a:rPr>
              <a:t>下划线</a:t>
            </a:r>
            <a:r>
              <a:rPr lang="en-US" altLang="zh-CN">
                <a:ea typeface="宋体" charset="0"/>
              </a:rPr>
              <a:t> </a:t>
            </a:r>
            <a:r>
              <a:rPr lang="zh-CN" altLang="en-US" strike="sngStrike">
                <a:ea typeface="宋体" charset="0"/>
              </a:rPr>
              <a:t>删除线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260EBD-E81F-5986-A110-AA091AC21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第</a:t>
            </a:r>
            <a:r>
              <a:rPr kumimoji="1" lang="en-US" altLang="zh-CN"/>
              <a:t>5</a:t>
            </a:r>
            <a:r>
              <a:rPr kumimoji="1" lang="zh-CN" altLang="en-US"/>
              <a:t>页标题</a:t>
            </a: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8ED5A772-4B85-22FA-93BD-84D0B14D7A1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593427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165484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139</Words>
  <Application>Microsoft Macintosh PowerPoint</Application>
  <PresentationFormat>宽屏</PresentationFormat>
  <Paragraphs>66</Paragraphs>
  <Slides>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3" baseType="lpstr">
      <vt:lpstr>宋体</vt:lpstr>
      <vt:lpstr>DejaVu Math TeX Gyre</vt:lpstr>
      <vt:lpstr>Aptos</vt:lpstr>
      <vt:lpstr>Aptos Display</vt:lpstr>
      <vt:lpstr>Arial</vt:lpstr>
      <vt:lpstr>Calibri</vt:lpstr>
      <vt:lpstr>Cambria Math</vt:lpstr>
      <vt:lpstr>Office Theme</vt:lpstr>
      <vt:lpstr>Test Table Slide</vt:lpstr>
      <vt:lpstr>Second slide title</vt:lpstr>
      <vt:lpstr>PowerPoint 演示文稿</vt:lpstr>
      <vt:lpstr>PowerPoint 演示文稿</vt:lpstr>
      <vt:lpstr>第5页标题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 Lysak</dc:creator>
  <cp:lastModifiedBy>myhloli</cp:lastModifiedBy>
  <cp:revision>28</cp:revision>
  <dcterms:created xsi:type="dcterms:W3CDTF">2026-04-10T03:20:40Z</dcterms:created>
  <dcterms:modified xsi:type="dcterms:W3CDTF">2026-04-16T07:37:34Z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5C1F829C17CA28EA6A1E7B697D0AA4F2_42</vt:lpwstr>
  </property>
  <property fmtid="{D5CDD505-2E9C-101B-9397-08002B2CF9AE}" pid="3" name="KSOProductBuildVer">
    <vt:lpwstr>2052-12.1.0.17900</vt:lpwstr>
  </property>
</Properties>
</file>