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8" r:id="rId2"/>
    <p:sldId id="389" r:id="rId3"/>
    <p:sldId id="391" r:id="rId4"/>
    <p:sldId id="398" r:id="rId5"/>
    <p:sldId id="404" r:id="rId6"/>
    <p:sldId id="405" r:id="rId7"/>
    <p:sldId id="406" r:id="rId8"/>
    <p:sldId id="407" r:id="rId9"/>
    <p:sldId id="408" r:id="rId10"/>
    <p:sldId id="348" r:id="rId11"/>
    <p:sldId id="403" r:id="rId12"/>
    <p:sldId id="400" r:id="rId13"/>
    <p:sldId id="399" r:id="rId14"/>
    <p:sldId id="383" r:id="rId15"/>
    <p:sldId id="411" r:id="rId16"/>
    <p:sldId id="416" r:id="rId17"/>
    <p:sldId id="424" r:id="rId18"/>
    <p:sldId id="417" r:id="rId19"/>
    <p:sldId id="373" r:id="rId20"/>
    <p:sldId id="418" r:id="rId21"/>
    <p:sldId id="420" r:id="rId22"/>
    <p:sldId id="419" r:id="rId23"/>
    <p:sldId id="390" r:id="rId24"/>
    <p:sldId id="425" r:id="rId25"/>
    <p:sldId id="415" r:id="rId26"/>
    <p:sldId id="414" r:id="rId27"/>
    <p:sldId id="422" r:id="rId28"/>
    <p:sldId id="410" r:id="rId29"/>
    <p:sldId id="421" r:id="rId30"/>
    <p:sldId id="426" r:id="rId31"/>
    <p:sldId id="423" r:id="rId32"/>
    <p:sldId id="427" r:id="rId33"/>
    <p:sldId id="430" r:id="rId34"/>
    <p:sldId id="431" r:id="rId35"/>
    <p:sldId id="432" r:id="rId36"/>
    <p:sldId id="433" r:id="rId37"/>
    <p:sldId id="434" r:id="rId38"/>
    <p:sldId id="435" r:id="rId39"/>
    <p:sldId id="437" r:id="rId40"/>
    <p:sldId id="438" r:id="rId41"/>
    <p:sldId id="439" r:id="rId42"/>
    <p:sldId id="440" r:id="rId43"/>
    <p:sldId id="442" r:id="rId44"/>
    <p:sldId id="429" r:id="rId45"/>
    <p:sldId id="369" r:id="rId46"/>
    <p:sldId id="370" r:id="rId47"/>
    <p:sldId id="371" r:id="rId48"/>
    <p:sldId id="441" r:id="rId49"/>
    <p:sldId id="290" r:id="rId50"/>
    <p:sldId id="376" r:id="rId51"/>
    <p:sldId id="379" r:id="rId52"/>
    <p:sldId id="322" r:id="rId53"/>
    <p:sldId id="378" r:id="rId54"/>
    <p:sldId id="377" r:id="rId55"/>
    <p:sldId id="380" r:id="rId56"/>
    <p:sldId id="321" r:id="rId57"/>
    <p:sldId id="325" r:id="rId58"/>
    <p:sldId id="320" r:id="rId59"/>
    <p:sldId id="381" r:id="rId60"/>
    <p:sldId id="283" r:id="rId61"/>
    <p:sldId id="388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0000"/>
    <a:srgbClr val="68A991"/>
    <a:srgbClr val="AC4469"/>
    <a:srgbClr val="13131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7" autoAdjust="0"/>
    <p:restoredTop sz="86502" autoAdjust="0"/>
  </p:normalViewPr>
  <p:slideViewPr>
    <p:cSldViewPr>
      <p:cViewPr varScale="1">
        <p:scale>
          <a:sx n="80" d="100"/>
          <a:sy n="80" d="100"/>
        </p:scale>
        <p:origin x="11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7E935-6777-4C21-8763-EB7C10E59107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84AD85-664A-4FA6-AA83-1CD4DD2B1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10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大家好！我是一名网站数据分析师，也是一名</a:t>
            </a:r>
            <a:r>
              <a:rPr lang="en-US" altLang="zh-CN" dirty="0" smtClean="0"/>
              <a:t>R</a:t>
            </a:r>
            <a:r>
              <a:rPr lang="zh-CN" altLang="en-US" dirty="0" smtClean="0"/>
              <a:t>语言使用者与爱好者。从上海过来与大家分享“小而美的数据产品”。在探讨</a:t>
            </a:r>
            <a:r>
              <a:rPr lang="en-US" altLang="zh-CN" dirty="0" smtClean="0"/>
              <a:t>R</a:t>
            </a:r>
            <a:r>
              <a:rPr lang="zh-CN" altLang="en-US" dirty="0" smtClean="0"/>
              <a:t>技术的同时，也聊聊产品思维与设计眼光。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0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开源</a:t>
            </a:r>
            <a:r>
              <a:rPr lang="en-US" altLang="zh-CN" dirty="0" smtClean="0"/>
              <a:t>BI</a:t>
            </a:r>
            <a:r>
              <a:rPr lang="zh-CN" altLang="en-US" dirty="0" smtClean="0"/>
              <a:t>工具</a:t>
            </a:r>
            <a:r>
              <a:rPr lang="en-US" altLang="zh-CN" dirty="0" err="1" smtClean="0"/>
              <a:t>Pentaho</a:t>
            </a:r>
            <a:r>
              <a:rPr lang="zh-CN" altLang="en-US" dirty="0" smtClean="0"/>
              <a:t>的后台界面。小而美吗？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20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百度网站统计工具的后台。颜色是不是太花了？在读饼图时候是不是需要视线左右移动去对应各个省份？至于“其余地区”的饼比“广东”的饼哪一个大？直接看图其实很难分辨。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39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淘宝店铺数据分析工具量子的后台。跟刚才的饼图有类似的问题。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49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某邮件营销服务商的报表后台。小而美吗？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87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在信息图表设计领域有一位高人叫</a:t>
            </a:r>
            <a:r>
              <a:rPr lang="en-US" altLang="zh-CN" dirty="0" smtClean="0"/>
              <a:t>Stephen Few</a:t>
            </a:r>
            <a:r>
              <a:rPr lang="zh-CN" altLang="en-US" dirty="0" smtClean="0"/>
              <a:t>，他写过一本很有名的书</a:t>
            </a:r>
            <a:r>
              <a:rPr lang="en-US" altLang="zh-CN" dirty="0" smtClean="0"/>
              <a:t>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 Dashboard Design: The Effective Visual Communication of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34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shiny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37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Knitr</a:t>
            </a:r>
            <a:r>
              <a:rPr lang="zh-CN" altLang="en-US" dirty="0" smtClean="0"/>
              <a:t>加上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504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84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接下来，跟大家分享一个案例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012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想清楚这些，心里亮堂了，遇到选择就能走对路。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189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先解题。何为数据产品？这本老黄历也提供信息，辅助决策。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15</a:t>
            </a:r>
            <a:r>
              <a:rPr lang="zh-CN" altLang="en-US" dirty="0" smtClean="0"/>
              <a:t>日是农历甲午年廿一。宜沐浴，扫舍。忌栽种，会友。还有择吉须知。时辰吉凶。是不是也是利用数据辅助决策。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1324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36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605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产品设计时，充分尊重人性特点和行为习惯，以人为本。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147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Datatable</a:t>
            </a:r>
            <a:r>
              <a:rPr lang="zh-CN" altLang="en-US" dirty="0" smtClean="0"/>
              <a:t>默认不支持模糊查找。</a:t>
            </a:r>
            <a:r>
              <a:rPr lang="en-US" altLang="zh-CN" dirty="0" smtClean="0"/>
              <a:t>Workaround,</a:t>
            </a:r>
            <a:r>
              <a:rPr lang="zh-CN" altLang="en-US" dirty="0" smtClean="0"/>
              <a:t>考虑用户自然的使用习惯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379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Visual Display of Quantitative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45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library(</a:t>
            </a:r>
            <a:r>
              <a:rPr lang="en-US" dirty="0" err="1" smtClean="0"/>
              <a:t>ggmap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base_osm_map</a:t>
            </a:r>
            <a:r>
              <a:rPr lang="en-US" dirty="0" smtClean="0"/>
              <a:t> &lt;- </a:t>
            </a:r>
            <a:r>
              <a:rPr lang="en-US" dirty="0" err="1" smtClean="0"/>
              <a:t>ggmap</a:t>
            </a:r>
            <a:r>
              <a:rPr lang="en-US" dirty="0" smtClean="0"/>
              <a:t>(</a:t>
            </a:r>
            <a:r>
              <a:rPr lang="en-US" dirty="0" err="1" smtClean="0"/>
              <a:t>get_map</a:t>
            </a:r>
            <a:r>
              <a:rPr lang="en-US" dirty="0" smtClean="0"/>
              <a:t>(location = c(</a:t>
            </a:r>
            <a:r>
              <a:rPr lang="en-US" dirty="0" err="1" smtClean="0"/>
              <a:t>lon</a:t>
            </a:r>
            <a:r>
              <a:rPr lang="en-US" dirty="0" smtClean="0"/>
              <a:t> = 104.1954, </a:t>
            </a:r>
            <a:r>
              <a:rPr lang="en-US" dirty="0" err="1" smtClean="0"/>
              <a:t>lat</a:t>
            </a:r>
            <a:r>
              <a:rPr lang="en-US" dirty="0" smtClean="0"/>
              <a:t> = 35.86166), zoom = 4, source = '</a:t>
            </a:r>
            <a:r>
              <a:rPr lang="en-US" dirty="0" err="1" smtClean="0"/>
              <a:t>osm</a:t>
            </a:r>
            <a:r>
              <a:rPr lang="en-US" dirty="0" smtClean="0"/>
              <a:t>'),</a:t>
            </a:r>
          </a:p>
          <a:p>
            <a:r>
              <a:rPr lang="en-US" dirty="0" smtClean="0"/>
              <a:t>											color = '</a:t>
            </a:r>
            <a:r>
              <a:rPr lang="en-US" dirty="0" err="1" smtClean="0"/>
              <a:t>bw</a:t>
            </a:r>
            <a:r>
              <a:rPr lang="en-US" dirty="0" smtClean="0"/>
              <a:t>', extent='device', legend = 'none')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317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xiu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shenqi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33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Xiang guan. 1.2 hang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ju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307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She </a:t>
            </a:r>
            <a:r>
              <a:rPr lang="en-US" altLang="zh-CN" dirty="0" err="1" smtClean="0"/>
              <a:t>ji</a:t>
            </a:r>
            <a:r>
              <a:rPr lang="en-US" altLang="zh-CN" dirty="0" smtClean="0"/>
              <a:t> 4 </a:t>
            </a:r>
            <a:r>
              <a:rPr lang="en-US" altLang="zh-CN" dirty="0" err="1" smtClean="0"/>
              <a:t>yuan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970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Xiang guan. 1.2 hang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ju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50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对于数据产品，各人的理解不同。有人说是数据仓库，有人说分布式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计算平台。或者商品推荐算法？广告归因模型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也有人说不就是报表吗。这些说法都有道理。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/>
              <a:t>80% of analytics are sums and averages.</a:t>
            </a:r>
          </a:p>
          <a:p>
            <a:r>
              <a:rPr lang="en-US" i="1" dirty="0" smtClean="0"/>
              <a:t>-- Aaron Kimball, </a:t>
            </a:r>
            <a:r>
              <a:rPr lang="en-US" i="1" dirty="0" err="1" smtClean="0"/>
              <a:t>wibidata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63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zhi</a:t>
            </a:r>
            <a:r>
              <a:rPr lang="en-US" dirty="0" smtClean="0"/>
              <a:t>, </a:t>
            </a:r>
            <a:r>
              <a:rPr lang="en-US" dirty="0" err="1" smtClean="0"/>
              <a:t>lian</a:t>
            </a:r>
            <a:r>
              <a:rPr lang="en-US" dirty="0" smtClean="0"/>
              <a:t> </a:t>
            </a:r>
            <a:r>
              <a:rPr lang="en-US" dirty="0" err="1" smtClean="0"/>
              <a:t>xu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402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jian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xian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069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Yao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</a:t>
            </a:r>
            <a:r>
              <a:rPr lang="en-US" baseline="0" dirty="0" smtClean="0"/>
              <a:t> tong. La </a:t>
            </a:r>
            <a:r>
              <a:rPr lang="en-US" baseline="0" dirty="0" err="1" smtClean="0"/>
              <a:t>chu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ceng</a:t>
            </a:r>
            <a:r>
              <a:rPr lang="en-US" baseline="0" dirty="0" smtClean="0"/>
              <a:t> ci.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0653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加载速度。信息力度。</a:t>
            </a:r>
            <a:r>
              <a:rPr lang="en-US" dirty="0" smtClean="0"/>
              <a:t> </a:t>
            </a:r>
            <a:r>
              <a:rPr lang="zh-CN" altLang="en-US" dirty="0" smtClean="0"/>
              <a:t>动态</a:t>
            </a:r>
            <a:r>
              <a:rPr lang="zh-CN" altLang="en-US" baseline="0" dirty="0" smtClean="0"/>
              <a:t> </a:t>
            </a:r>
            <a:r>
              <a:rPr lang="en-US" altLang="zh-CN" baseline="0" dirty="0" smtClean="0"/>
              <a:t>vs </a:t>
            </a:r>
            <a:r>
              <a:rPr lang="zh-CN" altLang="en-US" baseline="0" dirty="0" smtClean="0"/>
              <a:t>静态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806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05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1493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Sequential, diverging and qualitative </a:t>
            </a:r>
            <a:r>
              <a:rPr lang="en-US" dirty="0" err="1" smtClean="0"/>
              <a:t>colour</a:t>
            </a:r>
            <a:r>
              <a:rPr lang="en-US" dirty="0" smtClean="0"/>
              <a:t> scales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5653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easier the information is to read and share, </a:t>
            </a:r>
          </a:p>
          <a:p>
            <a:pPr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greater the likelihood that it will be acted upon.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152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43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aseline="0" dirty="0" smtClean="0"/>
              <a:t>关于数据产品，大数据公司</a:t>
            </a:r>
            <a:r>
              <a:rPr lang="en-US" altLang="zh-CN" baseline="0" dirty="0" err="1" smtClean="0"/>
              <a:t>wibidata</a:t>
            </a:r>
            <a:r>
              <a:rPr lang="zh-CN" altLang="en-US" baseline="0" dirty="0" smtClean="0"/>
              <a:t>是这样说的。</a:t>
            </a: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到产品，那一定有对应的终端用户。在实际商业环境里，拥有最多业务用户的数据产品，俗称“报表”。报告，是或简单或丰富或静态或动态的数据呈现。分析，则在报告的基础上有明确的观点和对业务的可行的改善意见。其实，小到一张表格，一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，大到一个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系统，都可以称作数据产品。</a:t>
            </a:r>
            <a:r>
              <a:rPr lang="zh-CN" altLang="en-US" dirty="0" smtClean="0"/>
              <a:t>我们来看几张截图。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703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政府统计公报。方便读吗？小而美吗？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26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财务预算利润表。有密集恐惧症的同学赶紧闭眼。</a:t>
            </a:r>
            <a:endParaRPr 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7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这样的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想必大家也眼熟。美吗？</a:t>
            </a:r>
            <a:r>
              <a:rPr lang="en-US" altLang="zh-CN" dirty="0" err="1" smtClean="0"/>
              <a:t>ggplot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facet_wrap</a:t>
            </a:r>
            <a:r>
              <a:rPr lang="zh-CN" altLang="en-US" dirty="0" smtClean="0"/>
              <a:t>不是就解决了吗？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98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眼睛是不是要上下移动去对应什么颜色的线是哪一种商品？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63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爆炸</a:t>
            </a:r>
            <a:r>
              <a:rPr lang="en-US" altLang="zh-CN" dirty="0" smtClean="0"/>
              <a:t>3D</a:t>
            </a:r>
            <a:r>
              <a:rPr lang="zh-CN" altLang="en-US" dirty="0" smtClean="0"/>
              <a:t>饼图、如山峰般错落的立体柱形图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84AD85-664A-4FA6-AA83-1CD4DD2B1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0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6F21-A510-4877-B195-4E60FEE7C3AD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22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DB565-F9F3-4DBE-AEEB-7363487FEA48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1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E7266-0FFF-4BF4-8225-F92421670E9A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27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ECFE3-DD20-4609-B027-A3C42077414A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3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B6D86-7367-408E-8E27-F17397FBD21F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7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ED7E1-E2FC-46B5-86B6-38F08B3753AF}" type="datetime1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467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5EB3B-99A7-47F9-8AE7-D4247C546924}" type="datetime1">
              <a:rPr lang="en-US" smtClean="0"/>
              <a:t>5/22/2014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98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DE66-FE4A-4BC0-80CA-DC41AD838FF9}" type="datetime1">
              <a:rPr lang="en-US" smtClean="0"/>
              <a:t>5/22/2014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1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7B307-E074-4769-93C2-818C2841502D}" type="datetime1">
              <a:rPr lang="en-US" smtClean="0"/>
              <a:t>5/22/2014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D5B5-39C8-43CD-86FE-C97D9B4DF9C4}" type="datetime1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05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785C-1690-4324-ACB5-A44631173BDD}" type="datetime1">
              <a:rPr lang="en-US" smtClean="0"/>
              <a:t>5/22/2014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9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50CFE-C3E5-4C9C-A954-C9F0B0CC66E5}" type="datetime1">
              <a:rPr lang="en-US" smtClean="0"/>
              <a:t>5/22/2014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8080" y="6356350"/>
            <a:ext cx="658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2EFDD-FB95-4A1B-B2E2-A27E19B29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8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hyperlink" Target="https://gist.github.com/DataCharmerAaron/11396432" TargetMode="Externa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64.png"/><Relationship Id="rId7" Type="http://schemas.openxmlformats.org/officeDocument/2006/relationships/image" Target="../media/image5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119" y="980728"/>
            <a:ext cx="503997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小而</a:t>
            </a:r>
            <a:r>
              <a:rPr lang="zh-CN" altLang="en-US" sz="3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 的 </a:t>
            </a:r>
            <a:r>
              <a:rPr lang="zh-CN" altLang="en-US" sz="3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数据产</a:t>
            </a:r>
            <a:r>
              <a:rPr lang="zh-CN" altLang="en-US" sz="3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endParaRPr lang="en-US" sz="3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119" y="3933056"/>
            <a:ext cx="3239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欧阳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鹤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aaron.ouyang@hotmail.com</a:t>
            </a: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2014.05.25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6119" y="544522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第七届中国</a:t>
            </a:r>
            <a:r>
              <a:rPr lang="en-US" altLang="zh-CN" sz="16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语言会议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北京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695510"/>
            <a:ext cx="503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❶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71600" y="169551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❷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87824" y="2276872"/>
            <a:ext cx="1440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品思维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135" y="2276872"/>
            <a:ext cx="14400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设计眼光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37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56" y="692696"/>
            <a:ext cx="7503734" cy="525658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1935"/>
            <a:ext cx="9144000" cy="367413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95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7" y="280987"/>
            <a:ext cx="6867525" cy="62960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896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13" y="980728"/>
            <a:ext cx="8601075" cy="4981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4375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548680"/>
            <a:ext cx="676875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"Despite great progress in our ability to gather and warehouse data, we are still missing the boat if we don't </a:t>
            </a:r>
            <a:r>
              <a:rPr lang="en-US" sz="2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communicate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numbers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effectively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.“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-- Stephen </a:t>
            </a:r>
            <a:r>
              <a:rPr lang="en-US" sz="2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Few (2004)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96358" y="3645024"/>
            <a:ext cx="6927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我们在收集和存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数据的能力上取得了很大的进步。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是，如果不能有效地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数据，也是白搭。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32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537175" y="4173773"/>
            <a:ext cx="460552" cy="790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36" y="163472"/>
            <a:ext cx="8568952" cy="61928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7888" y="5991225"/>
            <a:ext cx="619125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7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90500"/>
            <a:ext cx="7200900" cy="6477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870" y="19050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详情报告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6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384981"/>
            <a:ext cx="889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shiny</a:t>
            </a:r>
            <a:endParaRPr lang="en-US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908720"/>
            <a:ext cx="7013029" cy="56619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1475" y="319287"/>
            <a:ext cx="145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小而美的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5918" y="384981"/>
            <a:ext cx="4655083" cy="3693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shiny.rstudio.com/gallery/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951" y="453583"/>
            <a:ext cx="216000" cy="264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5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71600" y="836712"/>
            <a:ext cx="65527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Ubuntu + R +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Git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布环境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shiny搭骨架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RMySQL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RGoogleAnalytics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读写数据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plyr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sqldf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 reshape2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清理数据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ggplot2与ggmap绘图</a:t>
            </a:r>
          </a:p>
          <a:p>
            <a:pPr>
              <a:lnSpc>
                <a:spcPct val="200000"/>
              </a:lnSpc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nitr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xtable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 markdown + HTML + CSS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成网页报告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ron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时运行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RWordPress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ifttt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邮件发布报告链接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Analytics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监测应用访问及使用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474" y="319287"/>
            <a:ext cx="270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8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7611" y="1555275"/>
            <a:ext cx="1872208" cy="4924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用户需求</a:t>
            </a:r>
            <a:endParaRPr lang="en-US" sz="2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11" y="2995435"/>
            <a:ext cx="1872208" cy="4924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如</a:t>
            </a:r>
            <a:r>
              <a:rPr lang="zh-CN" altLang="en-US" sz="2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何</a:t>
            </a:r>
            <a:r>
              <a:rPr lang="zh-CN" altLang="en-US" sz="2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满足</a:t>
            </a:r>
            <a:endParaRPr lang="en-US" sz="2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11" y="4435595"/>
            <a:ext cx="1872208" cy="4924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技术可行性</a:t>
            </a:r>
            <a:endParaRPr lang="en-US" sz="2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110" y="420796"/>
            <a:ext cx="3971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2400" dirty="0">
                <a:solidFill>
                  <a:srgbClr val="FF0000"/>
                </a:solidFill>
              </a:rPr>
              <a:t>像产品经理一样去思考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9240" y="1566564"/>
            <a:ext cx="550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“请问你要什么？”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“你可以从这个产品获得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9240" y="3069440"/>
            <a:ext cx="3075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定位：一句话描述你的产品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9240" y="4509600"/>
            <a:ext cx="3075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快速迭代，敏捷开发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611" y="5877272"/>
            <a:ext cx="710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zh-CN" sz="2400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▶</a:t>
            </a:r>
            <a:r>
              <a:rPr lang="en-US" altLang="zh-CN" sz="20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 </a:t>
            </a:r>
            <a:r>
              <a:rPr lang="en-US" altLang="zh-CN" sz="2000" dirty="0" smtClean="0"/>
              <a:t>Happy Ending: </a:t>
            </a:r>
            <a:r>
              <a:rPr lang="zh-CN" altLang="en-US" sz="2000" dirty="0" smtClean="0"/>
              <a:t>产品</a:t>
            </a:r>
            <a:r>
              <a:rPr lang="zh-CN" altLang="en-US" sz="2000" dirty="0"/>
              <a:t>上</a:t>
            </a:r>
            <a:r>
              <a:rPr lang="zh-CN" altLang="en-US" sz="2000" dirty="0" smtClean="0"/>
              <a:t>线后有人用，用户很愉悦</a:t>
            </a:r>
            <a:endParaRPr lang="en-US" sz="200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5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262" y="836712"/>
            <a:ext cx="3749930" cy="58791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85224" y="188640"/>
            <a:ext cx="23228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数据产品？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70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4" y="319287"/>
            <a:ext cx="153968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品思维</a:t>
            </a:r>
            <a:endParaRPr 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3" y="333817"/>
            <a:ext cx="3096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ealtime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412776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抽样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预备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43689" y="2577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贴合用户使用场景</a:t>
            </a:r>
            <a:endParaRPr 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0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27783" y="333817"/>
            <a:ext cx="3096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118 K vs 117898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74" y="1916832"/>
            <a:ext cx="7170961" cy="163887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MS Mincho" panose="02020609040205080304" pitchFamily="49" charset="-128"/>
                <a:ea typeface="MS Mincho" panose="02020609040205080304" pitchFamily="49" charset="-128"/>
              </a:rPr>
              <a:t>➋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43689" y="2577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贴合用户使用场景</a:t>
            </a:r>
            <a:endParaRPr 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1474" y="319287"/>
            <a:ext cx="153968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品思维</a:t>
            </a:r>
            <a:endParaRPr 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2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筛选框的宽度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➌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405" y="908720"/>
            <a:ext cx="6924675" cy="2133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3707904" y="1340888"/>
            <a:ext cx="0" cy="169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497690" y="1340888"/>
            <a:ext cx="0" cy="169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497690" y="2204864"/>
            <a:ext cx="2210214" cy="0"/>
          </a:xfrm>
          <a:prstGeom prst="line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3405" y="3284984"/>
            <a:ext cx="6877938" cy="28454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cxnSp>
        <p:nvCxnSpPr>
          <p:cNvPr id="18" name="Straight Connector 17"/>
          <p:cNvCxnSpPr/>
          <p:nvPr/>
        </p:nvCxnSpPr>
        <p:spPr>
          <a:xfrm>
            <a:off x="2594733" y="3987771"/>
            <a:ext cx="0" cy="169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497690" y="3987771"/>
            <a:ext cx="0" cy="1692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497690" y="4851747"/>
            <a:ext cx="1080000" cy="0"/>
          </a:xfrm>
          <a:prstGeom prst="line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1520" y="177455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</a:t>
            </a:r>
          </a:p>
          <a:p>
            <a:pPr algn="ctr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(default)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4510605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After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43689" y="2577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贴合用户使用场景</a:t>
            </a:r>
            <a:endParaRPr 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1474" y="319287"/>
            <a:ext cx="153968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品思维</a:t>
            </a:r>
            <a:endParaRPr 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26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小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写字母筛选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➍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412776"/>
            <a:ext cx="7855992" cy="89156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056" y="3391069"/>
            <a:ext cx="7889274" cy="14764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Isosceles Triangle 9"/>
          <p:cNvSpPr/>
          <p:nvPr/>
        </p:nvSpPr>
        <p:spPr>
          <a:xfrm>
            <a:off x="1691680" y="2317484"/>
            <a:ext cx="216024" cy="12334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7482" y="148478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</a:t>
            </a:r>
          </a:p>
          <a:p>
            <a:pPr algn="ctr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(default)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3937875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After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192" y="5165228"/>
            <a:ext cx="838200" cy="100012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cxnSp>
        <p:nvCxnSpPr>
          <p:cNvPr id="15" name="Straight Arrow Connector 14"/>
          <p:cNvCxnSpPr/>
          <p:nvPr/>
        </p:nvCxnSpPr>
        <p:spPr>
          <a:xfrm>
            <a:off x="6588224" y="4529062"/>
            <a:ext cx="0" cy="5760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812686" y="24148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符合用户使用习惯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1474" y="319287"/>
            <a:ext cx="153968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品思维</a:t>
            </a:r>
            <a:endParaRPr 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12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950843" y="118398"/>
            <a:ext cx="305724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降低用户学习成本</a:t>
            </a:r>
            <a:endParaRPr 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箱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形图？散点图？表格。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➎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107" y="1012721"/>
            <a:ext cx="5237471" cy="23099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196454"/>
            <a:ext cx="2616322" cy="26561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475" y="4078005"/>
            <a:ext cx="7877175" cy="24860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9832" y="3528228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FF0000"/>
                </a:solidFill>
              </a:rPr>
              <a:t>“我这散点图多炫！还有能交互的</a:t>
            </a:r>
            <a:r>
              <a:rPr lang="en-US" altLang="zh-CN" sz="1800" dirty="0" smtClean="0">
                <a:solidFill>
                  <a:srgbClr val="FF0000"/>
                </a:solidFill>
              </a:rPr>
              <a:t>… </a:t>
            </a:r>
            <a:r>
              <a:rPr lang="zh-CN" altLang="en-US" sz="1800" dirty="0" smtClean="0">
                <a:solidFill>
                  <a:srgbClr val="FF0000"/>
                </a:solidFill>
              </a:rPr>
              <a:t>你们咋不用？！”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FF0000"/>
                </a:solidFill>
              </a:rPr>
              <a:t>“什么？你们只要个分组表格</a:t>
            </a:r>
            <a:r>
              <a:rPr lang="en-US" altLang="zh-CN" sz="1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1800" dirty="0" smtClean="0">
                <a:solidFill>
                  <a:srgbClr val="FF0000"/>
                </a:solidFill>
              </a:rPr>
              <a:t>”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474" y="319287"/>
            <a:ext cx="153968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品思维</a:t>
            </a:r>
            <a:endParaRPr 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3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数据墨水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268760"/>
            <a:ext cx="4829175" cy="3228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11560" y="4941168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-- Edward </a:t>
            </a:r>
            <a:r>
              <a:rPr lang="en-US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R.Tufte</a:t>
            </a:r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(2001)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数据墨水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396" y="1008032"/>
            <a:ext cx="5843189" cy="264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76" y="4213362"/>
            <a:ext cx="7886700" cy="1885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cxnSp>
        <p:nvCxnSpPr>
          <p:cNvPr id="9" name="Straight Connector 8"/>
          <p:cNvCxnSpPr/>
          <p:nvPr/>
        </p:nvCxnSpPr>
        <p:spPr>
          <a:xfrm>
            <a:off x="556676" y="3933056"/>
            <a:ext cx="7560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79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16832"/>
            <a:ext cx="5400600" cy="3626116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数据墨水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88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数据墨水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138" y="1192234"/>
            <a:ext cx="6915150" cy="1638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491995"/>
            <a:ext cx="7638281" cy="2864355"/>
          </a:xfrm>
          <a:prstGeom prst="rect">
            <a:avLst/>
          </a:prstGeom>
          <a:ln>
            <a:noFill/>
          </a:ln>
        </p:spPr>
      </p:pic>
      <p:cxnSp>
        <p:nvCxnSpPr>
          <p:cNvPr id="12" name="Straight Connector 11"/>
          <p:cNvCxnSpPr/>
          <p:nvPr/>
        </p:nvCxnSpPr>
        <p:spPr>
          <a:xfrm>
            <a:off x="467544" y="3212976"/>
            <a:ext cx="7560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5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29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数据墨水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➊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789040"/>
            <a:ext cx="4514850" cy="2457450"/>
          </a:xfrm>
          <a:prstGeom prst="rect">
            <a:avLst/>
          </a:prstGeom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3789040"/>
            <a:ext cx="2305050" cy="1619250"/>
          </a:xfrm>
          <a:prstGeom prst="rect">
            <a:avLst/>
          </a:prstGeom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9750" y="980728"/>
            <a:ext cx="3276600" cy="21907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611560" y="3429000"/>
            <a:ext cx="7560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505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4205" y="548680"/>
            <a:ext cx="2389643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数据仓库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式计算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商品推荐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广告归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因模型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14205" y="4509120"/>
            <a:ext cx="1800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报表</a:t>
            </a:r>
            <a:endParaRPr lang="en-US" sz="4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98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有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效传播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➋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147195"/>
            <a:ext cx="7925718" cy="18714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6" y="113832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googleVis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553" y="1087441"/>
            <a:ext cx="7553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44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有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效传播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➋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96752"/>
            <a:ext cx="7400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141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有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效传播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➋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6437"/>
            <a:ext cx="8420100" cy="5000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541" y="501649"/>
            <a:ext cx="4818387" cy="174265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2771800" y="1183772"/>
            <a:ext cx="5318248" cy="23042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4702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79" y="4093058"/>
            <a:ext cx="3576067" cy="243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67" y="4035925"/>
            <a:ext cx="3859481" cy="2561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908720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1628800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R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319844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A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039924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C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2958" y="1034658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roximity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2958" y="176175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epetition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2958" y="2449359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lignment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2958" y="3153954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ontrast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941378"/>
            <a:ext cx="273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亲密性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相关相邻</a:t>
            </a:r>
            <a:endParaRPr lang="en-US" sz="2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721242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重复：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组织连续</a:t>
            </a:r>
            <a:endParaRPr lang="en-US" sz="2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2392431"/>
            <a:ext cx="2592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对齐：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看不见的线</a:t>
            </a:r>
            <a:endParaRPr lang="en-US" sz="2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3076415"/>
            <a:ext cx="2448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对比：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敢不同</a:t>
            </a:r>
            <a:endParaRPr lang="en-US" sz="2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33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排版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➌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9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a typeface="华文新魏" pitchFamily="2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51847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含义</a:t>
            </a: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是人们在实践中形成的、有可能实现的、对未来社会和自身发展的向往与追求，是人们的世界观、人生观和价值观在奋斗目标上的集中体现。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b="1" dirty="0"/>
              <a:t>2</a:t>
            </a: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理想的特征：</a:t>
            </a:r>
            <a:r>
              <a:rPr lang="zh-CN" altLang="en-US" sz="2500" b="1" dirty="0">
                <a:latin typeface="Arial"/>
                <a:ea typeface="楷体_GB2312" pitchFamily="49" charset="-122"/>
              </a:rPr>
              <a:t> 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理想的类型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从主体上可分为：个人理想和社会理想。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从性质上可分为：科学理想和非科学理想、崇高理想和庸俗理想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从时序上可分为：长远理想和近期理想。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从内容上可分为：社会理想、道德理想、职业理想</a:t>
            </a:r>
            <a:r>
              <a:rPr lang="zh-CN" altLang="en-US" sz="2000" b="1" dirty="0"/>
              <a:t>和生活理想。</a:t>
            </a:r>
            <a:br>
              <a:rPr lang="zh-CN" altLang="en-US" sz="2000" b="1" dirty="0"/>
            </a:b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5"/>
            <a:ext cx="4392488" cy="308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8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" y="327768"/>
            <a:ext cx="9128129" cy="6125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411760" y="2720702"/>
            <a:ext cx="3867150" cy="2076450"/>
            <a:chOff x="2483768" y="2390775"/>
            <a:chExt cx="3867150" cy="2076450"/>
          </a:xfrm>
        </p:grpSpPr>
        <p:grpSp>
          <p:nvGrpSpPr>
            <p:cNvPr id="4" name="Group 3"/>
            <p:cNvGrpSpPr/>
            <p:nvPr/>
          </p:nvGrpSpPr>
          <p:grpSpPr>
            <a:xfrm>
              <a:off x="2483768" y="2390775"/>
              <a:ext cx="3867150" cy="2076450"/>
              <a:chOff x="2483768" y="2390775"/>
              <a:chExt cx="3867150" cy="2076450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3768" y="2390775"/>
                <a:ext cx="3867150" cy="2076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Rectangle 6"/>
              <p:cNvSpPr/>
              <p:nvPr/>
            </p:nvSpPr>
            <p:spPr>
              <a:xfrm>
                <a:off x="4611350" y="3306756"/>
                <a:ext cx="576064" cy="24467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4489106" y="3075652"/>
              <a:ext cx="648072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800" dirty="0" smtClean="0">
                <a:solidFill>
                  <a:schemeClr val="bg1">
                    <a:lumMod val="75000"/>
                  </a:schemeClr>
                </a:solidFill>
                <a:latin typeface="Vani" pitchFamily="34" charset="0"/>
                <a:cs typeface="Vani" pitchFamily="34" charset="0"/>
              </a:endParaRPr>
            </a:p>
            <a:p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Vani" pitchFamily="34" charset="0"/>
                  <a:cs typeface="Vani" pitchFamily="34" charset="0"/>
                </a:rPr>
                <a:t>C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Vani" pitchFamily="34" charset="0"/>
                <a:cs typeface="Vani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6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268413"/>
            <a:ext cx="8568952" cy="51847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5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的特征：</a:t>
            </a:r>
            <a:r>
              <a:rPr lang="zh-CN" altLang="en-US" sz="2500" b="1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500" b="1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从主体上可分为：个人理想和社会理想。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性质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上可分为：科学理想和非科学理想、崇高理想和庸俗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理想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从时序上可分为：长远理想和近期理想。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从内容上可分为：社会理想、道德理想、职业理想和生活理想。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31612"/>
            <a:ext cx="180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Vani" pitchFamily="34" charset="0"/>
                <a:cs typeface="Vani" pitchFamily="34" charset="0"/>
              </a:rPr>
              <a:t>PRAC</a:t>
            </a:r>
            <a:endParaRPr lang="en-US" sz="3800" b="1" dirty="0">
              <a:solidFill>
                <a:srgbClr val="FF0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73962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2040414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R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206866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A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373318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C</a:t>
            </a:r>
            <a:endParaRPr lang="en-US" sz="3800" b="1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2958" y="999900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roximity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2958" y="2173367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epetition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2958" y="3336381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lignment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2958" y="4487348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err="1" smtClean="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rPr>
              <a:t>ontrast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906620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亲密性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2132856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重复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327945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对齐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4409809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7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268413"/>
            <a:ext cx="8568952" cy="51847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5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的特征：</a:t>
            </a:r>
            <a:r>
              <a:rPr lang="zh-CN" altLang="en-US" sz="2500" b="1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500" b="1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从主体上可分为：个人理想和社会理想。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从性质上可分为：科学理想和非科学理想、崇高理想和庸俗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理想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从时序上可分为：长远理想和近期理想。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从内容上可分为：社会理想、道德理想、职业理想和生活理想。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31612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Vani" pitchFamily="34" charset="0"/>
                <a:cs typeface="Vani" pitchFamily="34" charset="0"/>
              </a:rPr>
              <a:t>P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827584" y="2276872"/>
            <a:ext cx="0" cy="360040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827584" y="3429000"/>
            <a:ext cx="0" cy="360040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ft Brace 10"/>
          <p:cNvSpPr/>
          <p:nvPr/>
        </p:nvSpPr>
        <p:spPr>
          <a:xfrm>
            <a:off x="467544" y="4365104"/>
            <a:ext cx="144016" cy="129614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e 17"/>
          <p:cNvSpPr/>
          <p:nvPr/>
        </p:nvSpPr>
        <p:spPr>
          <a:xfrm>
            <a:off x="445233" y="1700808"/>
            <a:ext cx="159635" cy="64807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3568" y="251948"/>
            <a:ext cx="1152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亲密性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91806" y="980728"/>
            <a:ext cx="821548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products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 the result of all other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tasks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(Data preparation, experimentation, observation and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presentation), </a:t>
            </a:r>
          </a:p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creating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that is served to an </a:t>
            </a:r>
            <a:r>
              <a:rPr lang="en-US" sz="2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 user </a:t>
            </a:r>
            <a:r>
              <a:rPr lang="en-US" sz="22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hrough existing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infrastructure.</a:t>
            </a:r>
          </a:p>
          <a:p>
            <a:pPr>
              <a:lnSpc>
                <a:spcPct val="150000"/>
              </a:lnSpc>
            </a:pPr>
            <a:endParaRPr lang="en-US" sz="2200" dirty="0" smtClean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-- </a:t>
            </a:r>
            <a:r>
              <a:rPr lang="en-US" altLang="zh-CN" sz="22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wibidata</a:t>
            </a:r>
            <a:endParaRPr lang="en-US" sz="2200" i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3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268413"/>
            <a:ext cx="8568952" cy="51847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5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的特征：</a:t>
            </a:r>
            <a:r>
              <a:rPr lang="zh-CN" altLang="en-US" sz="2500" b="1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500" b="1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从主体上可分为：个人理想和社会理想。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从性质上可分为：科学理想和非科学理想、崇高理想和庸俗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理想</a:t>
            </a:r>
            <a:r>
              <a:rPr lang="zh-CN" altLang="en-US" sz="1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从时序上可分为：长远理想和近期理想。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从内容上可分为：社会理想、道德理想、职业理想和生活理想。</a:t>
            </a:r>
          </a:p>
        </p:txBody>
      </p:sp>
      <p:sp>
        <p:nvSpPr>
          <p:cNvPr id="2" name="Rectangle 1"/>
          <p:cNvSpPr/>
          <p:nvPr/>
        </p:nvSpPr>
        <p:spPr>
          <a:xfrm>
            <a:off x="1907704" y="340483"/>
            <a:ext cx="5472608" cy="7122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0695" y="1205137"/>
            <a:ext cx="2325081" cy="423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40634" y="2595061"/>
            <a:ext cx="2325081" cy="423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40634" y="3797425"/>
            <a:ext cx="2325081" cy="423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1293143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231612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Vani" pitchFamily="34" charset="0"/>
                <a:cs typeface="Vani" pitchFamily="34" charset="0"/>
              </a:rPr>
              <a:t>R</a:t>
            </a:r>
            <a:endParaRPr lang="en-US" sz="3800" b="1" dirty="0">
              <a:solidFill>
                <a:srgbClr val="FF00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2060848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2683067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3885431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3406899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50910" y="260648"/>
            <a:ext cx="10407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重复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680" y="459686"/>
            <a:ext cx="14478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680" y="716861"/>
            <a:ext cx="2286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5427646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268413"/>
            <a:ext cx="8568952" cy="51847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5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的特征：</a:t>
            </a:r>
            <a:r>
              <a:rPr lang="zh-CN" altLang="en-US" sz="2500" b="1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500" b="1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从主体上可分为：个人理想和社会理想。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从性质上可分为：科学理想和非科学理想、崇高理想和庸俗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理想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从时序上可分为：长远理想和近期理想。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从内容上可分为：社会理想、道德理想、职业理想和生活理想。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680" y="459686"/>
            <a:ext cx="14478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680" y="716861"/>
            <a:ext cx="2286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1293143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231612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Vani" pitchFamily="34" charset="0"/>
                <a:cs typeface="Vani" pitchFamily="34" charset="0"/>
              </a:rPr>
              <a:t>A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2060848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2683067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69" y="3885431"/>
            <a:ext cx="14382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3406899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05" y="5427646"/>
            <a:ext cx="14382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83568" y="26572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齐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23528" y="1124744"/>
            <a:ext cx="0" cy="468052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61796" y="1268760"/>
            <a:ext cx="0" cy="468052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37994" y="1700808"/>
            <a:ext cx="0" cy="4032448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627784" y="1279646"/>
            <a:ext cx="0" cy="2864321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355976" y="2348880"/>
            <a:ext cx="439248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92480" y="459686"/>
            <a:ext cx="0" cy="5154076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355976" y="3695260"/>
            <a:ext cx="439248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355976" y="5744142"/>
            <a:ext cx="439248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9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（一）理想的含义与特征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268413"/>
            <a:ext cx="8568952" cy="51847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en-US" altLang="zh-CN" sz="25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是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人们在实践中形成的、有可能实现的、对未来社会和自身发展的向往与追求，是人们的世界观、人生观和价值观在奋斗目标上的集中体现。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的特征：</a:t>
            </a:r>
            <a:r>
              <a:rPr lang="zh-CN" altLang="en-US" sz="2500" b="1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500" b="1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实现可能性、时代性、阶级性、实践性、超越性和预见性、多样性和层次性。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5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5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500" dirty="0" smtClean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sz="25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500" dirty="0">
              <a:latin typeface="微软雅黑" pitchFamily="34" charset="-122"/>
              <a:ea typeface="微软雅黑" pitchFamily="34" charset="-122"/>
            </a:endParaRP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从主体上可分为：个人理想和社会理想。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从性质上可分为：科学理想和非科学理想、崇高理想和庸俗</a:t>
            </a:r>
            <a:r>
              <a:rPr lang="zh-CN" altLang="en-US" sz="1800" dirty="0" smtClean="0">
                <a:latin typeface="仿宋" pitchFamily="49" charset="-122"/>
                <a:ea typeface="仿宋" pitchFamily="49" charset="-122"/>
              </a:rPr>
              <a:t>理想</a:t>
            </a: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从时序上可分为：长远理想和近期理想。</a:t>
            </a:r>
          </a:p>
          <a:p>
            <a:pPr marL="400050" lvl="1" indent="0">
              <a:lnSpc>
                <a:spcPct val="120000"/>
              </a:lnSpc>
              <a:buNone/>
            </a:pPr>
            <a:r>
              <a:rPr lang="zh-CN" altLang="en-US" sz="1800" dirty="0">
                <a:latin typeface="仿宋" pitchFamily="49" charset="-122"/>
                <a:ea typeface="仿宋" pitchFamily="49" charset="-122"/>
              </a:rPr>
              <a:t>从内容上可分为：社会理想、道德理想、职业理想和生活理想。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31612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Vani" pitchFamily="34" charset="0"/>
                <a:cs typeface="Vani" pitchFamily="34" charset="0"/>
              </a:rPr>
              <a:t>C</a:t>
            </a:r>
            <a:endParaRPr lang="en-US" sz="3800" b="1" dirty="0">
              <a:solidFill>
                <a:srgbClr val="FF0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251948"/>
            <a:ext cx="11521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36096" y="2420888"/>
            <a:ext cx="2088232" cy="576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436096" y="3068960"/>
            <a:ext cx="2088232" cy="2880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436096" y="3501008"/>
            <a:ext cx="2088232" cy="7200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8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81" y="4509120"/>
            <a:ext cx="8066799" cy="151472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09" y="908720"/>
            <a:ext cx="8435677" cy="24788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35696" y="4763942"/>
            <a:ext cx="129614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0465" y="362935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Truncate it</a:t>
            </a:r>
            <a:endParaRPr lang="en-US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排版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➌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21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44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色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彩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➍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921" y="1124744"/>
            <a:ext cx="3609975" cy="268605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971600" y="3900591"/>
            <a:ext cx="360040" cy="36004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71600" y="4564896"/>
            <a:ext cx="360040" cy="3600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71600" y="52292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0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" y="908720"/>
            <a:ext cx="9144000" cy="54777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260648"/>
            <a:ext cx="20882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怎么美？</a:t>
            </a:r>
            <a:endParaRPr lang="en-US" sz="3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221692"/>
            <a:ext cx="2270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496" y="1628800"/>
            <a:ext cx="5904656" cy="430887"/>
          </a:xfrm>
          <a:prstGeom prst="rect">
            <a:avLst/>
          </a:prstGeom>
          <a:solidFill>
            <a:srgbClr val="404040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少而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精，设计用色越少越好，确定一个大方向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96" y="2636912"/>
            <a:ext cx="7344816" cy="769441"/>
          </a:xfrm>
          <a:prstGeom prst="rect">
            <a:avLst/>
          </a:prstGeom>
          <a:solidFill>
            <a:srgbClr val="404040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使用相近色调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Proximity, Repetition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对比色调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Contrast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6512" y="3861048"/>
            <a:ext cx="7344816" cy="430887"/>
          </a:xfrm>
          <a:prstGeom prst="rect">
            <a:avLst/>
          </a:prstGeom>
          <a:solidFill>
            <a:srgbClr val="404040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不确定的时候，黑、白、灰是天色的调和色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4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78" y="1340768"/>
            <a:ext cx="8211422" cy="52565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711525"/>
            <a:ext cx="3816424" cy="3693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colorbrewer2.org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60" y="780127"/>
            <a:ext cx="216000" cy="26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886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be safe</a:t>
            </a:r>
            <a:endParaRPr lang="en-US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879" y="549437"/>
            <a:ext cx="2438832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ggplot2</a:t>
            </a:r>
          </a:p>
          <a:p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scale_colour_brewer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797" t="1537" r="21016" b="125"/>
          <a:stretch/>
        </p:blipFill>
        <p:spPr>
          <a:xfrm>
            <a:off x="755576" y="1196752"/>
            <a:ext cx="2016225" cy="460851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95936" y="1340768"/>
            <a:ext cx="360040" cy="360040"/>
          </a:xfrm>
          <a:prstGeom prst="ellipse">
            <a:avLst/>
          </a:prstGeom>
          <a:solidFill>
            <a:srgbClr val="AC4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418561" y="1320187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RGB (172, 68, 105)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002076" y="2028978"/>
            <a:ext cx="360040" cy="360040"/>
          </a:xfrm>
          <a:prstGeom prst="ellipse">
            <a:avLst/>
          </a:prstGeom>
          <a:solidFill>
            <a:srgbClr val="68A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27984" y="2010326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RGB (104, 169, 145)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886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be stylish and professional</a:t>
            </a:r>
            <a:endParaRPr lang="en-US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711525"/>
            <a:ext cx="3816424" cy="3693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style.com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60" y="780127"/>
            <a:ext cx="216000" cy="264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788593"/>
            <a:ext cx="5616624" cy="3016671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796559" y="6260576"/>
            <a:ext cx="426145" cy="4261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22704" y="6348167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Gist</a:t>
            </a:r>
            <a:endParaRPr lang="en-US" sz="1600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8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色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彩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3" y="1350440"/>
            <a:ext cx="2705100" cy="4533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350440"/>
            <a:ext cx="2752725" cy="437197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➍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76518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3429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074" y="2924944"/>
            <a:ext cx="4095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231" y="2924944"/>
            <a:ext cx="3905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338" y="2924944"/>
            <a:ext cx="3714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395" y="2924944"/>
            <a:ext cx="3143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81064" y="2920182"/>
            <a:ext cx="3143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734" y="2924944"/>
            <a:ext cx="323983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98" y="2924944"/>
            <a:ext cx="3524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79358" y="4293096"/>
            <a:ext cx="129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静态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50398" y="4293096"/>
            <a:ext cx="129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动态</a:t>
            </a:r>
            <a:endParaRPr 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49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627784" y="321225"/>
            <a:ext cx="3024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选图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51722" y="3520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MS Mincho" panose="02020609040205080304" pitchFamily="49" charset="-128"/>
                <a:ea typeface="MS Mincho" panose="02020609040205080304" pitchFamily="49" charset="-128"/>
              </a:rPr>
              <a:t>➎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1475" y="319287"/>
            <a:ext cx="162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设计眼光</a:t>
            </a:r>
            <a:endParaRPr 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985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90488"/>
            <a:ext cx="7229475" cy="66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7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400050"/>
            <a:ext cx="1724025" cy="6057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620688"/>
            <a:ext cx="1543050" cy="2114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0574" y="308302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现代统计图形</a:t>
            </a:r>
            <a:r>
              <a:rPr lang="en-US" altLang="zh-CN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谢益辉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760107"/>
            <a:ext cx="1224136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en-US" dirty="0" smtClean="0"/>
              <a:t>base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574" y="173877"/>
            <a:ext cx="334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多选择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5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260647"/>
            <a:ext cx="2736304" cy="62219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60647"/>
            <a:ext cx="520994" cy="62939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5261" y="312911"/>
            <a:ext cx="3240360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en-US" altLang="zh-CN" dirty="0" err="1" smtClean="0"/>
              <a:t>install.packages</a:t>
            </a:r>
            <a:r>
              <a:rPr lang="en-US" altLang="zh-CN" dirty="0" smtClean="0"/>
              <a:t>(“</a:t>
            </a:r>
            <a:r>
              <a:rPr lang="en-US" dirty="0" smtClean="0"/>
              <a:t>ggplot2”)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Google Charts Gallery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12911"/>
            <a:ext cx="3456384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en-US" altLang="zh-CN" dirty="0" err="1"/>
              <a:t>install.packages</a:t>
            </a:r>
            <a:r>
              <a:rPr lang="en-US" altLang="zh-CN" dirty="0" smtClean="0"/>
              <a:t>(“</a:t>
            </a:r>
            <a:r>
              <a:rPr lang="en-US" dirty="0" err="1" smtClean="0"/>
              <a:t>googleVis</a:t>
            </a:r>
            <a:r>
              <a:rPr lang="en-US" dirty="0" smtClean="0"/>
              <a:t>”)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508" y="836712"/>
            <a:ext cx="1562753" cy="58342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542" y="836712"/>
            <a:ext cx="3999959" cy="586660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485893"/>
            <a:ext cx="4176464" cy="7386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/>
              <a:t>require(</a:t>
            </a:r>
            <a:r>
              <a:rPr lang="en-US" dirty="0" err="1"/>
              <a:t>devtools</a:t>
            </a:r>
            <a:r>
              <a:rPr lang="en-US" dirty="0"/>
              <a:t>)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install_github</a:t>
            </a:r>
            <a:r>
              <a:rPr lang="en-US" dirty="0"/>
              <a:t>('</a:t>
            </a:r>
            <a:r>
              <a:rPr lang="en-US" dirty="0" err="1"/>
              <a:t>rCharts</a:t>
            </a:r>
            <a:r>
              <a:rPr lang="en-US" dirty="0"/>
              <a:t>', '</a:t>
            </a:r>
            <a:r>
              <a:rPr lang="en-US" dirty="0" err="1"/>
              <a:t>ramnathv</a:t>
            </a:r>
            <a:r>
              <a:rPr lang="en-US" dirty="0" smtClean="0"/>
              <a:t>')</a:t>
            </a:r>
            <a:endParaRPr lang="en-US" sz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556792"/>
            <a:ext cx="2762250" cy="184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32656"/>
            <a:ext cx="1642695" cy="8814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1700808"/>
            <a:ext cx="2819400" cy="1885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4005064"/>
            <a:ext cx="3067274" cy="21955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3006" y="3903054"/>
            <a:ext cx="3093685" cy="215324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9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eCharts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87" y="1596368"/>
            <a:ext cx="5817121" cy="2321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485893"/>
            <a:ext cx="4176464" cy="73866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/>
              <a:t>require(</a:t>
            </a:r>
            <a:r>
              <a:rPr lang="en-US" dirty="0" err="1"/>
              <a:t>devtools</a:t>
            </a:r>
            <a:r>
              <a:rPr lang="en-US" dirty="0"/>
              <a:t>)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install_github</a:t>
            </a:r>
            <a:r>
              <a:rPr lang="en-US" dirty="0"/>
              <a:t>('</a:t>
            </a:r>
            <a:r>
              <a:rPr lang="en-US" dirty="0" err="1"/>
              <a:t>recharts</a:t>
            </a:r>
            <a:r>
              <a:rPr lang="en-US" dirty="0"/>
              <a:t>', '</a:t>
            </a:r>
            <a:r>
              <a:rPr lang="en-US" dirty="0" err="1"/>
              <a:t>taiyun</a:t>
            </a:r>
            <a:r>
              <a:rPr lang="en-US" dirty="0" smtClean="0"/>
              <a:t>')</a:t>
            </a:r>
            <a:endParaRPr lang="en-US" sz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2061717"/>
            <a:ext cx="1620597" cy="1652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5110" y="4373068"/>
            <a:ext cx="2282807" cy="18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3631" y="4608692"/>
            <a:ext cx="1524000" cy="1381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923" y="4113508"/>
            <a:ext cx="3736292" cy="2085372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51762"/>
            <a:ext cx="2160000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en-US" dirty="0"/>
              <a:t>https://plot.ly/r/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12" y="404664"/>
            <a:ext cx="685800" cy="3714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19672" y="776139"/>
            <a:ext cx="2160000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手动安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装 </a:t>
            </a:r>
            <a:r>
              <a:rPr lang="en-US" altLang="zh-CN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plotly</a:t>
            </a:r>
            <a:r>
              <a:rPr lang="en-US" altLang="zh-CN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包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412776"/>
            <a:ext cx="7898255" cy="469103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1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691" y="116632"/>
            <a:ext cx="5482322" cy="66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3998" y="1153780"/>
            <a:ext cx="6476234" cy="2169825"/>
          </a:xfrm>
          <a:prstGeom prst="rect">
            <a:avLst/>
          </a:prstGeom>
          <a:solidFill>
            <a:srgbClr val="404040">
              <a:alpha val="80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</a:rPr>
              <a:t>“Excel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</a:rPr>
              <a:t>charjunk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</a:rPr>
              <a:t> can sometimes be finessed by skilled users; PowerPoint graph templates are broken beyond 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</a:rPr>
              <a:t>repair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</a:rPr>
              <a:t>.”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</a:rPr>
              <a:t>-- Edward R. </a:t>
            </a:r>
            <a:r>
              <a:rPr lang="en-US" altLang="zh-CN" dirty="0" err="1" smtClean="0">
                <a:solidFill>
                  <a:schemeClr val="bg1"/>
                </a:solidFill>
                <a:latin typeface="Tahoma" panose="020B0604030504040204" pitchFamily="34" charset="0"/>
              </a:rPr>
              <a:t>Tufte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</a:rPr>
              <a:t>2006)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196752"/>
            <a:ext cx="60486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选图表</a:t>
            </a:r>
            <a:endParaRPr lang="en-US" altLang="zh-CN" sz="38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en-US" sz="3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要明确</a:t>
            </a:r>
            <a:r>
              <a:rPr lang="zh-CN" altLang="en-US" sz="3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sz="3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  <a:endParaRPr lang="en-US" sz="3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3356992"/>
            <a:ext cx="7200800" cy="2169825"/>
          </a:xfrm>
          <a:prstGeom prst="rect">
            <a:avLst/>
          </a:prstGeom>
          <a:solidFill>
            <a:srgbClr val="404040">
              <a:alpha val="80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</a:rPr>
              <a:t>It is not how much empty space there is, but rather how it is used.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</a:rPr>
              <a:t>It is not how much information there is, but rather how effectively it is arranged</a:t>
            </a:r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i="1" dirty="0" smtClean="0">
                <a:solidFill>
                  <a:schemeClr val="bg1"/>
                </a:solidFill>
                <a:latin typeface="Tahoma" panose="020B0604030504040204" pitchFamily="34" charset="0"/>
              </a:rPr>
              <a:t>-- </a:t>
            </a:r>
            <a:r>
              <a:rPr lang="en-US" altLang="zh-CN" i="1" dirty="0" smtClean="0">
                <a:solidFill>
                  <a:schemeClr val="bg1"/>
                </a:solidFill>
                <a:latin typeface="Tahoma" panose="020B0604030504040204" pitchFamily="34" charset="0"/>
              </a:rPr>
              <a:t>Edward R. </a:t>
            </a:r>
            <a:r>
              <a:rPr lang="en-US" altLang="zh-CN" i="1" dirty="0" err="1" smtClean="0">
                <a:solidFill>
                  <a:schemeClr val="bg1"/>
                </a:solidFill>
                <a:latin typeface="Tahoma" panose="020B0604030504040204" pitchFamily="34" charset="0"/>
              </a:rPr>
              <a:t>Tufte</a:t>
            </a:r>
            <a:r>
              <a:rPr lang="en-US" altLang="zh-CN" i="1" dirty="0" smtClean="0">
                <a:solidFill>
                  <a:schemeClr val="bg1"/>
                </a:solidFill>
                <a:latin typeface="Tahoma" panose="020B0604030504040204" pitchFamily="34" charset="0"/>
              </a:rPr>
              <a:t> (1997)</a:t>
            </a:r>
            <a:endParaRPr lang="en-US" i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2642" y="332656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defRPr>
            </a:lvl1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成分关系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97869" y="527560"/>
            <a:ext cx="506614" cy="52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026" y="459442"/>
            <a:ext cx="628373" cy="57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346" y="535236"/>
            <a:ext cx="648072" cy="62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2642" y="1583069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defRPr>
            </a:lvl1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项目关系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81368" y="1712346"/>
            <a:ext cx="506614" cy="52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2833482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defRPr>
            </a:lvl1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时间序列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2642" y="5334307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defRPr>
            </a:lvl1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相关关系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93559" y="5517232"/>
            <a:ext cx="981271" cy="523147"/>
            <a:chOff x="3316413" y="5140659"/>
            <a:chExt cx="981271" cy="523147"/>
          </a:xfrm>
        </p:grpSpPr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783394" y="5149516"/>
              <a:ext cx="506614" cy="521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324089" y="5132983"/>
              <a:ext cx="506614" cy="521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993" y="5456110"/>
            <a:ext cx="766183" cy="57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85939"/>
            <a:ext cx="459305" cy="47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856" y="1632925"/>
            <a:ext cx="766183" cy="57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983" y="3042279"/>
            <a:ext cx="651508" cy="39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85938"/>
            <a:ext cx="581782" cy="50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12642" y="4083895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>
                <a:solidFill>
                  <a:schemeClr val="bg1">
                    <a:lumMod val="50000"/>
                  </a:schemeClr>
                </a:solidFill>
                <a:latin typeface="Vani" pitchFamily="34" charset="0"/>
                <a:cs typeface="Vani" pitchFamily="34" charset="0"/>
              </a:defRPr>
            </a:lvl1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频率分布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034" y="4232025"/>
            <a:ext cx="459305" cy="47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26"/>
          <p:cNvGrpSpPr/>
          <p:nvPr/>
        </p:nvGrpSpPr>
        <p:grpSpPr>
          <a:xfrm>
            <a:off x="5479307" y="4308072"/>
            <a:ext cx="619388" cy="397176"/>
            <a:chOff x="4975251" y="3140968"/>
            <a:chExt cx="619388" cy="397176"/>
          </a:xfrm>
        </p:grpSpPr>
        <p:sp>
          <p:nvSpPr>
            <p:cNvPr id="21" name="Freeform 20"/>
            <p:cNvSpPr/>
            <p:nvPr/>
          </p:nvSpPr>
          <p:spPr>
            <a:xfrm>
              <a:off x="5040086" y="3187994"/>
              <a:ext cx="533400" cy="251892"/>
            </a:xfrm>
            <a:custGeom>
              <a:avLst/>
              <a:gdLst>
                <a:gd name="connsiteX0" fmla="*/ 0 w 533400"/>
                <a:gd name="connsiteY0" fmla="*/ 251892 h 251892"/>
                <a:gd name="connsiteX1" fmla="*/ 32657 w 533400"/>
                <a:gd name="connsiteY1" fmla="*/ 132149 h 251892"/>
                <a:gd name="connsiteX2" fmla="*/ 43543 w 533400"/>
                <a:gd name="connsiteY2" fmla="*/ 99492 h 251892"/>
                <a:gd name="connsiteX3" fmla="*/ 97971 w 533400"/>
                <a:gd name="connsiteY3" fmla="*/ 55949 h 251892"/>
                <a:gd name="connsiteX4" fmla="*/ 152400 w 533400"/>
                <a:gd name="connsiteY4" fmla="*/ 23292 h 251892"/>
                <a:gd name="connsiteX5" fmla="*/ 174171 w 533400"/>
                <a:gd name="connsiteY5" fmla="*/ 1520 h 251892"/>
                <a:gd name="connsiteX6" fmla="*/ 315685 w 533400"/>
                <a:gd name="connsiteY6" fmla="*/ 23292 h 251892"/>
                <a:gd name="connsiteX7" fmla="*/ 381000 w 533400"/>
                <a:gd name="connsiteY7" fmla="*/ 99492 h 251892"/>
                <a:gd name="connsiteX8" fmla="*/ 391885 w 533400"/>
                <a:gd name="connsiteY8" fmla="*/ 132149 h 251892"/>
                <a:gd name="connsiteX9" fmla="*/ 424543 w 533400"/>
                <a:gd name="connsiteY9" fmla="*/ 153920 h 251892"/>
                <a:gd name="connsiteX10" fmla="*/ 446314 w 533400"/>
                <a:gd name="connsiteY10" fmla="*/ 175692 h 251892"/>
                <a:gd name="connsiteX11" fmla="*/ 511628 w 533400"/>
                <a:gd name="connsiteY11" fmla="*/ 197463 h 251892"/>
                <a:gd name="connsiteX12" fmla="*/ 533400 w 533400"/>
                <a:gd name="connsiteY12" fmla="*/ 208349 h 251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3400" h="251892">
                  <a:moveTo>
                    <a:pt x="0" y="251892"/>
                  </a:moveTo>
                  <a:cubicBezTo>
                    <a:pt x="15385" y="174960"/>
                    <a:pt x="5034" y="215016"/>
                    <a:pt x="32657" y="132149"/>
                  </a:cubicBezTo>
                  <a:cubicBezTo>
                    <a:pt x="36286" y="121263"/>
                    <a:pt x="35429" y="107606"/>
                    <a:pt x="43543" y="99492"/>
                  </a:cubicBezTo>
                  <a:cubicBezTo>
                    <a:pt x="96106" y="46927"/>
                    <a:pt x="29316" y="110873"/>
                    <a:pt x="97971" y="55949"/>
                  </a:cubicBezTo>
                  <a:cubicBezTo>
                    <a:pt x="140665" y="21794"/>
                    <a:pt x="95687" y="42195"/>
                    <a:pt x="152400" y="23292"/>
                  </a:cubicBezTo>
                  <a:cubicBezTo>
                    <a:pt x="159657" y="16035"/>
                    <a:pt x="163943" y="2372"/>
                    <a:pt x="174171" y="1520"/>
                  </a:cubicBezTo>
                  <a:cubicBezTo>
                    <a:pt x="241525" y="-4093"/>
                    <a:pt x="265085" y="6425"/>
                    <a:pt x="315685" y="23292"/>
                  </a:cubicBezTo>
                  <a:cubicBezTo>
                    <a:pt x="368479" y="76086"/>
                    <a:pt x="347842" y="49756"/>
                    <a:pt x="381000" y="99492"/>
                  </a:cubicBezTo>
                  <a:cubicBezTo>
                    <a:pt x="384628" y="110378"/>
                    <a:pt x="384717" y="123189"/>
                    <a:pt x="391885" y="132149"/>
                  </a:cubicBezTo>
                  <a:cubicBezTo>
                    <a:pt x="400058" y="142365"/>
                    <a:pt x="414327" y="145747"/>
                    <a:pt x="424543" y="153920"/>
                  </a:cubicBezTo>
                  <a:cubicBezTo>
                    <a:pt x="432557" y="160331"/>
                    <a:pt x="437134" y="171102"/>
                    <a:pt x="446314" y="175692"/>
                  </a:cubicBezTo>
                  <a:cubicBezTo>
                    <a:pt x="466840" y="185955"/>
                    <a:pt x="491102" y="187200"/>
                    <a:pt x="511628" y="197463"/>
                  </a:cubicBezTo>
                  <a:lnTo>
                    <a:pt x="533400" y="208349"/>
                  </a:ln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4986137" y="3140968"/>
              <a:ext cx="0" cy="397176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4975251" y="3522780"/>
              <a:ext cx="619388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7164288" y="4135054"/>
            <a:ext cx="144016" cy="667164"/>
            <a:chOff x="6876256" y="548680"/>
            <a:chExt cx="144016" cy="667164"/>
          </a:xfrm>
        </p:grpSpPr>
        <p:sp>
          <p:nvSpPr>
            <p:cNvPr id="38" name="Rectangle 37"/>
            <p:cNvSpPr/>
            <p:nvPr/>
          </p:nvSpPr>
          <p:spPr>
            <a:xfrm>
              <a:off x="6876256" y="730619"/>
              <a:ext cx="144016" cy="34120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6948264" y="548680"/>
              <a:ext cx="0" cy="667164"/>
            </a:xfrm>
            <a:prstGeom prst="line">
              <a:avLst/>
            </a:prstGeom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8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28" y="-2679"/>
            <a:ext cx="8990380" cy="686067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59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07704" y="279969"/>
            <a:ext cx="503997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小而</a:t>
            </a:r>
            <a:r>
              <a:rPr lang="zh-CN" altLang="en-US" sz="3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 的 数据 产品</a:t>
            </a:r>
            <a:endParaRPr lang="en-US" sz="3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1424757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endParaRPr lang="en-US" altLang="zh-CN" sz="2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产</a:t>
            </a:r>
            <a:r>
              <a:rPr lang="zh-CN" altLang="en-US" sz="2400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品思维</a:t>
            </a:r>
            <a:endParaRPr lang="en-US" altLang="zh-CN" sz="24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设</a:t>
            </a:r>
            <a:r>
              <a:rPr lang="zh-CN" altLang="en-US" sz="2400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计眼光</a:t>
            </a:r>
            <a:endParaRPr lang="en-US" altLang="zh-CN" sz="24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835" y="6065567"/>
            <a:ext cx="3234553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欧阳</a:t>
            </a: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鹤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aaron.ouyang@hotmail.com</a:t>
            </a:r>
          </a:p>
          <a:p>
            <a:pPr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2014.05.25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028" y="6577310"/>
            <a:ext cx="3240360" cy="281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第七届中国</a:t>
            </a:r>
            <a:r>
              <a:rPr lang="en-US" altLang="zh-CN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语言会议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北京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76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1412776"/>
            <a:ext cx="8820472" cy="399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5536" y="33265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算利润表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30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9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552" y="1052736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Show Me the Numbers: Designing Tables and Graphs to Enlighten, Stephen Few (2004)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 Dashboard Design, Stephen Few (2006)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Visual Display of Quantitative Information, Edward R.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Tufte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(1983)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Visual Explanation, Edward R.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Tufte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(1990)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Envisioning Information, Edward R.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Tufte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(1997)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Beautiful Evidence, Edward R.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Tufte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(2006)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Wall Street Journal Guide to Information Graphics, Dona M. Wong (2010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ggplot2: Elegant Graphics for Data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Analysis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Hadley Wickham (2009)</a:t>
            </a:r>
          </a:p>
          <a:p>
            <a:pPr>
              <a:lnSpc>
                <a:spcPct val="20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yihui.name/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knitr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Yihui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Xie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写给大家看的色彩书－设计配色基础，梁静红，人民邮电出版社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(2011)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88640"/>
            <a:ext cx="145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荐阅读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3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309563"/>
            <a:ext cx="9048750" cy="623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382000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2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640"/>
            <a:ext cx="5886450" cy="351472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6264696" cy="2494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2EFDD-FB95-4A1B-B2E2-A27E19B295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15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</TotalTime>
  <Words>2164</Words>
  <Application>Microsoft Office PowerPoint</Application>
  <PresentationFormat>On-screen Show (4:3)</PresentationFormat>
  <Paragraphs>428</Paragraphs>
  <Slides>61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4" baseType="lpstr">
      <vt:lpstr>MS Mincho</vt:lpstr>
      <vt:lpstr>仿宋</vt:lpstr>
      <vt:lpstr>华文细黑</vt:lpstr>
      <vt:lpstr>华文新魏</vt:lpstr>
      <vt:lpstr>楷体_GB2312</vt:lpstr>
      <vt:lpstr>宋体</vt:lpstr>
      <vt:lpstr>微软雅黑</vt:lpstr>
      <vt:lpstr>Arial</vt:lpstr>
      <vt:lpstr>Calibri</vt:lpstr>
      <vt:lpstr>Courier New</vt:lpstr>
      <vt:lpstr>Tahoma</vt:lpstr>
      <vt:lpstr>Vani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（一）理想的含义与特征</vt:lpstr>
      <vt:lpstr>PowerPoint Presentation</vt:lpstr>
      <vt:lpstr>PowerPoint Presentation</vt:lpstr>
      <vt:lpstr>（一）理想的含义与特征</vt:lpstr>
      <vt:lpstr>PowerPoint Presentation</vt:lpstr>
      <vt:lpstr>（一）理想的含义与特征</vt:lpstr>
      <vt:lpstr>（一）理想的含义与特征</vt:lpstr>
      <vt:lpstr>（一）理想的含义与特征</vt:lpstr>
      <vt:lpstr>（一）理想的含义与特征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OUYANG</dc:creator>
  <cp:lastModifiedBy>OUYANG Aaron</cp:lastModifiedBy>
  <cp:revision>428</cp:revision>
  <dcterms:created xsi:type="dcterms:W3CDTF">2012-11-29T10:16:39Z</dcterms:created>
  <dcterms:modified xsi:type="dcterms:W3CDTF">2014-05-22T11:39:01Z</dcterms:modified>
</cp:coreProperties>
</file>