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0" r:id="rId1"/>
  </p:sldMasterIdLst>
  <p:notesMasterIdLst>
    <p:notesMasterId r:id="rId22"/>
  </p:notesMasterIdLst>
  <p:sldIdLst>
    <p:sldId id="256" r:id="rId2"/>
    <p:sldId id="469" r:id="rId3"/>
    <p:sldId id="475" r:id="rId4"/>
    <p:sldId id="362" r:id="rId5"/>
    <p:sldId id="476" r:id="rId6"/>
    <p:sldId id="471" r:id="rId7"/>
    <p:sldId id="474" r:id="rId8"/>
    <p:sldId id="346" r:id="rId9"/>
    <p:sldId id="483" r:id="rId10"/>
    <p:sldId id="484" r:id="rId11"/>
    <p:sldId id="479" r:id="rId12"/>
    <p:sldId id="485" r:id="rId13"/>
    <p:sldId id="482" r:id="rId14"/>
    <p:sldId id="438" r:id="rId15"/>
    <p:sldId id="467" r:id="rId16"/>
    <p:sldId id="480" r:id="rId17"/>
    <p:sldId id="486" r:id="rId18"/>
    <p:sldId id="487" r:id="rId19"/>
    <p:sldId id="488" r:id="rId20"/>
    <p:sldId id="489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262"/>
    <a:srgbClr val="C3821F"/>
    <a:srgbClr val="FFC100"/>
    <a:srgbClr val="0061FF"/>
    <a:srgbClr val="FF0000"/>
    <a:srgbClr val="0339A1"/>
    <a:srgbClr val="0058EE"/>
    <a:srgbClr val="C46C01"/>
    <a:srgbClr val="610061"/>
    <a:srgbClr val="E2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67"/>
    <p:restoredTop sz="83605"/>
  </p:normalViewPr>
  <p:slideViewPr>
    <p:cSldViewPr snapToGrid="0">
      <p:cViewPr varScale="1">
        <p:scale>
          <a:sx n="106" d="100"/>
          <a:sy n="106" d="100"/>
        </p:scale>
        <p:origin x="15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ingran You" userId="04c5fcc574f20ab2" providerId="LiveId" clId="{2C37F1A3-A2CE-5A92-8031-95FBF15AD8B7}"/>
    <pc:docChg chg="undo custSel modSld">
      <pc:chgData name="Bingran You" userId="04c5fcc574f20ab2" providerId="LiveId" clId="{2C37F1A3-A2CE-5A92-8031-95FBF15AD8B7}" dt="2026-01-15T19:40:40.781" v="42" actId="20577"/>
      <pc:docMkLst>
        <pc:docMk/>
      </pc:docMkLst>
      <pc:sldChg chg="modSp mod">
        <pc:chgData name="Bingran You" userId="04c5fcc574f20ab2" providerId="LiveId" clId="{2C37F1A3-A2CE-5A92-8031-95FBF15AD8B7}" dt="2026-01-15T19:40:40.781" v="42" actId="20577"/>
        <pc:sldMkLst>
          <pc:docMk/>
          <pc:sldMk cId="4079863587" sldId="256"/>
        </pc:sldMkLst>
        <pc:spChg chg="mod">
          <ac:chgData name="Bingran You" userId="04c5fcc574f20ab2" providerId="LiveId" clId="{2C37F1A3-A2CE-5A92-8031-95FBF15AD8B7}" dt="2026-01-15T19:40:40.781" v="42" actId="20577"/>
          <ac:spMkLst>
            <pc:docMk/>
            <pc:sldMk cId="4079863587" sldId="256"/>
            <ac:spMk id="2" creationId="{8EAE25FF-1416-3C85-AF21-DBE66332D282}"/>
          </ac:spMkLst>
        </pc:spChg>
        <pc:spChg chg="mod">
          <ac:chgData name="Bingran You" userId="04c5fcc574f20ab2" providerId="LiveId" clId="{2C37F1A3-A2CE-5A92-8031-95FBF15AD8B7}" dt="2026-01-15T19:40:39.359" v="34" actId="20577"/>
          <ac:spMkLst>
            <pc:docMk/>
            <pc:sldMk cId="4079863587" sldId="256"/>
            <ac:spMk id="3" creationId="{4451A220-1F5B-0E1A-462D-B9D1B847DB4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7FBB73-AA5F-3448-BF0B-29B1583D7F19}" type="datetimeFigureOut">
              <a:rPr lang="en-US" smtClean="0"/>
              <a:t>1/15/26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ACA9D-471B-9F4C-909C-F20A6A8604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5370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Solving … in … </a:t>
            </a:r>
          </a:p>
          <a:p>
            <a:endParaRPr kumimoji="1" lang="en-US" altLang="zh-CN" dirty="0"/>
          </a:p>
          <a:p>
            <a:r>
              <a:rPr kumimoji="1" lang="en-US" altLang="zh-CN" dirty="0"/>
              <a:t>1 sentence the exp we have done…</a:t>
            </a:r>
          </a:p>
          <a:p>
            <a:endParaRPr kumimoji="1" lang="en-US" altLang="zh-CN" dirty="0"/>
          </a:p>
          <a:p>
            <a:r>
              <a:rPr kumimoji="1" lang="en-US" altLang="zh-CN" dirty="0"/>
              <a:t>On </a:t>
            </a:r>
            <a:r>
              <a:rPr kumimoji="1" lang="en-US" altLang="zh-CN" dirty="0" err="1"/>
              <a:t>ArXiv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 dirty="0"/>
              <a:t>Latest research in developing…</a:t>
            </a:r>
          </a:p>
          <a:p>
            <a:endParaRPr kumimoji="1" lang="en-US" altLang="zh-CN" dirty="0"/>
          </a:p>
          <a:p>
            <a:r>
              <a:rPr kumimoji="1" lang="en-US" altLang="zh-CN" dirty="0"/>
              <a:t>The work we put on </a:t>
            </a:r>
            <a:r>
              <a:rPr kumimoji="1" lang="en-US" altLang="zh-CN" dirty="0" err="1"/>
              <a:t>ArXiv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 dirty="0"/>
              <a:t>Funding…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0ACA9D-471B-9F4C-909C-F20A6A860418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8680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Why coherent excitation is not good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Why heating is bad 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Photon coupling … with cavity or free space to single mode fiber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Local gated … phonon bus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latin typeface="Calibri" panose="020F0502020204030204" pitchFamily="34" charset="0"/>
              <a:ea typeface="Helvetica Neue" panose="02000503000000020004" pitchFamily="2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Local operation of trapped ion qc relies on the phonon bath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Moving -&gt; heat up…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Next step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Tele, entanglement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Around doppler temp…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0ACA9D-471B-9F4C-909C-F20A6A8604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7201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Just mention, in … they use to get …</a:t>
            </a:r>
          </a:p>
          <a:p>
            <a:endParaRPr kumimoji="1" lang="en-US" altLang="zh-CN" dirty="0"/>
          </a:p>
          <a:p>
            <a:r>
              <a:rPr kumimoji="1" lang="en-US" altLang="zh-CN" dirty="0"/>
              <a:t>To further improve … speed and rate …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0ACA9D-471B-9F4C-909C-F20A6A86041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7653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Background free (may ask)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0ACA9D-471B-9F4C-909C-F20A6A86041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4616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Sub project … The goal is to generate remote entanglement using Ca integrated with cavity (</a:t>
            </a:r>
            <a:r>
              <a:rPr lang="en-US" altLang="zh-CN" sz="1400" dirty="0" err="1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enhenced</a:t>
            </a: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) and QFC … we hope to combine … into the big 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latin typeface="Calibri" panose="020F0502020204030204" pitchFamily="34" charset="0"/>
              <a:ea typeface="Helvetica Neue" panose="02000503000000020004" pitchFamily="2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Come talk to 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latin typeface="Calibri" panose="020F0502020204030204" pitchFamily="34" charset="0"/>
              <a:ea typeface="Helvetica Neue" panose="02000503000000020004" pitchFamily="2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Mention about optimization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latin typeface="Calibri" panose="020F0502020204030204" pitchFamily="34" charset="0"/>
              <a:ea typeface="Helvetica Neue" panose="02000503000000020004" pitchFamily="2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No heating and faster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latin typeface="Calibri" panose="020F0502020204030204" pitchFamily="34" charset="0"/>
              <a:ea typeface="Helvetica Neue" panose="02000503000000020004" pitchFamily="2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Back up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latin typeface="Calibri" panose="020F0502020204030204" pitchFamily="34" charset="0"/>
              <a:ea typeface="Helvetica Neue" panose="02000503000000020004" pitchFamily="2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Methods of optimization and put papers 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latin typeface="Calibri" panose="020F0502020204030204" pitchFamily="34" charset="0"/>
              <a:ea typeface="Helvetica Neue" panose="02000503000000020004" pitchFamily="2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We are working on 3d printing 10 times higher 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latin typeface="Calibri" panose="020F0502020204030204" pitchFamily="34" charset="0"/>
              <a:ea typeface="Helvetica Neue" panose="02000503000000020004" pitchFamily="2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In the end mention </a:t>
            </a:r>
            <a:r>
              <a:rPr lang="en-US" altLang="zh-CN" sz="1400" dirty="0" err="1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qnet</a:t>
            </a: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 …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0ACA9D-471B-9F4C-909C-F20A6A86041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0269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kumimoji="1" lang="en-US" altLang="zh-CN" dirty="0"/>
              <a:t>Team</a:t>
            </a:r>
          </a:p>
          <a:p>
            <a:pPr marL="228600" indent="-228600">
              <a:buAutoNum type="arabicPeriod"/>
            </a:pPr>
            <a:r>
              <a:rPr kumimoji="1" lang="en-US" altLang="zh-CN" dirty="0"/>
              <a:t>Quantum Networking Team</a:t>
            </a:r>
          </a:p>
          <a:p>
            <a:pPr marL="228600" indent="-228600">
              <a:buAutoNum type="arabicPeriod"/>
            </a:pPr>
            <a:r>
              <a:rPr kumimoji="1" lang="en-US" altLang="zh-CN" dirty="0"/>
              <a:t>Integrated with Cavity and 3D trap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0ACA9D-471B-9F4C-909C-F20A6A86041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2746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Mention about optimization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latin typeface="Calibri" panose="020F0502020204030204" pitchFamily="34" charset="0"/>
              <a:ea typeface="Helvetica Neue" panose="02000503000000020004" pitchFamily="2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No heating and faster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latin typeface="Calibri" panose="020F0502020204030204" pitchFamily="34" charset="0"/>
              <a:ea typeface="Helvetica Neue" panose="02000503000000020004" pitchFamily="2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Back up slide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latin typeface="Calibri" panose="020F0502020204030204" pitchFamily="34" charset="0"/>
              <a:ea typeface="Helvetica Neue" panose="02000503000000020004" pitchFamily="2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Methods of optimization and put papers 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latin typeface="Calibri" panose="020F0502020204030204" pitchFamily="34" charset="0"/>
              <a:ea typeface="Helvetica Neue" panose="02000503000000020004" pitchFamily="2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We are working on 3d printing 10 times higher 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latin typeface="Calibri" panose="020F0502020204030204" pitchFamily="34" charset="0"/>
              <a:ea typeface="Helvetica Neue" panose="02000503000000020004" pitchFamily="2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In the end mention </a:t>
            </a:r>
            <a:r>
              <a:rPr lang="en-US" altLang="zh-CN" sz="1400" dirty="0" err="1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qnet</a:t>
            </a: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 …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0ACA9D-471B-9F4C-909C-F20A6A86041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131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1 more into slide what is </a:t>
            </a:r>
            <a:r>
              <a:rPr kumimoji="1" lang="en-US" altLang="zh-CN" dirty="0" err="1"/>
              <a:t>qnet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 dirty="0"/>
              <a:t>Distribute long distance </a:t>
            </a:r>
            <a:r>
              <a:rPr kumimoji="1" lang="en-US" altLang="zh-CN" dirty="0" err="1"/>
              <a:t>qnet</a:t>
            </a:r>
            <a:endParaRPr kumimoji="1" lang="en-US" altLang="zh-CN" dirty="0"/>
          </a:p>
          <a:p>
            <a:endParaRPr kumimoji="1" lang="en-US" altLang="zh-CN" dirty="0"/>
          </a:p>
          <a:p>
            <a:r>
              <a:rPr kumimoji="1" lang="en-US" altLang="zh-CN" dirty="0"/>
              <a:t>High rate high fidelity is the key</a:t>
            </a:r>
          </a:p>
          <a:p>
            <a:endParaRPr kumimoji="1" lang="en-US" altLang="zh-CN" dirty="0"/>
          </a:p>
          <a:p>
            <a:r>
              <a:rPr kumimoji="1" lang="en-US" altLang="zh-CN" dirty="0"/>
              <a:t>30 seconds click -&gt; entanglement or not</a:t>
            </a:r>
          </a:p>
          <a:p>
            <a:endParaRPr kumimoji="1" lang="en-US" altLang="zh-CN" dirty="0"/>
          </a:p>
          <a:p>
            <a:r>
              <a:rPr kumimoji="1" lang="en-US" altLang="zh-CN" dirty="0"/>
              <a:t>For ion system</a:t>
            </a:r>
          </a:p>
          <a:p>
            <a:endParaRPr kumimoji="1" lang="en-US" altLang="zh-CN" dirty="0"/>
          </a:p>
          <a:p>
            <a:r>
              <a:rPr kumimoji="1" lang="en-US" altLang="zh-CN" dirty="0"/>
              <a:t>Has been studied in many … </a:t>
            </a:r>
            <a:r>
              <a:rPr kumimoji="1" lang="en-US" altLang="zh-CN" dirty="0" err="1"/>
              <a:t>ensamble</a:t>
            </a:r>
            <a:r>
              <a:rPr kumimoji="1" lang="en-US" altLang="zh-CN" dirty="0"/>
              <a:t> systems …</a:t>
            </a:r>
          </a:p>
          <a:p>
            <a:endParaRPr kumimoji="1" lang="en-US" altLang="zh-CN" dirty="0"/>
          </a:p>
          <a:p>
            <a:r>
              <a:rPr kumimoji="1" lang="en-US" altLang="zh-CN" dirty="0"/>
              <a:t>We have 2 nodes, photons will </a:t>
            </a:r>
            <a:r>
              <a:rPr kumimoji="1" lang="en-US" altLang="zh-CN" dirty="0" err="1"/>
              <a:t>intetfer</a:t>
            </a:r>
            <a:r>
              <a:rPr kumimoji="1" lang="en-US" altLang="zh-CN" dirty="0"/>
              <a:t> in the … node …</a:t>
            </a:r>
          </a:p>
          <a:p>
            <a:endParaRPr kumimoji="1" lang="en-US" altLang="zh-CN" dirty="0"/>
          </a:p>
          <a:p>
            <a:r>
              <a:rPr kumimoji="1" lang="en-US" altLang="zh-CN" dirty="0"/>
              <a:t>For example in recent work… in recent demonstration</a:t>
            </a:r>
          </a:p>
          <a:p>
            <a:endParaRPr kumimoji="1"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0ACA9D-471B-9F4C-909C-F20A6A86041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667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Then you continue the next run…</a:t>
            </a:r>
          </a:p>
          <a:p>
            <a:endParaRPr kumimoji="1" lang="en-US" altLang="zh-CN" dirty="0"/>
          </a:p>
          <a:p>
            <a:r>
              <a:rPr kumimoji="1" lang="en-US" altLang="zh-CN" dirty="0"/>
              <a:t>In this work we demonstrate</a:t>
            </a:r>
          </a:p>
          <a:p>
            <a:endParaRPr kumimoji="1" lang="en-US" altLang="zh-CN" dirty="0"/>
          </a:p>
          <a:p>
            <a:r>
              <a:rPr kumimoji="1" lang="en-US" altLang="zh-CN" dirty="0"/>
              <a:t>Latest work</a:t>
            </a:r>
          </a:p>
          <a:p>
            <a:r>
              <a:rPr kumimoji="1" lang="en-US" altLang="zh-CN" dirty="0"/>
              <a:t>On </a:t>
            </a:r>
            <a:r>
              <a:rPr kumimoji="1" lang="en-US" altLang="zh-CN" dirty="0" err="1"/>
              <a:t>arXiv</a:t>
            </a:r>
            <a:endParaRPr kumimoji="1" lang="en-US" altLang="zh-CN" dirty="0"/>
          </a:p>
          <a:p>
            <a:r>
              <a:rPr kumimoji="1" lang="en-US" altLang="zh-CN" dirty="0"/>
              <a:t>Citation</a:t>
            </a:r>
          </a:p>
          <a:p>
            <a:r>
              <a:rPr kumimoji="1" lang="en-US" altLang="zh-CN" dirty="0"/>
              <a:t>Animation</a:t>
            </a:r>
          </a:p>
          <a:p>
            <a:r>
              <a:rPr kumimoji="1" lang="en-US" altLang="zh-CN" dirty="0"/>
              <a:t>2 sentences!</a:t>
            </a:r>
          </a:p>
          <a:p>
            <a:r>
              <a:rPr kumimoji="1" lang="en-US" altLang="zh-CN" dirty="0"/>
              <a:t>Long distance rate 9 times…</a:t>
            </a:r>
          </a:p>
          <a:p>
            <a:r>
              <a:rPr kumimoji="1" lang="en-US" altLang="zh-CN" dirty="0"/>
              <a:t>Cite their work…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0ACA9D-471B-9F4C-909C-F20A6A8604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750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Background free (may ask)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0ACA9D-471B-9F4C-909C-F20A6A86041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2185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Repeat it twice before the next… in this case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0ACA9D-471B-9F4C-909C-F20A6A8604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0993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20</a:t>
            </a:r>
            <a:r>
              <a:rPr lang="zh-CN" altLang="en-US" dirty="0"/>
              <a:t> </a:t>
            </a:r>
            <a:r>
              <a:rPr lang="en-US" altLang="zh-CN" dirty="0"/>
              <a:t>-</a:t>
            </a:r>
            <a:r>
              <a:rPr lang="zh-CN" altLang="en-US" dirty="0"/>
              <a:t> </a:t>
            </a:r>
            <a:r>
              <a:rPr lang="en-US" altLang="zh-CN" dirty="0"/>
              <a:t>30</a:t>
            </a:r>
            <a:r>
              <a:rPr lang="zh-CN" altLang="en-US" dirty="0"/>
              <a:t> </a:t>
            </a:r>
            <a:r>
              <a:rPr lang="en-US" altLang="zh-CN" dirty="0"/>
              <a:t>km</a:t>
            </a:r>
            <a:r>
              <a:rPr lang="zh-CN" altLang="en-US" dirty="0"/>
              <a:t> </a:t>
            </a:r>
            <a:r>
              <a:rPr lang="en-US" altLang="zh-CN" dirty="0"/>
              <a:t>fiber</a:t>
            </a:r>
          </a:p>
          <a:p>
            <a:endParaRPr lang="en-US" altLang="zh-CN" dirty="0"/>
          </a:p>
          <a:p>
            <a:r>
              <a:rPr lang="en-US" altLang="zh-CN" dirty="0"/>
              <a:t>This scheme </a:t>
            </a:r>
            <a:r>
              <a:rPr lang="en-US" altLang="zh-CN" b="1" dirty="0"/>
              <a:t>would</a:t>
            </a:r>
            <a:r>
              <a:rPr lang="en-US" altLang="zh-CN" dirty="0"/>
              <a:t> be used in the entanglement generation, it will increase …</a:t>
            </a:r>
          </a:p>
          <a:p>
            <a:endParaRPr lang="en-US" altLang="zh-CN" dirty="0"/>
          </a:p>
          <a:p>
            <a:r>
              <a:rPr lang="en-US" altLang="zh-CN" dirty="0"/>
              <a:t>39 kHz may be not SOTA, but in long distance </a:t>
            </a:r>
            <a:r>
              <a:rPr lang="en-US" altLang="zh-CN" dirty="0" err="1"/>
              <a:t>Qnet</a:t>
            </a:r>
            <a:r>
              <a:rPr lang="en-US" altLang="zh-CN" dirty="0"/>
              <a:t>, we would expect … would be increased …</a:t>
            </a:r>
          </a:p>
          <a:p>
            <a:endParaRPr lang="en-US" altLang="zh-CN" dirty="0"/>
          </a:p>
          <a:p>
            <a:r>
              <a:rPr lang="en-US" altLang="zh-CN" dirty="0"/>
              <a:t>Bullet points:</a:t>
            </a:r>
          </a:p>
          <a:p>
            <a:pPr lvl="1"/>
            <a:r>
              <a:rPr lang="en-US" altLang="zh-CN" dirty="0"/>
              <a:t>Shuttling function…</a:t>
            </a:r>
          </a:p>
          <a:p>
            <a:pPr lvl="1"/>
            <a:r>
              <a:rPr lang="en-US" altLang="zh-CN" dirty="0"/>
              <a:t>Just as shown…</a:t>
            </a:r>
          </a:p>
          <a:p>
            <a:pPr lvl="1"/>
            <a:r>
              <a:rPr lang="en-US" altLang="zh-CN" dirty="0"/>
              <a:t>9 single photon sequence </a:t>
            </a:r>
          </a:p>
          <a:p>
            <a:pPr lvl="1"/>
            <a:r>
              <a:rPr lang="en-US" altLang="zh-CN" dirty="0"/>
              <a:t>Overlapping</a:t>
            </a:r>
          </a:p>
          <a:p>
            <a:pPr lvl="1"/>
            <a:r>
              <a:rPr lang="en-US" altLang="zh-CN" dirty="0"/>
              <a:t>Attempt rate, useful at what distance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0ACA9D-471B-9F4C-909C-F20A6A8604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3162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0ACA9D-471B-9F4C-909C-F20A6A86041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2974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Offline calibrated … estimated g2 around …</a:t>
            </a:r>
            <a:endParaRPr kumimoji="1" lang="zh-CN" altLang="en-US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0ACA9D-471B-9F4C-909C-F20A6A86041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4729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Why coherent excitation is not good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Why heating is bad 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Photon coupling … with cavity or free space to single mode fiber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Local gated … phonon bus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latin typeface="Calibri" panose="020F0502020204030204" pitchFamily="34" charset="0"/>
              <a:ea typeface="Helvetica Neue" panose="02000503000000020004" pitchFamily="2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Local operation of trapped ion qc relies on the phonon bath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Moving -&gt; heat up…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Next step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Tele, entanglement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dirty="0"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Around doppler temp…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0ACA9D-471B-9F4C-909C-F20A6A8604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628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3F99-BDA3-2F4D-B1CC-846ADB658653}" type="datetime1">
              <a:rPr lang="en-US" smtClean="0"/>
              <a:t>1/15/26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523083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3F99-BDA3-2F4D-B1CC-846ADB658653}" type="datetime1">
              <a:rPr lang="en-US" smtClean="0"/>
              <a:t>1/15/26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09135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3F99-BDA3-2F4D-B1CC-846ADB658653}" type="datetime1">
              <a:rPr lang="en-US" smtClean="0"/>
              <a:t>1/15/26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136261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944617-F242-E518-E719-71311FACF4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68094"/>
            <a:ext cx="5181600" cy="4351338"/>
          </a:xfrm>
        </p:spPr>
        <p:txBody>
          <a:bodyPr/>
          <a:lstStyle>
            <a:lvl1pPr>
              <a:defRPr baseline="0">
                <a:latin typeface="Lucida Grande" panose="020B0600040502020204" pitchFamily="34" charset="0"/>
              </a:defRPr>
            </a:lvl1pPr>
            <a:lvl2pPr>
              <a:defRPr baseline="0">
                <a:latin typeface="Lucida Grande" panose="020B0600040502020204" pitchFamily="34" charset="0"/>
              </a:defRPr>
            </a:lvl2pPr>
            <a:lvl3pPr>
              <a:defRPr baseline="0">
                <a:latin typeface="Lucida Grande" panose="020B0600040502020204" pitchFamily="34" charset="0"/>
              </a:defRPr>
            </a:lvl3pPr>
            <a:lvl4pPr>
              <a:defRPr baseline="0">
                <a:latin typeface="Lucida Grande" panose="020B0600040502020204" pitchFamily="34" charset="0"/>
              </a:defRPr>
            </a:lvl4pPr>
            <a:lvl5pPr>
              <a:defRPr baseline="0">
                <a:latin typeface="Lucida Grande" panose="020B06000405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61F41F-3217-17B6-C38B-3FCEA45056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68094"/>
            <a:ext cx="5181600" cy="4351338"/>
          </a:xfrm>
        </p:spPr>
        <p:txBody>
          <a:bodyPr/>
          <a:lstStyle>
            <a:lvl1pPr>
              <a:defRPr baseline="0">
                <a:latin typeface="Lucida Grande" panose="020B0600040502020204" pitchFamily="34" charset="0"/>
              </a:defRPr>
            </a:lvl1pPr>
            <a:lvl2pPr>
              <a:defRPr baseline="0">
                <a:latin typeface="Lucida Grande" panose="020B0600040502020204" pitchFamily="34" charset="0"/>
              </a:defRPr>
            </a:lvl2pPr>
            <a:lvl3pPr>
              <a:defRPr baseline="0">
                <a:latin typeface="Lucida Grande" panose="020B0600040502020204" pitchFamily="34" charset="0"/>
              </a:defRPr>
            </a:lvl3pPr>
            <a:lvl4pPr>
              <a:defRPr baseline="0">
                <a:latin typeface="Lucida Grande" panose="020B0600040502020204" pitchFamily="34" charset="0"/>
              </a:defRPr>
            </a:lvl4pPr>
            <a:lvl5pPr>
              <a:defRPr baseline="0">
                <a:latin typeface="Lucida Grande" panose="020B06000405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DCD9C1-CA30-A811-8E23-6C9FF34F5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BFFB-4847-DB48-8C54-12EE0F78FEDD}" type="datetime1">
              <a:rPr lang="en-US" smtClean="0"/>
              <a:t>1/15/26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3601A5-C0FF-D74C-BC3C-6E9F5FA6C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F997C5E-4C9E-8DA8-9E5F-268626FF39B0}"/>
              </a:ext>
            </a:extLst>
          </p:cNvPr>
          <p:cNvGrpSpPr/>
          <p:nvPr userDrawn="1"/>
        </p:nvGrpSpPr>
        <p:grpSpPr>
          <a:xfrm>
            <a:off x="0" y="6025753"/>
            <a:ext cx="12192000" cy="832246"/>
            <a:chOff x="0" y="6025753"/>
            <a:chExt cx="12192000" cy="832246"/>
          </a:xfrm>
        </p:grpSpPr>
        <p:sp>
          <p:nvSpPr>
            <p:cNvPr id="9" name="Right Triangle 8">
              <a:extLst>
                <a:ext uri="{FF2B5EF4-FFF2-40B4-BE49-F238E27FC236}">
                  <a16:creationId xmlns:a16="http://schemas.microsoft.com/office/drawing/2014/main" id="{8C9A7396-97A7-7132-0939-2A13D16022AA}"/>
                </a:ext>
              </a:extLst>
            </p:cNvPr>
            <p:cNvSpPr/>
            <p:nvPr/>
          </p:nvSpPr>
          <p:spPr>
            <a:xfrm>
              <a:off x="0" y="6025753"/>
              <a:ext cx="12192000" cy="611810"/>
            </a:xfrm>
            <a:prstGeom prst="rtTriangle">
              <a:avLst/>
            </a:prstGeom>
            <a:solidFill>
              <a:srgbClr val="0032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237A5084-411B-CA87-4913-2FDE24E59B11}"/>
                </a:ext>
              </a:extLst>
            </p:cNvPr>
            <p:cNvSpPr/>
            <p:nvPr/>
          </p:nvSpPr>
          <p:spPr>
            <a:xfrm>
              <a:off x="1" y="6637562"/>
              <a:ext cx="12191999" cy="220437"/>
            </a:xfrm>
            <a:prstGeom prst="roundRect">
              <a:avLst>
                <a:gd name="adj" fmla="val 0"/>
              </a:avLst>
            </a:prstGeom>
            <a:solidFill>
              <a:srgbClr val="0032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2" descr="Our Logo | Berkeley Brand">
              <a:extLst>
                <a:ext uri="{FF2B5EF4-FFF2-40B4-BE49-F238E27FC236}">
                  <a16:creationId xmlns:a16="http://schemas.microsoft.com/office/drawing/2014/main" id="{0E45BF3E-0546-1125-FD02-6C44CEA580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671" y="6200046"/>
              <a:ext cx="1466850" cy="5848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University of California, Berkeley - Wikipedia">
              <a:extLst>
                <a:ext uri="{FF2B5EF4-FFF2-40B4-BE49-F238E27FC236}">
                  <a16:creationId xmlns:a16="http://schemas.microsoft.com/office/drawing/2014/main" id="{C0AFB9BB-D910-7EDE-F02B-26392EB414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0" y="6082495"/>
              <a:ext cx="759176" cy="759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0F4ECDF-DDB1-74E4-7977-25F2695E1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89259" y="6552741"/>
            <a:ext cx="2743200" cy="365125"/>
          </a:xfrm>
        </p:spPr>
        <p:txBody>
          <a:bodyPr/>
          <a:lstStyle>
            <a:lvl1pPr>
              <a:defRPr sz="1300" baseline="0">
                <a:solidFill>
                  <a:schemeClr val="bg1"/>
                </a:solidFill>
                <a:latin typeface="Lucida Grande" panose="020B0600040502020204" pitchFamily="34" charset="0"/>
              </a:defRPr>
            </a:lvl1pPr>
          </a:lstStyle>
          <a:p>
            <a:fld id="{29DECF4A-0221-CF45-A829-EE843404DA5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155ABC2-BC59-FFFF-D323-89B3B2436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>
            <a:lvl1pPr algn="ctr">
              <a:defRPr baseline="0">
                <a:latin typeface="Georgia" panose="02040502050405020303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4752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3F99-BDA3-2F4D-B1CC-846ADB658653}" type="datetime1">
              <a:rPr lang="en-US" smtClean="0"/>
              <a:t>1/15/26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336606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3F99-BDA3-2F4D-B1CC-846ADB658653}" type="datetime1">
              <a:rPr lang="en-US" smtClean="0"/>
              <a:t>1/15/26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035011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3F99-BDA3-2F4D-B1CC-846ADB658653}" type="datetime1">
              <a:rPr lang="en-US" smtClean="0"/>
              <a:t>1/15/26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366568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3F99-BDA3-2F4D-B1CC-846ADB658653}" type="datetime1">
              <a:rPr lang="en-US" smtClean="0"/>
              <a:t>1/15/26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40802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3F99-BDA3-2F4D-B1CC-846ADB658653}" type="datetime1">
              <a:rPr lang="en-US" smtClean="0"/>
              <a:t>1/15/26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965054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3F99-BDA3-2F4D-B1CC-846ADB658653}" type="datetime1">
              <a:rPr lang="en-US" smtClean="0"/>
              <a:t>1/15/26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822237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3F99-BDA3-2F4D-B1CC-846ADB658653}" type="datetime1">
              <a:rPr lang="en-US" smtClean="0"/>
              <a:t>1/15/26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868715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3F99-BDA3-2F4D-B1CC-846ADB658653}" type="datetime1">
              <a:rPr lang="en-US" smtClean="0"/>
              <a:t>1/15/26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88505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23F99-BDA3-2F4D-B1CC-846ADB658653}" type="datetime1">
              <a:rPr lang="en-US" smtClean="0"/>
              <a:t>1/15/26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ECF4A-0221-CF45-A829-EE843404D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616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5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.png"/><Relationship Id="rId7" Type="http://schemas.openxmlformats.org/officeDocument/2006/relationships/image" Target="../media/image41.jpeg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11" Type="http://schemas.openxmlformats.org/officeDocument/2006/relationships/image" Target="../media/image45.jpeg"/><Relationship Id="rId5" Type="http://schemas.openxmlformats.org/officeDocument/2006/relationships/image" Target="../media/image39.png"/><Relationship Id="rId10" Type="http://schemas.openxmlformats.org/officeDocument/2006/relationships/image" Target="../media/image44.jpe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rxiv.org/pdf/2402.16224" TargetMode="Externa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3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E25FF-1416-3C85-AF21-DBE66332D2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4678" y="1233030"/>
            <a:ext cx="9902641" cy="164227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altLang="zh-CN" sz="4800" b="0" i="0" u="none" strike="noStrike" dirty="0">
                <a:solidFill>
                  <a:srgbClr val="C28220"/>
                </a:solidFill>
                <a:effectLst/>
                <a:latin typeface="Georgia" panose="02040502050405020303" pitchFamily="18" charset="0"/>
              </a:rPr>
              <a:t>Temporally multiplexed ion-photon quantum interface</a:t>
            </a:r>
            <a:endParaRPr lang="en-US" sz="4800" dirty="0">
              <a:latin typeface="Georgia" panose="02040502050405020303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51A220-1F5B-0E1A-462D-B9D1B847DB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8" y="3424795"/>
            <a:ext cx="9144000" cy="1642278"/>
          </a:xfrm>
        </p:spPr>
        <p:txBody>
          <a:bodyPr>
            <a:norm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Bingran You</a:t>
            </a:r>
            <a:r>
              <a:rPr lang="en-US" altLang="zh-CN" sz="2000" b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,</a:t>
            </a:r>
            <a:r>
              <a:rPr lang="en-US" sz="2000" b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 </a:t>
            </a:r>
            <a:r>
              <a:rPr lang="en-US" sz="2000" b="1" baseline="30000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1, 2, * </a:t>
            </a:r>
            <a:r>
              <a:rPr lang="en-US" sz="2000" b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Qiming Wu, </a:t>
            </a:r>
            <a:r>
              <a:rPr kumimoji="0" lang="en-US" altLang="zh-CN" sz="20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1, 2, *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David Miron</a:t>
            </a:r>
            <a:r>
              <a:rPr lang="en-US" altLang="zh-CN" sz="2000" b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,</a:t>
            </a:r>
            <a:r>
              <a:rPr lang="en-US" sz="2000" b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20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1, 2</a:t>
            </a:r>
            <a:r>
              <a:rPr lang="en-US" sz="2000" b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 Wenjun Ke</a:t>
            </a:r>
            <a:r>
              <a:rPr lang="en-US" altLang="zh-CN" sz="2000" b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,</a:t>
            </a:r>
            <a:r>
              <a:rPr lang="en-US" sz="2000" b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20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1</a:t>
            </a:r>
            <a:endParaRPr lang="en-US" sz="2000" b="1" dirty="0">
              <a:latin typeface="Times New Roman" panose="02020603050405020304" pitchFamily="18" charset="0"/>
              <a:ea typeface="Helvetica Neue" panose="02000503000000020004" pitchFamily="2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Inder Monga</a:t>
            </a:r>
            <a:r>
              <a:rPr lang="en-US" altLang="zh-CN" sz="2000" b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,</a:t>
            </a:r>
            <a:r>
              <a:rPr lang="en-US" sz="2000" b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20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Erhan </a:t>
            </a:r>
            <a:r>
              <a:rPr lang="en-US" sz="2000" b="1" dirty="0" err="1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Saglamyurek</a:t>
            </a:r>
            <a:r>
              <a:rPr lang="en-US" altLang="zh-CN" sz="2000" b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, </a:t>
            </a:r>
            <a:r>
              <a:rPr kumimoji="0" lang="en-US" altLang="zh-CN" sz="20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1, 2</a:t>
            </a:r>
            <a:r>
              <a:rPr lang="en-US" sz="2000" b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 and Hartmut Haeffner</a:t>
            </a:r>
          </a:p>
          <a:p>
            <a:r>
              <a:rPr lang="en-US" sz="1800" baseline="30000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1 </a:t>
            </a:r>
            <a:r>
              <a:rPr lang="en-US" sz="1800" i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Department of Physics, University of California, Berkeley, CA 94270, USA</a:t>
            </a:r>
            <a:br>
              <a:rPr lang="en-US" sz="1800" i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</a:br>
            <a:r>
              <a:rPr lang="en-US" sz="1800" baseline="30000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2 </a:t>
            </a:r>
            <a:r>
              <a:rPr lang="en-US" sz="1800" i="1" dirty="0">
                <a:latin typeface="Times New Roman" panose="02020603050405020304" pitchFamily="18" charset="0"/>
                <a:ea typeface="Helvetica Neue" panose="02000503000000020004" pitchFamily="2" charset="0"/>
                <a:cs typeface="Times New Roman" panose="02020603050405020304" pitchFamily="18" charset="0"/>
              </a:rPr>
              <a:t>Lawrence Berkeley National Laboratory, Berkeley, CA 94720, USA</a:t>
            </a:r>
          </a:p>
        </p:txBody>
      </p:sp>
      <p:pic>
        <p:nvPicPr>
          <p:cNvPr id="5" name="Picture 2" descr="Berkeley Ions logo">
            <a:extLst>
              <a:ext uri="{FF2B5EF4-FFF2-40B4-BE49-F238E27FC236}">
                <a16:creationId xmlns:a16="http://schemas.microsoft.com/office/drawing/2014/main" id="{9330EB4A-CE01-B745-C992-4318F3F851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119" y="97746"/>
            <a:ext cx="1253724" cy="123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7429A4-EED9-9C93-CFC3-3602AEBBB85A}"/>
              </a:ext>
            </a:extLst>
          </p:cNvPr>
          <p:cNvSpPr txBox="1"/>
          <p:nvPr/>
        </p:nvSpPr>
        <p:spPr>
          <a:xfrm>
            <a:off x="-1972638" y="-137673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26" name="Picture 2" descr="University of California, Berkeley - Wikipedia">
            <a:extLst>
              <a:ext uri="{FF2B5EF4-FFF2-40B4-BE49-F238E27FC236}">
                <a16:creationId xmlns:a16="http://schemas.microsoft.com/office/drawing/2014/main" id="{3345D8DA-BB7A-27B3-D9CF-D3273DEC20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58" y="124194"/>
            <a:ext cx="1163948" cy="116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07D81F1F-8838-CAFF-18D5-94E80AC919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0161" y="5319995"/>
            <a:ext cx="1523085" cy="1154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>
            <a:extLst>
              <a:ext uri="{FF2B5EF4-FFF2-40B4-BE49-F238E27FC236}">
                <a16:creationId xmlns:a16="http://schemas.microsoft.com/office/drawing/2014/main" id="{6C67F00D-5E57-3FC0-91FF-E737ED87FA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7878" y="5645497"/>
            <a:ext cx="3256709" cy="547025"/>
          </a:xfrm>
          <a:prstGeom prst="rect">
            <a:avLst/>
          </a:prstGeom>
        </p:spPr>
      </p:pic>
      <p:pic>
        <p:nvPicPr>
          <p:cNvPr id="8" name="Picture 11">
            <a:extLst>
              <a:ext uri="{FF2B5EF4-FFF2-40B4-BE49-F238E27FC236}">
                <a16:creationId xmlns:a16="http://schemas.microsoft.com/office/drawing/2014/main" id="{AD83B784-66B1-F43D-65C5-FDEBEB9584F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261" t="11404" b="31803"/>
          <a:stretch/>
        </p:blipFill>
        <p:spPr>
          <a:xfrm>
            <a:off x="8044241" y="5574623"/>
            <a:ext cx="2063730" cy="66647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166EBF9-77EC-F38C-595C-B86518CE6BDB}"/>
              </a:ext>
            </a:extLst>
          </p:cNvPr>
          <p:cNvSpPr txBox="1"/>
          <p:nvPr/>
        </p:nvSpPr>
        <p:spPr>
          <a:xfrm>
            <a:off x="526162" y="6508257"/>
            <a:ext cx="113465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</a:rPr>
              <a:t>arXiv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 preprint arXiv:2405.10501, 2024.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8635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3AAD7F-518E-206D-3829-682894241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9" name="Picture 2" descr="Berkeley Ions logo">
            <a:extLst>
              <a:ext uri="{FF2B5EF4-FFF2-40B4-BE49-F238E27FC236}">
                <a16:creationId xmlns:a16="http://schemas.microsoft.com/office/drawing/2014/main" id="{CE9E8901-5A3E-9FCA-9BB2-4CE4C38181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119" y="97746"/>
            <a:ext cx="1253724" cy="123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BA8C055-0577-2023-6270-720F886925AE}"/>
              </a:ext>
            </a:extLst>
          </p:cNvPr>
          <p:cNvSpPr txBox="1">
            <a:spLocks/>
          </p:cNvSpPr>
          <p:nvPr/>
        </p:nvSpPr>
        <p:spPr>
          <a:xfrm>
            <a:off x="-77707" y="-151474"/>
            <a:ext cx="11760817" cy="1642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altLang="zh-CN" dirty="0">
                <a:solidFill>
                  <a:srgbClr val="C28220"/>
                </a:solidFill>
                <a:latin typeface="Georgia" panose="02040502050405020303" pitchFamily="18" charset="0"/>
              </a:rPr>
              <a:t>Shuttling characterization</a:t>
            </a:r>
            <a:endParaRPr lang="en-US" dirty="0">
              <a:latin typeface="Georgia" panose="02040502050405020303" pitchFamily="18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8BA57ED-3A71-BF22-CE5F-425EFEC61D81}"/>
              </a:ext>
            </a:extLst>
          </p:cNvPr>
          <p:cNvGrpSpPr/>
          <p:nvPr/>
        </p:nvGrpSpPr>
        <p:grpSpPr>
          <a:xfrm>
            <a:off x="1355957" y="2751671"/>
            <a:ext cx="9533874" cy="3739608"/>
            <a:chOff x="1355957" y="2799304"/>
            <a:chExt cx="9533874" cy="3739608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EFEA47D-C38F-BC15-BE22-D322ACA04B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488" t="2288" b="6561"/>
            <a:stretch/>
          </p:blipFill>
          <p:spPr>
            <a:xfrm>
              <a:off x="1355957" y="2879511"/>
              <a:ext cx="9533874" cy="3539351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9A9C9A6-7299-7951-489E-424FF0469C2C}"/>
                </a:ext>
              </a:extLst>
            </p:cNvPr>
            <p:cNvSpPr txBox="1"/>
            <p:nvPr/>
          </p:nvSpPr>
          <p:spPr>
            <a:xfrm>
              <a:off x="1947083" y="2801350"/>
              <a:ext cx="226210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b="0" i="0" u="none" strike="noStrike" dirty="0">
                  <a:solidFill>
                    <a:srgbClr val="003262"/>
                  </a:solidFill>
                  <a:effectLst/>
                  <a:latin typeface="Calibri" panose="020F0502020204030204" pitchFamily="34" charset="0"/>
                </a:rPr>
                <a:t>No shuttling</a:t>
              </a:r>
              <a:endParaRPr lang="zh-CN" altLang="en-US" sz="1600" dirty="0">
                <a:solidFill>
                  <a:srgbClr val="003262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C9954C9-E96F-3793-EBDE-4401BA2749B1}"/>
                </a:ext>
              </a:extLst>
            </p:cNvPr>
            <p:cNvSpPr txBox="1"/>
            <p:nvPr/>
          </p:nvSpPr>
          <p:spPr>
            <a:xfrm>
              <a:off x="5154392" y="2801350"/>
              <a:ext cx="226210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b="0" i="0" u="none" strike="noStrike" dirty="0">
                  <a:solidFill>
                    <a:srgbClr val="003262"/>
                  </a:solidFill>
                  <a:effectLst/>
                  <a:latin typeface="Calibri" panose="020F0502020204030204" pitchFamily="34" charset="0"/>
                </a:rPr>
                <a:t>Half speed shuttling</a:t>
              </a:r>
              <a:endParaRPr lang="zh-CN" altLang="en-US" sz="1600" dirty="0">
                <a:solidFill>
                  <a:srgbClr val="003262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135BD4D-C61D-A051-54CF-4B72E54E9D81}"/>
                </a:ext>
              </a:extLst>
            </p:cNvPr>
            <p:cNvSpPr txBox="1"/>
            <p:nvPr/>
          </p:nvSpPr>
          <p:spPr>
            <a:xfrm>
              <a:off x="8302319" y="2799304"/>
              <a:ext cx="2262103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b="0" i="0" u="none" strike="noStrike" dirty="0">
                  <a:solidFill>
                    <a:srgbClr val="003262"/>
                  </a:solidFill>
                  <a:effectLst/>
                  <a:latin typeface="Calibri" panose="020F0502020204030204" pitchFamily="34" charset="0"/>
                </a:rPr>
                <a:t>Full speed shuttling</a:t>
              </a:r>
              <a:endParaRPr lang="zh-CN" altLang="en-US" sz="1600" dirty="0">
                <a:solidFill>
                  <a:srgbClr val="003262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E47BB639-D85B-C2FA-D9C2-18C2D882564F}"/>
                    </a:ext>
                  </a:extLst>
                </p:cNvPr>
                <p:cNvSpPr txBox="1"/>
                <p:nvPr/>
              </p:nvSpPr>
              <p:spPr>
                <a:xfrm>
                  <a:off x="1947083" y="6060832"/>
                  <a:ext cx="2262103" cy="478080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80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zh-CN" altLang="zh-CN" sz="1600" i="1" kern="100" smtClean="0">
                                <a:solidFill>
                                  <a:srgbClr val="003262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̅"/>
                                <m:ctrlPr>
                                  <a:rPr lang="zh-CN" altLang="zh-CN" sz="1600" i="1" kern="100">
                                    <a:solidFill>
                                      <a:srgbClr val="003262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zh-CN" sz="1600" i="1" kern="100">
                                    <a:solidFill>
                                      <a:srgbClr val="003262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acc>
                          </m:e>
                          <m:sub>
                            <m:r>
                              <a:rPr lang="en-US" altLang="zh-CN" sz="1600" i="1" kern="100">
                                <a:solidFill>
                                  <a:srgbClr val="003262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  <a:cs typeface="Times New Roman" panose="02020603050405020304" pitchFamily="18" charset="0"/>
                              </a:rPr>
                              <m:t>𝑡h</m:t>
                            </m:r>
                          </m:sub>
                        </m:sSub>
                        <m:r>
                          <a:rPr lang="en-US" altLang="zh-CN" sz="1600" i="1" kern="100">
                            <a:solidFill>
                              <a:srgbClr val="003262"/>
                            </a:solidFill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=4.0±3.0</m:t>
                        </m:r>
                      </m:oMath>
                    </m:oMathPara>
                  </a14:m>
                  <a:endParaRPr lang="zh-CN" altLang="zh-CN" sz="1600" kern="100" dirty="0">
                    <a:solidFill>
                      <a:srgbClr val="003262"/>
                    </a:solidFill>
                    <a:effectLst/>
                    <a:latin typeface="Calibri" panose="020F0502020204030204" pitchFamily="34" charset="0"/>
                    <a:ea typeface="DengXian" panose="02010600030101010101" pitchFamily="2" charset="-122"/>
                    <a:cs typeface="Calibri" panose="020F0502020204030204" pitchFamily="34" charset="0"/>
                  </a:endParaRPr>
                </a:p>
              </p:txBody>
            </p:sp>
          </mc:Choice>
          <mc:Fallback xmlns=""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E47BB639-D85B-C2FA-D9C2-18C2D882564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47083" y="6060832"/>
                  <a:ext cx="2262103" cy="47808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D9F4DE88-60D2-3153-5FED-7598A3F24C5D}"/>
                    </a:ext>
                  </a:extLst>
                </p:cNvPr>
                <p:cNvSpPr txBox="1"/>
                <p:nvPr/>
              </p:nvSpPr>
              <p:spPr>
                <a:xfrm>
                  <a:off x="5204733" y="6080308"/>
                  <a:ext cx="2262103" cy="338554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zh-CN" altLang="zh-CN" sz="1600" i="1" smtClean="0">
                                <a:solidFill>
                                  <a:srgbClr val="00326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̅"/>
                                <m:ctrlPr>
                                  <a:rPr lang="zh-CN" altLang="zh-CN" sz="1600" i="1">
                                    <a:solidFill>
                                      <a:srgbClr val="00326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zh-CN" sz="1600" i="1">
                                    <a:solidFill>
                                      <a:srgbClr val="003262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acc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03262"/>
                                </a:solidFill>
                                <a:latin typeface="Cambria Math" panose="02040503050406030204" pitchFamily="18" charset="0"/>
                              </a:rPr>
                              <m:t>𝑡h</m:t>
                            </m:r>
                          </m:sub>
                        </m:sSub>
                        <m:r>
                          <a:rPr lang="en-US" altLang="zh-CN" sz="1600" i="1">
                            <a:solidFill>
                              <a:srgbClr val="003262"/>
                            </a:solidFill>
                            <a:latin typeface="Cambria Math" panose="02040503050406030204" pitchFamily="18" charset="0"/>
                          </a:rPr>
                          <m:t>=4,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rgbClr val="00326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̅"/>
                                <m:ctrlPr>
                                  <a:rPr lang="zh-CN" altLang="zh-CN" sz="1600" i="1">
                                    <a:solidFill>
                                      <a:srgbClr val="00326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zh-CN" sz="1600" i="1">
                                    <a:solidFill>
                                      <a:srgbClr val="003262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acc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03262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</m:sub>
                        </m:sSub>
                        <m:r>
                          <a:rPr lang="en-US" altLang="zh-CN" sz="1600" i="1">
                            <a:solidFill>
                              <a:srgbClr val="003262"/>
                            </a:solidFill>
                            <a:latin typeface="Cambria Math" panose="02040503050406030204" pitchFamily="18" charset="0"/>
                          </a:rPr>
                          <m:t>=50±5</m:t>
                        </m:r>
                      </m:oMath>
                    </m:oMathPara>
                  </a14:m>
                  <a:endParaRPr lang="zh-CN" altLang="zh-CN" sz="1600" dirty="0">
                    <a:solidFill>
                      <a:srgbClr val="003262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mc:Choice>
          <mc:Fallback xmlns=""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D9F4DE88-60D2-3153-5FED-7598A3F24C5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04733" y="6080308"/>
                  <a:ext cx="2262103" cy="338554"/>
                </a:xfrm>
                <a:prstGeom prst="rect">
                  <a:avLst/>
                </a:prstGeom>
                <a:blipFill>
                  <a:blip r:embed="rId6"/>
                  <a:stretch>
                    <a:fillRect b="-3704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id="{DE161559-C40F-6059-6734-A796192E8652}"/>
                    </a:ext>
                  </a:extLst>
                </p:cNvPr>
                <p:cNvSpPr txBox="1"/>
                <p:nvPr/>
              </p:nvSpPr>
              <p:spPr>
                <a:xfrm>
                  <a:off x="8302318" y="6081656"/>
                  <a:ext cx="2262103" cy="338554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zh-CN" altLang="zh-CN" sz="1600" i="1" smtClean="0">
                                <a:solidFill>
                                  <a:srgbClr val="00326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̅"/>
                                <m:ctrlPr>
                                  <a:rPr lang="zh-CN" altLang="zh-CN" sz="1600" i="1">
                                    <a:solidFill>
                                      <a:srgbClr val="00326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zh-CN" sz="1600" i="1">
                                    <a:solidFill>
                                      <a:srgbClr val="003262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acc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03262"/>
                                </a:solidFill>
                                <a:latin typeface="Cambria Math" panose="02040503050406030204" pitchFamily="18" charset="0"/>
                              </a:rPr>
                              <m:t>𝑡h</m:t>
                            </m:r>
                          </m:sub>
                        </m:sSub>
                        <m:r>
                          <a:rPr lang="en-US" altLang="zh-CN" sz="1600" i="1">
                            <a:solidFill>
                              <a:srgbClr val="003262"/>
                            </a:solidFill>
                            <a:latin typeface="Cambria Math" panose="02040503050406030204" pitchFamily="18" charset="0"/>
                          </a:rPr>
                          <m:t>=4,</m:t>
                        </m:r>
                        <m:sSub>
                          <m:sSubPr>
                            <m:ctrlPr>
                              <a:rPr lang="zh-CN" altLang="zh-CN" sz="1600" i="1">
                                <a:solidFill>
                                  <a:srgbClr val="00326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̅"/>
                                <m:ctrlPr>
                                  <a:rPr lang="zh-CN" altLang="zh-CN" sz="1600" i="1">
                                    <a:solidFill>
                                      <a:srgbClr val="00326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zh-CN" sz="1600" i="1">
                                    <a:solidFill>
                                      <a:srgbClr val="003262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acc>
                          </m:e>
                          <m:sub>
                            <m:r>
                              <a:rPr lang="en-US" altLang="zh-CN" sz="1600" i="1">
                                <a:solidFill>
                                  <a:srgbClr val="003262"/>
                                </a:solidFill>
                                <a:latin typeface="Cambria Math" panose="02040503050406030204" pitchFamily="18" charset="0"/>
                              </a:rPr>
                              <m:t>𝛼</m:t>
                            </m:r>
                          </m:sub>
                        </m:sSub>
                        <m:r>
                          <a:rPr lang="en-US" altLang="zh-CN" sz="1600" i="1">
                            <a:solidFill>
                              <a:srgbClr val="003262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CN" sz="1600" b="0" i="1" smtClean="0">
                            <a:solidFill>
                              <a:srgbClr val="003262"/>
                            </a:solidFill>
                            <a:latin typeface="Cambria Math" panose="02040503050406030204" pitchFamily="18" charset="0"/>
                          </a:rPr>
                          <m:t>11</m:t>
                        </m:r>
                        <m:r>
                          <a:rPr lang="en-US" altLang="zh-CN" sz="1600" i="1">
                            <a:solidFill>
                              <a:srgbClr val="003262"/>
                            </a:solidFill>
                            <a:latin typeface="Cambria Math" panose="02040503050406030204" pitchFamily="18" charset="0"/>
                          </a:rPr>
                          <m:t>0±5</m:t>
                        </m:r>
                      </m:oMath>
                    </m:oMathPara>
                  </a14:m>
                  <a:endParaRPr lang="zh-CN" altLang="zh-CN" sz="1600" dirty="0">
                    <a:solidFill>
                      <a:srgbClr val="003262"/>
                    </a:solidFill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mc:Choice>
          <mc:Fallback xmlns=""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id="{DE161559-C40F-6059-6734-A796192E86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02318" y="6081656"/>
                  <a:ext cx="2262103" cy="338554"/>
                </a:xfrm>
                <a:prstGeom prst="rect">
                  <a:avLst/>
                </a:prstGeom>
                <a:blipFill>
                  <a:blip r:embed="rId7"/>
                  <a:stretch>
                    <a:fillRect b="-3704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C3C2905B-9ED2-2EB4-40E3-C4DD01100158}"/>
              </a:ext>
            </a:extLst>
          </p:cNvPr>
          <p:cNvSpPr txBox="1"/>
          <p:nvPr/>
        </p:nvSpPr>
        <p:spPr>
          <a:xfrm>
            <a:off x="526162" y="6508257"/>
            <a:ext cx="113465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</a:rPr>
              <a:t>arXiv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 preprint arXiv:2405.10501, 2024.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0" name="圆角矩形 39">
            <a:extLst>
              <a:ext uri="{FF2B5EF4-FFF2-40B4-BE49-F238E27FC236}">
                <a16:creationId xmlns:a16="http://schemas.microsoft.com/office/drawing/2014/main" id="{287CE2FA-0401-0328-432C-71C4543DA2C8}"/>
              </a:ext>
            </a:extLst>
          </p:cNvPr>
          <p:cNvSpPr/>
          <p:nvPr/>
        </p:nvSpPr>
        <p:spPr>
          <a:xfrm>
            <a:off x="2968668" y="1254640"/>
            <a:ext cx="5736921" cy="1239146"/>
          </a:xfrm>
          <a:prstGeom prst="roundRect">
            <a:avLst/>
          </a:prstGeom>
          <a:solidFill>
            <a:srgbClr val="C3821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zh-CN" sz="2000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CD0BAA0-A6E8-8305-B57B-938CBB249D2C}"/>
              </a:ext>
            </a:extLst>
          </p:cNvPr>
          <p:cNvSpPr txBox="1"/>
          <p:nvPr/>
        </p:nvSpPr>
        <p:spPr>
          <a:xfrm>
            <a:off x="4342356" y="1406033"/>
            <a:ext cx="350728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sz="1800" b="1" dirty="0">
                <a:solidFill>
                  <a:schemeClr val="bg1"/>
                </a:solidFill>
              </a:rPr>
              <a:t>Coherent excitation</a:t>
            </a:r>
          </a:p>
          <a:p>
            <a:pPr marL="342900" indent="-342900">
              <a:buAutoNum type="arabicPeriod"/>
            </a:pPr>
            <a:r>
              <a:rPr kumimoji="1" lang="en-US" altLang="zh-CN" sz="1800" dirty="0">
                <a:solidFill>
                  <a:schemeClr val="bg1"/>
                </a:solidFill>
              </a:rPr>
              <a:t>Reduce coupling efficiency</a:t>
            </a:r>
          </a:p>
          <a:p>
            <a:pPr marL="342900" indent="-342900">
              <a:buAutoNum type="arabicPeriod"/>
            </a:pPr>
            <a:r>
              <a:rPr kumimoji="1" lang="en-US" altLang="zh-CN" sz="1800" dirty="0">
                <a:solidFill>
                  <a:schemeClr val="bg1"/>
                </a:solidFill>
              </a:rPr>
              <a:t>Affect gate fidelity </a:t>
            </a:r>
          </a:p>
        </p:txBody>
      </p:sp>
    </p:spTree>
    <p:extLst>
      <p:ext uri="{BB962C8B-B14F-4D97-AF65-F5344CB8AC3E}">
        <p14:creationId xmlns:p14="http://schemas.microsoft.com/office/powerpoint/2010/main" val="141253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53388B1-4395-97E6-F5CC-513C191E0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t>10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811C2C2-E6A2-008E-6DB0-4AD0E80F25CA}"/>
              </a:ext>
            </a:extLst>
          </p:cNvPr>
          <p:cNvSpPr txBox="1">
            <a:spLocks/>
          </p:cNvSpPr>
          <p:nvPr/>
        </p:nvSpPr>
        <p:spPr>
          <a:xfrm>
            <a:off x="-77707" y="-151474"/>
            <a:ext cx="11760817" cy="1642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altLang="zh-CN" dirty="0">
                <a:solidFill>
                  <a:srgbClr val="C28220"/>
                </a:solidFill>
                <a:latin typeface="Georgia" panose="02040502050405020303" pitchFamily="18" charset="0"/>
              </a:rPr>
              <a:t>Shuttling optimization</a:t>
            </a:r>
            <a:endParaRPr lang="en-US" dirty="0">
              <a:latin typeface="Georgia" panose="02040502050405020303" pitchFamily="18" charset="0"/>
            </a:endParaRPr>
          </a:p>
        </p:txBody>
      </p:sp>
      <p:pic>
        <p:nvPicPr>
          <p:cNvPr id="12" name="Picture 2" descr="Berkeley Ions logo">
            <a:extLst>
              <a:ext uri="{FF2B5EF4-FFF2-40B4-BE49-F238E27FC236}">
                <a16:creationId xmlns:a16="http://schemas.microsoft.com/office/drawing/2014/main" id="{9A38DD43-0D36-3B90-BB74-3131D31952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119" y="97746"/>
            <a:ext cx="1253724" cy="123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FAAFD397-291C-CE4C-41CF-85894C6666D9}"/>
              </a:ext>
            </a:extLst>
          </p:cNvPr>
          <p:cNvGrpSpPr/>
          <p:nvPr/>
        </p:nvGrpSpPr>
        <p:grpSpPr>
          <a:xfrm>
            <a:off x="6526225" y="1437795"/>
            <a:ext cx="4673651" cy="5031244"/>
            <a:chOff x="6526225" y="1437795"/>
            <a:chExt cx="4673651" cy="5031244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9DD3A136-645C-4E9A-DD87-8DD61D06ADA8}"/>
                </a:ext>
              </a:extLst>
            </p:cNvPr>
            <p:cNvGrpSpPr/>
            <p:nvPr/>
          </p:nvGrpSpPr>
          <p:grpSpPr>
            <a:xfrm>
              <a:off x="6526225" y="1437795"/>
              <a:ext cx="4673651" cy="5031244"/>
              <a:chOff x="6526225" y="1490803"/>
              <a:chExt cx="4673651" cy="5031244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6B88831-D2DA-102C-DD51-00F296011C2B}"/>
                  </a:ext>
                </a:extLst>
              </p:cNvPr>
              <p:cNvSpPr txBox="1"/>
              <p:nvPr/>
            </p:nvSpPr>
            <p:spPr>
              <a:xfrm>
                <a:off x="7318042" y="1615201"/>
                <a:ext cx="309001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kumimoji="1" lang="en-US" altLang="zh-CN" b="1" dirty="0">
                    <a:solidFill>
                      <a:srgbClr val="003262"/>
                    </a:solidFill>
                  </a:rPr>
                  <a:t>Higher trap frequency</a:t>
                </a:r>
                <a:endParaRPr kumimoji="1" lang="zh-CN" altLang="en-US" b="1" dirty="0">
                  <a:solidFill>
                    <a:srgbClr val="003262"/>
                  </a:solidFill>
                </a:endParaRPr>
              </a:p>
            </p:txBody>
          </p:sp>
          <p:sp>
            <p:nvSpPr>
              <p:cNvPr id="15" name="圆角矩形 14">
                <a:extLst>
                  <a:ext uri="{FF2B5EF4-FFF2-40B4-BE49-F238E27FC236}">
                    <a16:creationId xmlns:a16="http://schemas.microsoft.com/office/drawing/2014/main" id="{FCD6B705-F9F6-B0EB-6F75-D2A567FF6498}"/>
                  </a:ext>
                </a:extLst>
              </p:cNvPr>
              <p:cNvSpPr/>
              <p:nvPr/>
            </p:nvSpPr>
            <p:spPr>
              <a:xfrm>
                <a:off x="6526225" y="1490803"/>
                <a:ext cx="4673651" cy="5031244"/>
              </a:xfrm>
              <a:prstGeom prst="roundRect">
                <a:avLst>
                  <a:gd name="adj" fmla="val 8082"/>
                </a:avLst>
              </a:prstGeom>
              <a:noFill/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07CB3B07-8FBD-6BD2-DEDA-66FD660CB0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10526" y="2015229"/>
                <a:ext cx="2917042" cy="3680856"/>
              </a:xfrm>
              <a:prstGeom prst="rect">
                <a:avLst/>
              </a:prstGeom>
            </p:spPr>
          </p:pic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6CF9A5C-C3E6-0DAE-A6C8-AE54617A7D1A}"/>
                </a:ext>
              </a:extLst>
            </p:cNvPr>
            <p:cNvSpPr txBox="1"/>
            <p:nvPr/>
          </p:nvSpPr>
          <p:spPr>
            <a:xfrm>
              <a:off x="7064035" y="5709837"/>
              <a:ext cx="377408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dirty="0"/>
                <a:t>J04.00001, speaker: Hartmut </a:t>
              </a:r>
              <a:r>
                <a:rPr lang="en-US" altLang="zh-CN" dirty="0" err="1"/>
                <a:t>Haeffner</a:t>
              </a:r>
              <a:endParaRPr lang="en-US" altLang="zh-CN" dirty="0"/>
            </a:p>
            <a:p>
              <a:pPr algn="ctr"/>
              <a:r>
                <a:rPr lang="en-US" altLang="zh-CN" sz="1800" dirty="0"/>
                <a:t>arXiv:2310.00595, 2023.</a:t>
              </a:r>
              <a:endParaRPr lang="zh-CN" altLang="en-US" dirty="0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8792A60-7D73-9F4B-2053-BEE0FB6766EB}"/>
              </a:ext>
            </a:extLst>
          </p:cNvPr>
          <p:cNvGrpSpPr/>
          <p:nvPr/>
        </p:nvGrpSpPr>
        <p:grpSpPr>
          <a:xfrm>
            <a:off x="1031880" y="1958389"/>
            <a:ext cx="5011111" cy="3283864"/>
            <a:chOff x="992124" y="1437797"/>
            <a:chExt cx="5011111" cy="3283864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DAAEF71-B639-DE2B-D4E1-8F8D0BD8FBB0}"/>
                </a:ext>
              </a:extLst>
            </p:cNvPr>
            <p:cNvGrpSpPr/>
            <p:nvPr/>
          </p:nvGrpSpPr>
          <p:grpSpPr>
            <a:xfrm>
              <a:off x="992124" y="1437797"/>
              <a:ext cx="5011111" cy="3283864"/>
              <a:chOff x="992124" y="1490805"/>
              <a:chExt cx="5011111" cy="3283864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CEB6317-7826-0341-3737-53513BE8DF5C}"/>
                  </a:ext>
                </a:extLst>
              </p:cNvPr>
              <p:cNvSpPr txBox="1"/>
              <p:nvPr/>
            </p:nvSpPr>
            <p:spPr>
              <a:xfrm>
                <a:off x="1578297" y="1645897"/>
                <a:ext cx="383876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kumimoji="1" lang="en-US" altLang="zh-CN" b="1" dirty="0">
                    <a:solidFill>
                      <a:srgbClr val="003262"/>
                    </a:solidFill>
                  </a:rPr>
                  <a:t>Shuttling function optimization</a:t>
                </a:r>
              </a:p>
            </p:txBody>
          </p:sp>
          <p:sp>
            <p:nvSpPr>
              <p:cNvPr id="14" name="圆角矩形 13">
                <a:extLst>
                  <a:ext uri="{FF2B5EF4-FFF2-40B4-BE49-F238E27FC236}">
                    <a16:creationId xmlns:a16="http://schemas.microsoft.com/office/drawing/2014/main" id="{15928611-0A58-87CE-EAD9-A790DC2E3EE9}"/>
                  </a:ext>
                </a:extLst>
              </p:cNvPr>
              <p:cNvSpPr/>
              <p:nvPr/>
            </p:nvSpPr>
            <p:spPr>
              <a:xfrm>
                <a:off x="992124" y="1490805"/>
                <a:ext cx="5011111" cy="3283864"/>
              </a:xfrm>
              <a:prstGeom prst="roundRect">
                <a:avLst>
                  <a:gd name="adj" fmla="val 8082"/>
                </a:avLst>
              </a:prstGeom>
              <a:noFill/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/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FB497B3-DD59-EC9A-AAC1-EF404B29FA7D}"/>
                </a:ext>
              </a:extLst>
            </p:cNvPr>
            <p:cNvSpPr txBox="1"/>
            <p:nvPr/>
          </p:nvSpPr>
          <p:spPr>
            <a:xfrm>
              <a:off x="1077130" y="2094293"/>
              <a:ext cx="4841097" cy="25853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 err="1"/>
                <a:t>npj</a:t>
              </a:r>
              <a:r>
                <a:rPr lang="en-US" altLang="zh-CN" dirty="0"/>
                <a:t> Quantum Information 8, 68 (2022).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b="0" i="0" dirty="0"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Physical Review Letters, 2022, 128(5): 050502.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b="0" i="0" dirty="0"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Physical Review </a:t>
              </a:r>
              <a:r>
                <a:rPr lang="en-US" altLang="zh-CN" dirty="0">
                  <a:latin typeface="Calibri" panose="020F0502020204030204" pitchFamily="34" charset="0"/>
                  <a:cs typeface="Calibri" panose="020F0502020204030204" pitchFamily="34" charset="0"/>
                </a:rPr>
                <a:t>L</a:t>
              </a:r>
              <a:r>
                <a:rPr lang="en-US" altLang="zh-CN" b="0" i="0" dirty="0"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etters, 2012, 109(8): 080502.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/>
                <a:t>Physical Review Letters 109, 080501 (2012). </a:t>
              </a:r>
              <a:endParaRPr lang="en-US" altLang="zh-CN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US" altLang="zh-CN" dirty="0">
                <a:latin typeface="Calibri" panose="020F0502020204030204" pitchFamily="34" charset="0"/>
                <a:cs typeface="Calibri" panose="020F050202020403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>
                  <a:latin typeface="Calibri" panose="020F0502020204030204" pitchFamily="34" charset="0"/>
                  <a:cs typeface="Calibri" panose="020F0502020204030204" pitchFamily="34" charset="0"/>
                </a:rPr>
                <a:t>New Journal of Physics, 2008, 10(1): 013004.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>
                  <a:latin typeface="Calibri" panose="020F0502020204030204" pitchFamily="34" charset="0"/>
                  <a:cs typeface="Calibri" panose="020F0502020204030204" pitchFamily="34" charset="0"/>
                </a:rPr>
                <a:t>Physical Review A, 2011, 83(1): 013415.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>
                  <a:latin typeface="Calibri" panose="020F0502020204030204" pitchFamily="34" charset="0"/>
                  <a:cs typeface="Calibri" panose="020F0502020204030204" pitchFamily="34" charset="0"/>
                </a:rPr>
                <a:t>Physical Review A, 2011, 83(6): 062330.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zh-CN" alt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674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3AAD7F-518E-206D-3829-682894241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B9595A0-FAFC-4478-7029-D86377FAAFA6}"/>
              </a:ext>
            </a:extLst>
          </p:cNvPr>
          <p:cNvSpPr txBox="1"/>
          <p:nvPr/>
        </p:nvSpPr>
        <p:spPr>
          <a:xfrm>
            <a:off x="-1033670" y="-685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pic>
        <p:nvPicPr>
          <p:cNvPr id="2" name="Picture 2" descr="Berkeley Ions logo">
            <a:extLst>
              <a:ext uri="{FF2B5EF4-FFF2-40B4-BE49-F238E27FC236}">
                <a16:creationId xmlns:a16="http://schemas.microsoft.com/office/drawing/2014/main" id="{3B1F9189-3EF0-B8D5-5760-AABA9BAF5D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119" y="97746"/>
            <a:ext cx="1253724" cy="123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B2564262-E13F-4473-8962-0633E8A77F31}"/>
              </a:ext>
            </a:extLst>
          </p:cNvPr>
          <p:cNvSpPr txBox="1">
            <a:spLocks/>
          </p:cNvSpPr>
          <p:nvPr/>
        </p:nvSpPr>
        <p:spPr>
          <a:xfrm>
            <a:off x="654203" y="-151474"/>
            <a:ext cx="10883590" cy="1642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altLang="zh-CN" dirty="0">
                <a:solidFill>
                  <a:srgbClr val="C28220"/>
                </a:solidFill>
                <a:latin typeface="Georgia" panose="02040502050405020303" pitchFamily="18" charset="0"/>
              </a:rPr>
              <a:t>Summary</a:t>
            </a:r>
            <a:endParaRPr lang="en-US" dirty="0">
              <a:latin typeface="Georgia" panose="02040502050405020303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6B82535-BD41-8FA6-DBF9-B7ECDD3D8A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0478" y="1440986"/>
            <a:ext cx="4803321" cy="439394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3822539-F55C-E28A-BCB2-6CBDA71E95E4}"/>
              </a:ext>
            </a:extLst>
          </p:cNvPr>
          <p:cNvSpPr txBox="1"/>
          <p:nvPr/>
        </p:nvSpPr>
        <p:spPr>
          <a:xfrm>
            <a:off x="526162" y="6508257"/>
            <a:ext cx="113465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</a:rPr>
              <a:t>arXiv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 preprint arXiv:2405.10501, 2024.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E3B8CB8-7202-C690-17E9-CBA7E553D308}"/>
                  </a:ext>
                </a:extLst>
              </p:cNvPr>
              <p:cNvSpPr txBox="1"/>
              <p:nvPr/>
            </p:nvSpPr>
            <p:spPr>
              <a:xfrm>
                <a:off x="823905" y="1256801"/>
                <a:ext cx="5556872" cy="46198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b="1" i="0" u="none" strike="noStrike" dirty="0">
                    <a:solidFill>
                      <a:srgbClr val="003262"/>
                    </a:solidFill>
                    <a:effectLst/>
                    <a:latin typeface="Calibri" panose="020F0502020204030204" pitchFamily="34" charset="0"/>
                  </a:rPr>
                  <a:t>Multiplexed single photon generation</a:t>
                </a:r>
                <a:endParaRPr lang="en-US" altLang="zh-CN" b="1" dirty="0">
                  <a:solidFill>
                    <a:srgbClr val="003262"/>
                  </a:solidFill>
                  <a:latin typeface="Calibri" panose="020F0502020204030204" pitchFamily="34" charset="0"/>
                </a:endParaRPr>
              </a:p>
              <a:p>
                <a:pPr marL="742950" lvl="1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i="0" u="none" strike="noStrike" dirty="0">
                    <a:solidFill>
                      <a:srgbClr val="003262"/>
                    </a:solidFill>
                    <a:effectLst/>
                    <a:latin typeface="Calibri" panose="020F0502020204030204" pitchFamily="34" charset="0"/>
                  </a:rPr>
                  <a:t>g</a:t>
                </a:r>
                <a:r>
                  <a:rPr lang="en-US" altLang="zh-CN" i="0" u="none" strike="noStrike" baseline="30000" dirty="0">
                    <a:solidFill>
                      <a:srgbClr val="003262"/>
                    </a:solidFill>
                    <a:effectLst/>
                    <a:latin typeface="Calibri" panose="020F0502020204030204" pitchFamily="34" charset="0"/>
                  </a:rPr>
                  <a:t>(2)</a:t>
                </a:r>
                <a:r>
                  <a:rPr lang="en-US" altLang="zh-CN" i="0" u="none" strike="noStrike" dirty="0">
                    <a:solidFill>
                      <a:srgbClr val="003262"/>
                    </a:solidFill>
                    <a:effectLst/>
                    <a:latin typeface="Calibri" panose="020F0502020204030204" pitchFamily="34" charset="0"/>
                  </a:rPr>
                  <a:t>(0) = 0.060(13)</a:t>
                </a:r>
                <a:r>
                  <a:rPr lang="zh-CN" altLang="en-US" i="0" u="none" strike="noStrike" dirty="0">
                    <a:solidFill>
                      <a:srgbClr val="003262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r>
                  <a:rPr lang="en-US" altLang="zh-CN" i="0" u="none" strike="noStrike" dirty="0">
                    <a:solidFill>
                      <a:srgbClr val="003262"/>
                    </a:solidFill>
                    <a:effectLst/>
                    <a:latin typeface="Calibri" panose="020F0502020204030204" pitchFamily="34" charset="0"/>
                  </a:rPr>
                  <a:t>dominated by crosstalk</a:t>
                </a:r>
              </a:p>
              <a:p>
                <a:pPr marL="742950" lvl="1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dirty="0">
                    <a:solidFill>
                      <a:srgbClr val="003262"/>
                    </a:solidFill>
                    <a:latin typeface="Calibri" panose="020F0502020204030204" pitchFamily="34" charset="0"/>
                  </a:rPr>
                  <a:t>Attempt rate 39.0 kHz</a:t>
                </a:r>
                <a:endParaRPr lang="zh-CN" altLang="en-US" dirty="0">
                  <a:solidFill>
                    <a:srgbClr val="003262"/>
                  </a:solidFill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b="1" i="0" u="none" strike="noStrike" dirty="0">
                    <a:solidFill>
                      <a:srgbClr val="003262"/>
                    </a:solidFill>
                    <a:effectLst/>
                    <a:latin typeface="Calibri" panose="020F0502020204030204" pitchFamily="34" charset="0"/>
                  </a:rPr>
                  <a:t>Long ion chain shuttling</a:t>
                </a:r>
              </a:p>
              <a:p>
                <a:pPr marL="742950" lvl="1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i="0" u="none" strike="noStrike" dirty="0">
                    <a:solidFill>
                      <a:srgbClr val="003262"/>
                    </a:solidFill>
                    <a:effectLst/>
                    <a:latin typeface="Calibri" panose="020F0502020204030204" pitchFamily="34" charset="0"/>
                  </a:rPr>
                  <a:t>0.86 m/s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b="1" i="0" u="none" strike="noStrike" dirty="0">
                    <a:solidFill>
                      <a:srgbClr val="003262"/>
                    </a:solidFill>
                    <a:effectLst/>
                    <a:latin typeface="Calibri" panose="020F0502020204030204" pitchFamily="34" charset="0"/>
                  </a:rPr>
                  <a:t>Coherent excitation</a:t>
                </a:r>
              </a:p>
              <a:p>
                <a:pPr marL="742950" lvl="1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solidFill>
                              <a:srgbClr val="00326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zh-CN" altLang="zh-CN" i="1">
                                <a:solidFill>
                                  <a:srgbClr val="00326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CN" i="1">
                                <a:solidFill>
                                  <a:srgbClr val="003262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acc>
                      </m:e>
                      <m:sub>
                        <m:r>
                          <a:rPr lang="en-US" altLang="zh-CN" i="1">
                            <a:solidFill>
                              <a:srgbClr val="003262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</m:sub>
                    </m:sSub>
                    <m:r>
                      <a:rPr lang="en-US" altLang="zh-CN" b="0" i="1" smtClean="0">
                        <a:solidFill>
                          <a:srgbClr val="00326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CN" b="0" i="1" smtClean="0">
                        <a:solidFill>
                          <a:srgbClr val="00326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 </m:t>
                    </m:r>
                    <m:r>
                      <a:rPr lang="en-US" altLang="zh-CN" i="1">
                        <a:solidFill>
                          <a:srgbClr val="003262"/>
                        </a:solidFill>
                        <a:latin typeface="Cambria Math" panose="02040503050406030204" pitchFamily="18" charset="0"/>
                      </a:rPr>
                      <m:t>50</m:t>
                    </m:r>
                  </m:oMath>
                </a14:m>
                <a:r>
                  <a:rPr lang="en-US" altLang="zh-CN" i="0" u="none" strike="noStrike" dirty="0">
                    <a:solidFill>
                      <a:srgbClr val="003262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r>
                  <a:rPr lang="en-US" altLang="zh-CN" dirty="0">
                    <a:solidFill>
                      <a:srgbClr val="003262"/>
                    </a:solidFill>
                    <a:latin typeface="Calibri" panose="020F0502020204030204" pitchFamily="34" charset="0"/>
                  </a:rPr>
                  <a:t>for 0.43 m/s</a:t>
                </a:r>
              </a:p>
              <a:p>
                <a:pPr marL="742950" lvl="1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solidFill>
                              <a:srgbClr val="00326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zh-CN" altLang="zh-CN" i="1">
                                <a:solidFill>
                                  <a:srgbClr val="00326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CN" i="1">
                                <a:solidFill>
                                  <a:srgbClr val="003262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acc>
                      </m:e>
                      <m:sub>
                        <m:r>
                          <a:rPr lang="en-US" altLang="zh-CN" i="1">
                            <a:solidFill>
                              <a:srgbClr val="003262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</m:sub>
                    </m:sSub>
                    <m:r>
                      <a:rPr lang="en-US" altLang="zh-CN" b="0" i="1" smtClean="0">
                        <a:solidFill>
                          <a:srgbClr val="003262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CN" b="0" i="1" smtClean="0">
                        <a:solidFill>
                          <a:srgbClr val="00326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≈10</m:t>
                    </m:r>
                    <m:r>
                      <a:rPr lang="en-US" altLang="zh-CN" i="1">
                        <a:solidFill>
                          <a:srgbClr val="003262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altLang="zh-CN" i="0" u="none" strike="noStrike" dirty="0">
                    <a:solidFill>
                      <a:srgbClr val="003262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r>
                  <a:rPr lang="en-US" altLang="zh-CN" dirty="0">
                    <a:solidFill>
                      <a:srgbClr val="003262"/>
                    </a:solidFill>
                    <a:latin typeface="Calibri" panose="020F0502020204030204" pitchFamily="34" charset="0"/>
                  </a:rPr>
                  <a:t>for 0.86 m/s</a:t>
                </a: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b="1" dirty="0">
                    <a:solidFill>
                      <a:srgbClr val="003262"/>
                    </a:solidFill>
                    <a:latin typeface="Calibri" panose="020F0502020204030204" pitchFamily="34" charset="0"/>
                  </a:rPr>
                  <a:t>Outlook for c</a:t>
                </a:r>
                <a:r>
                  <a:rPr lang="en-US" altLang="zh-CN" b="1" i="0" u="none" strike="noStrike" dirty="0">
                    <a:solidFill>
                      <a:srgbClr val="003262"/>
                    </a:solidFill>
                    <a:effectLst/>
                    <a:latin typeface="Calibri" panose="020F0502020204030204" pitchFamily="34" charset="0"/>
                  </a:rPr>
                  <a:t>oherent excitation control</a:t>
                </a:r>
                <a:endParaRPr lang="en-US" altLang="zh-CN" b="1" dirty="0">
                  <a:solidFill>
                    <a:srgbClr val="003262"/>
                  </a:solidFill>
                  <a:latin typeface="Calibri" panose="020F0502020204030204" pitchFamily="34" charset="0"/>
                </a:endParaRPr>
              </a:p>
              <a:p>
                <a:pPr marL="742950" lvl="1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dirty="0">
                    <a:solidFill>
                      <a:srgbClr val="003262"/>
                    </a:solidFill>
                    <a:latin typeface="Calibri" panose="020F0502020204030204" pitchFamily="34" charset="0"/>
                  </a:rPr>
                  <a:t>Shuttling function optimization</a:t>
                </a:r>
              </a:p>
              <a:p>
                <a:pPr marL="742950" lvl="1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dirty="0">
                    <a:solidFill>
                      <a:srgbClr val="003262"/>
                    </a:solidFill>
                    <a:latin typeface="Calibri" panose="020F0502020204030204" pitchFamily="34" charset="0"/>
                  </a:rPr>
                  <a:t>Increase trap frequency with 3D printed ion trap</a:t>
                </a: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E3B8CB8-7202-C690-17E9-CBA7E553D3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3905" y="1256801"/>
                <a:ext cx="5556872" cy="4619854"/>
              </a:xfrm>
              <a:prstGeom prst="rect">
                <a:avLst/>
              </a:prstGeom>
              <a:blipFill>
                <a:blip r:embed="rId5"/>
                <a:stretch>
                  <a:fillRect l="-683" b="-1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06886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Berkeley Ions logo">
            <a:extLst>
              <a:ext uri="{FF2B5EF4-FFF2-40B4-BE49-F238E27FC236}">
                <a16:creationId xmlns:a16="http://schemas.microsoft.com/office/drawing/2014/main" id="{B8C38D67-59B2-5AF2-2F1F-9567D595D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119" y="97746"/>
            <a:ext cx="1253724" cy="123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D1C7D4E5-ABDE-2263-D17A-22C20A1ABE9D}"/>
              </a:ext>
            </a:extLst>
          </p:cNvPr>
          <p:cNvSpPr txBox="1">
            <a:spLocks/>
          </p:cNvSpPr>
          <p:nvPr/>
        </p:nvSpPr>
        <p:spPr>
          <a:xfrm>
            <a:off x="196256" y="-151474"/>
            <a:ext cx="11760817" cy="1642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altLang="zh-CN" dirty="0">
                <a:solidFill>
                  <a:srgbClr val="C28220"/>
                </a:solidFill>
                <a:latin typeface="Georgia" panose="02040502050405020303" pitchFamily="18" charset="0"/>
              </a:rPr>
              <a:t>Acknowledgement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E762D80-EBFB-FCF0-154B-98A4F072FC7E}"/>
              </a:ext>
            </a:extLst>
          </p:cNvPr>
          <p:cNvSpPr txBox="1"/>
          <p:nvPr/>
        </p:nvSpPr>
        <p:spPr>
          <a:xfrm>
            <a:off x="526162" y="6508257"/>
            <a:ext cx="113465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</a:rPr>
              <a:t>arXiv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 preprint arXiv:2405.10501, 2024.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759B69CC-FFB6-2C4D-444F-C0F29DF6DA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603" t="-5708"/>
          <a:stretch/>
        </p:blipFill>
        <p:spPr>
          <a:xfrm>
            <a:off x="3154349" y="5803755"/>
            <a:ext cx="8684273" cy="688571"/>
          </a:xfrm>
          <a:prstGeom prst="rect">
            <a:avLst/>
          </a:prstGeom>
        </p:spPr>
      </p:pic>
      <p:pic>
        <p:nvPicPr>
          <p:cNvPr id="2" name="Picture 6">
            <a:extLst>
              <a:ext uri="{FF2B5EF4-FFF2-40B4-BE49-F238E27FC236}">
                <a16:creationId xmlns:a16="http://schemas.microsoft.com/office/drawing/2014/main" id="{8DE1354B-5003-3A83-7557-993114D252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1" t="2933" r="2529" b="3777"/>
          <a:stretch/>
        </p:blipFill>
        <p:spPr bwMode="auto">
          <a:xfrm>
            <a:off x="2920942" y="2859110"/>
            <a:ext cx="6738213" cy="283007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592955D7-C3F6-4B38-88F7-11D4613248BF}"/>
              </a:ext>
            </a:extLst>
          </p:cNvPr>
          <p:cNvGrpSpPr/>
          <p:nvPr/>
        </p:nvGrpSpPr>
        <p:grpSpPr>
          <a:xfrm>
            <a:off x="2894612" y="1123528"/>
            <a:ext cx="6882434" cy="1411706"/>
            <a:chOff x="2894612" y="999958"/>
            <a:chExt cx="6882434" cy="1411706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BEDC1F6-4D8B-FB80-AE84-720032133CEF}"/>
                </a:ext>
              </a:extLst>
            </p:cNvPr>
            <p:cNvGrpSpPr/>
            <p:nvPr/>
          </p:nvGrpSpPr>
          <p:grpSpPr>
            <a:xfrm>
              <a:off x="2946701" y="1104927"/>
              <a:ext cx="6634954" cy="1232638"/>
              <a:chOff x="2048628" y="1273250"/>
              <a:chExt cx="8968924" cy="1666242"/>
            </a:xfrm>
          </p:grpSpPr>
          <p:pic>
            <p:nvPicPr>
              <p:cNvPr id="5" name="Picture 2" descr="Photo of &lt;a href='/members/hartmut/'&gt;Hartmut Häffner&lt;/a&gt;">
                <a:extLst>
                  <a:ext uri="{FF2B5EF4-FFF2-40B4-BE49-F238E27FC236}">
                    <a16:creationId xmlns:a16="http://schemas.microsoft.com/office/drawing/2014/main" id="{4CB75D81-543F-4A5E-560F-EEA4B71130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08069" y="1280320"/>
                <a:ext cx="1309483" cy="1656020"/>
              </a:xfrm>
              <a:prstGeom prst="rect">
                <a:avLst/>
              </a:prstGeom>
              <a:noFill/>
              <a:effectLst>
                <a:softEdge rad="3175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" name="Picture 4" descr="Photo of Erhan Saglamyurek">
                <a:extLst>
                  <a:ext uri="{FF2B5EF4-FFF2-40B4-BE49-F238E27FC236}">
                    <a16:creationId xmlns:a16="http://schemas.microsoft.com/office/drawing/2014/main" id="{30AD50DC-913A-D924-DF7F-AFA9C6E4F8B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90837" y="1273250"/>
                <a:ext cx="1417007" cy="1656020"/>
              </a:xfrm>
              <a:prstGeom prst="rect">
                <a:avLst/>
              </a:prstGeom>
              <a:noFill/>
              <a:effectLst>
                <a:softEdge rad="3175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" name="Picture 6" descr="Photo of Qiming Wu">
                <a:extLst>
                  <a:ext uri="{FF2B5EF4-FFF2-40B4-BE49-F238E27FC236}">
                    <a16:creationId xmlns:a16="http://schemas.microsoft.com/office/drawing/2014/main" id="{577BFE32-6B87-66A4-5225-6FCE890B922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706"/>
              <a:stretch/>
            </p:blipFill>
            <p:spPr bwMode="auto">
              <a:xfrm>
                <a:off x="2048628" y="1283332"/>
                <a:ext cx="1557225" cy="1656020"/>
              </a:xfrm>
              <a:prstGeom prst="rect">
                <a:avLst/>
              </a:prstGeom>
              <a:noFill/>
              <a:effectLst>
                <a:softEdge rad="3175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9EF4069C-4B47-3F41-AD55-F543966C3E8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l="19115" t="30330" r="20703" b="9358"/>
              <a:stretch/>
            </p:blipFill>
            <p:spPr>
              <a:xfrm flipH="1">
                <a:off x="3838410" y="1284732"/>
                <a:ext cx="1260409" cy="1654760"/>
              </a:xfrm>
              <a:prstGeom prst="rect">
                <a:avLst/>
              </a:prstGeom>
              <a:effectLst>
                <a:softEdge rad="31750"/>
              </a:effectLst>
            </p:spPr>
          </p:pic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DE13B02B-D6B5-A54E-A597-47D714EE81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/>
              <a:srcRect t="19595" b="2092"/>
              <a:stretch/>
            </p:blipFill>
            <p:spPr>
              <a:xfrm>
                <a:off x="5279561" y="1273251"/>
                <a:ext cx="1283117" cy="1656020"/>
              </a:xfrm>
              <a:prstGeom prst="rect">
                <a:avLst/>
              </a:prstGeom>
              <a:effectLst>
                <a:softEdge rad="31750"/>
              </a:effectLst>
            </p:spPr>
          </p:pic>
          <p:pic>
            <p:nvPicPr>
              <p:cNvPr id="1028" name="Picture 4">
                <a:extLst>
                  <a:ext uri="{FF2B5EF4-FFF2-40B4-BE49-F238E27FC236}">
                    <a16:creationId xmlns:a16="http://schemas.microsoft.com/office/drawing/2014/main" id="{CE098E00-79EA-7B26-158E-D0384816936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49890" y="1278291"/>
                <a:ext cx="1174966" cy="1646935"/>
              </a:xfrm>
              <a:prstGeom prst="rect">
                <a:avLst/>
              </a:prstGeom>
              <a:noFill/>
              <a:effectLst>
                <a:softEdge rad="3175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" name="圆角矩形 3">
              <a:extLst>
                <a:ext uri="{FF2B5EF4-FFF2-40B4-BE49-F238E27FC236}">
                  <a16:creationId xmlns:a16="http://schemas.microsoft.com/office/drawing/2014/main" id="{C503EB3B-4754-9212-CC02-1F22857CB4A3}"/>
                </a:ext>
              </a:extLst>
            </p:cNvPr>
            <p:cNvSpPr/>
            <p:nvPr/>
          </p:nvSpPr>
          <p:spPr>
            <a:xfrm>
              <a:off x="2894612" y="999958"/>
              <a:ext cx="6882434" cy="1411706"/>
            </a:xfrm>
            <a:prstGeom prst="roundRect">
              <a:avLst/>
            </a:prstGeom>
            <a:noFill/>
            <a:ln w="57150">
              <a:solidFill>
                <a:srgbClr val="C3821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srgbClr val="FF0000"/>
                </a:solidFill>
              </a:endParaRPr>
            </a:p>
          </p:txBody>
        </p:sp>
      </p:grpSp>
      <p:pic>
        <p:nvPicPr>
          <p:cNvPr id="16" name="Picture 10">
            <a:extLst>
              <a:ext uri="{FF2B5EF4-FFF2-40B4-BE49-F238E27FC236}">
                <a16:creationId xmlns:a16="http://schemas.microsoft.com/office/drawing/2014/main" id="{79CC70AE-D55F-0933-C0A6-47B25EA0545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2249" y="5893121"/>
            <a:ext cx="2448090" cy="411202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07D9F731-A091-3755-D47C-97E1DBB4DD4F}"/>
              </a:ext>
            </a:extLst>
          </p:cNvPr>
          <p:cNvSpPr txBox="1"/>
          <p:nvPr/>
        </p:nvSpPr>
        <p:spPr>
          <a:xfrm>
            <a:off x="196256" y="3429000"/>
            <a:ext cx="2629665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3262"/>
                </a:solidFill>
              </a:rPr>
              <a:t>This activity is funded by the Office of Science (SC) in Advanced Scientific Computing Research (ASCR) through FOA - Quantum Internet to Accelerate Scientific Discovery (LAB 21-2495).</a:t>
            </a:r>
          </a:p>
        </p:txBody>
      </p:sp>
    </p:spTree>
    <p:extLst>
      <p:ext uri="{BB962C8B-B14F-4D97-AF65-F5344CB8AC3E}">
        <p14:creationId xmlns:p14="http://schemas.microsoft.com/office/powerpoint/2010/main" val="318356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3AAD7F-518E-206D-3829-682894241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81C33C4-B3C6-CCF8-BAB7-E902C2EF1C88}"/>
              </a:ext>
            </a:extLst>
          </p:cNvPr>
          <p:cNvSpPr txBox="1">
            <a:spLocks/>
          </p:cNvSpPr>
          <p:nvPr/>
        </p:nvSpPr>
        <p:spPr>
          <a:xfrm>
            <a:off x="624418" y="1887700"/>
            <a:ext cx="10943164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Georgia" panose="02040502050405020303" pitchFamily="18" charset="0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altLang="zh-CN" sz="5400" dirty="0">
                <a:solidFill>
                  <a:srgbClr val="C28220"/>
                </a:solidFill>
              </a:rPr>
              <a:t>Thank you for your attention!</a:t>
            </a:r>
          </a:p>
          <a:p>
            <a:pPr>
              <a:spcBef>
                <a:spcPts val="0"/>
              </a:spcBef>
            </a:pPr>
            <a:endParaRPr lang="en-US" altLang="zh-CN" sz="5400" dirty="0">
              <a:solidFill>
                <a:srgbClr val="C28220"/>
              </a:solidFill>
            </a:endParaRPr>
          </a:p>
          <a:p>
            <a:pPr>
              <a:spcBef>
                <a:spcPts val="0"/>
              </a:spcBef>
            </a:pPr>
            <a:r>
              <a:rPr lang="en-US" altLang="zh-CN" sz="5400" dirty="0">
                <a:solidFill>
                  <a:srgbClr val="C28220"/>
                </a:solidFill>
              </a:rPr>
              <a:t>Q &amp; A</a:t>
            </a:r>
            <a:endParaRPr lang="en-US" sz="5400" dirty="0"/>
          </a:p>
        </p:txBody>
      </p:sp>
      <p:pic>
        <p:nvPicPr>
          <p:cNvPr id="10" name="Picture 2" descr="Berkeley Ions logo">
            <a:extLst>
              <a:ext uri="{FF2B5EF4-FFF2-40B4-BE49-F238E27FC236}">
                <a16:creationId xmlns:a16="http://schemas.microsoft.com/office/drawing/2014/main" id="{34D601C4-B0C1-DAD0-45B7-CA0E7A31A1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1647" y="121920"/>
            <a:ext cx="1027953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Berkeley Ions logo">
            <a:extLst>
              <a:ext uri="{FF2B5EF4-FFF2-40B4-BE49-F238E27FC236}">
                <a16:creationId xmlns:a16="http://schemas.microsoft.com/office/drawing/2014/main" id="{CD65F22C-5B7A-D39A-1A70-6F15F35CBF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119" y="97746"/>
            <a:ext cx="1253724" cy="123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05354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3AAD7F-518E-206D-3829-682894241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B74AEAB-328B-06B0-4C58-542AB553F5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5685" y="1555320"/>
            <a:ext cx="5792352" cy="4736515"/>
          </a:xfrm>
          <a:prstGeom prst="rect">
            <a:avLst/>
          </a:prstGeom>
        </p:spPr>
      </p:pic>
      <p:pic>
        <p:nvPicPr>
          <p:cNvPr id="10" name="Picture 2" descr="Berkeley Ions logo">
            <a:extLst>
              <a:ext uri="{FF2B5EF4-FFF2-40B4-BE49-F238E27FC236}">
                <a16:creationId xmlns:a16="http://schemas.microsoft.com/office/drawing/2014/main" id="{B8C38D67-59B2-5AF2-2F1F-9567D595DE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119" y="97746"/>
            <a:ext cx="1253724" cy="123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A4308C08-46C1-75B9-7AF5-02738F4740EA}"/>
              </a:ext>
            </a:extLst>
          </p:cNvPr>
          <p:cNvSpPr txBox="1">
            <a:spLocks/>
          </p:cNvSpPr>
          <p:nvPr/>
        </p:nvSpPr>
        <p:spPr>
          <a:xfrm>
            <a:off x="-77707" y="-151474"/>
            <a:ext cx="11760817" cy="1642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altLang="zh-CN" dirty="0">
                <a:solidFill>
                  <a:srgbClr val="C28220"/>
                </a:solidFill>
                <a:latin typeface="Georgia" panose="02040502050405020303" pitchFamily="18" charset="0"/>
              </a:rPr>
              <a:t>Shuttling optimization</a:t>
            </a:r>
            <a:endParaRPr lang="en-US" dirty="0">
              <a:latin typeface="Georgia" panose="02040502050405020303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00A2BC-0E7B-AB09-4DD3-A88214C6E684}"/>
              </a:ext>
            </a:extLst>
          </p:cNvPr>
          <p:cNvSpPr txBox="1"/>
          <p:nvPr/>
        </p:nvSpPr>
        <p:spPr>
          <a:xfrm>
            <a:off x="526162" y="6508257"/>
            <a:ext cx="113465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</a:rPr>
              <a:t>arXiv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 preprint arXiv:2405.10501, 2024.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7189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53388B1-4395-97E6-F5CC-513C191E0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t>15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811C2C2-E6A2-008E-6DB0-4AD0E80F25CA}"/>
              </a:ext>
            </a:extLst>
          </p:cNvPr>
          <p:cNvSpPr txBox="1">
            <a:spLocks/>
          </p:cNvSpPr>
          <p:nvPr/>
        </p:nvSpPr>
        <p:spPr>
          <a:xfrm>
            <a:off x="-77707" y="-151474"/>
            <a:ext cx="11760817" cy="1642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altLang="zh-CN" dirty="0">
                <a:solidFill>
                  <a:srgbClr val="C28220"/>
                </a:solidFill>
                <a:latin typeface="Georgia" panose="02040502050405020303" pitchFamily="18" charset="0"/>
              </a:rPr>
              <a:t>Shuttling optimization</a:t>
            </a:r>
            <a:endParaRPr lang="en-US" dirty="0">
              <a:latin typeface="Georgia" panose="02040502050405020303" pitchFamily="18" charset="0"/>
            </a:endParaRPr>
          </a:p>
        </p:txBody>
      </p:sp>
      <p:pic>
        <p:nvPicPr>
          <p:cNvPr id="12" name="Picture 2" descr="Berkeley Ions logo">
            <a:extLst>
              <a:ext uri="{FF2B5EF4-FFF2-40B4-BE49-F238E27FC236}">
                <a16:creationId xmlns:a16="http://schemas.microsoft.com/office/drawing/2014/main" id="{9A38DD43-0D36-3B90-BB74-3131D31952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119" y="97746"/>
            <a:ext cx="1253724" cy="123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7F23580-5463-0274-1A05-2C60738992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8413" y="1257745"/>
            <a:ext cx="6775174" cy="509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5904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653E8BF-F781-2366-4CE7-36C76C92C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3410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653E8BF-F781-2366-4CE7-36C76C92C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t>17</a:t>
            </a:fld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420FEC8-590B-A9BF-38B5-8112E19F47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4" t="16944" r="5468" b="11279"/>
          <a:stretch/>
        </p:blipFill>
        <p:spPr bwMode="auto">
          <a:xfrm>
            <a:off x="5885651" y="236383"/>
            <a:ext cx="5142204" cy="299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CC7782A-F4A3-88D3-9E0A-1AC1FA75F0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" t="26612" r="15136" b="10596"/>
          <a:stretch/>
        </p:blipFill>
        <p:spPr bwMode="auto">
          <a:xfrm>
            <a:off x="292579" y="3360176"/>
            <a:ext cx="5439627" cy="3158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1F23C95D-D1CB-3F7D-9CE4-F4FE773FC7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7" t="10669" r="1270" b="12598"/>
          <a:stretch/>
        </p:blipFill>
        <p:spPr bwMode="auto">
          <a:xfrm>
            <a:off x="5969654" y="3360176"/>
            <a:ext cx="5058201" cy="3158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0AC5652F-D6DC-5AD4-CA16-15C17FB336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" t="16662" r="12109" b="18506"/>
          <a:stretch/>
        </p:blipFill>
        <p:spPr bwMode="auto">
          <a:xfrm>
            <a:off x="292579" y="236383"/>
            <a:ext cx="5348748" cy="299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2186BA9-AA1C-5D63-ECA9-F4A19684AD05}"/>
              </a:ext>
            </a:extLst>
          </p:cNvPr>
          <p:cNvSpPr txBox="1"/>
          <p:nvPr/>
        </p:nvSpPr>
        <p:spPr>
          <a:xfrm>
            <a:off x="7353296" y="6488668"/>
            <a:ext cx="22909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6"/>
              </a:rPr>
              <a:t>2402.16224 (arxiv.org)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27475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653E8BF-F781-2366-4CE7-36C76C92C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t>18</a:t>
            </a:fld>
            <a:endParaRPr lang="en-U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EFC67C5-7E39-FAFD-5742-24B219D674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1" t="14490" r="18262" b="28857"/>
          <a:stretch/>
        </p:blipFill>
        <p:spPr bwMode="auto">
          <a:xfrm>
            <a:off x="1634238" y="2560270"/>
            <a:ext cx="3803000" cy="2217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10C5B40F-3908-FA26-23B2-3137CD259E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" t="11273" r="245" b="15772"/>
          <a:stretch/>
        </p:blipFill>
        <p:spPr bwMode="auto">
          <a:xfrm>
            <a:off x="6597448" y="2710570"/>
            <a:ext cx="3486291" cy="191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83F18ED3-39B1-A29C-E7EF-190F136676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0" t="16846" r="3320" b="19139"/>
          <a:stretch/>
        </p:blipFill>
        <p:spPr bwMode="auto">
          <a:xfrm>
            <a:off x="6599907" y="844434"/>
            <a:ext cx="3486291" cy="189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BA4CE88-CD47-792E-F5AF-9DAD1F3417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7449" y="136525"/>
            <a:ext cx="3486291" cy="642317"/>
          </a:xfrm>
          <a:prstGeom prst="rect">
            <a:avLst/>
          </a:prstGeom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6CB645FD-94FD-F916-A4BC-7A52B6D07F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" t="14478" r="16895" b="10400"/>
          <a:stretch/>
        </p:blipFill>
        <p:spPr bwMode="auto">
          <a:xfrm>
            <a:off x="6597449" y="4627830"/>
            <a:ext cx="3486291" cy="223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3837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>
            <a:extLst>
              <a:ext uri="{FF2B5EF4-FFF2-40B4-BE49-F238E27FC236}">
                <a16:creationId xmlns:a16="http://schemas.microsoft.com/office/drawing/2014/main" id="{779F967F-7A6A-620C-678A-B2D0F1134145}"/>
              </a:ext>
            </a:extLst>
          </p:cNvPr>
          <p:cNvSpPr txBox="1"/>
          <p:nvPr/>
        </p:nvSpPr>
        <p:spPr>
          <a:xfrm>
            <a:off x="3884697" y="4739462"/>
            <a:ext cx="46937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Multiplexing:</a:t>
            </a:r>
          </a:p>
          <a:p>
            <a:r>
              <a:rPr lang="en-US" altLang="zh-CN" b="1" dirty="0">
                <a:solidFill>
                  <a:srgbClr val="FF0000"/>
                </a:solidFill>
              </a:rPr>
              <a:t>Combining multiple signals into shared medium.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6E26DA-96C0-B9F9-B2E2-60D55BCE4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9DECF4A-0221-CF45-A829-EE843404DA5A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9" name="Picture 2" descr="Berkeley Ions logo">
            <a:extLst>
              <a:ext uri="{FF2B5EF4-FFF2-40B4-BE49-F238E27FC236}">
                <a16:creationId xmlns:a16="http://schemas.microsoft.com/office/drawing/2014/main" id="{E8A300AA-2FB5-4979-CEE8-0DD1E83DA0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119" y="97746"/>
            <a:ext cx="1253724" cy="123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8ECB6CB-9888-28F3-A6C5-20CED97FAF55}"/>
              </a:ext>
            </a:extLst>
          </p:cNvPr>
          <p:cNvSpPr txBox="1">
            <a:spLocks/>
          </p:cNvSpPr>
          <p:nvPr/>
        </p:nvSpPr>
        <p:spPr>
          <a:xfrm>
            <a:off x="654203" y="-151474"/>
            <a:ext cx="10883590" cy="1642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altLang="zh-CN" dirty="0">
                <a:solidFill>
                  <a:srgbClr val="C28220"/>
                </a:solidFill>
                <a:latin typeface="Georgia" panose="02040502050405020303" pitchFamily="18" charset="0"/>
              </a:rPr>
              <a:t>Quantum network: heralded scheme</a:t>
            </a:r>
            <a:endParaRPr lang="en-US" dirty="0">
              <a:latin typeface="Georgia" panose="02040502050405020303" pitchFamily="18" charset="0"/>
            </a:endParaRP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A6218158-040C-3700-B9FC-BAC95F9ACA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652" y="1336892"/>
            <a:ext cx="7298692" cy="231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77F9608C-2A68-ED9B-B280-C244AA5DEE68}"/>
              </a:ext>
            </a:extLst>
          </p:cNvPr>
          <p:cNvGrpSpPr/>
          <p:nvPr/>
        </p:nvGrpSpPr>
        <p:grpSpPr>
          <a:xfrm>
            <a:off x="2833452" y="1689672"/>
            <a:ext cx="2739768" cy="772788"/>
            <a:chOff x="2833452" y="1689672"/>
            <a:chExt cx="2739768" cy="77278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8553DA0-AFC6-8A6B-4EC4-20E3FF701461}"/>
                </a:ext>
              </a:extLst>
            </p:cNvPr>
            <p:cNvSpPr txBox="1"/>
            <p:nvPr/>
          </p:nvSpPr>
          <p:spPr>
            <a:xfrm rot="20532463">
              <a:off x="2833452" y="1774460"/>
              <a:ext cx="273976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rgbClr val="C00000"/>
                  </a:solidFill>
                  <a:latin typeface="Calibri" panose="020F0502020204030204" pitchFamily="34" charset="0"/>
                  <a:ea typeface="Helvetica Neue" panose="02000503000000020004" pitchFamily="2" charset="0"/>
                  <a:cs typeface="Calibri" panose="020F0502020204030204" pitchFamily="34" charset="0"/>
                </a:rPr>
                <a:t>QC: Photon carrying entanglement</a:t>
              </a:r>
              <a:endParaRPr lang="zh-CN" altLang="en-US" sz="1400" dirty="0">
                <a:solidFill>
                  <a:srgbClr val="C00000"/>
                </a:solidFill>
              </a:endParaRPr>
            </a:p>
          </p:txBody>
        </p:sp>
        <p:cxnSp>
          <p:nvCxnSpPr>
            <p:cNvPr id="12" name="直线箭头连接符 11">
              <a:extLst>
                <a:ext uri="{FF2B5EF4-FFF2-40B4-BE49-F238E27FC236}">
                  <a16:creationId xmlns:a16="http://schemas.microsoft.com/office/drawing/2014/main" id="{E14F32FE-1A6E-E35C-114D-9AA6FB3F89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71407" y="1689672"/>
              <a:ext cx="2360785" cy="772788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6E8863B-9BDD-646C-85A1-2571F1FCB0F0}"/>
              </a:ext>
            </a:extLst>
          </p:cNvPr>
          <p:cNvGrpSpPr/>
          <p:nvPr/>
        </p:nvGrpSpPr>
        <p:grpSpPr>
          <a:xfrm>
            <a:off x="2921969" y="1430361"/>
            <a:ext cx="2897057" cy="774134"/>
            <a:chOff x="2921969" y="1430361"/>
            <a:chExt cx="2897057" cy="77413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5E3BE2CC-CBAD-1864-FC88-603F68836E6B}"/>
                    </a:ext>
                  </a:extLst>
                </p:cNvPr>
                <p:cNvSpPr txBox="1"/>
                <p:nvPr/>
              </p:nvSpPr>
              <p:spPr>
                <a:xfrm rot="20532463">
                  <a:off x="2921969" y="1430361"/>
                  <a:ext cx="2897057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rgbClr val="003262"/>
                      </a:solidFill>
                      <a:latin typeface="Calibri" panose="020F0502020204030204" pitchFamily="34" charset="0"/>
                      <a:ea typeface="Helvetica Neue" panose="02000503000000020004" pitchFamily="2" charset="0"/>
                      <a:cs typeface="Calibri" panose="020F0502020204030204" pitchFamily="34" charset="0"/>
                    </a:rPr>
                    <a:t>CC: BSM result </a:t>
                  </a:r>
                  <a14:m>
                    <m:oMath xmlns:m="http://schemas.openxmlformats.org/officeDocument/2006/math">
                      <m:r>
                        <a:rPr lang="en-US" altLang="zh-CN" sz="1400" i="1" dirty="0" smtClean="0">
                          <a:solidFill>
                            <a:srgbClr val="00326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→</m:t>
                      </m:r>
                    </m:oMath>
                  </a14:m>
                  <a:r>
                    <a:rPr lang="en-US" altLang="zh-CN" sz="1400" dirty="0">
                      <a:solidFill>
                        <a:srgbClr val="003262"/>
                      </a:solidFill>
                      <a:latin typeface="Calibri" panose="020F0502020204030204" pitchFamily="34" charset="0"/>
                      <a:ea typeface="Helvetica Neue" panose="02000503000000020004" pitchFamily="2" charset="0"/>
                      <a:cs typeface="Calibri" panose="020F0502020204030204" pitchFamily="34" charset="0"/>
                    </a:rPr>
                    <a:t> entangled or not</a:t>
                  </a:r>
                  <a:endParaRPr lang="zh-CN" altLang="en-US" sz="1400" dirty="0">
                    <a:solidFill>
                      <a:srgbClr val="003262"/>
                    </a:solidFill>
                  </a:endParaRPr>
                </a:p>
              </p:txBody>
            </p:sp>
          </mc:Choice>
          <mc:Fallback xmlns=""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5E3BE2CC-CBAD-1864-FC88-603F68836E6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20532463">
                  <a:off x="2921969" y="1430361"/>
                  <a:ext cx="2897057" cy="307777"/>
                </a:xfrm>
                <a:prstGeom prst="rect">
                  <a:avLst/>
                </a:prstGeom>
                <a:blipFill>
                  <a:blip r:embed="rId5"/>
                  <a:stretch>
                    <a:fillRect l="-885" b="-5319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直线箭头连接符 12">
              <a:extLst>
                <a:ext uri="{FF2B5EF4-FFF2-40B4-BE49-F238E27FC236}">
                  <a16:creationId xmlns:a16="http://schemas.microsoft.com/office/drawing/2014/main" id="{8E51A94D-CDA9-4296-2677-E816C67B11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71407" y="1434642"/>
              <a:ext cx="2360785" cy="769853"/>
            </a:xfrm>
            <a:prstGeom prst="straightConnector1">
              <a:avLst/>
            </a:prstGeom>
            <a:ln>
              <a:solidFill>
                <a:srgbClr val="003262"/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FEAF83D-D228-0307-FA5A-28205E810FE3}"/>
              </a:ext>
            </a:extLst>
          </p:cNvPr>
          <p:cNvGrpSpPr/>
          <p:nvPr/>
        </p:nvGrpSpPr>
        <p:grpSpPr>
          <a:xfrm>
            <a:off x="950335" y="3846436"/>
            <a:ext cx="3579562" cy="2555754"/>
            <a:chOff x="4426291" y="3599023"/>
            <a:chExt cx="3579562" cy="2555754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FC243AB3-2B05-7E4F-3D7D-220F2A49F3F5}"/>
                </a:ext>
              </a:extLst>
            </p:cNvPr>
            <p:cNvGrpSpPr/>
            <p:nvPr/>
          </p:nvGrpSpPr>
          <p:grpSpPr>
            <a:xfrm>
              <a:off x="4578613" y="3702481"/>
              <a:ext cx="3427240" cy="2452296"/>
              <a:chOff x="4578613" y="3702481"/>
              <a:chExt cx="3427240" cy="2452296"/>
            </a:xfrm>
          </p:grpSpPr>
          <p:pic>
            <p:nvPicPr>
              <p:cNvPr id="21" name="Picture 6">
                <a:extLst>
                  <a:ext uri="{FF2B5EF4-FFF2-40B4-BE49-F238E27FC236}">
                    <a16:creationId xmlns:a16="http://schemas.microsoft.com/office/drawing/2014/main" id="{A4A63542-6BC7-4679-9DC0-DF60AA0C29C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504" r="35604" b="7822"/>
              <a:stretch/>
            </p:blipFill>
            <p:spPr bwMode="auto">
              <a:xfrm>
                <a:off x="4847712" y="4300013"/>
                <a:ext cx="2065148" cy="18547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EEB7443F-CE4E-C2D9-ED3D-62B68F0F32F6}"/>
                  </a:ext>
                </a:extLst>
              </p:cNvPr>
              <p:cNvSpPr txBox="1"/>
              <p:nvPr/>
            </p:nvSpPr>
            <p:spPr>
              <a:xfrm>
                <a:off x="4578613" y="3702481"/>
                <a:ext cx="3427240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dirty="0"/>
                  <a:t>With a single matter-qubit</a:t>
                </a:r>
                <a:r>
                  <a:rPr lang="en-US" altLang="zh-CN" dirty="0">
                    <a:latin typeface="Calibri" panose="020F0502020204030204" pitchFamily="34" charset="0"/>
                    <a:cs typeface="Calibri" panose="020F0502020204030204" pitchFamily="34" charset="0"/>
                  </a:rPr>
                  <a:t>, a</a:t>
                </a:r>
                <a:r>
                  <a:rPr lang="en-US" altLang="zh-CN" sz="1800" dirty="0">
                    <a:effectLst/>
                    <a:latin typeface="Calibri" panose="020F0502020204030204" pitchFamily="34" charset="0"/>
                    <a:cs typeface="Calibri" panose="020F0502020204030204" pitchFamily="34" charset="0"/>
                  </a:rPr>
                  <a:t>ttempt rate &lt; 1 kHz </a:t>
                </a:r>
                <a:r>
                  <a:rPr lang="en-US" altLang="zh-CN" sz="1800" baseline="30000" dirty="0">
                    <a:effectLst/>
                    <a:latin typeface="Calibri" panose="020F0502020204030204" pitchFamily="34" charset="0"/>
                    <a:cs typeface="Calibri" panose="020F0502020204030204" pitchFamily="34" charset="0"/>
                  </a:rPr>
                  <a:t>[1]</a:t>
                </a:r>
                <a:endParaRPr lang="zh-CN" altLang="en-US" baseline="30000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20" name="圆角矩形 19">
              <a:extLst>
                <a:ext uri="{FF2B5EF4-FFF2-40B4-BE49-F238E27FC236}">
                  <a16:creationId xmlns:a16="http://schemas.microsoft.com/office/drawing/2014/main" id="{5FFC814A-6685-77BD-4491-158C0504C392}"/>
                </a:ext>
              </a:extLst>
            </p:cNvPr>
            <p:cNvSpPr/>
            <p:nvPr/>
          </p:nvSpPr>
          <p:spPr>
            <a:xfrm>
              <a:off x="4426291" y="3599023"/>
              <a:ext cx="2901716" cy="2508644"/>
            </a:xfrm>
            <a:prstGeom prst="roundRect">
              <a:avLst/>
            </a:prstGeom>
            <a:noFill/>
            <a:ln w="57150">
              <a:solidFill>
                <a:srgbClr val="C3821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471BDBF9-A56E-E897-EC81-5D8EAD68338D}"/>
              </a:ext>
            </a:extLst>
          </p:cNvPr>
          <p:cNvSpPr txBox="1"/>
          <p:nvPr/>
        </p:nvSpPr>
        <p:spPr>
          <a:xfrm>
            <a:off x="1598514" y="6552741"/>
            <a:ext cx="90911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[1]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Krutyanskiy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V,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Canteri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M,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Meraner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M, et al. Multimode Ion-Photon Entanglement over 101 Kilometers[J]. PRX Quantum, 5(2): 020308. (2024)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222B483-460B-4CE0-C1AC-B99CDAE6005F}"/>
              </a:ext>
            </a:extLst>
          </p:cNvPr>
          <p:cNvSpPr txBox="1"/>
          <p:nvPr/>
        </p:nvSpPr>
        <p:spPr>
          <a:xfrm>
            <a:off x="9945709" y="1867466"/>
            <a:ext cx="18321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FF0000"/>
                </a:solidFill>
              </a:rPr>
              <a:t>High rate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FF0000"/>
                </a:solidFill>
              </a:rPr>
              <a:t>High fidelity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D73C5CD-9B78-7B34-B1D4-D147D454F43F}"/>
              </a:ext>
            </a:extLst>
          </p:cNvPr>
          <p:cNvGrpSpPr/>
          <p:nvPr/>
        </p:nvGrpSpPr>
        <p:grpSpPr>
          <a:xfrm>
            <a:off x="3869208" y="3571957"/>
            <a:ext cx="5810345" cy="2872519"/>
            <a:chOff x="6381655" y="7131393"/>
            <a:chExt cx="5810345" cy="2872519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413DD214-978D-7626-BD00-E8E94C4EDE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b="8529"/>
            <a:stretch/>
          </p:blipFill>
          <p:spPr>
            <a:xfrm>
              <a:off x="6397144" y="7131393"/>
              <a:ext cx="5794856" cy="2872519"/>
            </a:xfrm>
            <a:prstGeom prst="rect">
              <a:avLst/>
            </a:prstGeom>
          </p:spPr>
        </p:pic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4E6B5C83-55ED-DA0E-EF7A-EF7EEBD7F8DD}"/>
                </a:ext>
              </a:extLst>
            </p:cNvPr>
            <p:cNvGrpSpPr/>
            <p:nvPr/>
          </p:nvGrpSpPr>
          <p:grpSpPr>
            <a:xfrm>
              <a:off x="6381655" y="7413583"/>
              <a:ext cx="4775091" cy="2508644"/>
              <a:chOff x="6381655" y="3846436"/>
              <a:chExt cx="4775091" cy="2508644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A6BAE682-6903-1BB5-C948-DB3AD6D6721A}"/>
                  </a:ext>
                </a:extLst>
              </p:cNvPr>
              <p:cNvGrpSpPr/>
              <p:nvPr/>
            </p:nvGrpSpPr>
            <p:grpSpPr>
              <a:xfrm>
                <a:off x="7762504" y="3846436"/>
                <a:ext cx="3394242" cy="2508644"/>
                <a:chOff x="3545016" y="1445538"/>
                <a:chExt cx="4780512" cy="3509159"/>
              </a:xfrm>
            </p:grpSpPr>
            <p:sp>
              <p:nvSpPr>
                <p:cNvPr id="28" name="圆角矩形 27">
                  <a:extLst>
                    <a:ext uri="{FF2B5EF4-FFF2-40B4-BE49-F238E27FC236}">
                      <a16:creationId xmlns:a16="http://schemas.microsoft.com/office/drawing/2014/main" id="{9EB447E4-D9B2-4FE7-6F26-F101EA162027}"/>
                    </a:ext>
                  </a:extLst>
                </p:cNvPr>
                <p:cNvSpPr/>
                <p:nvPr/>
              </p:nvSpPr>
              <p:spPr>
                <a:xfrm>
                  <a:off x="3545016" y="1445538"/>
                  <a:ext cx="4780512" cy="3509159"/>
                </a:xfrm>
                <a:prstGeom prst="roundRect">
                  <a:avLst/>
                </a:prstGeom>
                <a:noFill/>
                <a:ln w="57150">
                  <a:solidFill>
                    <a:srgbClr val="C3821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 dirty="0">
                    <a:solidFill>
                      <a:srgbClr val="C3821F"/>
                    </a:solidFill>
                  </a:endParaRPr>
                </a:p>
              </p:txBody>
            </p:sp>
            <p:pic>
              <p:nvPicPr>
                <p:cNvPr id="29" name="Picture 4">
                  <a:extLst>
                    <a:ext uri="{FF2B5EF4-FFF2-40B4-BE49-F238E27FC236}">
                      <a16:creationId xmlns:a16="http://schemas.microsoft.com/office/drawing/2014/main" id="{479F73AE-2D60-D0B6-C07E-36B0B86FD5DC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8106" t="14573" b="7066"/>
                <a:stretch/>
              </p:blipFill>
              <p:spPr bwMode="auto">
                <a:xfrm>
                  <a:off x="3879704" y="1677852"/>
                  <a:ext cx="4108195" cy="304763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cxnSp>
            <p:nvCxnSpPr>
              <p:cNvPr id="33" name="直线箭头连接符 32">
                <a:extLst>
                  <a:ext uri="{FF2B5EF4-FFF2-40B4-BE49-F238E27FC236}">
                    <a16:creationId xmlns:a16="http://schemas.microsoft.com/office/drawing/2014/main" id="{9C114B81-0921-0F9A-D3E5-E71743C6975F}"/>
                  </a:ext>
                </a:extLst>
              </p:cNvPr>
              <p:cNvCxnSpPr/>
              <p:nvPr/>
            </p:nvCxnSpPr>
            <p:spPr>
              <a:xfrm>
                <a:off x="6647935" y="5152768"/>
                <a:ext cx="790833" cy="0"/>
              </a:xfrm>
              <a:prstGeom prst="straightConnector1">
                <a:avLst/>
              </a:prstGeom>
              <a:ln w="2857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82A3D800-8022-1B1E-8079-23A4425C85E4}"/>
                  </a:ext>
                </a:extLst>
              </p:cNvPr>
              <p:cNvSpPr txBox="1"/>
              <p:nvPr/>
            </p:nvSpPr>
            <p:spPr>
              <a:xfrm>
                <a:off x="6381655" y="4731426"/>
                <a:ext cx="140476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F0000"/>
                    </a:solidFill>
                  </a:rPr>
                  <a:t>Multiplexing</a:t>
                </a: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ontent Placeholder 2">
                <a:extLst>
                  <a:ext uri="{FF2B5EF4-FFF2-40B4-BE49-F238E27FC236}">
                    <a16:creationId xmlns:a16="http://schemas.microsoft.com/office/drawing/2014/main" id="{ABC682E8-89A6-384F-ACF0-664CBB89AE8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716012" y="4032925"/>
                <a:ext cx="3394242" cy="2508644"/>
              </a:xfrm>
            </p:spPr>
            <p:txBody>
              <a:bodyPr>
                <a:normAutofit/>
              </a:bodyPr>
              <a:lstStyle/>
              <a:p>
                <a:pPr marL="2286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Helvetica Neue" panose="02000503000000020004" pitchFamily="2" charset="0"/>
                    <a:cs typeface="Calibri" panose="020F0502020204030204" pitchFamily="34" charset="0"/>
                  </a:rPr>
                  <a:t>Challenges</a:t>
                </a:r>
              </a:p>
              <a:p>
                <a:pPr marL="457200" marR="0" lvl="1" indent="0" algn="l" defTabSz="914400" rtl="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US" altLang="zh-CN" sz="1600" dirty="0">
                    <a:latin typeface="Calibri" panose="020F0502020204030204" pitchFamily="34" charset="0"/>
                    <a:ea typeface="Helvetica Neue" panose="02000503000000020004" pitchFamily="2" charset="0"/>
                    <a:cs typeface="Calibri" panose="020F0502020204030204" pitchFamily="34" charset="0"/>
                  </a:rPr>
                  <a:t>With more ions, alignment becomes challenging, lower coupling strength </a:t>
                </a:r>
                <a14:m>
                  <m:oMath xmlns:m="http://schemas.openxmlformats.org/officeDocument/2006/math">
                    <m:r>
                      <a:rPr lang="en-US" altLang="zh-CN" sz="1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→</m:t>
                    </m:r>
                  </m:oMath>
                </a14:m>
                <a:r>
                  <a:rPr lang="en-US" altLang="zh-CN" sz="1600" dirty="0">
                    <a:latin typeface="Calibri" panose="020F0502020204030204" pitchFamily="34" charset="0"/>
                    <a:ea typeface="Helvetica Neue" panose="02000503000000020004" pitchFamily="2" charset="0"/>
                    <a:cs typeface="Calibri" panose="020F0502020204030204" pitchFamily="34" charset="0"/>
                  </a:rPr>
                  <a:t> not scalable.</a:t>
                </a:r>
                <a:endParaRPr lang="en-US" sz="800" dirty="0">
                  <a:latin typeface="Calibri" panose="020F0502020204030204" pitchFamily="34" charset="0"/>
                  <a:ea typeface="Helvetica Neue" panose="02000503000000020004" pitchFamily="2" charset="0"/>
                  <a:cs typeface="Calibri" panose="020F0502020204030204" pitchFamily="34" charset="0"/>
                </a:endParaRPr>
              </a:p>
              <a:p>
                <a:pPr marL="228600" marR="0" lvl="0" indent="-228600" algn="l" defTabSz="914400" rtl="0" eaLnBrk="1" fontAlgn="auto" latinLnBrk="0" hangingPunct="1">
                  <a:lnSpc>
                    <a:spcPct val="100000"/>
                  </a:lnSpc>
                  <a:spcBef>
                    <a:spcPts val="8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Helvetica Neue" panose="02000503000000020004" pitchFamily="2" charset="0"/>
                    <a:cs typeface="Calibri" panose="020F0502020204030204" pitchFamily="34" charset="0"/>
                  </a:rPr>
                  <a:t>Solution</a:t>
                </a:r>
              </a:p>
              <a:p>
                <a:pPr marL="457200" lvl="1" indent="0">
                  <a:lnSpc>
                    <a:spcPct val="100000"/>
                  </a:lnSpc>
                  <a:spcBef>
                    <a:spcPts val="800"/>
                  </a:spcBef>
                  <a:buNone/>
                  <a:defRPr/>
                </a:pPr>
                <a:r>
                  <a:rPr lang="en-US" sz="1600" b="1" dirty="0">
                    <a:solidFill>
                      <a:srgbClr val="FF0000"/>
                    </a:solidFill>
                    <a:latin typeface="Calibri" panose="020F0502020204030204" pitchFamily="34" charset="0"/>
                    <a:ea typeface="Helvetica Neue" panose="02000503000000020004" pitchFamily="2" charset="0"/>
                    <a:cs typeface="Calibri" panose="020F0502020204030204" pitchFamily="34" charset="0"/>
                  </a:rPr>
                  <a:t>1. Shuttle an ion-chain.</a:t>
                </a:r>
              </a:p>
              <a:p>
                <a:pPr marL="457200" lvl="1" indent="0">
                  <a:lnSpc>
                    <a:spcPct val="100000"/>
                  </a:lnSpc>
                  <a:spcBef>
                    <a:spcPts val="800"/>
                  </a:spcBef>
                  <a:buNone/>
                  <a:defRPr/>
                </a:pPr>
                <a:r>
                  <a:rPr lang="en-US" sz="1600" b="1" dirty="0">
                    <a:solidFill>
                      <a:srgbClr val="FF0000"/>
                    </a:solidFill>
                    <a:latin typeface="Calibri" panose="020F0502020204030204" pitchFamily="34" charset="0"/>
                    <a:ea typeface="Helvetica Neue" panose="02000503000000020004" pitchFamily="2" charset="0"/>
                    <a:cs typeface="Calibri" panose="020F0502020204030204" pitchFamily="34" charset="0"/>
                  </a:rPr>
                  <a:t>2. Address each ion one by one.</a:t>
                </a:r>
              </a:p>
            </p:txBody>
          </p:sp>
        </mc:Choice>
        <mc:Fallback xmlns="">
          <p:sp>
            <p:nvSpPr>
              <p:cNvPr id="39" name="Content Placeholder 2">
                <a:extLst>
                  <a:ext uri="{FF2B5EF4-FFF2-40B4-BE49-F238E27FC236}">
                    <a16:creationId xmlns:a16="http://schemas.microsoft.com/office/drawing/2014/main" id="{ABC682E8-89A6-384F-ACF0-664CBB89AE8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716012" y="4032925"/>
                <a:ext cx="3394242" cy="2508644"/>
              </a:xfrm>
              <a:blipFill>
                <a:blip r:embed="rId9"/>
                <a:stretch>
                  <a:fillRect l="-746" t="-503" r="-3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0" name="组合 39">
            <a:extLst>
              <a:ext uri="{FF2B5EF4-FFF2-40B4-BE49-F238E27FC236}">
                <a16:creationId xmlns:a16="http://schemas.microsoft.com/office/drawing/2014/main" id="{1D2B0AC0-6055-E74B-BCC2-BA0811F1CCDA}"/>
              </a:ext>
            </a:extLst>
          </p:cNvPr>
          <p:cNvGrpSpPr/>
          <p:nvPr/>
        </p:nvGrpSpPr>
        <p:grpSpPr>
          <a:xfrm flipH="1">
            <a:off x="6772763" y="1742661"/>
            <a:ext cx="2747796" cy="667583"/>
            <a:chOff x="2912643" y="1737426"/>
            <a:chExt cx="2916886" cy="66758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D9BBFE7-C1D3-B540-73BD-DD1BC3A0877C}"/>
                </a:ext>
              </a:extLst>
            </p:cNvPr>
            <p:cNvSpPr txBox="1"/>
            <p:nvPr/>
          </p:nvSpPr>
          <p:spPr>
            <a:xfrm rot="20532463">
              <a:off x="2912643" y="1757397"/>
              <a:ext cx="29168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rgbClr val="C00000"/>
                  </a:solidFill>
                  <a:latin typeface="Calibri" panose="020F0502020204030204" pitchFamily="34" charset="0"/>
                  <a:ea typeface="Helvetica Neue" panose="02000503000000020004" pitchFamily="2" charset="0"/>
                  <a:cs typeface="Calibri" panose="020F0502020204030204" pitchFamily="34" charset="0"/>
                </a:rPr>
                <a:t>QC: Photon carrying entanglement</a:t>
              </a:r>
              <a:endParaRPr lang="zh-CN" altLang="en-US" sz="1400" dirty="0">
                <a:solidFill>
                  <a:srgbClr val="C00000"/>
                </a:solidFill>
              </a:endParaRPr>
            </a:p>
          </p:txBody>
        </p:sp>
        <p:cxnSp>
          <p:nvCxnSpPr>
            <p:cNvPr id="42" name="直线箭头连接符 41">
              <a:extLst>
                <a:ext uri="{FF2B5EF4-FFF2-40B4-BE49-F238E27FC236}">
                  <a16:creationId xmlns:a16="http://schemas.microsoft.com/office/drawing/2014/main" id="{5B57D814-9148-8131-AF0A-215D64A73BC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31068" y="1737426"/>
              <a:ext cx="2269224" cy="667583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9E2F647-E9F4-61EF-FD68-F47C8D956204}"/>
              </a:ext>
            </a:extLst>
          </p:cNvPr>
          <p:cNvGrpSpPr/>
          <p:nvPr/>
        </p:nvGrpSpPr>
        <p:grpSpPr>
          <a:xfrm flipH="1">
            <a:off x="6715243" y="1363228"/>
            <a:ext cx="2753350" cy="783537"/>
            <a:chOff x="2840722" y="1559259"/>
            <a:chExt cx="2437957" cy="71190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文本框 48">
                  <a:extLst>
                    <a:ext uri="{FF2B5EF4-FFF2-40B4-BE49-F238E27FC236}">
                      <a16:creationId xmlns:a16="http://schemas.microsoft.com/office/drawing/2014/main" id="{F0B7E603-266F-C188-ACF5-48681871F1B0}"/>
                    </a:ext>
                  </a:extLst>
                </p:cNvPr>
                <p:cNvSpPr txBox="1"/>
                <p:nvPr/>
              </p:nvSpPr>
              <p:spPr>
                <a:xfrm rot="20532463">
                  <a:off x="2840722" y="1635728"/>
                  <a:ext cx="2437957" cy="27963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1400" dirty="0">
                      <a:solidFill>
                        <a:srgbClr val="003262"/>
                      </a:solidFill>
                      <a:latin typeface="Calibri" panose="020F0502020204030204" pitchFamily="34" charset="0"/>
                      <a:ea typeface="Helvetica Neue" panose="02000503000000020004" pitchFamily="2" charset="0"/>
                      <a:cs typeface="Calibri" panose="020F0502020204030204" pitchFamily="34" charset="0"/>
                    </a:rPr>
                    <a:t>CC: BSM result </a:t>
                  </a:r>
                  <a14:m>
                    <m:oMath xmlns:m="http://schemas.openxmlformats.org/officeDocument/2006/math">
                      <m:r>
                        <a:rPr lang="en-US" altLang="zh-CN" sz="1400" i="1" dirty="0" smtClean="0">
                          <a:solidFill>
                            <a:srgbClr val="00326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Calibri" panose="020F0502020204030204" pitchFamily="34" charset="0"/>
                        </a:rPr>
                        <m:t>→</m:t>
                      </m:r>
                    </m:oMath>
                  </a14:m>
                  <a:r>
                    <a:rPr lang="en-US" altLang="zh-CN" sz="1400" dirty="0">
                      <a:solidFill>
                        <a:srgbClr val="003262"/>
                      </a:solidFill>
                      <a:latin typeface="Calibri" panose="020F0502020204030204" pitchFamily="34" charset="0"/>
                      <a:ea typeface="Helvetica Neue" panose="02000503000000020004" pitchFamily="2" charset="0"/>
                      <a:cs typeface="Calibri" panose="020F0502020204030204" pitchFamily="34" charset="0"/>
                    </a:rPr>
                    <a:t> entangled or not</a:t>
                  </a:r>
                  <a:endParaRPr lang="zh-CN" altLang="en-US" sz="1400" dirty="0">
                    <a:solidFill>
                      <a:srgbClr val="003262"/>
                    </a:solidFill>
                  </a:endParaRPr>
                </a:p>
              </p:txBody>
            </p:sp>
          </mc:Choice>
          <mc:Fallback xmlns="">
            <p:sp>
              <p:nvSpPr>
                <p:cNvPr id="49" name="文本框 48">
                  <a:extLst>
                    <a:ext uri="{FF2B5EF4-FFF2-40B4-BE49-F238E27FC236}">
                      <a16:creationId xmlns:a16="http://schemas.microsoft.com/office/drawing/2014/main" id="{F0B7E603-266F-C188-ACF5-48681871F1B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20532463">
                  <a:off x="2840722" y="1635728"/>
                  <a:ext cx="2437957" cy="279638"/>
                </a:xfrm>
                <a:prstGeom prst="rect">
                  <a:avLst/>
                </a:prstGeom>
                <a:blipFill>
                  <a:blip r:embed="rId10"/>
                  <a:stretch>
                    <a:fillRect l="-926" t="-1111" b="-4444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50" name="直线箭头连接符 49">
              <a:extLst>
                <a:ext uri="{FF2B5EF4-FFF2-40B4-BE49-F238E27FC236}">
                  <a16:creationId xmlns:a16="http://schemas.microsoft.com/office/drawing/2014/main" id="{8D573AD7-E304-15C6-878F-A4AACC0139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81623" y="1559259"/>
              <a:ext cx="2051537" cy="711901"/>
            </a:xfrm>
            <a:prstGeom prst="straightConnector1">
              <a:avLst/>
            </a:prstGeom>
            <a:ln>
              <a:solidFill>
                <a:srgbClr val="003262"/>
              </a:solidFill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628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1" grpId="0"/>
      <p:bldP spid="23" grpId="0"/>
      <p:bldP spid="39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653E8BF-F781-2366-4CE7-36C76C92C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t>19</a:t>
            </a:fld>
            <a:endParaRPr lang="en-US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3B76D63-8903-AC99-D95A-22069BF74B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0" t="5701" r="8301" b="8642"/>
          <a:stretch/>
        </p:blipFill>
        <p:spPr bwMode="auto">
          <a:xfrm>
            <a:off x="838200" y="187428"/>
            <a:ext cx="4803207" cy="6483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1076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Berkeley Ions logo">
            <a:extLst>
              <a:ext uri="{FF2B5EF4-FFF2-40B4-BE49-F238E27FC236}">
                <a16:creationId xmlns:a16="http://schemas.microsoft.com/office/drawing/2014/main" id="{E8A300AA-2FB5-4979-CEE8-0DD1E83DA0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119" y="97746"/>
            <a:ext cx="1253724" cy="123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ylinder 234">
            <a:extLst>
              <a:ext uri="{FF2B5EF4-FFF2-40B4-BE49-F238E27FC236}">
                <a16:creationId xmlns:a16="http://schemas.microsoft.com/office/drawing/2014/main" id="{A0C21477-BE91-7313-C063-FE67111AB50F}"/>
              </a:ext>
            </a:extLst>
          </p:cNvPr>
          <p:cNvSpPr/>
          <p:nvPr/>
        </p:nvSpPr>
        <p:spPr bwMode="auto">
          <a:xfrm rot="12604974">
            <a:off x="4757406" y="1092327"/>
            <a:ext cx="487689" cy="4544483"/>
          </a:xfrm>
          <a:prstGeom prst="can">
            <a:avLst/>
          </a:prstGeom>
          <a:solidFill>
            <a:srgbClr val="FFFFFF">
              <a:lumMod val="85000"/>
            </a:srgbClr>
          </a:solidFill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17" name="Cylinder 238">
            <a:extLst>
              <a:ext uri="{FF2B5EF4-FFF2-40B4-BE49-F238E27FC236}">
                <a16:creationId xmlns:a16="http://schemas.microsoft.com/office/drawing/2014/main" id="{1BF4BB49-1F06-4292-596E-41CD827B88D1}"/>
              </a:ext>
            </a:extLst>
          </p:cNvPr>
          <p:cNvSpPr/>
          <p:nvPr/>
        </p:nvSpPr>
        <p:spPr bwMode="auto">
          <a:xfrm rot="12634419">
            <a:off x="4417925" y="673374"/>
            <a:ext cx="646329" cy="4429726"/>
          </a:xfrm>
          <a:prstGeom prst="can">
            <a:avLst/>
          </a:prstGeom>
          <a:solidFill>
            <a:srgbClr val="FFFFFF">
              <a:lumMod val="85000"/>
            </a:srgbClr>
          </a:solidFill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12" name="Rectangle 67">
            <a:extLst>
              <a:ext uri="{FF2B5EF4-FFF2-40B4-BE49-F238E27FC236}">
                <a16:creationId xmlns:a16="http://schemas.microsoft.com/office/drawing/2014/main" id="{45F3EB7E-D174-1DD0-8457-A4D6E6483381}"/>
              </a:ext>
            </a:extLst>
          </p:cNvPr>
          <p:cNvSpPr/>
          <p:nvPr/>
        </p:nvSpPr>
        <p:spPr>
          <a:xfrm flipH="1">
            <a:off x="5138338" y="655245"/>
            <a:ext cx="677771" cy="5709291"/>
          </a:xfrm>
          <a:custGeom>
            <a:avLst/>
            <a:gdLst>
              <a:gd name="connsiteX0" fmla="*/ 0 w 396782"/>
              <a:gd name="connsiteY0" fmla="*/ 0 h 6665746"/>
              <a:gd name="connsiteX1" fmla="*/ 396782 w 396782"/>
              <a:gd name="connsiteY1" fmla="*/ 0 h 6665746"/>
              <a:gd name="connsiteX2" fmla="*/ 396782 w 396782"/>
              <a:gd name="connsiteY2" fmla="*/ 6665746 h 6665746"/>
              <a:gd name="connsiteX3" fmla="*/ 0 w 396782"/>
              <a:gd name="connsiteY3" fmla="*/ 6665746 h 6665746"/>
              <a:gd name="connsiteX4" fmla="*/ 0 w 396782"/>
              <a:gd name="connsiteY4" fmla="*/ 0 h 6665746"/>
              <a:gd name="connsiteX0" fmla="*/ 0 w 396782"/>
              <a:gd name="connsiteY0" fmla="*/ 0 h 6665746"/>
              <a:gd name="connsiteX1" fmla="*/ 396782 w 396782"/>
              <a:gd name="connsiteY1" fmla="*/ 0 h 6665746"/>
              <a:gd name="connsiteX2" fmla="*/ 262871 w 396782"/>
              <a:gd name="connsiteY2" fmla="*/ 3359437 h 6665746"/>
              <a:gd name="connsiteX3" fmla="*/ 396782 w 396782"/>
              <a:gd name="connsiteY3" fmla="*/ 6665746 h 6665746"/>
              <a:gd name="connsiteX4" fmla="*/ 0 w 396782"/>
              <a:gd name="connsiteY4" fmla="*/ 6665746 h 6665746"/>
              <a:gd name="connsiteX5" fmla="*/ 0 w 396782"/>
              <a:gd name="connsiteY5" fmla="*/ 0 h 6665746"/>
              <a:gd name="connsiteX0" fmla="*/ 85 w 396867"/>
              <a:gd name="connsiteY0" fmla="*/ 0 h 6665746"/>
              <a:gd name="connsiteX1" fmla="*/ 396867 w 396867"/>
              <a:gd name="connsiteY1" fmla="*/ 0 h 6665746"/>
              <a:gd name="connsiteX2" fmla="*/ 262956 w 396867"/>
              <a:gd name="connsiteY2" fmla="*/ 3359437 h 6665746"/>
              <a:gd name="connsiteX3" fmla="*/ 396867 w 396867"/>
              <a:gd name="connsiteY3" fmla="*/ 6665746 h 6665746"/>
              <a:gd name="connsiteX4" fmla="*/ 85 w 396867"/>
              <a:gd name="connsiteY4" fmla="*/ 6665746 h 6665746"/>
              <a:gd name="connsiteX5" fmla="*/ 97645 w 396867"/>
              <a:gd name="connsiteY5" fmla="*/ 3258181 h 6665746"/>
              <a:gd name="connsiteX6" fmla="*/ 85 w 396867"/>
              <a:gd name="connsiteY6" fmla="*/ 0 h 6665746"/>
              <a:gd name="connsiteX0" fmla="*/ 64 w 396846"/>
              <a:gd name="connsiteY0" fmla="*/ 0 h 6665746"/>
              <a:gd name="connsiteX1" fmla="*/ 396846 w 396846"/>
              <a:gd name="connsiteY1" fmla="*/ 0 h 6665746"/>
              <a:gd name="connsiteX2" fmla="*/ 262935 w 396846"/>
              <a:gd name="connsiteY2" fmla="*/ 3359437 h 6665746"/>
              <a:gd name="connsiteX3" fmla="*/ 396846 w 396846"/>
              <a:gd name="connsiteY3" fmla="*/ 6665746 h 6665746"/>
              <a:gd name="connsiteX4" fmla="*/ 64 w 396846"/>
              <a:gd name="connsiteY4" fmla="*/ 6665746 h 6665746"/>
              <a:gd name="connsiteX5" fmla="*/ 133292 w 396846"/>
              <a:gd name="connsiteY5" fmla="*/ 3263299 h 6665746"/>
              <a:gd name="connsiteX6" fmla="*/ 64 w 396846"/>
              <a:gd name="connsiteY6" fmla="*/ 0 h 6665746"/>
              <a:gd name="connsiteX0" fmla="*/ 64 w 396846"/>
              <a:gd name="connsiteY0" fmla="*/ 0 h 6665746"/>
              <a:gd name="connsiteX1" fmla="*/ 396846 w 396846"/>
              <a:gd name="connsiteY1" fmla="*/ 0 h 6665746"/>
              <a:gd name="connsiteX2" fmla="*/ 238042 w 396846"/>
              <a:gd name="connsiteY2" fmla="*/ 3287662 h 6665746"/>
              <a:gd name="connsiteX3" fmla="*/ 396846 w 396846"/>
              <a:gd name="connsiteY3" fmla="*/ 6665746 h 6665746"/>
              <a:gd name="connsiteX4" fmla="*/ 64 w 396846"/>
              <a:gd name="connsiteY4" fmla="*/ 6665746 h 6665746"/>
              <a:gd name="connsiteX5" fmla="*/ 133292 w 396846"/>
              <a:gd name="connsiteY5" fmla="*/ 3263299 h 6665746"/>
              <a:gd name="connsiteX6" fmla="*/ 64 w 396846"/>
              <a:gd name="connsiteY6" fmla="*/ 0 h 6665746"/>
              <a:gd name="connsiteX0" fmla="*/ 59 w 396841"/>
              <a:gd name="connsiteY0" fmla="*/ 0 h 6665746"/>
              <a:gd name="connsiteX1" fmla="*/ 396841 w 396841"/>
              <a:gd name="connsiteY1" fmla="*/ 0 h 6665746"/>
              <a:gd name="connsiteX2" fmla="*/ 238037 w 396841"/>
              <a:gd name="connsiteY2" fmla="*/ 3287662 h 6665746"/>
              <a:gd name="connsiteX3" fmla="*/ 396841 w 396841"/>
              <a:gd name="connsiteY3" fmla="*/ 6665746 h 6665746"/>
              <a:gd name="connsiteX4" fmla="*/ 59 w 396841"/>
              <a:gd name="connsiteY4" fmla="*/ 6665746 h 6665746"/>
              <a:gd name="connsiteX5" fmla="*/ 145544 w 396841"/>
              <a:gd name="connsiteY5" fmla="*/ 3291955 h 6665746"/>
              <a:gd name="connsiteX6" fmla="*/ 59 w 396841"/>
              <a:gd name="connsiteY6" fmla="*/ 0 h 6665746"/>
              <a:gd name="connsiteX0" fmla="*/ 59 w 396841"/>
              <a:gd name="connsiteY0" fmla="*/ 0 h 6665746"/>
              <a:gd name="connsiteX1" fmla="*/ 396841 w 396841"/>
              <a:gd name="connsiteY1" fmla="*/ 0 h 6665746"/>
              <a:gd name="connsiteX2" fmla="*/ 222166 w 396841"/>
              <a:gd name="connsiteY2" fmla="*/ 3468092 h 6665746"/>
              <a:gd name="connsiteX3" fmla="*/ 396841 w 396841"/>
              <a:gd name="connsiteY3" fmla="*/ 6665746 h 6665746"/>
              <a:gd name="connsiteX4" fmla="*/ 59 w 396841"/>
              <a:gd name="connsiteY4" fmla="*/ 6665746 h 6665746"/>
              <a:gd name="connsiteX5" fmla="*/ 145544 w 396841"/>
              <a:gd name="connsiteY5" fmla="*/ 3291955 h 6665746"/>
              <a:gd name="connsiteX6" fmla="*/ 59 w 396841"/>
              <a:gd name="connsiteY6" fmla="*/ 0 h 6665746"/>
              <a:gd name="connsiteX0" fmla="*/ 58 w 396840"/>
              <a:gd name="connsiteY0" fmla="*/ 0 h 6665746"/>
              <a:gd name="connsiteX1" fmla="*/ 396840 w 396840"/>
              <a:gd name="connsiteY1" fmla="*/ 0 h 6665746"/>
              <a:gd name="connsiteX2" fmla="*/ 222165 w 396840"/>
              <a:gd name="connsiteY2" fmla="*/ 3468092 h 6665746"/>
              <a:gd name="connsiteX3" fmla="*/ 396840 w 396840"/>
              <a:gd name="connsiteY3" fmla="*/ 6665746 h 6665746"/>
              <a:gd name="connsiteX4" fmla="*/ 58 w 396840"/>
              <a:gd name="connsiteY4" fmla="*/ 6665746 h 6665746"/>
              <a:gd name="connsiteX5" fmla="*/ 148940 w 396840"/>
              <a:gd name="connsiteY5" fmla="*/ 3562220 h 6665746"/>
              <a:gd name="connsiteX6" fmla="*/ 58 w 396840"/>
              <a:gd name="connsiteY6" fmla="*/ 0 h 6665746"/>
              <a:gd name="connsiteX0" fmla="*/ 60 w 396842"/>
              <a:gd name="connsiteY0" fmla="*/ 0 h 6665746"/>
              <a:gd name="connsiteX1" fmla="*/ 396842 w 396842"/>
              <a:gd name="connsiteY1" fmla="*/ 0 h 6665746"/>
              <a:gd name="connsiteX2" fmla="*/ 222167 w 396842"/>
              <a:gd name="connsiteY2" fmla="*/ 3468092 h 6665746"/>
              <a:gd name="connsiteX3" fmla="*/ 396842 w 396842"/>
              <a:gd name="connsiteY3" fmla="*/ 6665746 h 6665746"/>
              <a:gd name="connsiteX4" fmla="*/ 60 w 396842"/>
              <a:gd name="connsiteY4" fmla="*/ 6665746 h 6665746"/>
              <a:gd name="connsiteX5" fmla="*/ 140241 w 396842"/>
              <a:gd name="connsiteY5" fmla="*/ 3346733 h 6665746"/>
              <a:gd name="connsiteX6" fmla="*/ 60 w 396842"/>
              <a:gd name="connsiteY6" fmla="*/ 0 h 6665746"/>
              <a:gd name="connsiteX0" fmla="*/ 56 w 396838"/>
              <a:gd name="connsiteY0" fmla="*/ 0 h 6665746"/>
              <a:gd name="connsiteX1" fmla="*/ 396838 w 396838"/>
              <a:gd name="connsiteY1" fmla="*/ 0 h 6665746"/>
              <a:gd name="connsiteX2" fmla="*/ 222163 w 396838"/>
              <a:gd name="connsiteY2" fmla="*/ 3468092 h 6665746"/>
              <a:gd name="connsiteX3" fmla="*/ 396838 w 396838"/>
              <a:gd name="connsiteY3" fmla="*/ 6665746 h 6665746"/>
              <a:gd name="connsiteX4" fmla="*/ 56 w 396838"/>
              <a:gd name="connsiteY4" fmla="*/ 6665746 h 6665746"/>
              <a:gd name="connsiteX5" fmla="*/ 155296 w 396838"/>
              <a:gd name="connsiteY5" fmla="*/ 3385138 h 6665746"/>
              <a:gd name="connsiteX6" fmla="*/ 56 w 396838"/>
              <a:gd name="connsiteY6" fmla="*/ 0 h 6665746"/>
              <a:gd name="connsiteX0" fmla="*/ 56 w 396838"/>
              <a:gd name="connsiteY0" fmla="*/ 0 h 6665746"/>
              <a:gd name="connsiteX1" fmla="*/ 396838 w 396838"/>
              <a:gd name="connsiteY1" fmla="*/ 0 h 6665746"/>
              <a:gd name="connsiteX2" fmla="*/ 231555 w 396838"/>
              <a:gd name="connsiteY2" fmla="*/ 3416472 h 6665746"/>
              <a:gd name="connsiteX3" fmla="*/ 396838 w 396838"/>
              <a:gd name="connsiteY3" fmla="*/ 6665746 h 6665746"/>
              <a:gd name="connsiteX4" fmla="*/ 56 w 396838"/>
              <a:gd name="connsiteY4" fmla="*/ 6665746 h 6665746"/>
              <a:gd name="connsiteX5" fmla="*/ 155296 w 396838"/>
              <a:gd name="connsiteY5" fmla="*/ 3385138 h 6665746"/>
              <a:gd name="connsiteX6" fmla="*/ 56 w 396838"/>
              <a:gd name="connsiteY6" fmla="*/ 0 h 6665746"/>
              <a:gd name="connsiteX0" fmla="*/ 54 w 396836"/>
              <a:gd name="connsiteY0" fmla="*/ 0 h 6665746"/>
              <a:gd name="connsiteX1" fmla="*/ 396836 w 396836"/>
              <a:gd name="connsiteY1" fmla="*/ 0 h 6665746"/>
              <a:gd name="connsiteX2" fmla="*/ 231553 w 396836"/>
              <a:gd name="connsiteY2" fmla="*/ 3416472 h 6665746"/>
              <a:gd name="connsiteX3" fmla="*/ 396836 w 396836"/>
              <a:gd name="connsiteY3" fmla="*/ 6665746 h 6665746"/>
              <a:gd name="connsiteX4" fmla="*/ 54 w 396836"/>
              <a:gd name="connsiteY4" fmla="*/ 6665746 h 6665746"/>
              <a:gd name="connsiteX5" fmla="*/ 162176 w 396836"/>
              <a:gd name="connsiteY5" fmla="*/ 3417222 h 6665746"/>
              <a:gd name="connsiteX6" fmla="*/ 54 w 396836"/>
              <a:gd name="connsiteY6" fmla="*/ 0 h 6665746"/>
              <a:gd name="connsiteX0" fmla="*/ 54 w 396836"/>
              <a:gd name="connsiteY0" fmla="*/ 0 h 6665746"/>
              <a:gd name="connsiteX1" fmla="*/ 396836 w 396836"/>
              <a:gd name="connsiteY1" fmla="*/ 0 h 6665746"/>
              <a:gd name="connsiteX2" fmla="*/ 216414 w 396836"/>
              <a:gd name="connsiteY2" fmla="*/ 3345887 h 6665746"/>
              <a:gd name="connsiteX3" fmla="*/ 396836 w 396836"/>
              <a:gd name="connsiteY3" fmla="*/ 6665746 h 6665746"/>
              <a:gd name="connsiteX4" fmla="*/ 54 w 396836"/>
              <a:gd name="connsiteY4" fmla="*/ 6665746 h 6665746"/>
              <a:gd name="connsiteX5" fmla="*/ 162176 w 396836"/>
              <a:gd name="connsiteY5" fmla="*/ 3417222 h 6665746"/>
              <a:gd name="connsiteX6" fmla="*/ 54 w 396836"/>
              <a:gd name="connsiteY6" fmla="*/ 0 h 6665746"/>
              <a:gd name="connsiteX0" fmla="*/ 52 w 396834"/>
              <a:gd name="connsiteY0" fmla="*/ 0 h 6665746"/>
              <a:gd name="connsiteX1" fmla="*/ 396834 w 396834"/>
              <a:gd name="connsiteY1" fmla="*/ 0 h 6665746"/>
              <a:gd name="connsiteX2" fmla="*/ 216412 w 396834"/>
              <a:gd name="connsiteY2" fmla="*/ 3345887 h 6665746"/>
              <a:gd name="connsiteX3" fmla="*/ 396834 w 396834"/>
              <a:gd name="connsiteY3" fmla="*/ 6665746 h 6665746"/>
              <a:gd name="connsiteX4" fmla="*/ 52 w 396834"/>
              <a:gd name="connsiteY4" fmla="*/ 6665746 h 6665746"/>
              <a:gd name="connsiteX5" fmla="*/ 166102 w 396834"/>
              <a:gd name="connsiteY5" fmla="*/ 3356025 h 6665746"/>
              <a:gd name="connsiteX6" fmla="*/ 52 w 396834"/>
              <a:gd name="connsiteY6" fmla="*/ 0 h 6665746"/>
              <a:gd name="connsiteX0" fmla="*/ 52 w 396834"/>
              <a:gd name="connsiteY0" fmla="*/ 0 h 6665746"/>
              <a:gd name="connsiteX1" fmla="*/ 396834 w 396834"/>
              <a:gd name="connsiteY1" fmla="*/ 0 h 6665746"/>
              <a:gd name="connsiteX2" fmla="*/ 344132 w 396834"/>
              <a:gd name="connsiteY2" fmla="*/ 3289391 h 6665746"/>
              <a:gd name="connsiteX3" fmla="*/ 396834 w 396834"/>
              <a:gd name="connsiteY3" fmla="*/ 6665746 h 6665746"/>
              <a:gd name="connsiteX4" fmla="*/ 52 w 396834"/>
              <a:gd name="connsiteY4" fmla="*/ 6665746 h 6665746"/>
              <a:gd name="connsiteX5" fmla="*/ 166102 w 396834"/>
              <a:gd name="connsiteY5" fmla="*/ 3356025 h 6665746"/>
              <a:gd name="connsiteX6" fmla="*/ 52 w 396834"/>
              <a:gd name="connsiteY6" fmla="*/ 0 h 6665746"/>
              <a:gd name="connsiteX0" fmla="*/ 146 w 396928"/>
              <a:gd name="connsiteY0" fmla="*/ 0 h 6665746"/>
              <a:gd name="connsiteX1" fmla="*/ 396928 w 396928"/>
              <a:gd name="connsiteY1" fmla="*/ 0 h 6665746"/>
              <a:gd name="connsiteX2" fmla="*/ 344226 w 396928"/>
              <a:gd name="connsiteY2" fmla="*/ 3289391 h 6665746"/>
              <a:gd name="connsiteX3" fmla="*/ 396928 w 396928"/>
              <a:gd name="connsiteY3" fmla="*/ 6665746 h 6665746"/>
              <a:gd name="connsiteX4" fmla="*/ 146 w 396928"/>
              <a:gd name="connsiteY4" fmla="*/ 6665746 h 6665746"/>
              <a:gd name="connsiteX5" fmla="*/ 53214 w 396928"/>
              <a:gd name="connsiteY5" fmla="*/ 3322210 h 6665746"/>
              <a:gd name="connsiteX6" fmla="*/ 146 w 396928"/>
              <a:gd name="connsiteY6" fmla="*/ 0 h 6665746"/>
              <a:gd name="connsiteX0" fmla="*/ 146 w 396928"/>
              <a:gd name="connsiteY0" fmla="*/ 0 h 6665746"/>
              <a:gd name="connsiteX1" fmla="*/ 396928 w 396928"/>
              <a:gd name="connsiteY1" fmla="*/ 0 h 6665746"/>
              <a:gd name="connsiteX2" fmla="*/ 248041 w 396928"/>
              <a:gd name="connsiteY2" fmla="*/ 3445202 h 6665746"/>
              <a:gd name="connsiteX3" fmla="*/ 396928 w 396928"/>
              <a:gd name="connsiteY3" fmla="*/ 6665746 h 6665746"/>
              <a:gd name="connsiteX4" fmla="*/ 146 w 396928"/>
              <a:gd name="connsiteY4" fmla="*/ 6665746 h 6665746"/>
              <a:gd name="connsiteX5" fmla="*/ 53214 w 396928"/>
              <a:gd name="connsiteY5" fmla="*/ 3322210 h 6665746"/>
              <a:gd name="connsiteX6" fmla="*/ 146 w 396928"/>
              <a:gd name="connsiteY6" fmla="*/ 0 h 6665746"/>
              <a:gd name="connsiteX0" fmla="*/ 146 w 396928"/>
              <a:gd name="connsiteY0" fmla="*/ 0 h 6665746"/>
              <a:gd name="connsiteX1" fmla="*/ 396928 w 396928"/>
              <a:gd name="connsiteY1" fmla="*/ 0 h 6665746"/>
              <a:gd name="connsiteX2" fmla="*/ 244234 w 396928"/>
              <a:gd name="connsiteY2" fmla="*/ 3554667 h 6665746"/>
              <a:gd name="connsiteX3" fmla="*/ 396928 w 396928"/>
              <a:gd name="connsiteY3" fmla="*/ 6665746 h 6665746"/>
              <a:gd name="connsiteX4" fmla="*/ 146 w 396928"/>
              <a:gd name="connsiteY4" fmla="*/ 6665746 h 6665746"/>
              <a:gd name="connsiteX5" fmla="*/ 53214 w 396928"/>
              <a:gd name="connsiteY5" fmla="*/ 3322210 h 6665746"/>
              <a:gd name="connsiteX6" fmla="*/ 146 w 396928"/>
              <a:gd name="connsiteY6" fmla="*/ 0 h 6665746"/>
              <a:gd name="connsiteX0" fmla="*/ 76 w 396858"/>
              <a:gd name="connsiteY0" fmla="*/ 0 h 6665746"/>
              <a:gd name="connsiteX1" fmla="*/ 396858 w 396858"/>
              <a:gd name="connsiteY1" fmla="*/ 0 h 6665746"/>
              <a:gd name="connsiteX2" fmla="*/ 244164 w 396858"/>
              <a:gd name="connsiteY2" fmla="*/ 3554667 h 6665746"/>
              <a:gd name="connsiteX3" fmla="*/ 396858 w 396858"/>
              <a:gd name="connsiteY3" fmla="*/ 6665746 h 6665746"/>
              <a:gd name="connsiteX4" fmla="*/ 76 w 396858"/>
              <a:gd name="connsiteY4" fmla="*/ 6665746 h 6665746"/>
              <a:gd name="connsiteX5" fmla="*/ 111479 w 396858"/>
              <a:gd name="connsiteY5" fmla="*/ 3260251 h 6665746"/>
              <a:gd name="connsiteX6" fmla="*/ 76 w 396858"/>
              <a:gd name="connsiteY6" fmla="*/ 0 h 6665746"/>
              <a:gd name="connsiteX0" fmla="*/ 76 w 396858"/>
              <a:gd name="connsiteY0" fmla="*/ 0 h 6665746"/>
              <a:gd name="connsiteX1" fmla="*/ 396858 w 396858"/>
              <a:gd name="connsiteY1" fmla="*/ 0 h 6665746"/>
              <a:gd name="connsiteX2" fmla="*/ 202714 w 396858"/>
              <a:gd name="connsiteY2" fmla="*/ 3297807 h 6665746"/>
              <a:gd name="connsiteX3" fmla="*/ 396858 w 396858"/>
              <a:gd name="connsiteY3" fmla="*/ 6665746 h 6665746"/>
              <a:gd name="connsiteX4" fmla="*/ 76 w 396858"/>
              <a:gd name="connsiteY4" fmla="*/ 6665746 h 6665746"/>
              <a:gd name="connsiteX5" fmla="*/ 111479 w 396858"/>
              <a:gd name="connsiteY5" fmla="*/ 3260251 h 6665746"/>
              <a:gd name="connsiteX6" fmla="*/ 76 w 396858"/>
              <a:gd name="connsiteY6" fmla="*/ 0 h 6665746"/>
              <a:gd name="connsiteX0" fmla="*/ 76 w 396858"/>
              <a:gd name="connsiteY0" fmla="*/ 0 h 6665746"/>
              <a:gd name="connsiteX1" fmla="*/ 396858 w 396858"/>
              <a:gd name="connsiteY1" fmla="*/ 0 h 6665746"/>
              <a:gd name="connsiteX2" fmla="*/ 360510 w 396858"/>
              <a:gd name="connsiteY2" fmla="*/ 3302033 h 6665746"/>
              <a:gd name="connsiteX3" fmla="*/ 396858 w 396858"/>
              <a:gd name="connsiteY3" fmla="*/ 6665746 h 6665746"/>
              <a:gd name="connsiteX4" fmla="*/ 76 w 396858"/>
              <a:gd name="connsiteY4" fmla="*/ 6665746 h 6665746"/>
              <a:gd name="connsiteX5" fmla="*/ 111479 w 396858"/>
              <a:gd name="connsiteY5" fmla="*/ 3260251 h 6665746"/>
              <a:gd name="connsiteX6" fmla="*/ 76 w 396858"/>
              <a:gd name="connsiteY6" fmla="*/ 0 h 6665746"/>
              <a:gd name="connsiteX0" fmla="*/ 56 w 396838"/>
              <a:gd name="connsiteY0" fmla="*/ 0 h 6665746"/>
              <a:gd name="connsiteX1" fmla="*/ 396838 w 396838"/>
              <a:gd name="connsiteY1" fmla="*/ 0 h 6665746"/>
              <a:gd name="connsiteX2" fmla="*/ 360490 w 396838"/>
              <a:gd name="connsiteY2" fmla="*/ 3302033 h 6665746"/>
              <a:gd name="connsiteX3" fmla="*/ 396838 w 396838"/>
              <a:gd name="connsiteY3" fmla="*/ 6665746 h 6665746"/>
              <a:gd name="connsiteX4" fmla="*/ 56 w 396838"/>
              <a:gd name="connsiteY4" fmla="*/ 6665746 h 6665746"/>
              <a:gd name="connsiteX5" fmla="*/ 153599 w 396838"/>
              <a:gd name="connsiteY5" fmla="*/ 3250006 h 6665746"/>
              <a:gd name="connsiteX6" fmla="*/ 56 w 396838"/>
              <a:gd name="connsiteY6" fmla="*/ 0 h 6665746"/>
              <a:gd name="connsiteX0" fmla="*/ 66 w 396848"/>
              <a:gd name="connsiteY0" fmla="*/ 0 h 6665746"/>
              <a:gd name="connsiteX1" fmla="*/ 396848 w 396848"/>
              <a:gd name="connsiteY1" fmla="*/ 0 h 6665746"/>
              <a:gd name="connsiteX2" fmla="*/ 360500 w 396848"/>
              <a:gd name="connsiteY2" fmla="*/ 3302033 h 6665746"/>
              <a:gd name="connsiteX3" fmla="*/ 396848 w 396848"/>
              <a:gd name="connsiteY3" fmla="*/ 6665746 h 6665746"/>
              <a:gd name="connsiteX4" fmla="*/ 66 w 396848"/>
              <a:gd name="connsiteY4" fmla="*/ 6665746 h 6665746"/>
              <a:gd name="connsiteX5" fmla="*/ 127822 w 396848"/>
              <a:gd name="connsiteY5" fmla="*/ 3272894 h 6665746"/>
              <a:gd name="connsiteX6" fmla="*/ 66 w 396848"/>
              <a:gd name="connsiteY6" fmla="*/ 0 h 6665746"/>
              <a:gd name="connsiteX0" fmla="*/ 82 w 396864"/>
              <a:gd name="connsiteY0" fmla="*/ 0 h 6665746"/>
              <a:gd name="connsiteX1" fmla="*/ 396864 w 396864"/>
              <a:gd name="connsiteY1" fmla="*/ 0 h 6665746"/>
              <a:gd name="connsiteX2" fmla="*/ 360516 w 396864"/>
              <a:gd name="connsiteY2" fmla="*/ 3302033 h 6665746"/>
              <a:gd name="connsiteX3" fmla="*/ 396864 w 396864"/>
              <a:gd name="connsiteY3" fmla="*/ 6665746 h 6665746"/>
              <a:gd name="connsiteX4" fmla="*/ 82 w 396864"/>
              <a:gd name="connsiteY4" fmla="*/ 6665746 h 6665746"/>
              <a:gd name="connsiteX5" fmla="*/ 127838 w 396864"/>
              <a:gd name="connsiteY5" fmla="*/ 3272894 h 6665746"/>
              <a:gd name="connsiteX6" fmla="*/ 82 w 396864"/>
              <a:gd name="connsiteY6" fmla="*/ 0 h 6665746"/>
              <a:gd name="connsiteX0" fmla="*/ 63 w 396845"/>
              <a:gd name="connsiteY0" fmla="*/ 0 h 6665746"/>
              <a:gd name="connsiteX1" fmla="*/ 396845 w 396845"/>
              <a:gd name="connsiteY1" fmla="*/ 0 h 6665746"/>
              <a:gd name="connsiteX2" fmla="*/ 360497 w 396845"/>
              <a:gd name="connsiteY2" fmla="*/ 3302033 h 6665746"/>
              <a:gd name="connsiteX3" fmla="*/ 396845 w 396845"/>
              <a:gd name="connsiteY3" fmla="*/ 6665746 h 6665746"/>
              <a:gd name="connsiteX4" fmla="*/ 63 w 396845"/>
              <a:gd name="connsiteY4" fmla="*/ 6665746 h 6665746"/>
              <a:gd name="connsiteX5" fmla="*/ 164576 w 396845"/>
              <a:gd name="connsiteY5" fmla="*/ 3285252 h 6665746"/>
              <a:gd name="connsiteX6" fmla="*/ 63 w 396845"/>
              <a:gd name="connsiteY6" fmla="*/ 0 h 6665746"/>
              <a:gd name="connsiteX0" fmla="*/ 76 w 396858"/>
              <a:gd name="connsiteY0" fmla="*/ 0 h 6665746"/>
              <a:gd name="connsiteX1" fmla="*/ 396858 w 396858"/>
              <a:gd name="connsiteY1" fmla="*/ 0 h 6665746"/>
              <a:gd name="connsiteX2" fmla="*/ 360510 w 396858"/>
              <a:gd name="connsiteY2" fmla="*/ 3302033 h 6665746"/>
              <a:gd name="connsiteX3" fmla="*/ 396858 w 396858"/>
              <a:gd name="connsiteY3" fmla="*/ 6665746 h 6665746"/>
              <a:gd name="connsiteX4" fmla="*/ 76 w 396858"/>
              <a:gd name="connsiteY4" fmla="*/ 6665746 h 6665746"/>
              <a:gd name="connsiteX5" fmla="*/ 164589 w 396858"/>
              <a:gd name="connsiteY5" fmla="*/ 3285252 h 6665746"/>
              <a:gd name="connsiteX6" fmla="*/ 76 w 396858"/>
              <a:gd name="connsiteY6" fmla="*/ 0 h 6665746"/>
              <a:gd name="connsiteX0" fmla="*/ 78 w 396860"/>
              <a:gd name="connsiteY0" fmla="*/ 0 h 6665746"/>
              <a:gd name="connsiteX1" fmla="*/ 396860 w 396860"/>
              <a:gd name="connsiteY1" fmla="*/ 0 h 6665746"/>
              <a:gd name="connsiteX2" fmla="*/ 360512 w 396860"/>
              <a:gd name="connsiteY2" fmla="*/ 3302033 h 6665746"/>
              <a:gd name="connsiteX3" fmla="*/ 396860 w 396860"/>
              <a:gd name="connsiteY3" fmla="*/ 6665746 h 6665746"/>
              <a:gd name="connsiteX4" fmla="*/ 78 w 396860"/>
              <a:gd name="connsiteY4" fmla="*/ 6665746 h 6665746"/>
              <a:gd name="connsiteX5" fmla="*/ 161838 w 396860"/>
              <a:gd name="connsiteY5" fmla="*/ 3272418 h 6665746"/>
              <a:gd name="connsiteX6" fmla="*/ 78 w 396860"/>
              <a:gd name="connsiteY6" fmla="*/ 0 h 6665746"/>
              <a:gd name="connsiteX0" fmla="*/ 76 w 396858"/>
              <a:gd name="connsiteY0" fmla="*/ 0 h 6665746"/>
              <a:gd name="connsiteX1" fmla="*/ 396858 w 396858"/>
              <a:gd name="connsiteY1" fmla="*/ 0 h 6665746"/>
              <a:gd name="connsiteX2" fmla="*/ 360510 w 396858"/>
              <a:gd name="connsiteY2" fmla="*/ 3302033 h 6665746"/>
              <a:gd name="connsiteX3" fmla="*/ 396858 w 396858"/>
              <a:gd name="connsiteY3" fmla="*/ 6665746 h 6665746"/>
              <a:gd name="connsiteX4" fmla="*/ 76 w 396858"/>
              <a:gd name="connsiteY4" fmla="*/ 6665746 h 6665746"/>
              <a:gd name="connsiteX5" fmla="*/ 167382 w 396858"/>
              <a:gd name="connsiteY5" fmla="*/ 3314174 h 6665746"/>
              <a:gd name="connsiteX6" fmla="*/ 76 w 396858"/>
              <a:gd name="connsiteY6" fmla="*/ 0 h 6665746"/>
              <a:gd name="connsiteX0" fmla="*/ 76 w 396858"/>
              <a:gd name="connsiteY0" fmla="*/ 0 h 6665746"/>
              <a:gd name="connsiteX1" fmla="*/ 396858 w 396858"/>
              <a:gd name="connsiteY1" fmla="*/ 0 h 6665746"/>
              <a:gd name="connsiteX2" fmla="*/ 284283 w 396858"/>
              <a:gd name="connsiteY2" fmla="*/ 3280574 h 6665746"/>
              <a:gd name="connsiteX3" fmla="*/ 396858 w 396858"/>
              <a:gd name="connsiteY3" fmla="*/ 6665746 h 6665746"/>
              <a:gd name="connsiteX4" fmla="*/ 76 w 396858"/>
              <a:gd name="connsiteY4" fmla="*/ 6665746 h 6665746"/>
              <a:gd name="connsiteX5" fmla="*/ 167382 w 396858"/>
              <a:gd name="connsiteY5" fmla="*/ 3314174 h 6665746"/>
              <a:gd name="connsiteX6" fmla="*/ 76 w 396858"/>
              <a:gd name="connsiteY6" fmla="*/ 0 h 6665746"/>
              <a:gd name="connsiteX0" fmla="*/ 76 w 396858"/>
              <a:gd name="connsiteY0" fmla="*/ 0 h 6665746"/>
              <a:gd name="connsiteX1" fmla="*/ 396858 w 396858"/>
              <a:gd name="connsiteY1" fmla="*/ 0 h 6665746"/>
              <a:gd name="connsiteX2" fmla="*/ 259873 w 396858"/>
              <a:gd name="connsiteY2" fmla="*/ 3309879 h 6665746"/>
              <a:gd name="connsiteX3" fmla="*/ 396858 w 396858"/>
              <a:gd name="connsiteY3" fmla="*/ 6665746 h 6665746"/>
              <a:gd name="connsiteX4" fmla="*/ 76 w 396858"/>
              <a:gd name="connsiteY4" fmla="*/ 6665746 h 6665746"/>
              <a:gd name="connsiteX5" fmla="*/ 167382 w 396858"/>
              <a:gd name="connsiteY5" fmla="*/ 3314174 h 6665746"/>
              <a:gd name="connsiteX6" fmla="*/ 76 w 396858"/>
              <a:gd name="connsiteY6" fmla="*/ 0 h 6665746"/>
              <a:gd name="connsiteX0" fmla="*/ 76 w 396858"/>
              <a:gd name="connsiteY0" fmla="*/ 0 h 6665746"/>
              <a:gd name="connsiteX1" fmla="*/ 396858 w 396858"/>
              <a:gd name="connsiteY1" fmla="*/ 0 h 6665746"/>
              <a:gd name="connsiteX2" fmla="*/ 259873 w 396858"/>
              <a:gd name="connsiteY2" fmla="*/ 3309879 h 6665746"/>
              <a:gd name="connsiteX3" fmla="*/ 396858 w 396858"/>
              <a:gd name="connsiteY3" fmla="*/ 6665746 h 6665746"/>
              <a:gd name="connsiteX4" fmla="*/ 76 w 396858"/>
              <a:gd name="connsiteY4" fmla="*/ 6665746 h 6665746"/>
              <a:gd name="connsiteX5" fmla="*/ 167382 w 396858"/>
              <a:gd name="connsiteY5" fmla="*/ 3314174 h 6665746"/>
              <a:gd name="connsiteX6" fmla="*/ 76 w 396858"/>
              <a:gd name="connsiteY6" fmla="*/ 0 h 6665746"/>
              <a:gd name="connsiteX0" fmla="*/ 76 w 396858"/>
              <a:gd name="connsiteY0" fmla="*/ 0 h 6665746"/>
              <a:gd name="connsiteX1" fmla="*/ 396858 w 396858"/>
              <a:gd name="connsiteY1" fmla="*/ 0 h 6665746"/>
              <a:gd name="connsiteX2" fmla="*/ 259873 w 396858"/>
              <a:gd name="connsiteY2" fmla="*/ 3309879 h 6665746"/>
              <a:gd name="connsiteX3" fmla="*/ 396858 w 396858"/>
              <a:gd name="connsiteY3" fmla="*/ 6665746 h 6665746"/>
              <a:gd name="connsiteX4" fmla="*/ 76 w 396858"/>
              <a:gd name="connsiteY4" fmla="*/ 6665746 h 6665746"/>
              <a:gd name="connsiteX5" fmla="*/ 167382 w 396858"/>
              <a:gd name="connsiteY5" fmla="*/ 3314174 h 6665746"/>
              <a:gd name="connsiteX6" fmla="*/ 76 w 396858"/>
              <a:gd name="connsiteY6" fmla="*/ 0 h 6665746"/>
              <a:gd name="connsiteX0" fmla="*/ 76 w 396858"/>
              <a:gd name="connsiteY0" fmla="*/ 0 h 6665746"/>
              <a:gd name="connsiteX1" fmla="*/ 396858 w 396858"/>
              <a:gd name="connsiteY1" fmla="*/ 0 h 6665746"/>
              <a:gd name="connsiteX2" fmla="*/ 253072 w 396858"/>
              <a:gd name="connsiteY2" fmla="*/ 3309973 h 6665746"/>
              <a:gd name="connsiteX3" fmla="*/ 396858 w 396858"/>
              <a:gd name="connsiteY3" fmla="*/ 6665746 h 6665746"/>
              <a:gd name="connsiteX4" fmla="*/ 76 w 396858"/>
              <a:gd name="connsiteY4" fmla="*/ 6665746 h 6665746"/>
              <a:gd name="connsiteX5" fmla="*/ 167382 w 396858"/>
              <a:gd name="connsiteY5" fmla="*/ 3314174 h 6665746"/>
              <a:gd name="connsiteX6" fmla="*/ 76 w 396858"/>
              <a:gd name="connsiteY6" fmla="*/ 0 h 6665746"/>
              <a:gd name="connsiteX0" fmla="*/ 76 w 396858"/>
              <a:gd name="connsiteY0" fmla="*/ 0 h 6665746"/>
              <a:gd name="connsiteX1" fmla="*/ 396858 w 396858"/>
              <a:gd name="connsiteY1" fmla="*/ 0 h 6665746"/>
              <a:gd name="connsiteX2" fmla="*/ 244935 w 396858"/>
              <a:gd name="connsiteY2" fmla="*/ 3319491 h 6665746"/>
              <a:gd name="connsiteX3" fmla="*/ 396858 w 396858"/>
              <a:gd name="connsiteY3" fmla="*/ 6665746 h 6665746"/>
              <a:gd name="connsiteX4" fmla="*/ 76 w 396858"/>
              <a:gd name="connsiteY4" fmla="*/ 6665746 h 6665746"/>
              <a:gd name="connsiteX5" fmla="*/ 167382 w 396858"/>
              <a:gd name="connsiteY5" fmla="*/ 3314174 h 6665746"/>
              <a:gd name="connsiteX6" fmla="*/ 76 w 396858"/>
              <a:gd name="connsiteY6" fmla="*/ 0 h 6665746"/>
              <a:gd name="connsiteX0" fmla="*/ 76 w 396858"/>
              <a:gd name="connsiteY0" fmla="*/ 0 h 6665746"/>
              <a:gd name="connsiteX1" fmla="*/ 396858 w 396858"/>
              <a:gd name="connsiteY1" fmla="*/ 0 h 6665746"/>
              <a:gd name="connsiteX2" fmla="*/ 244935 w 396858"/>
              <a:gd name="connsiteY2" fmla="*/ 3319491 h 6665746"/>
              <a:gd name="connsiteX3" fmla="*/ 396858 w 396858"/>
              <a:gd name="connsiteY3" fmla="*/ 6665746 h 6665746"/>
              <a:gd name="connsiteX4" fmla="*/ 76 w 396858"/>
              <a:gd name="connsiteY4" fmla="*/ 6665746 h 6665746"/>
              <a:gd name="connsiteX5" fmla="*/ 167382 w 396858"/>
              <a:gd name="connsiteY5" fmla="*/ 3314174 h 6665746"/>
              <a:gd name="connsiteX6" fmla="*/ 76 w 396858"/>
              <a:gd name="connsiteY6" fmla="*/ 0 h 6665746"/>
              <a:gd name="connsiteX0" fmla="*/ 76 w 396858"/>
              <a:gd name="connsiteY0" fmla="*/ 0 h 6665746"/>
              <a:gd name="connsiteX1" fmla="*/ 396858 w 396858"/>
              <a:gd name="connsiteY1" fmla="*/ 0 h 6665746"/>
              <a:gd name="connsiteX2" fmla="*/ 244935 w 396858"/>
              <a:gd name="connsiteY2" fmla="*/ 3319491 h 6665746"/>
              <a:gd name="connsiteX3" fmla="*/ 396858 w 396858"/>
              <a:gd name="connsiteY3" fmla="*/ 6665746 h 6665746"/>
              <a:gd name="connsiteX4" fmla="*/ 76 w 396858"/>
              <a:gd name="connsiteY4" fmla="*/ 6665746 h 6665746"/>
              <a:gd name="connsiteX5" fmla="*/ 164549 w 396858"/>
              <a:gd name="connsiteY5" fmla="*/ 3270315 h 6665746"/>
              <a:gd name="connsiteX6" fmla="*/ 76 w 396858"/>
              <a:gd name="connsiteY6" fmla="*/ 0 h 6665746"/>
              <a:gd name="connsiteX0" fmla="*/ 76 w 396858"/>
              <a:gd name="connsiteY0" fmla="*/ 0 h 6665746"/>
              <a:gd name="connsiteX1" fmla="*/ 396858 w 396858"/>
              <a:gd name="connsiteY1" fmla="*/ 0 h 6665746"/>
              <a:gd name="connsiteX2" fmla="*/ 237973 w 396858"/>
              <a:gd name="connsiteY2" fmla="*/ 3256874 h 6665746"/>
              <a:gd name="connsiteX3" fmla="*/ 396858 w 396858"/>
              <a:gd name="connsiteY3" fmla="*/ 6665746 h 6665746"/>
              <a:gd name="connsiteX4" fmla="*/ 76 w 396858"/>
              <a:gd name="connsiteY4" fmla="*/ 6665746 h 6665746"/>
              <a:gd name="connsiteX5" fmla="*/ 164549 w 396858"/>
              <a:gd name="connsiteY5" fmla="*/ 3270315 h 6665746"/>
              <a:gd name="connsiteX6" fmla="*/ 76 w 396858"/>
              <a:gd name="connsiteY6" fmla="*/ 0 h 666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6858" h="6665746">
                <a:moveTo>
                  <a:pt x="76" y="0"/>
                </a:moveTo>
                <a:lnTo>
                  <a:pt x="396858" y="0"/>
                </a:lnTo>
                <a:cubicBezTo>
                  <a:pt x="391944" y="1113897"/>
                  <a:pt x="274219" y="2161771"/>
                  <a:pt x="237973" y="3256874"/>
                </a:cubicBezTo>
                <a:cubicBezTo>
                  <a:pt x="297318" y="4407485"/>
                  <a:pt x="351196" y="5547124"/>
                  <a:pt x="396858" y="6665746"/>
                </a:cubicBezTo>
                <a:lnTo>
                  <a:pt x="76" y="6665746"/>
                </a:lnTo>
                <a:cubicBezTo>
                  <a:pt x="-3408" y="5524424"/>
                  <a:pt x="112371" y="4454250"/>
                  <a:pt x="164549" y="3270315"/>
                </a:cubicBezTo>
                <a:lnTo>
                  <a:pt x="76" y="0"/>
                </a:lnTo>
                <a:close/>
              </a:path>
            </a:pathLst>
          </a:custGeom>
          <a:solidFill>
            <a:srgbClr val="FF0000">
              <a:alpha val="20000"/>
            </a:srgb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240347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ＭＳ Ｐゴシック"/>
            </a:endParaRPr>
          </a:p>
        </p:txBody>
      </p:sp>
      <p:sp>
        <p:nvSpPr>
          <p:cNvPr id="35" name="TextBox 244">
            <a:extLst>
              <a:ext uri="{FF2B5EF4-FFF2-40B4-BE49-F238E27FC236}">
                <a16:creationId xmlns:a16="http://schemas.microsoft.com/office/drawing/2014/main" id="{9FC8455B-ACEC-9C21-31FB-E69EEC52A321}"/>
              </a:ext>
            </a:extLst>
          </p:cNvPr>
          <p:cNvSpPr txBox="1"/>
          <p:nvPr/>
        </p:nvSpPr>
        <p:spPr>
          <a:xfrm rot="17903085">
            <a:off x="1347641" y="1337492"/>
            <a:ext cx="20457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 Axial-trap voltages 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 for moving ion-chain </a:t>
            </a:r>
          </a:p>
        </p:txBody>
      </p:sp>
      <p:sp>
        <p:nvSpPr>
          <p:cNvPr id="37" name="Arrow: Striped Right 246">
            <a:extLst>
              <a:ext uri="{FF2B5EF4-FFF2-40B4-BE49-F238E27FC236}">
                <a16:creationId xmlns:a16="http://schemas.microsoft.com/office/drawing/2014/main" id="{AC70B501-714F-47B7-6649-358BE4555275}"/>
              </a:ext>
            </a:extLst>
          </p:cNvPr>
          <p:cNvSpPr/>
          <p:nvPr/>
        </p:nvSpPr>
        <p:spPr>
          <a:xfrm rot="18083428">
            <a:off x="1400025" y="2905710"/>
            <a:ext cx="484292" cy="356767"/>
          </a:xfrm>
          <a:prstGeom prst="stripedRightArrow">
            <a:avLst/>
          </a:prstGeom>
          <a:solidFill>
            <a:srgbClr val="7030A0">
              <a:alpha val="48000"/>
            </a:srgb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240347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ＭＳ Ｐゴシック"/>
            </a:endParaRPr>
          </a:p>
        </p:txBody>
      </p:sp>
      <p:sp>
        <p:nvSpPr>
          <p:cNvPr id="38" name="Arrow: Striped Right 248">
            <a:extLst>
              <a:ext uri="{FF2B5EF4-FFF2-40B4-BE49-F238E27FC236}">
                <a16:creationId xmlns:a16="http://schemas.microsoft.com/office/drawing/2014/main" id="{935A0C6A-F63B-B9D0-E7A3-ACA47C3A5E40}"/>
              </a:ext>
            </a:extLst>
          </p:cNvPr>
          <p:cNvSpPr/>
          <p:nvPr/>
        </p:nvSpPr>
        <p:spPr>
          <a:xfrm rot="7273388">
            <a:off x="3026646" y="292116"/>
            <a:ext cx="484292" cy="301837"/>
          </a:xfrm>
          <a:prstGeom prst="stripedRightArrow">
            <a:avLst/>
          </a:prstGeom>
          <a:solidFill>
            <a:srgbClr val="7030A0">
              <a:alpha val="51000"/>
            </a:srgb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240347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ＭＳ Ｐゴシック"/>
            </a:endParaRPr>
          </a:p>
        </p:txBody>
      </p:sp>
      <p:pic>
        <p:nvPicPr>
          <p:cNvPr id="39" name="Picture 2">
            <a:extLst>
              <a:ext uri="{FF2B5EF4-FFF2-40B4-BE49-F238E27FC236}">
                <a16:creationId xmlns:a16="http://schemas.microsoft.com/office/drawing/2014/main" id="{05DD9852-6CC5-E3CF-F71F-BF1AA95D61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37317">
            <a:off x="8704131" y="4786584"/>
            <a:ext cx="701796" cy="644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0" name="Straight Arrow Connector 250">
            <a:extLst>
              <a:ext uri="{FF2B5EF4-FFF2-40B4-BE49-F238E27FC236}">
                <a16:creationId xmlns:a16="http://schemas.microsoft.com/office/drawing/2014/main" id="{C5F2DAC0-4552-399B-1A23-F6FE41E8F7DB}"/>
              </a:ext>
            </a:extLst>
          </p:cNvPr>
          <p:cNvCxnSpPr>
            <a:cxnSpLocks/>
          </p:cNvCxnSpPr>
          <p:nvPr/>
        </p:nvCxnSpPr>
        <p:spPr bwMode="auto">
          <a:xfrm flipH="1">
            <a:off x="8211235" y="5285807"/>
            <a:ext cx="745440" cy="1394393"/>
          </a:xfrm>
          <a:prstGeom prst="straightConnector1">
            <a:avLst/>
          </a:prstGeom>
          <a:solidFill>
            <a:srgbClr val="BBE0E3"/>
          </a:solidFill>
          <a:ln w="31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/>
          </a:ln>
          <a:effectLst/>
        </p:spPr>
      </p:cxnSp>
      <p:cxnSp>
        <p:nvCxnSpPr>
          <p:cNvPr id="41" name="Straight Arrow Connector 251">
            <a:extLst>
              <a:ext uri="{FF2B5EF4-FFF2-40B4-BE49-F238E27FC236}">
                <a16:creationId xmlns:a16="http://schemas.microsoft.com/office/drawing/2014/main" id="{C88B3995-CB03-98C8-076B-408D6A0124C7}"/>
              </a:ext>
            </a:extLst>
          </p:cNvPr>
          <p:cNvCxnSpPr>
            <a:cxnSpLocks/>
          </p:cNvCxnSpPr>
          <p:nvPr/>
        </p:nvCxnSpPr>
        <p:spPr bwMode="auto">
          <a:xfrm flipH="1">
            <a:off x="9161460" y="3499171"/>
            <a:ext cx="723886" cy="1414515"/>
          </a:xfrm>
          <a:prstGeom prst="straightConnector1">
            <a:avLst/>
          </a:prstGeom>
          <a:solidFill>
            <a:srgbClr val="BBE0E3"/>
          </a:solidFill>
          <a:ln w="31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/>
          </a:ln>
          <a:effectLst/>
        </p:spPr>
      </p:cxnSp>
      <p:sp>
        <p:nvSpPr>
          <p:cNvPr id="42" name="TextBox 252">
            <a:extLst>
              <a:ext uri="{FF2B5EF4-FFF2-40B4-BE49-F238E27FC236}">
                <a16:creationId xmlns:a16="http://schemas.microsoft.com/office/drawing/2014/main" id="{BBC1605D-7354-EC84-4116-9F66BB97FF91}"/>
              </a:ext>
            </a:extLst>
          </p:cNvPr>
          <p:cNvSpPr txBox="1"/>
          <p:nvPr/>
        </p:nvSpPr>
        <p:spPr>
          <a:xfrm rot="17877928">
            <a:off x="8526954" y="5116530"/>
            <a:ext cx="18998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 Radial-trap voltage </a:t>
            </a:r>
          </a:p>
        </p:txBody>
      </p:sp>
      <p:sp>
        <p:nvSpPr>
          <p:cNvPr id="45" name="Oval 255">
            <a:extLst>
              <a:ext uri="{FF2B5EF4-FFF2-40B4-BE49-F238E27FC236}">
                <a16:creationId xmlns:a16="http://schemas.microsoft.com/office/drawing/2014/main" id="{6C7882AD-8321-7E08-7589-9B20A7924311}"/>
              </a:ext>
            </a:extLst>
          </p:cNvPr>
          <p:cNvSpPr/>
          <p:nvPr/>
        </p:nvSpPr>
        <p:spPr bwMode="auto">
          <a:xfrm>
            <a:off x="5582597" y="4974073"/>
            <a:ext cx="45719" cy="52176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49" name="Oval 259">
            <a:extLst>
              <a:ext uri="{FF2B5EF4-FFF2-40B4-BE49-F238E27FC236}">
                <a16:creationId xmlns:a16="http://schemas.microsoft.com/office/drawing/2014/main" id="{2ED8E5D4-AA90-A35F-99F9-7A5DAB2D170A}"/>
              </a:ext>
            </a:extLst>
          </p:cNvPr>
          <p:cNvSpPr/>
          <p:nvPr/>
        </p:nvSpPr>
        <p:spPr bwMode="auto">
          <a:xfrm rot="1815372">
            <a:off x="3532712" y="6357554"/>
            <a:ext cx="45719" cy="52700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50" name="Oval 261">
            <a:extLst>
              <a:ext uri="{FF2B5EF4-FFF2-40B4-BE49-F238E27FC236}">
                <a16:creationId xmlns:a16="http://schemas.microsoft.com/office/drawing/2014/main" id="{5B7AE77D-7001-71DF-38F4-F44E2072BFAE}"/>
              </a:ext>
            </a:extLst>
          </p:cNvPr>
          <p:cNvSpPr/>
          <p:nvPr/>
        </p:nvSpPr>
        <p:spPr bwMode="auto">
          <a:xfrm>
            <a:off x="7133112" y="55133"/>
            <a:ext cx="50633" cy="49744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51" name="Oval 262">
            <a:extLst>
              <a:ext uri="{FF2B5EF4-FFF2-40B4-BE49-F238E27FC236}">
                <a16:creationId xmlns:a16="http://schemas.microsoft.com/office/drawing/2014/main" id="{AB1C5036-DD99-BBE9-DBB5-1BBABBF4BF57}"/>
              </a:ext>
            </a:extLst>
          </p:cNvPr>
          <p:cNvSpPr/>
          <p:nvPr/>
        </p:nvSpPr>
        <p:spPr bwMode="auto">
          <a:xfrm>
            <a:off x="4213668" y="4686953"/>
            <a:ext cx="45719" cy="52176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ＭＳ Ｐゴシック" pitchFamily="34" charset="-128"/>
            </a:endParaRPr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0046901A-5160-8310-289B-AA7DA5038537}"/>
              </a:ext>
            </a:extLst>
          </p:cNvPr>
          <p:cNvGrpSpPr/>
          <p:nvPr/>
        </p:nvGrpSpPr>
        <p:grpSpPr>
          <a:xfrm>
            <a:off x="3098912" y="4707947"/>
            <a:ext cx="560442" cy="1012006"/>
            <a:chOff x="3645485" y="3776047"/>
            <a:chExt cx="560442" cy="1012006"/>
          </a:xfrm>
        </p:grpSpPr>
        <p:cxnSp>
          <p:nvCxnSpPr>
            <p:cNvPr id="46" name="Straight Arrow Connector 256">
              <a:extLst>
                <a:ext uri="{FF2B5EF4-FFF2-40B4-BE49-F238E27FC236}">
                  <a16:creationId xmlns:a16="http://schemas.microsoft.com/office/drawing/2014/main" id="{AEF8350B-F5AB-5405-C925-F9D1EDF13423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3801214" y="3783466"/>
              <a:ext cx="397117" cy="686373"/>
            </a:xfrm>
            <a:prstGeom prst="straightConnector1">
              <a:avLst/>
            </a:prstGeom>
            <a:solidFill>
              <a:srgbClr val="BBE0E3"/>
            </a:solidFill>
            <a:ln w="31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47" name="Oval 257">
              <a:extLst>
                <a:ext uri="{FF2B5EF4-FFF2-40B4-BE49-F238E27FC236}">
                  <a16:creationId xmlns:a16="http://schemas.microsoft.com/office/drawing/2014/main" id="{5BDD7B6B-4DCA-B067-940E-93BAECE8BCFE}"/>
                </a:ext>
              </a:extLst>
            </p:cNvPr>
            <p:cNvSpPr/>
            <p:nvPr/>
          </p:nvSpPr>
          <p:spPr bwMode="auto">
            <a:xfrm>
              <a:off x="3785135" y="4446769"/>
              <a:ext cx="45719" cy="52176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ＭＳ Ｐゴシック" pitchFamily="34" charset="-128"/>
              </a:endParaRPr>
            </a:p>
          </p:txBody>
        </p:sp>
        <p:sp>
          <p:nvSpPr>
            <p:cNvPr id="48" name="Oval 258">
              <a:extLst>
                <a:ext uri="{FF2B5EF4-FFF2-40B4-BE49-F238E27FC236}">
                  <a16:creationId xmlns:a16="http://schemas.microsoft.com/office/drawing/2014/main" id="{FCA723B7-9A2E-9289-0591-109CBAD6F6E6}"/>
                </a:ext>
              </a:extLst>
            </p:cNvPr>
            <p:cNvSpPr/>
            <p:nvPr/>
          </p:nvSpPr>
          <p:spPr bwMode="auto">
            <a:xfrm>
              <a:off x="4160208" y="3776047"/>
              <a:ext cx="45719" cy="52176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ＭＳ Ｐゴシック" pitchFamily="34" charset="-128"/>
              </a:endParaRPr>
            </a:p>
          </p:txBody>
        </p:sp>
        <p:grpSp>
          <p:nvGrpSpPr>
            <p:cNvPr id="53" name="Group 217">
              <a:extLst>
                <a:ext uri="{FF2B5EF4-FFF2-40B4-BE49-F238E27FC236}">
                  <a16:creationId xmlns:a16="http://schemas.microsoft.com/office/drawing/2014/main" id="{B451924F-58BC-A3C3-437C-64BC3532ECE6}"/>
                </a:ext>
              </a:extLst>
            </p:cNvPr>
            <p:cNvGrpSpPr/>
            <p:nvPr/>
          </p:nvGrpSpPr>
          <p:grpSpPr>
            <a:xfrm>
              <a:off x="3645485" y="4472857"/>
              <a:ext cx="313928" cy="315196"/>
              <a:chOff x="1873412" y="5034482"/>
              <a:chExt cx="313928" cy="315196"/>
            </a:xfrm>
          </p:grpSpPr>
          <p:cxnSp>
            <p:nvCxnSpPr>
              <p:cNvPr id="54" name="Straight Arrow Connector 224">
                <a:extLst>
                  <a:ext uri="{FF2B5EF4-FFF2-40B4-BE49-F238E27FC236}">
                    <a16:creationId xmlns:a16="http://schemas.microsoft.com/office/drawing/2014/main" id="{873B963A-C3E5-D488-39CA-22601F9B93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2030937" y="5034482"/>
                <a:ext cx="0" cy="227000"/>
              </a:xfrm>
              <a:prstGeom prst="straightConnector1">
                <a:avLst/>
              </a:prstGeom>
              <a:solidFill>
                <a:srgbClr val="BBE0E3"/>
              </a:solidFill>
              <a:ln w="635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/>
              </a:ln>
              <a:effectLst/>
            </p:spPr>
          </p:cxnSp>
          <p:grpSp>
            <p:nvGrpSpPr>
              <p:cNvPr id="55" name="Group 225">
                <a:extLst>
                  <a:ext uri="{FF2B5EF4-FFF2-40B4-BE49-F238E27FC236}">
                    <a16:creationId xmlns:a16="http://schemas.microsoft.com/office/drawing/2014/main" id="{3F4A46E2-4B7D-88B4-6063-C2F66DB373EC}"/>
                  </a:ext>
                </a:extLst>
              </p:cNvPr>
              <p:cNvGrpSpPr/>
              <p:nvPr/>
            </p:nvGrpSpPr>
            <p:grpSpPr>
              <a:xfrm>
                <a:off x="1873412" y="5254516"/>
                <a:ext cx="313928" cy="95162"/>
                <a:chOff x="1557205" y="5144976"/>
                <a:chExt cx="313928" cy="95162"/>
              </a:xfrm>
            </p:grpSpPr>
            <p:cxnSp>
              <p:nvCxnSpPr>
                <p:cNvPr id="56" name="Straight Connector 226">
                  <a:extLst>
                    <a:ext uri="{FF2B5EF4-FFF2-40B4-BE49-F238E27FC236}">
                      <a16:creationId xmlns:a16="http://schemas.microsoft.com/office/drawing/2014/main" id="{1D82AD9F-E788-4C84-4D1A-BDAA0629BC30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1557205" y="5144976"/>
                  <a:ext cx="313928" cy="0"/>
                </a:xfrm>
                <a:prstGeom prst="line">
                  <a:avLst/>
                </a:prstGeom>
                <a:solidFill>
                  <a:srgbClr val="BBE0E3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7" name="Straight Connector 227">
                  <a:extLst>
                    <a:ext uri="{FF2B5EF4-FFF2-40B4-BE49-F238E27FC236}">
                      <a16:creationId xmlns:a16="http://schemas.microsoft.com/office/drawing/2014/main" id="{D84D87E7-B2B0-25AB-813F-17D8E5F26BE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1599451" y="5190164"/>
                  <a:ext cx="241962" cy="0"/>
                </a:xfrm>
                <a:prstGeom prst="line">
                  <a:avLst/>
                </a:prstGeom>
                <a:solidFill>
                  <a:srgbClr val="BBE0E3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8" name="Straight Connector 228">
                  <a:extLst>
                    <a:ext uri="{FF2B5EF4-FFF2-40B4-BE49-F238E27FC236}">
                      <a16:creationId xmlns:a16="http://schemas.microsoft.com/office/drawing/2014/main" id="{38C3D6EF-CE3D-B06F-0B87-371B874D01E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1648847" y="5240138"/>
                  <a:ext cx="142974" cy="0"/>
                </a:xfrm>
                <a:prstGeom prst="line">
                  <a:avLst/>
                </a:prstGeom>
                <a:solidFill>
                  <a:srgbClr val="BBE0E3"/>
                </a:solidFill>
                <a:ln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</p:grpSp>
      <p:sp>
        <p:nvSpPr>
          <p:cNvPr id="66" name="Cylinder 233">
            <a:extLst>
              <a:ext uri="{FF2B5EF4-FFF2-40B4-BE49-F238E27FC236}">
                <a16:creationId xmlns:a16="http://schemas.microsoft.com/office/drawing/2014/main" id="{3C2070D9-1D4D-7E51-026D-C79286F1FCEC}"/>
              </a:ext>
            </a:extLst>
          </p:cNvPr>
          <p:cNvSpPr/>
          <p:nvPr/>
        </p:nvSpPr>
        <p:spPr bwMode="auto">
          <a:xfrm rot="12550615">
            <a:off x="5887340" y="1693878"/>
            <a:ext cx="594550" cy="4482135"/>
          </a:xfrm>
          <a:prstGeom prst="can">
            <a:avLst/>
          </a:prstGeom>
          <a:solidFill>
            <a:srgbClr val="FFFFFF">
              <a:lumMod val="85000"/>
            </a:srgbClr>
          </a:solidFill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ＭＳ Ｐゴシック" pitchFamily="34" charset="-128"/>
            </a:endParaRPr>
          </a:p>
        </p:txBody>
      </p:sp>
      <p:cxnSp>
        <p:nvCxnSpPr>
          <p:cNvPr id="52" name="Straight Connector 263">
            <a:extLst>
              <a:ext uri="{FF2B5EF4-FFF2-40B4-BE49-F238E27FC236}">
                <a16:creationId xmlns:a16="http://schemas.microsoft.com/office/drawing/2014/main" id="{58C8D594-5790-BE5C-ADB9-69771FB221E0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247253" y="4722518"/>
            <a:ext cx="3959163" cy="1957682"/>
          </a:xfrm>
          <a:prstGeom prst="line">
            <a:avLst/>
          </a:prstGeom>
          <a:solidFill>
            <a:srgbClr val="BBE0E3"/>
          </a:solidFill>
          <a:ln w="31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7" name="Cylinder 236">
            <a:extLst>
              <a:ext uri="{FF2B5EF4-FFF2-40B4-BE49-F238E27FC236}">
                <a16:creationId xmlns:a16="http://schemas.microsoft.com/office/drawing/2014/main" id="{14E011BE-E7D4-BB16-0B22-1A057AA0955A}"/>
              </a:ext>
            </a:extLst>
          </p:cNvPr>
          <p:cNvSpPr/>
          <p:nvPr/>
        </p:nvSpPr>
        <p:spPr bwMode="auto">
          <a:xfrm rot="12554450">
            <a:off x="5655203" y="1239941"/>
            <a:ext cx="640967" cy="4407255"/>
          </a:xfrm>
          <a:prstGeom prst="can">
            <a:avLst/>
          </a:prstGeom>
          <a:solidFill>
            <a:srgbClr val="FFFFFF">
              <a:lumMod val="85000"/>
            </a:srgbClr>
          </a:solidFill>
          <a:ln w="9525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68" name="TextBox 291">
            <a:extLst>
              <a:ext uri="{FF2B5EF4-FFF2-40B4-BE49-F238E27FC236}">
                <a16:creationId xmlns:a16="http://schemas.microsoft.com/office/drawing/2014/main" id="{AFC7DEC4-DB5E-0426-BD6B-C494B034DF97}"/>
              </a:ext>
            </a:extLst>
          </p:cNvPr>
          <p:cNvSpPr txBox="1"/>
          <p:nvPr/>
        </p:nvSpPr>
        <p:spPr>
          <a:xfrm>
            <a:off x="4008012" y="316562"/>
            <a:ext cx="1277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CA" sz="1600" b="1" kern="0" dirty="0">
                <a:solidFill>
                  <a:srgbClr val="000000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Addressing laser</a:t>
            </a:r>
            <a:endParaRPr kumimoji="0" lang="en-CA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pitchFamily="34" charset="-128"/>
              <a:cs typeface="Calibri" panose="020F0502020204030204" pitchFamily="34" charset="0"/>
            </a:endParaRPr>
          </a:p>
        </p:txBody>
      </p:sp>
      <p:sp>
        <p:nvSpPr>
          <p:cNvPr id="69" name="Arrow: Striped Right 292">
            <a:extLst>
              <a:ext uri="{FF2B5EF4-FFF2-40B4-BE49-F238E27FC236}">
                <a16:creationId xmlns:a16="http://schemas.microsoft.com/office/drawing/2014/main" id="{C8648971-3D81-70D4-D411-8FE70DA1B3A3}"/>
              </a:ext>
            </a:extLst>
          </p:cNvPr>
          <p:cNvSpPr/>
          <p:nvPr/>
        </p:nvSpPr>
        <p:spPr>
          <a:xfrm rot="5400000">
            <a:off x="5221337" y="186910"/>
            <a:ext cx="484292" cy="356767"/>
          </a:xfrm>
          <a:prstGeom prst="stripedRightArrow">
            <a:avLst/>
          </a:prstGeom>
          <a:solidFill>
            <a:srgbClr val="FF0000">
              <a:alpha val="48000"/>
            </a:srgb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240347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7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ＭＳ Ｐゴシック"/>
            </a:endParaRPr>
          </a:p>
        </p:txBody>
      </p:sp>
      <p:sp>
        <p:nvSpPr>
          <p:cNvPr id="80" name="TextBox 315">
            <a:extLst>
              <a:ext uri="{FF2B5EF4-FFF2-40B4-BE49-F238E27FC236}">
                <a16:creationId xmlns:a16="http://schemas.microsoft.com/office/drawing/2014/main" id="{CC9B3FEB-7EAE-E596-A4D3-43B44E42F367}"/>
              </a:ext>
            </a:extLst>
          </p:cNvPr>
          <p:cNvSpPr txBox="1"/>
          <p:nvPr/>
        </p:nvSpPr>
        <p:spPr>
          <a:xfrm>
            <a:off x="8262337" y="-322175"/>
            <a:ext cx="1798247" cy="284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CA" sz="2200" dirty="0">
              <a:solidFill>
                <a:srgbClr val="000000"/>
              </a:solidFill>
              <a:latin typeface="Geneva"/>
              <a:ea typeface="MS PGothic" pitchFamily="34" charset="-128"/>
            </a:endParaRPr>
          </a:p>
        </p:txBody>
      </p:sp>
      <p:sp>
        <p:nvSpPr>
          <p:cNvPr id="81" name="Rectangle 316">
            <a:extLst>
              <a:ext uri="{FF2B5EF4-FFF2-40B4-BE49-F238E27FC236}">
                <a16:creationId xmlns:a16="http://schemas.microsoft.com/office/drawing/2014/main" id="{E05FC04A-2A0D-D91A-C1CE-C456F0FB7C87}"/>
              </a:ext>
            </a:extLst>
          </p:cNvPr>
          <p:cNvSpPr/>
          <p:nvPr/>
        </p:nvSpPr>
        <p:spPr bwMode="auto">
          <a:xfrm>
            <a:off x="6825131" y="-883073"/>
            <a:ext cx="2339887" cy="29852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000000"/>
              </a:solidFill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82" name="Rectangle 329">
            <a:extLst>
              <a:ext uri="{FF2B5EF4-FFF2-40B4-BE49-F238E27FC236}">
                <a16:creationId xmlns:a16="http://schemas.microsoft.com/office/drawing/2014/main" id="{F1E25BAA-A2F5-B3B7-8264-50C3CB6E2062}"/>
              </a:ext>
            </a:extLst>
          </p:cNvPr>
          <p:cNvSpPr/>
          <p:nvPr/>
        </p:nvSpPr>
        <p:spPr>
          <a:xfrm>
            <a:off x="11077902" y="-2452195"/>
            <a:ext cx="3841454" cy="351916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4" name="Oval 260">
            <a:extLst>
              <a:ext uri="{FF2B5EF4-FFF2-40B4-BE49-F238E27FC236}">
                <a16:creationId xmlns:a16="http://schemas.microsoft.com/office/drawing/2014/main" id="{D0D1DDF7-931A-F578-A9A8-E97847E3C00A}"/>
              </a:ext>
            </a:extLst>
          </p:cNvPr>
          <p:cNvSpPr/>
          <p:nvPr/>
        </p:nvSpPr>
        <p:spPr bwMode="auto">
          <a:xfrm>
            <a:off x="6712459" y="2062815"/>
            <a:ext cx="45719" cy="52265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ＭＳ Ｐゴシック" pitchFamily="34" charset="-128"/>
            </a:endParaRPr>
          </a:p>
        </p:txBody>
      </p:sp>
      <p:cxnSp>
        <p:nvCxnSpPr>
          <p:cNvPr id="93" name="Straight Connector 387">
            <a:extLst>
              <a:ext uri="{FF2B5EF4-FFF2-40B4-BE49-F238E27FC236}">
                <a16:creationId xmlns:a16="http://schemas.microsoft.com/office/drawing/2014/main" id="{FF4B286D-B51B-EA44-6B12-77AAAE811BCE}"/>
              </a:ext>
            </a:extLst>
          </p:cNvPr>
          <p:cNvCxnSpPr/>
          <p:nvPr/>
        </p:nvCxnSpPr>
        <p:spPr>
          <a:xfrm flipV="1">
            <a:off x="2408562" y="5228609"/>
            <a:ext cx="0" cy="1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D8CB341C-E7A2-EA68-D7C3-4650CE56A25B}"/>
              </a:ext>
            </a:extLst>
          </p:cNvPr>
          <p:cNvGrpSpPr/>
          <p:nvPr/>
        </p:nvGrpSpPr>
        <p:grpSpPr>
          <a:xfrm>
            <a:off x="3223676" y="-145630"/>
            <a:ext cx="4287756" cy="7151342"/>
            <a:chOff x="3149534" y="-157987"/>
            <a:chExt cx="4287756" cy="7151342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18E53177-1B96-D7E1-6198-F54F9FF7BD14}"/>
                </a:ext>
              </a:extLst>
            </p:cNvPr>
            <p:cNvGrpSpPr/>
            <p:nvPr/>
          </p:nvGrpSpPr>
          <p:grpSpPr>
            <a:xfrm>
              <a:off x="3149534" y="5765222"/>
              <a:ext cx="1084295" cy="1228133"/>
              <a:chOff x="3100106" y="5728151"/>
              <a:chExt cx="1084295" cy="1228133"/>
            </a:xfrm>
          </p:grpSpPr>
          <p:sp>
            <p:nvSpPr>
              <p:cNvPr id="20" name="Flowchart: Extract 241">
                <a:extLst>
                  <a:ext uri="{FF2B5EF4-FFF2-40B4-BE49-F238E27FC236}">
                    <a16:creationId xmlns:a16="http://schemas.microsoft.com/office/drawing/2014/main" id="{7F8D3B9C-77AF-F1FB-7CFF-6E6E8E132BAF}"/>
                  </a:ext>
                </a:extLst>
              </p:cNvPr>
              <p:cNvSpPr/>
              <p:nvPr/>
            </p:nvSpPr>
            <p:spPr bwMode="auto">
              <a:xfrm rot="1802028">
                <a:off x="3467183" y="5728151"/>
                <a:ext cx="717218" cy="511298"/>
              </a:xfrm>
              <a:prstGeom prst="flowChartExtract">
                <a:avLst/>
              </a:prstGeom>
              <a:solidFill>
                <a:srgbClr val="808080">
                  <a:lumMod val="60000"/>
                  <a:lumOff val="40000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ＭＳ Ｐゴシック" pitchFamily="34" charset="-128"/>
                </a:endParaRPr>
              </a:p>
            </p:txBody>
          </p:sp>
          <p:sp>
            <p:nvSpPr>
              <p:cNvPr id="19" name="Cylinder 240">
                <a:extLst>
                  <a:ext uri="{FF2B5EF4-FFF2-40B4-BE49-F238E27FC236}">
                    <a16:creationId xmlns:a16="http://schemas.microsoft.com/office/drawing/2014/main" id="{F8C8D0AE-6013-1C8A-076F-B826CDEABAF3}"/>
                  </a:ext>
                </a:extLst>
              </p:cNvPr>
              <p:cNvSpPr/>
              <p:nvPr/>
            </p:nvSpPr>
            <p:spPr bwMode="auto">
              <a:xfrm rot="12599616">
                <a:off x="3100106" y="6075606"/>
                <a:ext cx="822039" cy="880678"/>
              </a:xfrm>
              <a:prstGeom prst="can">
                <a:avLst>
                  <a:gd name="adj" fmla="val 18200"/>
                </a:avLst>
              </a:prstGeom>
              <a:solidFill>
                <a:srgbClr val="808080">
                  <a:lumMod val="60000"/>
                  <a:lumOff val="40000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ＭＳ Ｐゴシック" pitchFamily="34" charset="-128"/>
                </a:endParaRPr>
              </a:p>
            </p:txBody>
          </p: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A8E7ED4D-971A-AD56-FF2F-E479DE3CFA0D}"/>
                </a:ext>
              </a:extLst>
            </p:cNvPr>
            <p:cNvGrpSpPr/>
            <p:nvPr/>
          </p:nvGrpSpPr>
          <p:grpSpPr>
            <a:xfrm>
              <a:off x="6562230" y="-157987"/>
              <a:ext cx="875060" cy="1034724"/>
              <a:chOff x="6432461" y="-136496"/>
              <a:chExt cx="875060" cy="1034724"/>
            </a:xfrm>
          </p:grpSpPr>
          <p:sp>
            <p:nvSpPr>
              <p:cNvPr id="21" name="Cylinder 242">
                <a:extLst>
                  <a:ext uri="{FF2B5EF4-FFF2-40B4-BE49-F238E27FC236}">
                    <a16:creationId xmlns:a16="http://schemas.microsoft.com/office/drawing/2014/main" id="{DD94514A-2DCE-52F2-FB1C-FCA9B2219F0B}"/>
                  </a:ext>
                </a:extLst>
              </p:cNvPr>
              <p:cNvSpPr/>
              <p:nvPr/>
            </p:nvSpPr>
            <p:spPr bwMode="auto">
              <a:xfrm rot="1663149">
                <a:off x="6651119" y="-136496"/>
                <a:ext cx="656402" cy="767714"/>
              </a:xfrm>
              <a:prstGeom prst="can">
                <a:avLst>
                  <a:gd name="adj" fmla="val 1587"/>
                </a:avLst>
              </a:prstGeom>
              <a:solidFill>
                <a:srgbClr val="808080">
                  <a:lumMod val="60000"/>
                  <a:lumOff val="40000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ＭＳ Ｐゴシック" pitchFamily="34" charset="-128"/>
                </a:endParaRPr>
              </a:p>
            </p:txBody>
          </p:sp>
          <p:sp>
            <p:nvSpPr>
              <p:cNvPr id="32" name="Flowchart: Extract 243">
                <a:extLst>
                  <a:ext uri="{FF2B5EF4-FFF2-40B4-BE49-F238E27FC236}">
                    <a16:creationId xmlns:a16="http://schemas.microsoft.com/office/drawing/2014/main" id="{E441CE81-AA79-7585-8940-345E1C73F081}"/>
                  </a:ext>
                </a:extLst>
              </p:cNvPr>
              <p:cNvSpPr/>
              <p:nvPr/>
            </p:nvSpPr>
            <p:spPr bwMode="auto">
              <a:xfrm rot="12465561">
                <a:off x="6432461" y="544286"/>
                <a:ext cx="592030" cy="353942"/>
              </a:xfrm>
              <a:prstGeom prst="flowChartExtract">
                <a:avLst/>
              </a:prstGeom>
              <a:solidFill>
                <a:srgbClr val="808080">
                  <a:lumMod val="60000"/>
                  <a:lumOff val="40000"/>
                </a:srgb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ＭＳ Ｐゴシック" pitchFamily="34" charset="-128"/>
                </a:endParaRPr>
              </a:p>
            </p:txBody>
          </p:sp>
        </p:grpSp>
        <p:cxnSp>
          <p:nvCxnSpPr>
            <p:cNvPr id="92" name="Straight Arrow Connector 385">
              <a:extLst>
                <a:ext uri="{FF2B5EF4-FFF2-40B4-BE49-F238E27FC236}">
                  <a16:creationId xmlns:a16="http://schemas.microsoft.com/office/drawing/2014/main" id="{155D1959-7E6D-7307-698A-12E16E29F9B4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087229" y="1054608"/>
              <a:ext cx="2550068" cy="4570183"/>
            </a:xfrm>
            <a:prstGeom prst="straightConnector1">
              <a:avLst/>
            </a:prstGeom>
            <a:solidFill>
              <a:srgbClr val="BBE0E3"/>
            </a:solidFill>
            <a:ln w="3175" cap="flat" cmpd="sng" algn="ctr">
              <a:solidFill>
                <a:schemeClr val="bg1">
                  <a:lumMod val="65000"/>
                </a:schemeClr>
              </a:solidFill>
              <a:prstDash val="dash"/>
              <a:round/>
              <a:headEnd type="none"/>
              <a:tailEnd type="none" w="lg" len="lg"/>
            </a:ln>
            <a:effectLst/>
          </p:spPr>
        </p:cxn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21A7697D-690B-2704-6E7B-6E15A04B9321}"/>
              </a:ext>
            </a:extLst>
          </p:cNvPr>
          <p:cNvGrpSpPr/>
          <p:nvPr/>
        </p:nvGrpSpPr>
        <p:grpSpPr>
          <a:xfrm>
            <a:off x="5401916" y="1256971"/>
            <a:ext cx="1246998" cy="2107597"/>
            <a:chOff x="4864368" y="2407524"/>
            <a:chExt cx="1246998" cy="2107597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3" name="Oval 264">
              <a:extLst>
                <a:ext uri="{FF2B5EF4-FFF2-40B4-BE49-F238E27FC236}">
                  <a16:creationId xmlns:a16="http://schemas.microsoft.com/office/drawing/2014/main" id="{2F8E6D10-BB03-FA93-51F7-3D6B8FE1DDD2}"/>
                </a:ext>
              </a:extLst>
            </p:cNvPr>
            <p:cNvSpPr/>
            <p:nvPr/>
          </p:nvSpPr>
          <p:spPr bwMode="auto">
            <a:xfrm rot="13128593">
              <a:off x="5735333" y="2793513"/>
              <a:ext cx="162740" cy="157988"/>
            </a:xfrm>
            <a:prstGeom prst="ellipse">
              <a:avLst/>
            </a:prstGeom>
            <a:grp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ＭＳ Ｐゴシック" pitchFamily="34" charset="-128"/>
              </a:endParaRPr>
            </a:p>
          </p:txBody>
        </p:sp>
        <p:sp>
          <p:nvSpPr>
            <p:cNvPr id="14" name="Oval 265">
              <a:extLst>
                <a:ext uri="{FF2B5EF4-FFF2-40B4-BE49-F238E27FC236}">
                  <a16:creationId xmlns:a16="http://schemas.microsoft.com/office/drawing/2014/main" id="{A75611ED-EA74-130B-CDEA-15182A105697}"/>
                </a:ext>
              </a:extLst>
            </p:cNvPr>
            <p:cNvSpPr/>
            <p:nvPr/>
          </p:nvSpPr>
          <p:spPr bwMode="auto">
            <a:xfrm rot="13128593">
              <a:off x="5510920" y="3216870"/>
              <a:ext cx="166979" cy="160552"/>
            </a:xfrm>
            <a:prstGeom prst="ellipse">
              <a:avLst/>
            </a:prstGeom>
            <a:grp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ＭＳ Ｐゴシック" pitchFamily="34" charset="-128"/>
              </a:endParaRPr>
            </a:p>
          </p:txBody>
        </p:sp>
        <p:sp>
          <p:nvSpPr>
            <p:cNvPr id="15" name="Oval 266">
              <a:extLst>
                <a:ext uri="{FF2B5EF4-FFF2-40B4-BE49-F238E27FC236}">
                  <a16:creationId xmlns:a16="http://schemas.microsoft.com/office/drawing/2014/main" id="{CB3C43C4-DEAF-1AF5-50A8-793BC66897D8}"/>
                </a:ext>
              </a:extLst>
            </p:cNvPr>
            <p:cNvSpPr/>
            <p:nvPr/>
          </p:nvSpPr>
          <p:spPr bwMode="auto">
            <a:xfrm rot="13128593">
              <a:off x="5375602" y="3465085"/>
              <a:ext cx="175839" cy="169106"/>
            </a:xfrm>
            <a:prstGeom prst="ellipse">
              <a:avLst/>
            </a:prstGeom>
            <a:grp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ＭＳ Ｐゴシック" pitchFamily="34" charset="-128"/>
              </a:endParaRPr>
            </a:p>
          </p:txBody>
        </p:sp>
        <p:sp>
          <p:nvSpPr>
            <p:cNvPr id="16" name="Oval 267">
              <a:extLst>
                <a:ext uri="{FF2B5EF4-FFF2-40B4-BE49-F238E27FC236}">
                  <a16:creationId xmlns:a16="http://schemas.microsoft.com/office/drawing/2014/main" id="{1DBEA0B8-8938-C4BD-F84E-248CCECB004E}"/>
                </a:ext>
              </a:extLst>
            </p:cNvPr>
            <p:cNvSpPr/>
            <p:nvPr/>
          </p:nvSpPr>
          <p:spPr bwMode="auto">
            <a:xfrm rot="12580752">
              <a:off x="5863227" y="2597619"/>
              <a:ext cx="138603" cy="133707"/>
            </a:xfrm>
            <a:prstGeom prst="ellipse">
              <a:avLst/>
            </a:prstGeom>
            <a:grp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ＭＳ Ｐゴシック" pitchFamily="34" charset="-128"/>
              </a:endParaRPr>
            </a:p>
          </p:txBody>
        </p:sp>
        <p:sp>
          <p:nvSpPr>
            <p:cNvPr id="18" name="Oval 239">
              <a:extLst>
                <a:ext uri="{FF2B5EF4-FFF2-40B4-BE49-F238E27FC236}">
                  <a16:creationId xmlns:a16="http://schemas.microsoft.com/office/drawing/2014/main" id="{3C648954-E78C-5B2E-B5A4-801C9617773E}"/>
                </a:ext>
              </a:extLst>
            </p:cNvPr>
            <p:cNvSpPr/>
            <p:nvPr/>
          </p:nvSpPr>
          <p:spPr bwMode="auto">
            <a:xfrm rot="13128593">
              <a:off x="5047365" y="3986047"/>
              <a:ext cx="204901" cy="208300"/>
            </a:xfrm>
            <a:prstGeom prst="ellipse">
              <a:avLst/>
            </a:prstGeom>
            <a:grp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ＭＳ Ｐゴシック" pitchFamily="34" charset="-128"/>
              </a:endParaRPr>
            </a:p>
          </p:txBody>
        </p:sp>
        <p:sp>
          <p:nvSpPr>
            <p:cNvPr id="89" name="Oval 375">
              <a:extLst>
                <a:ext uri="{FF2B5EF4-FFF2-40B4-BE49-F238E27FC236}">
                  <a16:creationId xmlns:a16="http://schemas.microsoft.com/office/drawing/2014/main" id="{290970E6-1099-F9E5-BC87-DE948441A680}"/>
                </a:ext>
              </a:extLst>
            </p:cNvPr>
            <p:cNvSpPr/>
            <p:nvPr/>
          </p:nvSpPr>
          <p:spPr bwMode="auto">
            <a:xfrm rot="13128593">
              <a:off x="5615709" y="3019534"/>
              <a:ext cx="162740" cy="157988"/>
            </a:xfrm>
            <a:prstGeom prst="ellipse">
              <a:avLst/>
            </a:prstGeom>
            <a:grp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ＭＳ Ｐゴシック" pitchFamily="34" charset="-128"/>
              </a:endParaRPr>
            </a:p>
          </p:txBody>
        </p:sp>
        <p:sp>
          <p:nvSpPr>
            <p:cNvPr id="90" name="Oval 376">
              <a:extLst>
                <a:ext uri="{FF2B5EF4-FFF2-40B4-BE49-F238E27FC236}">
                  <a16:creationId xmlns:a16="http://schemas.microsoft.com/office/drawing/2014/main" id="{92FC5F27-5F71-0816-2421-260DE883CCCA}"/>
                </a:ext>
              </a:extLst>
            </p:cNvPr>
            <p:cNvSpPr/>
            <p:nvPr/>
          </p:nvSpPr>
          <p:spPr bwMode="auto">
            <a:xfrm rot="13128593">
              <a:off x="5227381" y="3715189"/>
              <a:ext cx="175839" cy="169106"/>
            </a:xfrm>
            <a:prstGeom prst="ellipse">
              <a:avLst/>
            </a:prstGeom>
            <a:grp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ＭＳ Ｐゴシック" pitchFamily="34" charset="-128"/>
              </a:endParaRPr>
            </a:p>
          </p:txBody>
        </p:sp>
        <p:sp>
          <p:nvSpPr>
            <p:cNvPr id="96" name="Oval 267">
              <a:extLst>
                <a:ext uri="{FF2B5EF4-FFF2-40B4-BE49-F238E27FC236}">
                  <a16:creationId xmlns:a16="http://schemas.microsoft.com/office/drawing/2014/main" id="{196D219B-CB27-2317-C781-C2746E55DF04}"/>
                </a:ext>
              </a:extLst>
            </p:cNvPr>
            <p:cNvSpPr/>
            <p:nvPr/>
          </p:nvSpPr>
          <p:spPr bwMode="auto">
            <a:xfrm rot="12580752">
              <a:off x="5978167" y="2407524"/>
              <a:ext cx="133199" cy="128494"/>
            </a:xfrm>
            <a:prstGeom prst="ellipse">
              <a:avLst/>
            </a:prstGeom>
            <a:grp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ＭＳ Ｐゴシック" pitchFamily="34" charset="-128"/>
              </a:endParaRPr>
            </a:p>
          </p:txBody>
        </p:sp>
        <p:sp>
          <p:nvSpPr>
            <p:cNvPr id="97" name="Oval 239">
              <a:extLst>
                <a:ext uri="{FF2B5EF4-FFF2-40B4-BE49-F238E27FC236}">
                  <a16:creationId xmlns:a16="http://schemas.microsoft.com/office/drawing/2014/main" id="{D47288FD-05AE-95C8-9698-02E70061F5DB}"/>
                </a:ext>
              </a:extLst>
            </p:cNvPr>
            <p:cNvSpPr/>
            <p:nvPr/>
          </p:nvSpPr>
          <p:spPr bwMode="auto">
            <a:xfrm rot="13128593">
              <a:off x="4864368" y="4306821"/>
              <a:ext cx="204901" cy="208300"/>
            </a:xfrm>
            <a:prstGeom prst="ellipse">
              <a:avLst/>
            </a:prstGeom>
            <a:grp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ＭＳ Ｐゴシック" pitchFamily="34" charset="-128"/>
              </a:endParaRPr>
            </a:p>
          </p:txBody>
        </p:sp>
      </p:grpSp>
      <p:cxnSp>
        <p:nvCxnSpPr>
          <p:cNvPr id="7" name="Straight Connector 270">
            <a:extLst>
              <a:ext uri="{FF2B5EF4-FFF2-40B4-BE49-F238E27FC236}">
                <a16:creationId xmlns:a16="http://schemas.microsoft.com/office/drawing/2014/main" id="{4278B038-A21F-D5FB-3B9F-7D4C99937C99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727222" y="2088452"/>
            <a:ext cx="3158124" cy="1410719"/>
          </a:xfrm>
          <a:prstGeom prst="line">
            <a:avLst/>
          </a:prstGeom>
          <a:solidFill>
            <a:srgbClr val="BBE0E3"/>
          </a:solidFill>
          <a:ln w="317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3EFE76B0-D398-FC64-E9C6-453530C0D613}"/>
              </a:ext>
            </a:extLst>
          </p:cNvPr>
          <p:cNvGrpSpPr/>
          <p:nvPr/>
        </p:nvGrpSpPr>
        <p:grpSpPr>
          <a:xfrm>
            <a:off x="4593541" y="5822405"/>
            <a:ext cx="552928" cy="1009158"/>
            <a:chOff x="4587437" y="5316793"/>
            <a:chExt cx="552928" cy="1009158"/>
          </a:xfrm>
        </p:grpSpPr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230893E9-2EEC-C1F7-1A9B-BFB53FE3E65A}"/>
                </a:ext>
              </a:extLst>
            </p:cNvPr>
            <p:cNvGrpSpPr/>
            <p:nvPr/>
          </p:nvGrpSpPr>
          <p:grpSpPr>
            <a:xfrm>
              <a:off x="4587437" y="5986555"/>
              <a:ext cx="313928" cy="339396"/>
              <a:chOff x="5462426" y="4947047"/>
              <a:chExt cx="313928" cy="339396"/>
            </a:xfrm>
          </p:grpSpPr>
          <p:grpSp>
            <p:nvGrpSpPr>
              <p:cNvPr id="60" name="Group 218">
                <a:extLst>
                  <a:ext uri="{FF2B5EF4-FFF2-40B4-BE49-F238E27FC236}">
                    <a16:creationId xmlns:a16="http://schemas.microsoft.com/office/drawing/2014/main" id="{126CF0EC-90D7-9D18-5232-820DEEC9A202}"/>
                  </a:ext>
                </a:extLst>
              </p:cNvPr>
              <p:cNvGrpSpPr/>
              <p:nvPr/>
            </p:nvGrpSpPr>
            <p:grpSpPr>
              <a:xfrm>
                <a:off x="5462426" y="4971247"/>
                <a:ext cx="313928" cy="315196"/>
                <a:chOff x="1873412" y="5034482"/>
                <a:chExt cx="313928" cy="315196"/>
              </a:xfrm>
            </p:grpSpPr>
            <p:cxnSp>
              <p:nvCxnSpPr>
                <p:cNvPr id="61" name="Straight Arrow Connector 219">
                  <a:extLst>
                    <a:ext uri="{FF2B5EF4-FFF2-40B4-BE49-F238E27FC236}">
                      <a16:creationId xmlns:a16="http://schemas.microsoft.com/office/drawing/2014/main" id="{C01556D2-6B89-2826-0A0B-5A7800EE9C9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2022228" y="5034482"/>
                  <a:ext cx="0" cy="227000"/>
                </a:xfrm>
                <a:prstGeom prst="straightConnector1">
                  <a:avLst/>
                </a:prstGeom>
                <a:solidFill>
                  <a:srgbClr val="BBE0E3"/>
                </a:solidFill>
                <a:ln w="635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/>
                </a:ln>
                <a:effectLst/>
              </p:spPr>
            </p:cxnSp>
            <p:grpSp>
              <p:nvGrpSpPr>
                <p:cNvPr id="62" name="Group 220">
                  <a:extLst>
                    <a:ext uri="{FF2B5EF4-FFF2-40B4-BE49-F238E27FC236}">
                      <a16:creationId xmlns:a16="http://schemas.microsoft.com/office/drawing/2014/main" id="{2218EB0C-6490-834F-ED8A-678BC97F548E}"/>
                    </a:ext>
                  </a:extLst>
                </p:cNvPr>
                <p:cNvGrpSpPr/>
                <p:nvPr/>
              </p:nvGrpSpPr>
              <p:grpSpPr>
                <a:xfrm>
                  <a:off x="1873412" y="5254516"/>
                  <a:ext cx="313928" cy="95162"/>
                  <a:chOff x="1557205" y="5144976"/>
                  <a:chExt cx="313928" cy="95162"/>
                </a:xfrm>
              </p:grpSpPr>
              <p:cxnSp>
                <p:nvCxnSpPr>
                  <p:cNvPr id="63" name="Straight Connector 221">
                    <a:extLst>
                      <a:ext uri="{FF2B5EF4-FFF2-40B4-BE49-F238E27FC236}">
                        <a16:creationId xmlns:a16="http://schemas.microsoft.com/office/drawing/2014/main" id="{2CB186E2-945B-75F0-A3CD-56979D08DFE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1557205" y="5144976"/>
                    <a:ext cx="313928" cy="0"/>
                  </a:xfrm>
                  <a:prstGeom prst="line">
                    <a:avLst/>
                  </a:prstGeom>
                  <a:solidFill>
                    <a:srgbClr val="BBE0E3"/>
                  </a:solidFill>
                  <a:ln w="9525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64" name="Straight Connector 222">
                    <a:extLst>
                      <a:ext uri="{FF2B5EF4-FFF2-40B4-BE49-F238E27FC236}">
                        <a16:creationId xmlns:a16="http://schemas.microsoft.com/office/drawing/2014/main" id="{1E906C7F-1F0D-0200-ABB3-AD4A83155F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1599451" y="5190164"/>
                    <a:ext cx="241962" cy="0"/>
                  </a:xfrm>
                  <a:prstGeom prst="line">
                    <a:avLst/>
                  </a:prstGeom>
                  <a:solidFill>
                    <a:srgbClr val="BBE0E3"/>
                  </a:solidFill>
                  <a:ln w="9525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65" name="Straight Connector 223">
                    <a:extLst>
                      <a:ext uri="{FF2B5EF4-FFF2-40B4-BE49-F238E27FC236}">
                        <a16:creationId xmlns:a16="http://schemas.microsoft.com/office/drawing/2014/main" id="{FA980F9C-DB6C-C499-9831-193D628DA06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1648847" y="5240138"/>
                    <a:ext cx="142974" cy="0"/>
                  </a:xfrm>
                  <a:prstGeom prst="line">
                    <a:avLst/>
                  </a:prstGeom>
                  <a:solidFill>
                    <a:srgbClr val="BBE0E3"/>
                  </a:solidFill>
                  <a:ln w="9525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</p:grpSp>
          <p:sp>
            <p:nvSpPr>
              <p:cNvPr id="85" name="Oval 358">
                <a:extLst>
                  <a:ext uri="{FF2B5EF4-FFF2-40B4-BE49-F238E27FC236}">
                    <a16:creationId xmlns:a16="http://schemas.microsoft.com/office/drawing/2014/main" id="{58B8381D-C230-3204-A331-509AB3D3BA10}"/>
                  </a:ext>
                </a:extLst>
              </p:cNvPr>
              <p:cNvSpPr/>
              <p:nvPr/>
            </p:nvSpPr>
            <p:spPr bwMode="auto">
              <a:xfrm>
                <a:off x="5590651" y="4947047"/>
                <a:ext cx="45719" cy="52265"/>
              </a:xfrm>
              <a:prstGeom prst="ellipse">
                <a:avLst/>
              </a:prstGeom>
              <a:solidFill>
                <a:srgbClr val="000000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CA" sz="20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ＭＳ Ｐゴシック" pitchFamily="34" charset="-128"/>
                </a:endParaRPr>
              </a:p>
            </p:txBody>
          </p:sp>
        </p:grpSp>
        <p:cxnSp>
          <p:nvCxnSpPr>
            <p:cNvPr id="133" name="Straight Arrow Connector 256">
              <a:extLst>
                <a:ext uri="{FF2B5EF4-FFF2-40B4-BE49-F238E27FC236}">
                  <a16:creationId xmlns:a16="http://schemas.microsoft.com/office/drawing/2014/main" id="{722EC0A0-1EFD-10B9-4652-21B267A4EFAB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735652" y="5324212"/>
              <a:ext cx="397117" cy="686373"/>
            </a:xfrm>
            <a:prstGeom prst="straightConnector1">
              <a:avLst/>
            </a:prstGeom>
            <a:solidFill>
              <a:srgbClr val="BBE0E3"/>
            </a:solidFill>
            <a:ln w="317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34" name="Oval 258">
              <a:extLst>
                <a:ext uri="{FF2B5EF4-FFF2-40B4-BE49-F238E27FC236}">
                  <a16:creationId xmlns:a16="http://schemas.microsoft.com/office/drawing/2014/main" id="{D344A628-F91E-D679-8421-5B71F3F99A8C}"/>
                </a:ext>
              </a:extLst>
            </p:cNvPr>
            <p:cNvSpPr/>
            <p:nvPr/>
          </p:nvSpPr>
          <p:spPr bwMode="auto">
            <a:xfrm>
              <a:off x="5094646" y="5316793"/>
              <a:ext cx="45719" cy="52176"/>
            </a:xfrm>
            <a:prstGeom prst="ellipse">
              <a:avLst/>
            </a:prstGeom>
            <a:solidFill>
              <a:srgbClr val="000000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ＭＳ Ｐゴシック" pitchFamily="34" charset="-128"/>
              </a:endParaRPr>
            </a:p>
          </p:txBody>
        </p:sp>
      </p:grpSp>
      <p:cxnSp>
        <p:nvCxnSpPr>
          <p:cNvPr id="36" name="Straight Arrow Connector 245">
            <a:extLst>
              <a:ext uri="{FF2B5EF4-FFF2-40B4-BE49-F238E27FC236}">
                <a16:creationId xmlns:a16="http://schemas.microsoft.com/office/drawing/2014/main" id="{8DF55A01-F873-AD68-D52E-BFF61A8DD931}"/>
              </a:ext>
            </a:extLst>
          </p:cNvPr>
          <p:cNvCxnSpPr>
            <a:cxnSpLocks/>
            <a:stCxn id="49" idx="2"/>
          </p:cNvCxnSpPr>
          <p:nvPr/>
        </p:nvCxnSpPr>
        <p:spPr bwMode="auto">
          <a:xfrm flipH="1" flipV="1">
            <a:off x="1467850" y="3454987"/>
            <a:ext cx="2067976" cy="2917399"/>
          </a:xfrm>
          <a:prstGeom prst="straightConnector1">
            <a:avLst/>
          </a:prstGeom>
          <a:solidFill>
            <a:srgbClr val="BBE0E3"/>
          </a:solidFill>
          <a:ln w="0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" name="Straight Arrow Connector 247">
            <a:extLst>
              <a:ext uri="{FF2B5EF4-FFF2-40B4-BE49-F238E27FC236}">
                <a16:creationId xmlns:a16="http://schemas.microsoft.com/office/drawing/2014/main" id="{79AEFEBB-E601-A0F2-3219-81A5A03B1942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3467726" y="73523"/>
            <a:ext cx="3702609" cy="7850"/>
          </a:xfrm>
          <a:prstGeom prst="straightConnector1">
            <a:avLst/>
          </a:prstGeom>
          <a:solidFill>
            <a:srgbClr val="BBE0E3"/>
          </a:solidFill>
          <a:ln w="0" cap="flat" cmpd="sng" algn="ctr">
            <a:solidFill>
              <a:srgbClr val="0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0" name="Oval 258">
            <a:extLst>
              <a:ext uri="{FF2B5EF4-FFF2-40B4-BE49-F238E27FC236}">
                <a16:creationId xmlns:a16="http://schemas.microsoft.com/office/drawing/2014/main" id="{6F91C9C8-EFFD-5437-A5BF-A86B037BF55C}"/>
              </a:ext>
            </a:extLst>
          </p:cNvPr>
          <p:cNvSpPr/>
          <p:nvPr/>
        </p:nvSpPr>
        <p:spPr bwMode="auto">
          <a:xfrm>
            <a:off x="3531934" y="6366689"/>
            <a:ext cx="45719" cy="52176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ＭＳ Ｐゴシック" pitchFamily="34" charset="-128"/>
            </a:endParaRPr>
          </a:p>
        </p:txBody>
      </p:sp>
      <p:sp>
        <p:nvSpPr>
          <p:cNvPr id="141" name="Oval 258">
            <a:extLst>
              <a:ext uri="{FF2B5EF4-FFF2-40B4-BE49-F238E27FC236}">
                <a16:creationId xmlns:a16="http://schemas.microsoft.com/office/drawing/2014/main" id="{6D7CDA51-E776-36B8-D769-72EBDBD98A1A}"/>
              </a:ext>
            </a:extLst>
          </p:cNvPr>
          <p:cNvSpPr/>
          <p:nvPr/>
        </p:nvSpPr>
        <p:spPr bwMode="auto">
          <a:xfrm>
            <a:off x="7165781" y="60878"/>
            <a:ext cx="45719" cy="52176"/>
          </a:xfrm>
          <a:prstGeom prst="ellipse">
            <a:avLst/>
          </a:prstGeom>
          <a:solidFill>
            <a:srgbClr val="0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CA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ＭＳ Ｐゴシック" pitchFamily="34" charset="-128"/>
            </a:endParaRPr>
          </a:p>
        </p:txBody>
      </p: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2AEB4D79-7549-37D6-DC30-416DB4425823}"/>
              </a:ext>
            </a:extLst>
          </p:cNvPr>
          <p:cNvGrpSpPr/>
          <p:nvPr/>
        </p:nvGrpSpPr>
        <p:grpSpPr>
          <a:xfrm>
            <a:off x="4770233" y="2663675"/>
            <a:ext cx="1430184" cy="1364749"/>
            <a:chOff x="4809989" y="2610667"/>
            <a:chExt cx="1430184" cy="1364749"/>
          </a:xfrm>
        </p:grpSpPr>
        <p:sp>
          <p:nvSpPr>
            <p:cNvPr id="158" name="Arrow: Striped Right 292">
              <a:extLst>
                <a:ext uri="{FF2B5EF4-FFF2-40B4-BE49-F238E27FC236}">
                  <a16:creationId xmlns:a16="http://schemas.microsoft.com/office/drawing/2014/main" id="{874426CC-79B7-ACA5-4360-48025827EA46}"/>
                </a:ext>
              </a:extLst>
            </p:cNvPr>
            <p:cNvSpPr/>
            <p:nvPr/>
          </p:nvSpPr>
          <p:spPr>
            <a:xfrm rot="20394626">
              <a:off x="5755881" y="2944667"/>
              <a:ext cx="484292" cy="356767"/>
            </a:xfrm>
            <a:prstGeom prst="stripedRightArrow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240347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</a:endParaRPr>
            </a:p>
          </p:txBody>
        </p:sp>
        <p:sp>
          <p:nvSpPr>
            <p:cNvPr id="159" name="Arrow: Striped Right 292">
              <a:extLst>
                <a:ext uri="{FF2B5EF4-FFF2-40B4-BE49-F238E27FC236}">
                  <a16:creationId xmlns:a16="http://schemas.microsoft.com/office/drawing/2014/main" id="{88331F2E-65EF-BB80-9105-46934FD06FD9}"/>
                </a:ext>
              </a:extLst>
            </p:cNvPr>
            <p:cNvSpPr/>
            <p:nvPr/>
          </p:nvSpPr>
          <p:spPr>
            <a:xfrm rot="2901877">
              <a:off x="5541822" y="3408684"/>
              <a:ext cx="484292" cy="356767"/>
            </a:xfrm>
            <a:prstGeom prst="stripedRightArrow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240347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</a:endParaRPr>
            </a:p>
          </p:txBody>
        </p:sp>
        <p:sp>
          <p:nvSpPr>
            <p:cNvPr id="160" name="Arrow: Striped Right 292">
              <a:extLst>
                <a:ext uri="{FF2B5EF4-FFF2-40B4-BE49-F238E27FC236}">
                  <a16:creationId xmlns:a16="http://schemas.microsoft.com/office/drawing/2014/main" id="{946FAD39-2409-047E-959B-9D240A6D7C5B}"/>
                </a:ext>
              </a:extLst>
            </p:cNvPr>
            <p:cNvSpPr/>
            <p:nvPr/>
          </p:nvSpPr>
          <p:spPr>
            <a:xfrm rot="7057547">
              <a:off x="5050572" y="3554886"/>
              <a:ext cx="484292" cy="356767"/>
            </a:xfrm>
            <a:prstGeom prst="stripedRightArrow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240347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</a:endParaRPr>
            </a:p>
          </p:txBody>
        </p:sp>
        <p:sp>
          <p:nvSpPr>
            <p:cNvPr id="161" name="Arrow: Striped Right 292">
              <a:extLst>
                <a:ext uri="{FF2B5EF4-FFF2-40B4-BE49-F238E27FC236}">
                  <a16:creationId xmlns:a16="http://schemas.microsoft.com/office/drawing/2014/main" id="{D6DF1792-CE2C-1D5A-6270-F963E1182586}"/>
                </a:ext>
              </a:extLst>
            </p:cNvPr>
            <p:cNvSpPr/>
            <p:nvPr/>
          </p:nvSpPr>
          <p:spPr>
            <a:xfrm rot="9462176">
              <a:off x="4809989" y="3252077"/>
              <a:ext cx="484292" cy="356767"/>
            </a:xfrm>
            <a:prstGeom prst="stripedRightArrow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240347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</a:endParaRPr>
            </a:p>
          </p:txBody>
        </p:sp>
        <p:sp>
          <p:nvSpPr>
            <p:cNvPr id="162" name="Arrow: Striped Right 292">
              <a:extLst>
                <a:ext uri="{FF2B5EF4-FFF2-40B4-BE49-F238E27FC236}">
                  <a16:creationId xmlns:a16="http://schemas.microsoft.com/office/drawing/2014/main" id="{A2654645-FBC0-5A58-19D6-FC0A080A9F82}"/>
                </a:ext>
              </a:extLst>
            </p:cNvPr>
            <p:cNvSpPr/>
            <p:nvPr/>
          </p:nvSpPr>
          <p:spPr>
            <a:xfrm rot="13794109">
              <a:off x="4962311" y="2716061"/>
              <a:ext cx="484292" cy="356767"/>
            </a:xfrm>
            <a:prstGeom prst="stripedRightArrow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240347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</a:endParaRPr>
            </a:p>
          </p:txBody>
        </p:sp>
        <p:sp>
          <p:nvSpPr>
            <p:cNvPr id="163" name="Arrow: Striped Right 292">
              <a:extLst>
                <a:ext uri="{FF2B5EF4-FFF2-40B4-BE49-F238E27FC236}">
                  <a16:creationId xmlns:a16="http://schemas.microsoft.com/office/drawing/2014/main" id="{09B16716-ED23-B361-F311-461C816CDAC9}"/>
                </a:ext>
              </a:extLst>
            </p:cNvPr>
            <p:cNvSpPr/>
            <p:nvPr/>
          </p:nvSpPr>
          <p:spPr>
            <a:xfrm rot="18115879">
              <a:off x="5501429" y="2674429"/>
              <a:ext cx="484292" cy="356767"/>
            </a:xfrm>
            <a:prstGeom prst="stripedRightArrow">
              <a:avLst/>
            </a:prstGeom>
            <a:solidFill>
              <a:schemeClr val="accent1">
                <a:lumMod val="60000"/>
                <a:lumOff val="40000"/>
                <a:alpha val="48000"/>
              </a:scheme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2403475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ＭＳ Ｐゴシック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427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4.44444E-6 L -0.01588 0.05231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8 0.05231 L -0.03073 0.09976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2" y="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73 0.09976 L -0.04284 0.14004 " pathEditMode="relative" rAng="0" ptsTypes="AA">
                                      <p:cBhvr>
                                        <p:cTn id="6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2" y="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750"/>
                            </p:stCondLst>
                            <p:childTnLst>
                              <p:par>
                                <p:cTn id="78" presetID="10" presetClass="exit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84 0.14004 L -0.05273 0.17268 " pathEditMode="relative" rAng="0" ptsTypes="AA">
                                      <p:cBhvr>
                                        <p:cTn id="8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5" y="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" presetClass="entr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000"/>
                            </p:stCondLst>
                            <p:childTnLst>
                              <p:par>
                                <p:cTn id="98" presetID="10" presetClass="exit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500"/>
                            </p:stCondLst>
                            <p:childTnLst>
                              <p:par>
                                <p:cTn id="10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273 0.17314 L -0.06068 0.19976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" y="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1" presetClass="entr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250"/>
                            </p:stCondLst>
                            <p:childTnLst>
                              <p:par>
                                <p:cTn id="118" presetID="10" presetClass="exit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68 0.19976 L -0.072 0.23564 " pathEditMode="relative" rAng="0" ptsTypes="AA">
                                      <p:cBhvr>
                                        <p:cTn id="12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" y="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5" presetID="1" presetClass="entr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250"/>
                            </p:stCondLst>
                            <p:childTnLst>
                              <p:par>
                                <p:cTn id="138" presetID="10" presetClass="exit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 0.23541 L -0.08216 0.26319 " pathEditMode="relative" rAng="0" ptsTypes="AA">
                                      <p:cBhvr>
                                        <p:cTn id="14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8" y="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5" presetID="1" presetClass="entr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 tmFilter="0, 0; .2, .5; .8, .5; 1, 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" dur="250" autoRev="1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5250"/>
                            </p:stCondLst>
                            <p:childTnLst>
                              <p:par>
                                <p:cTn id="158" presetID="10" presetClass="exit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500"/>
                            </p:stCondLst>
                            <p:childTnLst>
                              <p:par>
                                <p:cTn id="16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16 0.26319 L -0.09167 0.29351 " pathEditMode="relative" rAng="0" ptsTypes="AA">
                                      <p:cBhvr>
                                        <p:cTn id="16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2" y="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5" presetID="1" presetClass="entr" presetSubtype="0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 tmFilter="0, 0; .2, .5; .8, .5; 1, 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2" dur="250" autoRev="1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7250"/>
                            </p:stCondLst>
                            <p:childTnLst>
                              <p:par>
                                <p:cTn id="178" presetID="10" presetClass="exit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7500"/>
                            </p:stCondLst>
                            <p:childTnLst>
                              <p:par>
                                <p:cTn id="18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167 0.29351 L 0.00117 0.00254 " pathEditMode="relative" rAng="0" ptsTypes="AA">
                                      <p:cBhvr>
                                        <p:cTn id="183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-14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2" grpId="3" animBg="1"/>
      <p:bldP spid="12" grpId="4" animBg="1"/>
      <p:bldP spid="12" grpId="5" animBg="1"/>
      <p:bldP spid="12" grpId="6" animBg="1"/>
      <p:bldP spid="12" grpId="7" animBg="1"/>
      <p:bldP spid="12" grpId="8" animBg="1"/>
      <p:bldP spid="12" grpId="9" animBg="1"/>
      <p:bldP spid="12" grpId="10" animBg="1"/>
      <p:bldP spid="12" grpId="11" animBg="1"/>
      <p:bldP spid="12" grpId="12" animBg="1"/>
      <p:bldP spid="12" grpId="13" animBg="1"/>
      <p:bldP spid="12" grpId="14" animBg="1"/>
      <p:bldP spid="12" grpId="15" animBg="1"/>
      <p:bldP spid="12" grpId="16" animBg="1"/>
      <p:bldP spid="12" grpId="17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3AAD7F-518E-206D-3829-682894241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B9595A0-FAFC-4478-7029-D86377FAAFA6}"/>
              </a:ext>
            </a:extLst>
          </p:cNvPr>
          <p:cNvSpPr txBox="1"/>
          <p:nvPr/>
        </p:nvSpPr>
        <p:spPr>
          <a:xfrm>
            <a:off x="-1033670" y="-685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B85F41F-CBD0-9C97-4221-41A4889A76A2}"/>
              </a:ext>
            </a:extLst>
          </p:cNvPr>
          <p:cNvGrpSpPr/>
          <p:nvPr/>
        </p:nvGrpSpPr>
        <p:grpSpPr>
          <a:xfrm>
            <a:off x="5771533" y="2268858"/>
            <a:ext cx="5701648" cy="2591214"/>
            <a:chOff x="5355235" y="723771"/>
            <a:chExt cx="5701648" cy="2591214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7D85F9B-1477-BF97-2BB1-7A15F4EDA14F}"/>
                </a:ext>
              </a:extLst>
            </p:cNvPr>
            <p:cNvGrpSpPr/>
            <p:nvPr/>
          </p:nvGrpSpPr>
          <p:grpSpPr>
            <a:xfrm>
              <a:off x="5355235" y="723771"/>
              <a:ext cx="5701648" cy="2591214"/>
              <a:chOff x="5355235" y="723771"/>
              <a:chExt cx="5701648" cy="2591214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70307E1B-DA04-F5B4-F64B-3DB7DFF3CF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b="59745"/>
              <a:stretch/>
            </p:blipFill>
            <p:spPr>
              <a:xfrm>
                <a:off x="5439037" y="1180541"/>
                <a:ext cx="5533256" cy="2039623"/>
              </a:xfrm>
              <a:prstGeom prst="rect">
                <a:avLst/>
              </a:prstGeom>
            </p:spPr>
          </p:pic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FED5B00-403A-9E53-031F-52E7F902F21E}"/>
                  </a:ext>
                </a:extLst>
              </p:cNvPr>
              <p:cNvSpPr txBox="1"/>
              <p:nvPr/>
            </p:nvSpPr>
            <p:spPr>
              <a:xfrm>
                <a:off x="6836766" y="791330"/>
                <a:ext cx="266365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003262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Generate single photons</a:t>
                </a:r>
                <a:endParaRPr lang="zh-CN" altLang="en-US" dirty="0">
                  <a:solidFill>
                    <a:srgbClr val="003262"/>
                  </a:solidFill>
                </a:endParaRPr>
              </a:p>
            </p:txBody>
          </p:sp>
          <p:sp>
            <p:nvSpPr>
              <p:cNvPr id="11" name="圆角矩形 10">
                <a:extLst>
                  <a:ext uri="{FF2B5EF4-FFF2-40B4-BE49-F238E27FC236}">
                    <a16:creationId xmlns:a16="http://schemas.microsoft.com/office/drawing/2014/main" id="{5BE4C81A-61C5-2AF8-D981-CCF0DFBCD445}"/>
                  </a:ext>
                </a:extLst>
              </p:cNvPr>
              <p:cNvSpPr/>
              <p:nvPr/>
            </p:nvSpPr>
            <p:spPr>
              <a:xfrm>
                <a:off x="5355235" y="723771"/>
                <a:ext cx="5701648" cy="2591214"/>
              </a:xfrm>
              <a:prstGeom prst="roundRect">
                <a:avLst/>
              </a:prstGeom>
              <a:noFill/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97FA34C-5023-D99A-1848-1F549A4E9F3E}"/>
                </a:ext>
              </a:extLst>
            </p:cNvPr>
            <p:cNvSpPr txBox="1"/>
            <p:nvPr/>
          </p:nvSpPr>
          <p:spPr>
            <a:xfrm>
              <a:off x="5408272" y="1892856"/>
              <a:ext cx="72479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baseline="30000" dirty="0"/>
                <a:t>40</a:t>
              </a:r>
              <a:r>
                <a:rPr lang="en-US" altLang="zh-CN" dirty="0"/>
                <a:t>Ca</a:t>
              </a:r>
              <a:r>
                <a:rPr lang="en-US" altLang="zh-CN" baseline="30000" dirty="0"/>
                <a:t>+</a:t>
              </a:r>
              <a:r>
                <a:rPr lang="en-US" altLang="zh-CN" dirty="0"/>
                <a:t> 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01E32EC-9F3C-1DD5-875A-A51F71594799}"/>
                </a:ext>
              </a:extLst>
            </p:cNvPr>
            <p:cNvSpPr txBox="1"/>
            <p:nvPr/>
          </p:nvSpPr>
          <p:spPr>
            <a:xfrm>
              <a:off x="7465486" y="2042823"/>
              <a:ext cx="53305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dirty="0"/>
                <a:t>1.2 s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38E87AE-ADD5-690F-9127-DED10DB530BD}"/>
                </a:ext>
              </a:extLst>
            </p:cNvPr>
            <p:cNvSpPr txBox="1"/>
            <p:nvPr/>
          </p:nvSpPr>
          <p:spPr>
            <a:xfrm>
              <a:off x="9043155" y="1138247"/>
              <a:ext cx="49433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dirty="0"/>
                <a:t>7 ns</a:t>
              </a:r>
            </a:p>
          </p:txBody>
        </p:sp>
      </p:grpSp>
      <p:pic>
        <p:nvPicPr>
          <p:cNvPr id="2" name="Picture 2" descr="Berkeley Ions logo">
            <a:extLst>
              <a:ext uri="{FF2B5EF4-FFF2-40B4-BE49-F238E27FC236}">
                <a16:creationId xmlns:a16="http://schemas.microsoft.com/office/drawing/2014/main" id="{3B1F9189-3EF0-B8D5-5760-AABA9BAF5D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119" y="97746"/>
            <a:ext cx="1253724" cy="123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B2564262-E13F-4473-8962-0633E8A77F31}"/>
              </a:ext>
            </a:extLst>
          </p:cNvPr>
          <p:cNvSpPr txBox="1">
            <a:spLocks/>
          </p:cNvSpPr>
          <p:nvPr/>
        </p:nvSpPr>
        <p:spPr>
          <a:xfrm>
            <a:off x="654203" y="-151474"/>
            <a:ext cx="10883590" cy="1642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altLang="zh-CN" dirty="0">
                <a:solidFill>
                  <a:srgbClr val="C28220"/>
                </a:solidFill>
                <a:latin typeface="Georgia" panose="02040502050405020303" pitchFamily="18" charset="0"/>
              </a:rPr>
              <a:t>Experimental scheme</a:t>
            </a:r>
            <a:endParaRPr lang="en-US" dirty="0">
              <a:latin typeface="Georgia" panose="02040502050405020303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6B82535-BD41-8FA6-DBF9-B7ECDD3D8A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949" y="1307789"/>
            <a:ext cx="4540158" cy="415321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3822539-F55C-E28A-BCB2-6CBDA71E95E4}"/>
              </a:ext>
            </a:extLst>
          </p:cNvPr>
          <p:cNvSpPr txBox="1"/>
          <p:nvPr/>
        </p:nvSpPr>
        <p:spPr>
          <a:xfrm>
            <a:off x="526162" y="6508257"/>
            <a:ext cx="113465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</a:rPr>
              <a:t>arXiv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 preprint arXiv:2405.10501, 2024.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285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3AAD7F-518E-206D-3829-682894241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B9595A0-FAFC-4478-7029-D86377FAAFA6}"/>
              </a:ext>
            </a:extLst>
          </p:cNvPr>
          <p:cNvSpPr txBox="1"/>
          <p:nvPr/>
        </p:nvSpPr>
        <p:spPr>
          <a:xfrm>
            <a:off x="-1033670" y="-685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1127C62-E76F-1C67-0A66-F931BA371BC8}"/>
              </a:ext>
            </a:extLst>
          </p:cNvPr>
          <p:cNvGrpSpPr/>
          <p:nvPr/>
        </p:nvGrpSpPr>
        <p:grpSpPr>
          <a:xfrm>
            <a:off x="5775083" y="1945534"/>
            <a:ext cx="5654917" cy="3515468"/>
            <a:chOff x="5401966" y="3010231"/>
            <a:chExt cx="5654917" cy="3515468"/>
          </a:xfrm>
        </p:grpSpPr>
        <p:sp>
          <p:nvSpPr>
            <p:cNvPr id="12" name="圆角矩形 11">
              <a:extLst>
                <a:ext uri="{FF2B5EF4-FFF2-40B4-BE49-F238E27FC236}">
                  <a16:creationId xmlns:a16="http://schemas.microsoft.com/office/drawing/2014/main" id="{8FADF2E1-F993-844E-1914-576EEBB1664A}"/>
                </a:ext>
              </a:extLst>
            </p:cNvPr>
            <p:cNvSpPr/>
            <p:nvPr/>
          </p:nvSpPr>
          <p:spPr>
            <a:xfrm>
              <a:off x="5401966" y="3010231"/>
              <a:ext cx="5654917" cy="3515468"/>
            </a:xfrm>
            <a:prstGeom prst="roundRect">
              <a:avLst>
                <a:gd name="adj" fmla="val 8082"/>
              </a:avLst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764CBD1-D91F-3137-0E68-A0224F007F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39443" r="2957"/>
            <a:stretch/>
          </p:blipFill>
          <p:spPr>
            <a:xfrm>
              <a:off x="5649226" y="3453714"/>
              <a:ext cx="5179994" cy="2959919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4095C60-954C-A8AB-7CAB-2E1846C5A819}"/>
                </a:ext>
              </a:extLst>
            </p:cNvPr>
            <p:cNvSpPr txBox="1"/>
            <p:nvPr/>
          </p:nvSpPr>
          <p:spPr>
            <a:xfrm>
              <a:off x="7081689" y="3091330"/>
              <a:ext cx="266365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00326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Experiment sequence</a:t>
              </a:r>
              <a:endParaRPr lang="zh-CN" altLang="en-US" dirty="0">
                <a:solidFill>
                  <a:srgbClr val="003262"/>
                </a:solidFill>
              </a:endParaRPr>
            </a:p>
          </p:txBody>
        </p:sp>
      </p:grpSp>
      <p:pic>
        <p:nvPicPr>
          <p:cNvPr id="2" name="Picture 2" descr="Berkeley Ions logo">
            <a:extLst>
              <a:ext uri="{FF2B5EF4-FFF2-40B4-BE49-F238E27FC236}">
                <a16:creationId xmlns:a16="http://schemas.microsoft.com/office/drawing/2014/main" id="{3B1F9189-3EF0-B8D5-5760-AABA9BAF5D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119" y="97746"/>
            <a:ext cx="1253724" cy="123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B2564262-E13F-4473-8962-0633E8A77F31}"/>
              </a:ext>
            </a:extLst>
          </p:cNvPr>
          <p:cNvSpPr txBox="1">
            <a:spLocks/>
          </p:cNvSpPr>
          <p:nvPr/>
        </p:nvSpPr>
        <p:spPr>
          <a:xfrm>
            <a:off x="654203" y="-151474"/>
            <a:ext cx="10883590" cy="1642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altLang="zh-CN" dirty="0">
                <a:solidFill>
                  <a:srgbClr val="C28220"/>
                </a:solidFill>
                <a:latin typeface="Georgia" panose="02040502050405020303" pitchFamily="18" charset="0"/>
              </a:rPr>
              <a:t>Experimental scheme</a:t>
            </a:r>
            <a:endParaRPr lang="en-US" dirty="0">
              <a:latin typeface="Georgia" panose="02040502050405020303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97F0C97-B5FA-64D1-A447-8859881F76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949" y="1307789"/>
            <a:ext cx="4540158" cy="4153213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BD8BC336-0637-CE4D-85D3-60FE256362B9}"/>
              </a:ext>
            </a:extLst>
          </p:cNvPr>
          <p:cNvSpPr txBox="1"/>
          <p:nvPr/>
        </p:nvSpPr>
        <p:spPr>
          <a:xfrm>
            <a:off x="526162" y="6508257"/>
            <a:ext cx="113465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</a:rPr>
              <a:t>arXiv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 preprint arXiv:2405.10501, 2024.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77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3AAD7F-518E-206D-3829-682894241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9A49C01-E205-677B-E117-484C6759505A}"/>
              </a:ext>
            </a:extLst>
          </p:cNvPr>
          <p:cNvGrpSpPr/>
          <p:nvPr/>
        </p:nvGrpSpPr>
        <p:grpSpPr>
          <a:xfrm>
            <a:off x="5252537" y="1314478"/>
            <a:ext cx="5649944" cy="2519638"/>
            <a:chOff x="2280648" y="699145"/>
            <a:chExt cx="6333278" cy="3112915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7E703014-E3BC-130F-6E85-75E7D4A9A4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" b="55919"/>
            <a:stretch/>
          </p:blipFill>
          <p:spPr>
            <a:xfrm>
              <a:off x="2280648" y="699145"/>
              <a:ext cx="6326019" cy="2497006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850766B7-D5BD-F454-BAE0-A309C3A137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83807" b="3856"/>
            <a:stretch/>
          </p:blipFill>
          <p:spPr>
            <a:xfrm>
              <a:off x="2287907" y="3189581"/>
              <a:ext cx="6326019" cy="622479"/>
            </a:xfrm>
            <a:prstGeom prst="rect">
              <a:avLst/>
            </a:prstGeom>
          </p:spPr>
        </p:pic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A82DDD14-FF2C-6D9E-688C-C8F1ABCE23B6}"/>
              </a:ext>
            </a:extLst>
          </p:cNvPr>
          <p:cNvSpPr txBox="1"/>
          <p:nvPr/>
        </p:nvSpPr>
        <p:spPr>
          <a:xfrm>
            <a:off x="5964725" y="5560026"/>
            <a:ext cx="4487376" cy="880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FF0000"/>
                </a:solidFill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Moving 9-ion chain across 74 </a:t>
            </a:r>
            <a:r>
              <a:rPr lang="el-GR" altLang="zh-CN" b="1" dirty="0">
                <a:solidFill>
                  <a:srgbClr val="FF0000"/>
                </a:solidFill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μ</a:t>
            </a:r>
            <a:r>
              <a:rPr lang="en-US" altLang="zh-CN" b="1" dirty="0">
                <a:solidFill>
                  <a:srgbClr val="FF0000"/>
                </a:solidFill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m in 86 </a:t>
            </a:r>
            <a:r>
              <a:rPr lang="el-GR" altLang="zh-CN" b="1" dirty="0">
                <a:solidFill>
                  <a:srgbClr val="FF0000"/>
                </a:solidFill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μ</a:t>
            </a:r>
            <a:r>
              <a:rPr lang="en-US" altLang="zh-CN" b="1" dirty="0">
                <a:solidFill>
                  <a:srgbClr val="FF0000"/>
                </a:solidFill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FF0000"/>
                </a:solidFill>
                <a:latin typeface="Calibri" panose="020F0502020204030204" pitchFamily="34" charset="0"/>
                <a:ea typeface="Helvetica Neue" panose="02000503000000020004" pitchFamily="2" charset="0"/>
                <a:cs typeface="Calibri" panose="020F0502020204030204" pitchFamily="34" charset="0"/>
              </a:rPr>
              <a:t>39.0 kHz total attempt rate.</a:t>
            </a:r>
          </a:p>
        </p:txBody>
      </p:sp>
      <p:pic>
        <p:nvPicPr>
          <p:cNvPr id="7" name="Picture 2" descr="Berkeley Ions logo">
            <a:extLst>
              <a:ext uri="{FF2B5EF4-FFF2-40B4-BE49-F238E27FC236}">
                <a16:creationId xmlns:a16="http://schemas.microsoft.com/office/drawing/2014/main" id="{620502BD-556F-F3E7-B42F-49AAAC6E7B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119" y="97746"/>
            <a:ext cx="1253724" cy="123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CBCB5FBD-F5BF-D21A-9759-2E23AD39D5EE}"/>
              </a:ext>
            </a:extLst>
          </p:cNvPr>
          <p:cNvSpPr txBox="1">
            <a:spLocks/>
          </p:cNvSpPr>
          <p:nvPr/>
        </p:nvSpPr>
        <p:spPr>
          <a:xfrm>
            <a:off x="-25087" y="-151474"/>
            <a:ext cx="11760817" cy="1642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altLang="zh-CN" sz="4000" dirty="0">
                <a:solidFill>
                  <a:srgbClr val="C28220"/>
                </a:solidFill>
                <a:latin typeface="Georgia" panose="02040502050405020303" pitchFamily="18" charset="0"/>
              </a:rPr>
              <a:t>Single-photon generation during shuttling</a:t>
            </a:r>
            <a:endParaRPr lang="en-US" sz="4000" dirty="0">
              <a:latin typeface="Georgia" panose="02040502050405020303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9FA16EE-ED39-BDA6-5129-ADC5B3AE5F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1899" y="3317492"/>
            <a:ext cx="5361904" cy="239617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FDB998E-813A-5CCB-5467-F7C3A48373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949" y="1307789"/>
            <a:ext cx="4540158" cy="415321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EFEB4C-510C-E810-0EE1-85E4A7D7B48A}"/>
              </a:ext>
            </a:extLst>
          </p:cNvPr>
          <p:cNvSpPr txBox="1"/>
          <p:nvPr/>
        </p:nvSpPr>
        <p:spPr>
          <a:xfrm>
            <a:off x="526162" y="6508257"/>
            <a:ext cx="113465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</a:rPr>
              <a:t>arXiv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 preprint arXiv:2405.10501, 2024.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14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3AAD7F-518E-206D-3829-682894241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pPr/>
              <a:t>6</a:t>
            </a:fld>
            <a:endParaRPr 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953A034-23F8-FBAB-2152-EB89D9635F09}"/>
              </a:ext>
            </a:extLst>
          </p:cNvPr>
          <p:cNvGrpSpPr/>
          <p:nvPr/>
        </p:nvGrpSpPr>
        <p:grpSpPr>
          <a:xfrm>
            <a:off x="29852" y="3840479"/>
            <a:ext cx="3969500" cy="2207754"/>
            <a:chOff x="861163" y="1251277"/>
            <a:chExt cx="5011954" cy="2787545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1431CA5D-2CF0-D720-D24E-6E4AB16091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1163" y="1251277"/>
              <a:ext cx="5011954" cy="2360081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3DDB304-097A-5423-0DF7-96BDD4C3CED8}"/>
                </a:ext>
              </a:extLst>
            </p:cNvPr>
            <p:cNvSpPr txBox="1"/>
            <p:nvPr/>
          </p:nvSpPr>
          <p:spPr>
            <a:xfrm>
              <a:off x="2530904" y="3611358"/>
              <a:ext cx="2580199" cy="427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b="1" i="0" u="none" strike="noStrike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g</a:t>
              </a:r>
              <a:r>
                <a:rPr lang="en-US" altLang="zh-CN" sz="1600" b="1" i="0" u="none" strike="noStrike" baseline="300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(2)</a:t>
              </a:r>
              <a:r>
                <a:rPr lang="en-US" altLang="zh-CN" sz="1600" b="1" i="0" u="none" strike="noStrike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(0) = 0.060(13)</a:t>
              </a:r>
              <a:endParaRPr lang="zh-CN" altLang="en-US" sz="16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6" name="Picture 2" descr="Berkeley Ions logo">
            <a:extLst>
              <a:ext uri="{FF2B5EF4-FFF2-40B4-BE49-F238E27FC236}">
                <a16:creationId xmlns:a16="http://schemas.microsoft.com/office/drawing/2014/main" id="{7D7970FA-F6ED-265B-E888-1625364299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119" y="97746"/>
            <a:ext cx="1253724" cy="123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0DFFEDF-C9FE-D841-6431-682A097E30D5}"/>
              </a:ext>
            </a:extLst>
          </p:cNvPr>
          <p:cNvSpPr txBox="1">
            <a:spLocks/>
          </p:cNvSpPr>
          <p:nvPr/>
        </p:nvSpPr>
        <p:spPr>
          <a:xfrm>
            <a:off x="-25087" y="-151474"/>
            <a:ext cx="11760817" cy="1642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altLang="zh-CN" sz="4000" dirty="0">
                <a:solidFill>
                  <a:srgbClr val="C28220"/>
                </a:solidFill>
                <a:latin typeface="Georgia" panose="02040502050405020303" pitchFamily="18" charset="0"/>
              </a:rPr>
              <a:t>Two-photon correlation measurements</a:t>
            </a:r>
            <a:endParaRPr lang="en-US" altLang="zh-CN" sz="4000" dirty="0">
              <a:latin typeface="Georgia" panose="02040502050405020303" pitchFamily="18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0C58DCE-70CF-A8BB-998A-6FB94D953C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295" y="1441933"/>
            <a:ext cx="3130385" cy="2167986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5D7915A4-31F0-B7FD-F15B-7D7E10209780}"/>
              </a:ext>
            </a:extLst>
          </p:cNvPr>
          <p:cNvSpPr txBox="1"/>
          <p:nvPr/>
        </p:nvSpPr>
        <p:spPr>
          <a:xfrm>
            <a:off x="1299627" y="3679223"/>
            <a:ext cx="2262103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r>
              <a:rPr lang="en-US" altLang="zh-CN" sz="1600" b="0" i="0" u="none" strike="noStrike" dirty="0">
                <a:solidFill>
                  <a:srgbClr val="003262"/>
                </a:solidFill>
                <a:effectLst/>
                <a:latin typeface="Calibri" panose="020F0502020204030204" pitchFamily="34" charset="0"/>
              </a:rPr>
              <a:t>Shuttling</a:t>
            </a:r>
            <a:r>
              <a:rPr lang="zh-CN" altLang="en-US" sz="1600" b="0" i="0" u="none" strike="noStrike" dirty="0">
                <a:solidFill>
                  <a:srgbClr val="003262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US" altLang="zh-CN" sz="1600" b="0" i="0" u="none" strike="noStrike" dirty="0">
                <a:solidFill>
                  <a:srgbClr val="003262"/>
                </a:solidFill>
                <a:effectLst/>
                <a:latin typeface="Calibri" panose="020F0502020204030204" pitchFamily="34" charset="0"/>
              </a:rPr>
              <a:t>nine-ion chain</a:t>
            </a:r>
            <a:endParaRPr lang="zh-CN" altLang="en-US" sz="1600" dirty="0">
              <a:solidFill>
                <a:srgbClr val="003262"/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D2B2423-7F76-9AAC-D4D5-AA0945C72592}"/>
              </a:ext>
            </a:extLst>
          </p:cNvPr>
          <p:cNvGrpSpPr/>
          <p:nvPr/>
        </p:nvGrpSpPr>
        <p:grpSpPr>
          <a:xfrm>
            <a:off x="2289407" y="1378229"/>
            <a:ext cx="9671202" cy="4670004"/>
            <a:chOff x="2289407" y="1378229"/>
            <a:chExt cx="9671202" cy="4670004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B14B8B3-906D-8AAA-4BC2-721F2D7CFB68}"/>
                </a:ext>
              </a:extLst>
            </p:cNvPr>
            <p:cNvGrpSpPr/>
            <p:nvPr/>
          </p:nvGrpSpPr>
          <p:grpSpPr>
            <a:xfrm>
              <a:off x="2289407" y="1378229"/>
              <a:ext cx="9671202" cy="4670004"/>
              <a:chOff x="2289407" y="1378229"/>
              <a:chExt cx="9671202" cy="4670004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D876CE37-8596-2769-BCB7-052A454309B1}"/>
                  </a:ext>
                </a:extLst>
              </p:cNvPr>
              <p:cNvGrpSpPr/>
              <p:nvPr/>
            </p:nvGrpSpPr>
            <p:grpSpPr>
              <a:xfrm>
                <a:off x="2289407" y="1378229"/>
                <a:ext cx="9671202" cy="4670004"/>
                <a:chOff x="2289407" y="1378229"/>
                <a:chExt cx="9671202" cy="4670004"/>
              </a:xfrm>
            </p:grpSpPr>
            <p:grpSp>
              <p:nvGrpSpPr>
                <p:cNvPr id="11" name="组合 10">
                  <a:extLst>
                    <a:ext uri="{FF2B5EF4-FFF2-40B4-BE49-F238E27FC236}">
                      <a16:creationId xmlns:a16="http://schemas.microsoft.com/office/drawing/2014/main" id="{1E8E1015-6FA7-4D85-BCD7-071A68CF86C6}"/>
                    </a:ext>
                  </a:extLst>
                </p:cNvPr>
                <p:cNvGrpSpPr/>
                <p:nvPr/>
              </p:nvGrpSpPr>
              <p:grpSpPr>
                <a:xfrm>
                  <a:off x="7942121" y="3796934"/>
                  <a:ext cx="4018488" cy="2251294"/>
                  <a:chOff x="3585945" y="3757185"/>
                  <a:chExt cx="5073805" cy="2842521"/>
                </a:xfrm>
              </p:grpSpPr>
              <p:pic>
                <p:nvPicPr>
                  <p:cNvPr id="3" name="图片 2">
                    <a:extLst>
                      <a:ext uri="{FF2B5EF4-FFF2-40B4-BE49-F238E27FC236}">
                        <a16:creationId xmlns:a16="http://schemas.microsoft.com/office/drawing/2014/main" id="{70C393D6-2D64-463A-542A-73C9DC80707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t="49608" b="2485"/>
                  <a:stretch/>
                </p:blipFill>
                <p:spPr>
                  <a:xfrm>
                    <a:off x="3585945" y="3757185"/>
                    <a:ext cx="5073805" cy="2360080"/>
                  </a:xfrm>
                  <a:prstGeom prst="rect">
                    <a:avLst/>
                  </a:prstGeom>
                </p:spPr>
              </p:pic>
              <p:sp>
                <p:nvSpPr>
                  <p:cNvPr id="10" name="文本框 9">
                    <a:extLst>
                      <a:ext uri="{FF2B5EF4-FFF2-40B4-BE49-F238E27FC236}">
                        <a16:creationId xmlns:a16="http://schemas.microsoft.com/office/drawing/2014/main" id="{3542A83D-9D2D-8EA7-70CC-AA44350D30CD}"/>
                      </a:ext>
                    </a:extLst>
                  </p:cNvPr>
                  <p:cNvSpPr txBox="1"/>
                  <p:nvPr/>
                </p:nvSpPr>
                <p:spPr>
                  <a:xfrm>
                    <a:off x="5680651" y="6172242"/>
                    <a:ext cx="1945889" cy="42746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 rtl="0">
                      <a:spcBef>
                        <a:spcPts val="0"/>
                      </a:spcBef>
                      <a:spcAft>
                        <a:spcPts val="0"/>
                      </a:spcAft>
                    </a:pPr>
                    <a:r>
                      <a:rPr lang="en-US" altLang="zh-CN" sz="1600" b="0" i="0" u="none" strike="noStrike" dirty="0">
                        <a:solidFill>
                          <a:srgbClr val="003262"/>
                        </a:solidFill>
                        <a:effectLst/>
                        <a:latin typeface="Calibri" panose="020F0502020204030204" pitchFamily="34" charset="0"/>
                      </a:rPr>
                      <a:t>g</a:t>
                    </a:r>
                    <a:r>
                      <a:rPr lang="en-US" altLang="zh-CN" sz="1600" b="0" i="0" u="none" strike="noStrike" baseline="30000" dirty="0">
                        <a:solidFill>
                          <a:srgbClr val="003262"/>
                        </a:solidFill>
                        <a:effectLst/>
                        <a:latin typeface="Calibri" panose="020F0502020204030204" pitchFamily="34" charset="0"/>
                      </a:rPr>
                      <a:t>(2)</a:t>
                    </a:r>
                    <a:r>
                      <a:rPr lang="en-US" altLang="zh-CN" sz="1600" b="0" i="0" u="none" strike="noStrike" dirty="0">
                        <a:solidFill>
                          <a:srgbClr val="003262"/>
                        </a:solidFill>
                        <a:effectLst/>
                        <a:latin typeface="Calibri" panose="020F0502020204030204" pitchFamily="34" charset="0"/>
                      </a:rPr>
                      <a:t>(0) = 0.010(6)</a:t>
                    </a:r>
                    <a:endParaRPr lang="zh-CN" altLang="en-US" sz="1600" dirty="0">
                      <a:solidFill>
                        <a:srgbClr val="003262"/>
                      </a:solidFill>
                    </a:endParaRPr>
                  </a:p>
                </p:txBody>
              </p:sp>
            </p:grpSp>
            <p:grpSp>
              <p:nvGrpSpPr>
                <p:cNvPr id="24" name="组合 23">
                  <a:extLst>
                    <a:ext uri="{FF2B5EF4-FFF2-40B4-BE49-F238E27FC236}">
                      <a16:creationId xmlns:a16="http://schemas.microsoft.com/office/drawing/2014/main" id="{96EEEB90-3568-A6DE-9DA0-0ABA1EF9179B}"/>
                    </a:ext>
                  </a:extLst>
                </p:cNvPr>
                <p:cNvGrpSpPr/>
                <p:nvPr/>
              </p:nvGrpSpPr>
              <p:grpSpPr>
                <a:xfrm>
                  <a:off x="2289407" y="1378229"/>
                  <a:ext cx="9579050" cy="4670004"/>
                  <a:chOff x="2289407" y="1378229"/>
                  <a:chExt cx="9579050" cy="4670004"/>
                </a:xfrm>
              </p:grpSpPr>
              <p:pic>
                <p:nvPicPr>
                  <p:cNvPr id="21" name="图片 20">
                    <a:extLst>
                      <a:ext uri="{FF2B5EF4-FFF2-40B4-BE49-F238E27FC236}">
                        <a16:creationId xmlns:a16="http://schemas.microsoft.com/office/drawing/2014/main" id="{BB22C5B5-8FFD-D163-3285-37DFC05CECB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4579693" y="1425668"/>
                    <a:ext cx="3217774" cy="2263562"/>
                  </a:xfrm>
                  <a:prstGeom prst="rect">
                    <a:avLst/>
                  </a:prstGeom>
                </p:spPr>
              </p:pic>
              <p:grpSp>
                <p:nvGrpSpPr>
                  <p:cNvPr id="12" name="组合 11">
                    <a:extLst>
                      <a:ext uri="{FF2B5EF4-FFF2-40B4-BE49-F238E27FC236}">
                        <a16:creationId xmlns:a16="http://schemas.microsoft.com/office/drawing/2014/main" id="{3E2405BA-247E-9620-23B4-EC568DC20649}"/>
                      </a:ext>
                    </a:extLst>
                  </p:cNvPr>
                  <p:cNvGrpSpPr/>
                  <p:nvPr/>
                </p:nvGrpSpPr>
                <p:grpSpPr>
                  <a:xfrm>
                    <a:off x="3960469" y="3780897"/>
                    <a:ext cx="4018488" cy="2267336"/>
                    <a:chOff x="6057513" y="1195907"/>
                    <a:chExt cx="5073805" cy="2862773"/>
                  </a:xfrm>
                </p:grpSpPr>
                <p:pic>
                  <p:nvPicPr>
                    <p:cNvPr id="5" name="图片 4">
                      <a:extLst>
                        <a:ext uri="{FF2B5EF4-FFF2-40B4-BE49-F238E27FC236}">
                          <a16:creationId xmlns:a16="http://schemas.microsoft.com/office/drawing/2014/main" id="{63ED5A9A-2748-47FC-8A31-42BCB58E01C9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 rotWithShape="1">
                    <a:blip r:embed="rId6"/>
                    <a:srcRect b="50558"/>
                    <a:stretch/>
                  </p:blipFill>
                  <p:spPr>
                    <a:xfrm>
                      <a:off x="6057513" y="1195907"/>
                      <a:ext cx="5073805" cy="2435704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9" name="文本框 8">
                      <a:extLst>
                        <a:ext uri="{FF2B5EF4-FFF2-40B4-BE49-F238E27FC236}">
                          <a16:creationId xmlns:a16="http://schemas.microsoft.com/office/drawing/2014/main" id="{37B08194-D729-A099-F1D9-F98D22137E1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857676" y="3631217"/>
                      <a:ext cx="2472759" cy="427463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algn="ctr"/>
                      <a:r>
                        <a:rPr lang="en-US" altLang="zh-CN" sz="1600" b="0" i="0" u="none" strike="noStrike" dirty="0">
                          <a:solidFill>
                            <a:srgbClr val="003262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  <a:r>
                        <a:rPr lang="en-US" altLang="zh-CN" sz="1600" b="0" i="0" u="none" strike="noStrike" baseline="30000" dirty="0">
                          <a:solidFill>
                            <a:srgbClr val="003262"/>
                          </a:solidFill>
                          <a:effectLst/>
                          <a:latin typeface="Calibri" panose="020F0502020204030204" pitchFamily="34" charset="0"/>
                        </a:rPr>
                        <a:t>(2)</a:t>
                      </a:r>
                      <a:r>
                        <a:rPr lang="en-US" altLang="zh-CN" sz="1600" b="0" i="0" u="none" strike="noStrike" dirty="0">
                          <a:solidFill>
                            <a:srgbClr val="003262"/>
                          </a:solidFill>
                          <a:effectLst/>
                          <a:latin typeface="Calibri" panose="020F0502020204030204" pitchFamily="34" charset="0"/>
                        </a:rPr>
                        <a:t>(0) = </a:t>
                      </a:r>
                      <a:r>
                        <a:rPr lang="en-US" altLang="zh-CN" sz="1600" dirty="0">
                          <a:solidFill>
                            <a:srgbClr val="003262"/>
                          </a:solidFill>
                          <a:latin typeface="Calibri" panose="020F0502020204030204" pitchFamily="34" charset="0"/>
                        </a:rPr>
                        <a:t>0.062(17)</a:t>
                      </a:r>
                      <a:endParaRPr lang="zh-CN" altLang="en-US" sz="1600" dirty="0">
                        <a:solidFill>
                          <a:srgbClr val="003262"/>
                        </a:solidFill>
                      </a:endParaRPr>
                    </a:p>
                  </p:txBody>
                </p:sp>
              </p:grpSp>
              <p:cxnSp>
                <p:nvCxnSpPr>
                  <p:cNvPr id="14" name="直线连接符 13">
                    <a:extLst>
                      <a:ext uri="{FF2B5EF4-FFF2-40B4-BE49-F238E27FC236}">
                        <a16:creationId xmlns:a16="http://schemas.microsoft.com/office/drawing/2014/main" id="{D2BE91FE-87CE-93F8-2CD0-A7C554367E2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289407" y="4824848"/>
                    <a:ext cx="4096768" cy="1"/>
                  </a:xfrm>
                  <a:prstGeom prst="line">
                    <a:avLst/>
                  </a:prstGeom>
                  <a:ln w="28575">
                    <a:solidFill>
                      <a:schemeClr val="bg1">
                        <a:lumMod val="75000"/>
                      </a:schemeClr>
                    </a:solidFill>
                    <a:prstDash val="sysDot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pic>
                <p:nvPicPr>
                  <p:cNvPr id="20" name="图片 19">
                    <a:extLst>
                      <a:ext uri="{FF2B5EF4-FFF2-40B4-BE49-F238E27FC236}">
                        <a16:creationId xmlns:a16="http://schemas.microsoft.com/office/drawing/2014/main" id="{5413C8F7-4464-6C48-D8E2-A0F9DC206C5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8496480" y="1378229"/>
                    <a:ext cx="3371977" cy="2311001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E25298F9-33F0-663E-FB1C-57C6EDFC32CA}"/>
                  </a:ext>
                </a:extLst>
              </p:cNvPr>
              <p:cNvSpPr txBox="1"/>
              <p:nvPr/>
            </p:nvSpPr>
            <p:spPr>
              <a:xfrm>
                <a:off x="4831505" y="3649856"/>
                <a:ext cx="2983615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algn="ctr" rtl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1600" b="0" i="0" u="none" strike="noStrike" dirty="0">
                    <a:solidFill>
                      <a:srgbClr val="003262"/>
                    </a:solidFill>
                    <a:effectLst/>
                    <a:latin typeface="Calibri" panose="020F0502020204030204" pitchFamily="34" charset="0"/>
                  </a:rPr>
                  <a:t>Fifth ion in a static nine-ion chain</a:t>
                </a:r>
                <a:endParaRPr lang="zh-CN" altLang="en-US" sz="1600" dirty="0">
                  <a:solidFill>
                    <a:srgbClr val="003262"/>
                  </a:solidFill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F90D9E9-D5FF-4680-CBAD-B601014261AC}"/>
                </a:ext>
              </a:extLst>
            </p:cNvPr>
            <p:cNvSpPr txBox="1"/>
            <p:nvPr/>
          </p:nvSpPr>
          <p:spPr>
            <a:xfrm>
              <a:off x="8849993" y="3649856"/>
              <a:ext cx="2983615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 rtl="0"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600" b="0" i="0" u="none" strike="noStrike" dirty="0">
                  <a:solidFill>
                    <a:srgbClr val="003262"/>
                  </a:solidFill>
                  <a:effectLst/>
                  <a:latin typeface="Calibri" panose="020F0502020204030204" pitchFamily="34" charset="0"/>
                </a:rPr>
                <a:t>Static single ion</a:t>
              </a:r>
              <a:endParaRPr lang="zh-CN" altLang="en-US" sz="1600" dirty="0">
                <a:solidFill>
                  <a:srgbClr val="003262"/>
                </a:solidFill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005A70DE-8EB8-C304-1B42-558E91F4B727}"/>
              </a:ext>
            </a:extLst>
          </p:cNvPr>
          <p:cNvSpPr txBox="1"/>
          <p:nvPr/>
        </p:nvSpPr>
        <p:spPr>
          <a:xfrm>
            <a:off x="526162" y="6508257"/>
            <a:ext cx="113465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</a:rPr>
              <a:t>arXiv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 preprint arXiv:2405.10501, 2024.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07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15C7078-6B83-89A4-4E9D-63524C9974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3847" y="1283859"/>
            <a:ext cx="5271629" cy="45445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66A7A5D-8042-80BF-D1D9-F16083873E58}"/>
                  </a:ext>
                </a:extLst>
              </p:cNvPr>
              <p:cNvSpPr txBox="1"/>
              <p:nvPr/>
            </p:nvSpPr>
            <p:spPr>
              <a:xfrm>
                <a:off x="3581401" y="5897442"/>
                <a:ext cx="4744865" cy="4589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003262"/>
                    </a:solidFill>
                    <a:latin typeface="NimbusRomNo9L"/>
                  </a:rPr>
                  <a:t>Crosstalk ≈ </a:t>
                </a:r>
                <a:r>
                  <a:rPr lang="en-US" altLang="zh-CN" sz="1800" dirty="0">
                    <a:solidFill>
                      <a:srgbClr val="003262"/>
                    </a:solidFill>
                    <a:effectLst/>
                    <a:latin typeface="NimbusRomNo9L"/>
                  </a:rPr>
                  <a:t>0.99 %, </a:t>
                </a:r>
                <a:r>
                  <a:rPr lang="en-US" altLang="zh-CN" dirty="0">
                    <a:solidFill>
                      <a:srgbClr val="003262"/>
                    </a:solidFill>
                    <a:latin typeface="NimbusRomNo9L"/>
                  </a:rPr>
                  <a:t>estimated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1800" i="1" kern="100" smtClean="0">
                            <a:solidFill>
                              <a:srgbClr val="00326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zh-CN" sz="1800" i="1" kern="100">
                            <a:solidFill>
                              <a:srgbClr val="003262"/>
                            </a:solidFill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𝑔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1800" kern="100">
                            <a:solidFill>
                              <a:srgbClr val="003262"/>
                            </a:solidFill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exp</m:t>
                        </m:r>
                      </m:sub>
                      <m:sup>
                        <m:d>
                          <m:dPr>
                            <m:ctrlPr>
                              <a:rPr lang="zh-CN" altLang="zh-CN" sz="1800" i="1" kern="100">
                                <a:solidFill>
                                  <a:srgbClr val="003262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1800" i="1" kern="100">
                                <a:solidFill>
                                  <a:srgbClr val="003262"/>
                                </a:solidFill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  <a:cs typeface="Times New Roman" panose="02020603050405020304" pitchFamily="18" charset="0"/>
                              </a:rPr>
                              <m:t>2</m:t>
                            </m:r>
                          </m:e>
                        </m:d>
                      </m:sup>
                    </m:sSubSup>
                    <m:r>
                      <a:rPr lang="en-US" altLang="zh-CN" sz="1800" i="1" kern="100">
                        <a:solidFill>
                          <a:srgbClr val="003262"/>
                        </a:solidFill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(0)</m:t>
                    </m:r>
                  </m:oMath>
                </a14:m>
                <a:r>
                  <a:rPr lang="en-US" altLang="zh-CN" dirty="0">
                    <a:solidFill>
                      <a:srgbClr val="003262"/>
                    </a:solidFill>
                    <a:latin typeface="NimbusRomNo9L"/>
                  </a:rPr>
                  <a:t> ≈ </a:t>
                </a:r>
                <a:r>
                  <a:rPr lang="en-US" altLang="zh-CN" dirty="0">
                    <a:solidFill>
                      <a:srgbClr val="003262"/>
                    </a:solidFill>
                  </a:rPr>
                  <a:t>0.050(13)</a:t>
                </a:r>
                <a:r>
                  <a:rPr lang="en-US" altLang="zh-CN" dirty="0">
                    <a:solidFill>
                      <a:srgbClr val="003262"/>
                    </a:solidFill>
                    <a:latin typeface="NimbusRomNo9L"/>
                  </a:rPr>
                  <a:t> </a:t>
                </a:r>
                <a:endParaRPr lang="zh-CN" altLang="en-US" dirty="0">
                  <a:solidFill>
                    <a:srgbClr val="003262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66A7A5D-8042-80BF-D1D9-F16083873E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1401" y="5897442"/>
                <a:ext cx="4744865" cy="458908"/>
              </a:xfrm>
              <a:prstGeom prst="rect">
                <a:avLst/>
              </a:prstGeom>
              <a:blipFill>
                <a:blip r:embed="rId4"/>
                <a:stretch>
                  <a:fillRect l="-1872" r="-1872" b="-162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3AAD7F-518E-206D-3829-682894241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2658416-66F1-1A0F-00B2-DC1C256CF263}"/>
              </a:ext>
            </a:extLst>
          </p:cNvPr>
          <p:cNvSpPr txBox="1"/>
          <p:nvPr/>
        </p:nvSpPr>
        <p:spPr>
          <a:xfrm>
            <a:off x="-508000" y="-94826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pic>
        <p:nvPicPr>
          <p:cNvPr id="6" name="Picture 2" descr="Berkeley Ions logo">
            <a:extLst>
              <a:ext uri="{FF2B5EF4-FFF2-40B4-BE49-F238E27FC236}">
                <a16:creationId xmlns:a16="http://schemas.microsoft.com/office/drawing/2014/main" id="{1158AB42-4AA3-A4FE-6011-776FBFA4F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119" y="97746"/>
            <a:ext cx="1253724" cy="123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EADC7DDE-102D-4C58-FA1A-67F41BC5F302}"/>
              </a:ext>
            </a:extLst>
          </p:cNvPr>
          <p:cNvSpPr txBox="1">
            <a:spLocks/>
          </p:cNvSpPr>
          <p:nvPr/>
        </p:nvSpPr>
        <p:spPr>
          <a:xfrm>
            <a:off x="-48679" y="-151474"/>
            <a:ext cx="11760817" cy="1642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altLang="zh-CN" dirty="0">
                <a:solidFill>
                  <a:srgbClr val="C28220"/>
                </a:solidFill>
                <a:latin typeface="Georgia" panose="02040502050405020303" pitchFamily="18" charset="0"/>
              </a:rPr>
              <a:t>Crosstalk characterization</a:t>
            </a:r>
            <a:endParaRPr lang="en-US" dirty="0">
              <a:latin typeface="Georgia" panose="02040502050405020303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23C3C5A-9D7C-B10B-2682-31DA80006FC7}"/>
              </a:ext>
            </a:extLst>
          </p:cNvPr>
          <p:cNvGrpSpPr/>
          <p:nvPr/>
        </p:nvGrpSpPr>
        <p:grpSpPr>
          <a:xfrm>
            <a:off x="807983" y="1276509"/>
            <a:ext cx="4696656" cy="4381921"/>
            <a:chOff x="807983" y="1276509"/>
            <a:chExt cx="4696656" cy="4381921"/>
          </a:xfrm>
        </p:grpSpPr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2B5E1709-0856-E7E3-182E-734DF9629C0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00" b="1696"/>
            <a:stretch/>
          </p:blipFill>
          <p:spPr bwMode="auto">
            <a:xfrm>
              <a:off x="807983" y="1276509"/>
              <a:ext cx="4696656" cy="43819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9AF6457F-D83C-BC5D-E7F6-9C514BC6A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85171" y="4778738"/>
              <a:ext cx="548168" cy="535116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C769BAB-AE57-FC81-64A9-9B24F60B1BBA}"/>
              </a:ext>
            </a:extLst>
          </p:cNvPr>
          <p:cNvSpPr txBox="1"/>
          <p:nvPr/>
        </p:nvSpPr>
        <p:spPr>
          <a:xfrm>
            <a:off x="526162" y="6508257"/>
            <a:ext cx="113465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</a:rPr>
              <a:t>arXiv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 preprint arXiv:2405.10501, 2024.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462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3AAD7F-518E-206D-3829-682894241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DECF4A-0221-CF45-A829-EE843404DA5A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9" name="Picture 2" descr="Berkeley Ions logo">
            <a:extLst>
              <a:ext uri="{FF2B5EF4-FFF2-40B4-BE49-F238E27FC236}">
                <a16:creationId xmlns:a16="http://schemas.microsoft.com/office/drawing/2014/main" id="{CE9E8901-5A3E-9FCA-9BB2-4CE4C38181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8119" y="97746"/>
            <a:ext cx="1253724" cy="123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ABA8C055-0577-2023-6270-720F886925AE}"/>
              </a:ext>
            </a:extLst>
          </p:cNvPr>
          <p:cNvSpPr txBox="1">
            <a:spLocks/>
          </p:cNvSpPr>
          <p:nvPr/>
        </p:nvSpPr>
        <p:spPr>
          <a:xfrm>
            <a:off x="-77707" y="-151474"/>
            <a:ext cx="11760817" cy="1642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altLang="zh-CN" dirty="0">
                <a:solidFill>
                  <a:srgbClr val="C28220"/>
                </a:solidFill>
                <a:latin typeface="Georgia" panose="02040502050405020303" pitchFamily="18" charset="0"/>
              </a:rPr>
              <a:t>Shuttling characterization</a:t>
            </a:r>
            <a:endParaRPr lang="en-US" dirty="0">
              <a:latin typeface="Georgia" panose="02040502050405020303" pitchFamily="18" charset="0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C620D97-9A6E-96AD-F712-7BB7C5C099AA}"/>
              </a:ext>
            </a:extLst>
          </p:cNvPr>
          <p:cNvGrpSpPr/>
          <p:nvPr/>
        </p:nvGrpSpPr>
        <p:grpSpPr>
          <a:xfrm>
            <a:off x="2417574" y="1210027"/>
            <a:ext cx="8011812" cy="1529970"/>
            <a:chOff x="2553887" y="1075415"/>
            <a:chExt cx="8011812" cy="1529970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AF35D274-0FFF-809B-6A55-DF52ECE4334C}"/>
                </a:ext>
              </a:extLst>
            </p:cNvPr>
            <p:cNvGrpSpPr/>
            <p:nvPr/>
          </p:nvGrpSpPr>
          <p:grpSpPr>
            <a:xfrm>
              <a:off x="2553887" y="1075415"/>
              <a:ext cx="3442286" cy="1508262"/>
              <a:chOff x="3831352" y="967839"/>
              <a:chExt cx="3442286" cy="1508262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211B984E-CFCE-9767-05E9-5253FFCB57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31352" y="1013366"/>
                <a:ext cx="1314610" cy="1462735"/>
              </a:xfrm>
              <a:prstGeom prst="rect">
                <a:avLst/>
              </a:prstGeom>
            </p:spPr>
          </p:pic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853E7C6D-7F0E-B450-5146-F58584D7DDC1}"/>
                  </a:ext>
                </a:extLst>
              </p:cNvPr>
              <p:cNvGrpSpPr/>
              <p:nvPr/>
            </p:nvGrpSpPr>
            <p:grpSpPr>
              <a:xfrm>
                <a:off x="5337960" y="967839"/>
                <a:ext cx="1935678" cy="1451809"/>
                <a:chOff x="5337960" y="967839"/>
                <a:chExt cx="1935678" cy="1451809"/>
              </a:xfrm>
            </p:grpSpPr>
            <p:cxnSp>
              <p:nvCxnSpPr>
                <p:cNvPr id="7" name="直线箭头连接符 6">
                  <a:extLst>
                    <a:ext uri="{FF2B5EF4-FFF2-40B4-BE49-F238E27FC236}">
                      <a16:creationId xmlns:a16="http://schemas.microsoft.com/office/drawing/2014/main" id="{93C8D3B0-D36F-FC2E-C4F1-715BF7747F51}"/>
                    </a:ext>
                  </a:extLst>
                </p:cNvPr>
                <p:cNvCxnSpPr/>
                <p:nvPr/>
              </p:nvCxnSpPr>
              <p:spPr>
                <a:xfrm>
                  <a:off x="5337960" y="2339440"/>
                  <a:ext cx="1935678" cy="0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直线箭头连接符 7">
                  <a:extLst>
                    <a:ext uri="{FF2B5EF4-FFF2-40B4-BE49-F238E27FC236}">
                      <a16:creationId xmlns:a16="http://schemas.microsoft.com/office/drawing/2014/main" id="{C61C9194-DE76-2B8C-71E7-678DA8BA9D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436919" y="967839"/>
                  <a:ext cx="0" cy="1451809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" name="矩形 10">
                  <a:extLst>
                    <a:ext uri="{FF2B5EF4-FFF2-40B4-BE49-F238E27FC236}">
                      <a16:creationId xmlns:a16="http://schemas.microsoft.com/office/drawing/2014/main" id="{47EE4FC8-DC53-781F-23F3-1B19D2F768DF}"/>
                    </a:ext>
                  </a:extLst>
                </p:cNvPr>
                <p:cNvSpPr/>
                <p:nvPr/>
              </p:nvSpPr>
              <p:spPr>
                <a:xfrm>
                  <a:off x="5454729" y="2135203"/>
                  <a:ext cx="1163782" cy="94551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id="{26A8D9E1-82B6-B620-768F-70331700C71D}"/>
                    </a:ext>
                  </a:extLst>
                </p:cNvPr>
                <p:cNvSpPr/>
                <p:nvPr/>
              </p:nvSpPr>
              <p:spPr>
                <a:xfrm>
                  <a:off x="5454729" y="1820571"/>
                  <a:ext cx="286982" cy="94551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9B50F0C4-9621-F80D-3283-824C14CE4999}"/>
                    </a:ext>
                  </a:extLst>
                </p:cNvPr>
                <p:cNvSpPr/>
                <p:nvPr/>
              </p:nvSpPr>
              <p:spPr>
                <a:xfrm>
                  <a:off x="5454729" y="1530201"/>
                  <a:ext cx="168235" cy="94551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3F2ACDE7-0E28-12CC-D522-AEDA180E61DC}"/>
                    </a:ext>
                  </a:extLst>
                </p:cNvPr>
                <p:cNvSpPr/>
                <p:nvPr/>
              </p:nvSpPr>
              <p:spPr>
                <a:xfrm>
                  <a:off x="5454730" y="1215569"/>
                  <a:ext cx="81150" cy="94551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8A520A57-3A00-E171-88F1-A6E89CC05997}"/>
                </a:ext>
              </a:extLst>
            </p:cNvPr>
            <p:cNvGrpSpPr/>
            <p:nvPr/>
          </p:nvGrpSpPr>
          <p:grpSpPr>
            <a:xfrm>
              <a:off x="7124022" y="1090831"/>
              <a:ext cx="3441677" cy="1514554"/>
              <a:chOff x="7366068" y="916020"/>
              <a:chExt cx="3441677" cy="1514554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18B7AFC9-AF3D-1A0E-C3A5-100906E00787}"/>
                  </a:ext>
                </a:extLst>
              </p:cNvPr>
              <p:cNvGrpSpPr/>
              <p:nvPr/>
            </p:nvGrpSpPr>
            <p:grpSpPr>
              <a:xfrm>
                <a:off x="8872067" y="916020"/>
                <a:ext cx="1935678" cy="1451809"/>
                <a:chOff x="5337960" y="916020"/>
                <a:chExt cx="1935678" cy="1451809"/>
              </a:xfrm>
            </p:grpSpPr>
            <p:cxnSp>
              <p:nvCxnSpPr>
                <p:cNvPr id="19" name="直线箭头连接符 18">
                  <a:extLst>
                    <a:ext uri="{FF2B5EF4-FFF2-40B4-BE49-F238E27FC236}">
                      <a16:creationId xmlns:a16="http://schemas.microsoft.com/office/drawing/2014/main" id="{7C185BB3-8F3A-A8FD-9EA3-2C05AE65078E}"/>
                    </a:ext>
                  </a:extLst>
                </p:cNvPr>
                <p:cNvCxnSpPr/>
                <p:nvPr/>
              </p:nvCxnSpPr>
              <p:spPr>
                <a:xfrm>
                  <a:off x="5337960" y="2287621"/>
                  <a:ext cx="1935678" cy="0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线箭头连接符 19">
                  <a:extLst>
                    <a:ext uri="{FF2B5EF4-FFF2-40B4-BE49-F238E27FC236}">
                      <a16:creationId xmlns:a16="http://schemas.microsoft.com/office/drawing/2014/main" id="{CE5F3E6F-0587-4F6E-709A-BC765466D7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436919" y="916020"/>
                  <a:ext cx="0" cy="1451809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0E4C6244-C8D3-A855-B6B4-027A87235673}"/>
                    </a:ext>
                  </a:extLst>
                </p:cNvPr>
                <p:cNvSpPr/>
                <p:nvPr/>
              </p:nvSpPr>
              <p:spPr>
                <a:xfrm>
                  <a:off x="5454728" y="2083384"/>
                  <a:ext cx="343413" cy="100003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7F2726BE-5E0E-F4E9-D3A1-003B6A4CA784}"/>
                    </a:ext>
                  </a:extLst>
                </p:cNvPr>
                <p:cNvSpPr/>
                <p:nvPr/>
              </p:nvSpPr>
              <p:spPr>
                <a:xfrm>
                  <a:off x="5454728" y="1768752"/>
                  <a:ext cx="487950" cy="100009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4" name="矩形 23">
                  <a:extLst>
                    <a:ext uri="{FF2B5EF4-FFF2-40B4-BE49-F238E27FC236}">
                      <a16:creationId xmlns:a16="http://schemas.microsoft.com/office/drawing/2014/main" id="{812B54DC-AB19-0FE5-BF35-9CD402CA5278}"/>
                    </a:ext>
                  </a:extLst>
                </p:cNvPr>
                <p:cNvSpPr/>
                <p:nvPr/>
              </p:nvSpPr>
              <p:spPr>
                <a:xfrm>
                  <a:off x="5454729" y="1478382"/>
                  <a:ext cx="1163772" cy="94551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D93C1562-527F-0582-B3B1-A708525A4A2B}"/>
                    </a:ext>
                  </a:extLst>
                </p:cNvPr>
                <p:cNvSpPr/>
                <p:nvPr/>
              </p:nvSpPr>
              <p:spPr>
                <a:xfrm>
                  <a:off x="5454729" y="1163751"/>
                  <a:ext cx="430352" cy="9455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id="{7D1AF637-48B1-8106-97F1-10152F5FF5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66068" y="967839"/>
                <a:ext cx="1314610" cy="1462735"/>
              </a:xfrm>
              <a:prstGeom prst="rect">
                <a:avLst/>
              </a:prstGeom>
            </p:spPr>
          </p:pic>
        </p:grpSp>
        <p:sp>
          <p:nvSpPr>
            <p:cNvPr id="30" name="右箭头 29">
              <a:extLst>
                <a:ext uri="{FF2B5EF4-FFF2-40B4-BE49-F238E27FC236}">
                  <a16:creationId xmlns:a16="http://schemas.microsoft.com/office/drawing/2014/main" id="{4CC9B875-CF10-B031-33FD-B094E7AE9540}"/>
                </a:ext>
              </a:extLst>
            </p:cNvPr>
            <p:cNvSpPr/>
            <p:nvPr/>
          </p:nvSpPr>
          <p:spPr>
            <a:xfrm>
              <a:off x="5904116" y="1498855"/>
              <a:ext cx="1035282" cy="63122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sz="1200" b="1" dirty="0"/>
                <a:t>Excitation</a:t>
              </a:r>
              <a:endParaRPr kumimoji="1" lang="zh-CN" altLang="en-US" sz="1200" b="1" dirty="0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510280B3-F688-0BA8-3D72-66CD3F6417C7}"/>
              </a:ext>
            </a:extLst>
          </p:cNvPr>
          <p:cNvSpPr txBox="1"/>
          <p:nvPr/>
        </p:nvSpPr>
        <p:spPr>
          <a:xfrm>
            <a:off x="5853226" y="2377905"/>
            <a:ext cx="13890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sz="1800" dirty="0"/>
              <a:t>Occupation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ED64ACA-6728-E233-0FF2-543506E362E3}"/>
              </a:ext>
            </a:extLst>
          </p:cNvPr>
          <p:cNvSpPr txBox="1"/>
          <p:nvPr/>
        </p:nvSpPr>
        <p:spPr>
          <a:xfrm>
            <a:off x="4049764" y="1011330"/>
            <a:ext cx="17180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dirty="0"/>
              <a:t>Motional states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FA9946B-78DA-A9D6-CF63-C1B7B7E9CE10}"/>
              </a:ext>
            </a:extLst>
          </p:cNvPr>
          <p:cNvSpPr txBox="1"/>
          <p:nvPr/>
        </p:nvSpPr>
        <p:spPr>
          <a:xfrm>
            <a:off x="8621829" y="1031840"/>
            <a:ext cx="17180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dirty="0"/>
              <a:t>Motional states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4075A38-DC79-F63F-20BB-0E321B4261FE}"/>
              </a:ext>
            </a:extLst>
          </p:cNvPr>
          <p:cNvSpPr txBox="1"/>
          <p:nvPr/>
        </p:nvSpPr>
        <p:spPr>
          <a:xfrm>
            <a:off x="10429386" y="2403552"/>
            <a:ext cx="13890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sz="1800" dirty="0"/>
              <a:t>Occupation</a:t>
            </a:r>
            <a:endParaRPr lang="zh-CN" alt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F35F8E6-8618-E35D-0D3D-42AA90AEC077}"/>
              </a:ext>
            </a:extLst>
          </p:cNvPr>
          <p:cNvSpPr txBox="1"/>
          <p:nvPr/>
        </p:nvSpPr>
        <p:spPr>
          <a:xfrm>
            <a:off x="526162" y="6508257"/>
            <a:ext cx="113465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1">
                    <a:lumMod val="50000"/>
                  </a:schemeClr>
                </a:solidFill>
              </a:rPr>
              <a:t>arXiv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 preprint arXiv:2405.10501, 2024.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0F371280-0087-55B9-BBF7-2D60E5CAB3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4144" y="1882356"/>
            <a:ext cx="234983" cy="195819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0857973B-70E5-58A6-4EE0-8B7EAEDE01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0831" y="1569042"/>
            <a:ext cx="234983" cy="195819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929E5717-57C9-5DF7-590C-05F73FDB6A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8323" y="1263886"/>
            <a:ext cx="234983" cy="195819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1376669F-792C-5E02-57B7-50C1F5326A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2500" y="2157310"/>
            <a:ext cx="645068" cy="205673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8E72288A-5B8A-909A-E539-C9ACAA287F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5814" y="1572553"/>
            <a:ext cx="234983" cy="195819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DA2CAE2D-29DF-E5EA-E330-6274B5DC61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8553" y="2170784"/>
            <a:ext cx="234983" cy="195819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E5563890-BF39-56D7-35A6-1DEAF9FDCB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7387" y="1843896"/>
            <a:ext cx="234983" cy="195819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6A3B6739-7A63-9789-985F-F2BF49E6FC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7361" y="2137066"/>
            <a:ext cx="796997" cy="195819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8EE047DC-B969-2B88-81B4-2396B30C7A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81863" y="1848105"/>
            <a:ext cx="796997" cy="195819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FB6ED0FD-090B-D0FA-9472-85B626DAE19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93778" y="2168974"/>
            <a:ext cx="708301" cy="195819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DA81F8C2-0770-B37B-8C25-D0B5475577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2480" y="1870744"/>
            <a:ext cx="645068" cy="205673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2EE7A072-6BAD-F926-982F-A64D6780A1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2338" y="1563202"/>
            <a:ext cx="645068" cy="205673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:a16="http://schemas.microsoft.com/office/drawing/2014/main" id="{892DE772-F1F3-FEAD-9995-2A4C5ED65D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2500" y="1258958"/>
            <a:ext cx="645068" cy="20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2950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主题">
  <a:themeElements>
    <a:clrScheme name="Office 2013 - 2022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主题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109503</TotalTime>
  <Words>1113</Words>
  <Application>Microsoft Macintosh PowerPoint</Application>
  <PresentationFormat>Widescreen</PresentationFormat>
  <Paragraphs>241</Paragraphs>
  <Slides>20</Slides>
  <Notes>15</Notes>
  <HiddenSlides>1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ＭＳ Ｐゴシック</vt:lpstr>
      <vt:lpstr>NimbusRomNo9L</vt:lpstr>
      <vt:lpstr>Arial</vt:lpstr>
      <vt:lpstr>Calibri</vt:lpstr>
      <vt:lpstr>Calibri Light</vt:lpstr>
      <vt:lpstr>Cambria Math</vt:lpstr>
      <vt:lpstr>Geneva</vt:lpstr>
      <vt:lpstr>Georgia</vt:lpstr>
      <vt:lpstr>Lucida Grande</vt:lpstr>
      <vt:lpstr>Times New Roman</vt:lpstr>
      <vt:lpstr>Office 2013 - 2022 主题</vt:lpstr>
      <vt:lpstr>Temporally multiplexed ion-photon quantum interface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Integrated Photonics for Scalable Trapped Ion Quantum Computing</dc:title>
  <dc:creator>Daniel Klawson</dc:creator>
  <cp:lastModifiedBy>You, Bingran</cp:lastModifiedBy>
  <cp:revision>975</cp:revision>
  <dcterms:created xsi:type="dcterms:W3CDTF">2023-03-03T19:53:58Z</dcterms:created>
  <dcterms:modified xsi:type="dcterms:W3CDTF">2026-01-15T19:40:45Z</dcterms:modified>
</cp:coreProperties>
</file>