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2" r:id="rId5"/>
    <p:sldId id="282" r:id="rId6"/>
    <p:sldId id="270" r:id="rId7"/>
    <p:sldId id="312" r:id="rId8"/>
    <p:sldId id="292" r:id="rId9"/>
    <p:sldId id="271" r:id="rId10"/>
    <p:sldId id="309" r:id="rId11"/>
    <p:sldId id="287" r:id="rId12"/>
    <p:sldId id="310" r:id="rId13"/>
    <p:sldId id="311" r:id="rId14"/>
    <p:sldId id="294" r:id="rId15"/>
    <p:sldId id="284" r:id="rId16"/>
    <p:sldId id="305" r:id="rId17"/>
    <p:sldId id="295" r:id="rId18"/>
    <p:sldId id="296" r:id="rId19"/>
    <p:sldId id="289" r:id="rId20"/>
    <p:sldId id="306" r:id="rId21"/>
    <p:sldId id="293" r:id="rId22"/>
    <p:sldId id="299" r:id="rId23"/>
    <p:sldId id="275" r:id="rId24"/>
    <p:sldId id="298" r:id="rId25"/>
    <p:sldId id="300" r:id="rId26"/>
    <p:sldId id="297" r:id="rId27"/>
    <p:sldId id="302" r:id="rId28"/>
    <p:sldId id="307" r:id="rId29"/>
    <p:sldId id="308" r:id="rId30"/>
    <p:sldId id="304" r:id="rId31"/>
    <p:sldId id="285" r:id="rId32"/>
    <p:sldId id="27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434"/>
    <a:srgbClr val="C01C23"/>
    <a:srgbClr val="FFC000"/>
    <a:srgbClr val="44546A"/>
    <a:srgbClr val="FF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20" autoAdjust="0"/>
  </p:normalViewPr>
  <p:slideViewPr>
    <p:cSldViewPr snapToGrid="0">
      <p:cViewPr varScale="1">
        <p:scale>
          <a:sx n="83" d="100"/>
          <a:sy n="83" d="100"/>
        </p:scale>
        <p:origin x="65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0BDC6-96A9-45B7-ADB8-15D4618BD705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EA506-4726-4922-97B4-8F6BC2803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45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FEA506-4726-4922-97B4-8F6BC28033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45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注册</a:t>
            </a:r>
            <a:r>
              <a:rPr lang="en-US" altLang="zh-CN" dirty="0"/>
              <a:t>10</a:t>
            </a:r>
            <a:r>
              <a:rPr lang="zh-CN" altLang="en-US" dirty="0"/>
              <a:t>条</a:t>
            </a:r>
            <a:endParaRPr lang="en-US" altLang="zh-CN" dirty="0"/>
          </a:p>
          <a:p>
            <a:r>
              <a:rPr lang="zh-CN" altLang="en-US" dirty="0"/>
              <a:t>登录</a:t>
            </a:r>
            <a:r>
              <a:rPr lang="en-US" altLang="zh-CN" dirty="0"/>
              <a:t>6</a:t>
            </a:r>
            <a:r>
              <a:rPr lang="zh-CN" altLang="en-US" dirty="0"/>
              <a:t>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FEA506-4726-4922-97B4-8F6BC28033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09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86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63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5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7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1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78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1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3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4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E2DCE-F5FE-42E6-B7AD-2E701BC4A199}" type="datetimeFigureOut">
              <a:rPr lang="zh-CN" altLang="en-US" smtClean="0"/>
              <a:t>2020/1/3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7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9" cy="7606888"/>
          </a:xfrm>
          <a:prstGeom prst="rect">
            <a:avLst/>
          </a:prstGeom>
        </p:spPr>
      </p:pic>
      <p:sp>
        <p:nvSpPr>
          <p:cNvPr id="98" name="矩形 97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252434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-22331" y="-12775"/>
            <a:ext cx="12213877" cy="1376769"/>
            <a:chOff x="-35031" y="1575572"/>
            <a:chExt cx="12213877" cy="1376769"/>
          </a:xfrm>
        </p:grpSpPr>
        <p:sp>
          <p:nvSpPr>
            <p:cNvPr id="94" name="直角三角形 93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直角三角形 94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591857" y="2959755"/>
            <a:ext cx="10985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软件测试</a:t>
            </a:r>
            <a:r>
              <a:rPr lang="zh-CN" altLang="en-US" sz="54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项目</a:t>
            </a:r>
            <a:r>
              <a:rPr lang="en-US" altLang="zh-CN" sz="54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MeetHere</a:t>
            </a:r>
            <a:r>
              <a:rPr lang="zh-CN" altLang="en-US" sz="5400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汇报</a:t>
            </a:r>
            <a:endParaRPr lang="zh-CN" altLang="en-US" sz="54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77833" y="5598918"/>
            <a:ext cx="341371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徐赞博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、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郭晓康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050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5" y="33401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6379" y="46805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代码测试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705777" y="1484944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集成测试：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集成策略：自顶向下，由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controller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逐渐集成至整个系统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285" y="2983345"/>
            <a:ext cx="10017735" cy="34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5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5" y="33401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FE9B015-6B34-4047-9567-7E568E09F403}"/>
              </a:ext>
            </a:extLst>
          </p:cNvPr>
          <p:cNvSpPr txBox="1"/>
          <p:nvPr/>
        </p:nvSpPr>
        <p:spPr>
          <a:xfrm>
            <a:off x="1057362" y="1910520"/>
            <a:ext cx="95367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遇到的问题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有些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打桩返回的数据比较难验证，比如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cotroller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里在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中存放了数据，查阅资料后使用了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assertModelAttritubeAvailable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断言进行验证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379" y="46805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代码测试</a:t>
            </a:r>
          </a:p>
        </p:txBody>
      </p:sp>
    </p:spTree>
    <p:extLst>
      <p:ext uri="{BB962C8B-B14F-4D97-AF65-F5344CB8AC3E}">
        <p14:creationId xmlns:p14="http://schemas.microsoft.com/office/powerpoint/2010/main" val="2643111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5" y="33401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6379" y="46805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代码测试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5" y="1450911"/>
            <a:ext cx="10058400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静态分析工具：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Bug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Detector: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FindBugs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idea64_hZRWOyCAO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43" y="2150918"/>
            <a:ext cx="8496178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352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5" y="33401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6379" y="46805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代码测试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5" y="1450911"/>
            <a:ext cx="10058400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静态分析工具：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 Style Checker: P3C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88920"/>
            <a:ext cx="11628582" cy="339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511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928" y="1459459"/>
            <a:ext cx="8198906" cy="527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9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522" y="1769630"/>
            <a:ext cx="5027902" cy="442508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7143524" y="3131929"/>
            <a:ext cx="4900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待测因素：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昵称、邮箱、手机、用户名、密码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8748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41" y="1618984"/>
            <a:ext cx="10629701" cy="512817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4" y="1497231"/>
            <a:ext cx="1745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待</a:t>
            </a:r>
            <a:r>
              <a:rPr lang="zh-CN" altLang="en-US" sz="2400" dirty="0" smtClean="0"/>
              <a:t>测特征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37088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61" b="1522"/>
          <a:stretch/>
        </p:blipFill>
        <p:spPr>
          <a:xfrm>
            <a:off x="2125515" y="1404867"/>
            <a:ext cx="9059279" cy="508555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4" y="1497231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测试用例：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8661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4257"/>
          <a:stretch/>
        </p:blipFill>
        <p:spPr>
          <a:xfrm>
            <a:off x="1339631" y="2269255"/>
            <a:ext cx="9664268" cy="42978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4" y="1564253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自动化测试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工具：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Selenium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45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3850" y="1404041"/>
            <a:ext cx="8135883" cy="2488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269" y="3913036"/>
            <a:ext cx="6594405" cy="280933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4" y="1564253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自动化测试代码：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6428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10562066">
            <a:off x="4149225" y="1754572"/>
            <a:ext cx="3851979" cy="3848100"/>
            <a:chOff x="4092009" y="1748648"/>
            <a:chExt cx="3851979" cy="3848100"/>
          </a:xfrm>
        </p:grpSpPr>
        <p:sp>
          <p:nvSpPr>
            <p:cNvPr id="8" name="等腰三角形 7"/>
            <p:cNvSpPr/>
            <p:nvPr/>
          </p:nvSpPr>
          <p:spPr>
            <a:xfrm rot="14088228">
              <a:off x="4122504" y="4748260"/>
              <a:ext cx="497016" cy="558006"/>
            </a:xfrm>
            <a:prstGeom prst="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095888" y="1748648"/>
              <a:ext cx="3848100" cy="384810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4611756">
            <a:off x="4067604" y="1751385"/>
            <a:ext cx="3818506" cy="3335424"/>
            <a:chOff x="3444438" y="1748648"/>
            <a:chExt cx="4499550" cy="3930309"/>
          </a:xfrm>
        </p:grpSpPr>
        <p:sp>
          <p:nvSpPr>
            <p:cNvPr id="11" name="等腰三角形 10"/>
            <p:cNvSpPr/>
            <p:nvPr/>
          </p:nvSpPr>
          <p:spPr>
            <a:xfrm rot="14088228">
              <a:off x="3763766" y="4664826"/>
              <a:ext cx="694803" cy="1333459"/>
            </a:xfrm>
            <a:prstGeom prst="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95888" y="1748648"/>
              <a:ext cx="3848100" cy="3848100"/>
            </a:xfrm>
            <a:prstGeom prst="ellips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54803">
            <a:off x="3787342" y="2324144"/>
            <a:ext cx="3717647" cy="2841410"/>
            <a:chOff x="2771349" y="1868123"/>
            <a:chExt cx="5034780" cy="3848100"/>
          </a:xfrm>
        </p:grpSpPr>
        <p:sp>
          <p:nvSpPr>
            <p:cNvPr id="14" name="等腰三角形 13"/>
            <p:cNvSpPr/>
            <p:nvPr/>
          </p:nvSpPr>
          <p:spPr>
            <a:xfrm rot="14088228">
              <a:off x="3353727" y="4342536"/>
              <a:ext cx="723929" cy="1888685"/>
            </a:xfrm>
            <a:prstGeom prst="triangle">
              <a:avLst>
                <a:gd name="adj" fmla="val 68553"/>
              </a:avLst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958029" y="1868123"/>
              <a:ext cx="3848100" cy="384810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5062627">
            <a:off x="4559180" y="2930359"/>
            <a:ext cx="3623094" cy="2618001"/>
            <a:chOff x="2257464" y="1748647"/>
            <a:chExt cx="5686524" cy="4109007"/>
          </a:xfrm>
          <a:solidFill>
            <a:srgbClr val="252434"/>
          </a:solidFill>
        </p:grpSpPr>
        <p:sp>
          <p:nvSpPr>
            <p:cNvPr id="17" name="等腰三角形 16"/>
            <p:cNvSpPr/>
            <p:nvPr/>
          </p:nvSpPr>
          <p:spPr>
            <a:xfrm rot="14088228">
              <a:off x="3018182" y="4175786"/>
              <a:ext cx="921150" cy="2442586"/>
            </a:xfrm>
            <a:prstGeom prst="triangl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095888" y="1748647"/>
              <a:ext cx="3848100" cy="3848100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3318" y="1451053"/>
            <a:ext cx="7523419" cy="1093127"/>
            <a:chOff x="583316" y="1451052"/>
            <a:chExt cx="7523419" cy="1093127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106735" y="1681042"/>
              <a:ext cx="0" cy="863137"/>
            </a:xfrm>
            <a:prstGeom prst="line">
              <a:avLst/>
            </a:prstGeom>
            <a:ln w="63500"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583316" y="1451052"/>
              <a:ext cx="296131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ONE</a:t>
              </a:r>
            </a:p>
            <a:p>
              <a:pPr algn="r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成员分工介绍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08117" y="1451053"/>
            <a:ext cx="7542467" cy="913862"/>
            <a:chOff x="3708117" y="1451052"/>
            <a:chExt cx="7542465" cy="9138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08117" y="1451052"/>
              <a:ext cx="0" cy="86313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8289267" y="1626250"/>
              <a:ext cx="296131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TWO</a:t>
              </a:r>
            </a:p>
            <a:p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需求说明及功能演示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69492" y="4640996"/>
            <a:ext cx="3200965" cy="939401"/>
            <a:chOff x="8469491" y="4640995"/>
            <a:chExt cx="3200965" cy="93940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469491" y="4717259"/>
              <a:ext cx="0" cy="86313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8709142" y="4640995"/>
              <a:ext cx="2961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PART FOUR</a:t>
              </a:r>
            </a:p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项目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总结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1754" y="5148828"/>
            <a:ext cx="3117642" cy="863137"/>
            <a:chOff x="241753" y="5148827"/>
            <a:chExt cx="3117642" cy="86313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359395" y="5148827"/>
              <a:ext cx="0" cy="863137"/>
            </a:xfrm>
            <a:prstGeom prst="line">
              <a:avLst/>
            </a:prstGeom>
            <a:ln w="63500"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241753" y="5148827"/>
              <a:ext cx="2961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PART THREE</a:t>
              </a:r>
            </a:p>
            <a:p>
              <a:pPr algn="r"/>
              <a:r>
                <a:rPr lang="en-US" altLang="zh-CN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MeetHere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测试介绍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116707" y="2926914"/>
            <a:ext cx="18479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TENTS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-22331" y="-12775"/>
            <a:ext cx="12213877" cy="1376769"/>
            <a:chOff x="-35031" y="1575572"/>
            <a:chExt cx="12213877" cy="1376769"/>
          </a:xfrm>
        </p:grpSpPr>
        <p:sp>
          <p:nvSpPr>
            <p:cNvPr id="31" name="直角三角形 30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314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4" y="1573429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执行结果</a:t>
            </a:r>
            <a:r>
              <a:rPr lang="zh-CN" altLang="en-US" sz="2400" dirty="0" smtClean="0"/>
              <a:t>：</a:t>
            </a:r>
            <a:endParaRPr lang="zh-CN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93250"/>
              </p:ext>
            </p:extLst>
          </p:nvPr>
        </p:nvGraphicFramePr>
        <p:xfrm>
          <a:off x="1498599" y="2809426"/>
          <a:ext cx="9501909" cy="2833356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01983">
                  <a:extLst>
                    <a:ext uri="{9D8B030D-6E8A-4147-A177-3AD203B41FA5}">
                      <a16:colId xmlns:a16="http://schemas.microsoft.com/office/drawing/2014/main" val="647521279"/>
                    </a:ext>
                  </a:extLst>
                </a:gridCol>
                <a:gridCol w="979055">
                  <a:extLst>
                    <a:ext uri="{9D8B030D-6E8A-4147-A177-3AD203B41FA5}">
                      <a16:colId xmlns:a16="http://schemas.microsoft.com/office/drawing/2014/main" val="2105483169"/>
                    </a:ext>
                  </a:extLst>
                </a:gridCol>
                <a:gridCol w="720436">
                  <a:extLst>
                    <a:ext uri="{9D8B030D-6E8A-4147-A177-3AD203B41FA5}">
                      <a16:colId xmlns:a16="http://schemas.microsoft.com/office/drawing/2014/main" val="260752308"/>
                    </a:ext>
                  </a:extLst>
                </a:gridCol>
                <a:gridCol w="199539">
                  <a:extLst>
                    <a:ext uri="{9D8B030D-6E8A-4147-A177-3AD203B41FA5}">
                      <a16:colId xmlns:a16="http://schemas.microsoft.com/office/drawing/2014/main" val="252419601"/>
                    </a:ext>
                  </a:extLst>
                </a:gridCol>
                <a:gridCol w="474716">
                  <a:extLst>
                    <a:ext uri="{9D8B030D-6E8A-4147-A177-3AD203B41FA5}">
                      <a16:colId xmlns:a16="http://schemas.microsoft.com/office/drawing/2014/main" val="293745801"/>
                    </a:ext>
                  </a:extLst>
                </a:gridCol>
                <a:gridCol w="745713">
                  <a:extLst>
                    <a:ext uri="{9D8B030D-6E8A-4147-A177-3AD203B41FA5}">
                      <a16:colId xmlns:a16="http://schemas.microsoft.com/office/drawing/2014/main" val="3897209633"/>
                    </a:ext>
                  </a:extLst>
                </a:gridCol>
                <a:gridCol w="297996">
                  <a:extLst>
                    <a:ext uri="{9D8B030D-6E8A-4147-A177-3AD203B41FA5}">
                      <a16:colId xmlns:a16="http://schemas.microsoft.com/office/drawing/2014/main" val="3934851308"/>
                    </a:ext>
                  </a:extLst>
                </a:gridCol>
                <a:gridCol w="729672">
                  <a:extLst>
                    <a:ext uri="{9D8B030D-6E8A-4147-A177-3AD203B41FA5}">
                      <a16:colId xmlns:a16="http://schemas.microsoft.com/office/drawing/2014/main" val="112406530"/>
                    </a:ext>
                  </a:extLst>
                </a:gridCol>
                <a:gridCol w="1025237">
                  <a:extLst>
                    <a:ext uri="{9D8B030D-6E8A-4147-A177-3AD203B41FA5}">
                      <a16:colId xmlns:a16="http://schemas.microsoft.com/office/drawing/2014/main" val="3699358855"/>
                    </a:ext>
                  </a:extLst>
                </a:gridCol>
                <a:gridCol w="831272">
                  <a:extLst>
                    <a:ext uri="{9D8B030D-6E8A-4147-A177-3AD203B41FA5}">
                      <a16:colId xmlns:a16="http://schemas.microsoft.com/office/drawing/2014/main" val="565875146"/>
                    </a:ext>
                  </a:extLst>
                </a:gridCol>
                <a:gridCol w="822037">
                  <a:extLst>
                    <a:ext uri="{9D8B030D-6E8A-4147-A177-3AD203B41FA5}">
                      <a16:colId xmlns:a16="http://schemas.microsoft.com/office/drawing/2014/main" val="1477542541"/>
                    </a:ext>
                  </a:extLst>
                </a:gridCol>
                <a:gridCol w="674253">
                  <a:extLst>
                    <a:ext uri="{9D8B030D-6E8A-4147-A177-3AD203B41FA5}">
                      <a16:colId xmlns:a16="http://schemas.microsoft.com/office/drawing/2014/main" val="1118681298"/>
                    </a:ext>
                  </a:extLst>
                </a:gridCol>
              </a:tblGrid>
              <a:tr h="4722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测试用例总数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1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202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503239"/>
                  </a:ext>
                </a:extLst>
              </a:tr>
              <a:tr h="4722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执行用例（个）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1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295438"/>
                  </a:ext>
                </a:extLst>
              </a:tr>
              <a:tr h="4722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删除用例（个）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1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50891"/>
                  </a:ext>
                </a:extLst>
              </a:tr>
              <a:tr h="4722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受阻用例（个）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受阻原因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310071"/>
                  </a:ext>
                </a:extLst>
              </a:tr>
              <a:tr h="4722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实测用例数（个）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1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036983"/>
                  </a:ext>
                </a:extLst>
              </a:tr>
              <a:tr h="4722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发现缺陷（个）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致命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严重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5095"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一般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建议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8179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008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4" y="334011"/>
            <a:ext cx="2541329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6226" y="468053"/>
            <a:ext cx="270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系统功能测试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091CBE-49A6-401A-B126-264E8BE17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26" y="2920261"/>
            <a:ext cx="11081002" cy="130999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498854" y="1591901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缺陷报告单：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37485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1371014" y="1880756"/>
            <a:ext cx="8976360" cy="2245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性能需求：</a:t>
            </a:r>
            <a:r>
              <a:rPr lang="en-US" altLang="zh-CN" sz="2400" dirty="0"/>
              <a:t>1000 </a:t>
            </a:r>
            <a:r>
              <a:rPr lang="zh-CN" altLang="en-US" sz="2400" dirty="0"/>
              <a:t>个在线用户按正常操作速度访问本系统</a:t>
            </a:r>
            <a:r>
              <a:rPr lang="zh-CN" altLang="en-US" sz="2400" dirty="0" smtClean="0"/>
              <a:t>的预约功能</a:t>
            </a:r>
            <a:r>
              <a:rPr lang="zh-CN" altLang="en-US" sz="2400" dirty="0"/>
              <a:t>，</a:t>
            </a:r>
            <a:r>
              <a:rPr lang="zh-CN" altLang="en-US" sz="2400" dirty="0" smtClean="0"/>
              <a:t>交易成功率</a:t>
            </a:r>
            <a:r>
              <a:rPr lang="zh-CN" altLang="en-US" sz="2400" dirty="0"/>
              <a:t>需达到 </a:t>
            </a:r>
            <a:r>
              <a:rPr lang="en-US" altLang="zh-CN" sz="2400" dirty="0"/>
              <a:t>100</a:t>
            </a:r>
            <a:r>
              <a:rPr lang="en-US" altLang="zh-CN" sz="2400" dirty="0" smtClean="0"/>
              <a:t>%</a:t>
            </a:r>
            <a:r>
              <a:rPr lang="zh-CN" altLang="en-US" sz="2400" dirty="0" smtClean="0"/>
              <a:t>，且请求</a:t>
            </a:r>
            <a:r>
              <a:rPr lang="zh-CN" altLang="en-US" sz="2400" dirty="0"/>
              <a:t>响应时间不得大于 </a:t>
            </a:r>
            <a:r>
              <a:rPr lang="en-US" altLang="zh-CN" sz="2400" dirty="0" smtClean="0"/>
              <a:t>2s </a:t>
            </a:r>
          </a:p>
          <a:p>
            <a:pPr>
              <a:lnSpc>
                <a:spcPct val="150000"/>
              </a:lnSpc>
            </a:pP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测试类型：独立</a:t>
            </a:r>
            <a:r>
              <a:rPr lang="zh-CN" altLang="en-US" sz="2400" dirty="0" smtClean="0"/>
              <a:t>场景、</a:t>
            </a:r>
            <a:r>
              <a:rPr lang="zh-CN" altLang="en-US" sz="2400" dirty="0" smtClean="0"/>
              <a:t>混合</a:t>
            </a:r>
            <a:r>
              <a:rPr lang="zh-CN" altLang="en-US" sz="2400" dirty="0" smtClean="0"/>
              <a:t>场景性能测试</a:t>
            </a:r>
            <a:endParaRPr lang="en-US" altLang="zh-CN" sz="2400" dirty="0" smtClean="0"/>
          </a:p>
        </p:txBody>
      </p:sp>
      <p:grpSp>
        <p:nvGrpSpPr>
          <p:cNvPr id="11" name="组合 10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</p:spTree>
    <p:extLst>
      <p:ext uri="{BB962C8B-B14F-4D97-AF65-F5344CB8AC3E}">
        <p14:creationId xmlns:p14="http://schemas.microsoft.com/office/powerpoint/2010/main" val="339284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0" y="1338757"/>
            <a:ext cx="11635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独立场景：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注册</a:t>
            </a:r>
            <a:r>
              <a:rPr lang="zh-CN" altLang="en-US" sz="2400" dirty="0" smtClean="0"/>
              <a:t>、登录、场馆预约</a:t>
            </a:r>
            <a:r>
              <a:rPr lang="zh-CN" altLang="en-US" sz="2400" dirty="0" smtClean="0"/>
              <a:t>、修改预约、取消预约、</a:t>
            </a:r>
            <a:r>
              <a:rPr lang="zh-CN" altLang="en-US" sz="2400" dirty="0" smtClean="0"/>
              <a:t>发表</a:t>
            </a:r>
            <a:r>
              <a:rPr lang="zh-CN" altLang="en-US" sz="2400" dirty="0" smtClean="0"/>
              <a:t>留言、修改留言、删除留言</a:t>
            </a:r>
            <a:endParaRPr lang="en-US" altLang="zh-CN" sz="2400" dirty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247327"/>
              </p:ext>
            </p:extLst>
          </p:nvPr>
        </p:nvGraphicFramePr>
        <p:xfrm>
          <a:off x="2041850" y="3014689"/>
          <a:ext cx="7789479" cy="3181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0068">
                  <a:extLst>
                    <a:ext uri="{9D8B030D-6E8A-4147-A177-3AD203B41FA5}">
                      <a16:colId xmlns:a16="http://schemas.microsoft.com/office/drawing/2014/main" val="758397389"/>
                    </a:ext>
                  </a:extLst>
                </a:gridCol>
                <a:gridCol w="2055348">
                  <a:extLst>
                    <a:ext uri="{9D8B030D-6E8A-4147-A177-3AD203B41FA5}">
                      <a16:colId xmlns:a16="http://schemas.microsoft.com/office/drawing/2014/main" val="3450856057"/>
                    </a:ext>
                  </a:extLst>
                </a:gridCol>
                <a:gridCol w="1557708">
                  <a:extLst>
                    <a:ext uri="{9D8B030D-6E8A-4147-A177-3AD203B41FA5}">
                      <a16:colId xmlns:a16="http://schemas.microsoft.com/office/drawing/2014/main" val="987829675"/>
                    </a:ext>
                  </a:extLst>
                </a:gridCol>
                <a:gridCol w="1557708">
                  <a:extLst>
                    <a:ext uri="{9D8B030D-6E8A-4147-A177-3AD203B41FA5}">
                      <a16:colId xmlns:a16="http://schemas.microsoft.com/office/drawing/2014/main" val="28174975"/>
                    </a:ext>
                  </a:extLst>
                </a:gridCol>
                <a:gridCol w="1558647">
                  <a:extLst>
                    <a:ext uri="{9D8B030D-6E8A-4147-A177-3AD203B41FA5}">
                      <a16:colId xmlns:a16="http://schemas.microsoft.com/office/drawing/2014/main" val="3016567097"/>
                    </a:ext>
                  </a:extLst>
                </a:gridCol>
              </a:tblGrid>
              <a:tr h="37131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并发数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响应时间要求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TPS</a:t>
                      </a:r>
                      <a:r>
                        <a:rPr lang="zh-CN" sz="1800" kern="100" dirty="0">
                          <a:effectLst/>
                        </a:rPr>
                        <a:t>要求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加压时间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加压方式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9364446"/>
                  </a:ext>
                </a:extLst>
              </a:tr>
              <a:tr h="57737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&lt;1</a:t>
                      </a:r>
                      <a:r>
                        <a:rPr lang="zh-CN" sz="1800" kern="100" dirty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N/A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</a:t>
                      </a:r>
                      <a:r>
                        <a:rPr lang="zh-CN" sz="1800" kern="100" dirty="0">
                          <a:effectLst/>
                        </a:rPr>
                        <a:t>分钟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直接加压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4235929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N/A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</a:t>
                      </a:r>
                      <a:r>
                        <a:rPr lang="zh-CN" sz="1800" kern="100">
                          <a:effectLst/>
                        </a:rPr>
                        <a:t>分钟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个</a:t>
                      </a:r>
                      <a:r>
                        <a:rPr lang="zh-CN" sz="1800" kern="100" dirty="0">
                          <a:effectLst/>
                        </a:rPr>
                        <a:t>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4941076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N/A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10</a:t>
                      </a:r>
                      <a:r>
                        <a:rPr lang="zh-CN" sz="1800" kern="100" dirty="0">
                          <a:effectLst/>
                        </a:rPr>
                        <a:t>分钟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个用户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0909865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50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&gt;100</a:t>
                      </a:r>
                      <a:r>
                        <a:rPr lang="zh-CN" sz="1800" kern="100">
                          <a:effectLst/>
                        </a:rPr>
                        <a:t>笔</a:t>
                      </a:r>
                      <a:r>
                        <a:rPr lang="en-US" sz="1800" kern="100">
                          <a:effectLst/>
                        </a:rPr>
                        <a:t>/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</a:t>
                      </a:r>
                      <a:r>
                        <a:rPr lang="zh-CN" sz="1800" kern="100">
                          <a:effectLst/>
                        </a:rPr>
                        <a:t>分钟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个用户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9769119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&gt;100</a:t>
                      </a:r>
                      <a:r>
                        <a:rPr lang="zh-CN" sz="1800" kern="100" dirty="0">
                          <a:effectLst/>
                        </a:rPr>
                        <a:t>笔</a:t>
                      </a:r>
                      <a:r>
                        <a:rPr lang="en-US" sz="1800" kern="100" dirty="0">
                          <a:effectLst/>
                        </a:rPr>
                        <a:t>/</a:t>
                      </a:r>
                      <a:r>
                        <a:rPr lang="zh-CN" sz="1800" kern="100" dirty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20</a:t>
                      </a:r>
                      <a:r>
                        <a:rPr lang="zh-CN" sz="1800" kern="100" dirty="0">
                          <a:effectLst/>
                        </a:rPr>
                        <a:t>分钟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个用户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7371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281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354089"/>
            <a:ext cx="8976360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混合场景：</a:t>
            </a:r>
            <a:endParaRPr lang="en-US" altLang="zh-CN" sz="2400" dirty="0"/>
          </a:p>
        </p:txBody>
      </p:sp>
      <p:sp>
        <p:nvSpPr>
          <p:cNvPr id="2" name="矩形 1"/>
          <p:cNvSpPr/>
          <p:nvPr/>
        </p:nvSpPr>
        <p:spPr>
          <a:xfrm>
            <a:off x="1758986" y="1779687"/>
            <a:ext cx="1031640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、用户注册—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用户修改个人信息—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用户点击场馆名称链接查看场馆信息—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用户点击查看所有场馆列表—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用户点击场馆名称链接查看场馆信息—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用户进行预场馆约—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用户点击订单管理—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用户修改订单信息—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6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用户点击订单管理—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用户取消订单—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用户点击留言板查看留言—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用户发布留言—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8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用户点击留言板查看留言—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用户修改留言—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9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用户点击新闻标题链接查看新闻内容—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10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、用户登录—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用户点击查看所有新闻列表—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用户点击新闻标题链接查看新闻内容—</a:t>
            </a:r>
            <a:r>
              <a:rPr lang="en-US" altLang="zh-CN" kern="10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用户退出</a:t>
            </a: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11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、管理员登录—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管理员添加新的新闻—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管理员退出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12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、管理员登录—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管理员修改新闻—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管理员退出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13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、管理员登录—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管理员审核订单—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管理员退出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indent="304800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14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、管理员登录—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管理员审核留言—</a:t>
            </a:r>
            <a:r>
              <a:rPr lang="en-US" altLang="zh-CN" kern="0" dirty="0">
                <a:latin typeface="+mn-ea"/>
                <a:cs typeface="Times New Roman" panose="02020603050405020304" pitchFamily="18" charset="0"/>
              </a:rPr>
              <a:t>&gt;</a:t>
            </a:r>
            <a:r>
              <a:rPr lang="zh-CN" altLang="zh-CN" kern="0" dirty="0">
                <a:latin typeface="+mn-ea"/>
                <a:cs typeface="Times New Roman" panose="02020603050405020304" pitchFamily="18" charset="0"/>
              </a:rPr>
              <a:t>管理员退出</a:t>
            </a: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704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354089"/>
            <a:ext cx="8976360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混合场景：</a:t>
            </a:r>
            <a:endParaRPr lang="en-US" altLang="zh-CN" sz="2400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352998"/>
              </p:ext>
            </p:extLst>
          </p:nvPr>
        </p:nvGraphicFramePr>
        <p:xfrm>
          <a:off x="1970241" y="2591040"/>
          <a:ext cx="7789479" cy="3181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0068">
                  <a:extLst>
                    <a:ext uri="{9D8B030D-6E8A-4147-A177-3AD203B41FA5}">
                      <a16:colId xmlns:a16="http://schemas.microsoft.com/office/drawing/2014/main" val="758397389"/>
                    </a:ext>
                  </a:extLst>
                </a:gridCol>
                <a:gridCol w="2055348">
                  <a:extLst>
                    <a:ext uri="{9D8B030D-6E8A-4147-A177-3AD203B41FA5}">
                      <a16:colId xmlns:a16="http://schemas.microsoft.com/office/drawing/2014/main" val="3450856057"/>
                    </a:ext>
                  </a:extLst>
                </a:gridCol>
                <a:gridCol w="1557708">
                  <a:extLst>
                    <a:ext uri="{9D8B030D-6E8A-4147-A177-3AD203B41FA5}">
                      <a16:colId xmlns:a16="http://schemas.microsoft.com/office/drawing/2014/main" val="987829675"/>
                    </a:ext>
                  </a:extLst>
                </a:gridCol>
                <a:gridCol w="1557708">
                  <a:extLst>
                    <a:ext uri="{9D8B030D-6E8A-4147-A177-3AD203B41FA5}">
                      <a16:colId xmlns:a16="http://schemas.microsoft.com/office/drawing/2014/main" val="28174975"/>
                    </a:ext>
                  </a:extLst>
                </a:gridCol>
                <a:gridCol w="1558647">
                  <a:extLst>
                    <a:ext uri="{9D8B030D-6E8A-4147-A177-3AD203B41FA5}">
                      <a16:colId xmlns:a16="http://schemas.microsoft.com/office/drawing/2014/main" val="3016567097"/>
                    </a:ext>
                  </a:extLst>
                </a:gridCol>
              </a:tblGrid>
              <a:tr h="37131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并发数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响应时间要求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TPS</a:t>
                      </a:r>
                      <a:r>
                        <a:rPr lang="zh-CN" sz="1800" kern="100" dirty="0">
                          <a:effectLst/>
                        </a:rPr>
                        <a:t>要求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加压时间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加压方式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9364446"/>
                  </a:ext>
                </a:extLst>
              </a:tr>
              <a:tr h="57737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&lt;1</a:t>
                      </a:r>
                      <a:r>
                        <a:rPr lang="zh-CN" sz="1800" kern="100" dirty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N/A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3</a:t>
                      </a:r>
                      <a:r>
                        <a:rPr lang="zh-CN" sz="1800" kern="100" dirty="0">
                          <a:effectLst/>
                        </a:rPr>
                        <a:t>分钟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直接加压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4235929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N/A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</a:t>
                      </a:r>
                      <a:r>
                        <a:rPr lang="zh-CN" sz="1800" kern="100">
                          <a:effectLst/>
                        </a:rPr>
                        <a:t>分钟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</a:rPr>
                        <a:t>个</a:t>
                      </a:r>
                      <a:r>
                        <a:rPr lang="zh-CN" sz="1800" kern="100" dirty="0">
                          <a:effectLst/>
                        </a:rPr>
                        <a:t>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4941076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N/A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10</a:t>
                      </a:r>
                      <a:r>
                        <a:rPr lang="zh-CN" sz="1800" kern="100" dirty="0">
                          <a:effectLst/>
                        </a:rPr>
                        <a:t>分钟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个用户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0909865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50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&gt;100</a:t>
                      </a:r>
                      <a:r>
                        <a:rPr lang="zh-CN" sz="1800" kern="100">
                          <a:effectLst/>
                        </a:rPr>
                        <a:t>笔</a:t>
                      </a:r>
                      <a:r>
                        <a:rPr lang="en-US" sz="1800" kern="100">
                          <a:effectLst/>
                        </a:rPr>
                        <a:t>/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20</a:t>
                      </a:r>
                      <a:r>
                        <a:rPr lang="zh-CN" sz="1800" kern="100">
                          <a:effectLst/>
                        </a:rPr>
                        <a:t>分钟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个用户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9769119"/>
                  </a:ext>
                </a:extLst>
              </a:tr>
              <a:tr h="55812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100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&lt;1</a:t>
                      </a:r>
                      <a:r>
                        <a:rPr lang="zh-CN" sz="1800" kern="100">
                          <a:effectLst/>
                        </a:rPr>
                        <a:t>秒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&gt;100</a:t>
                      </a:r>
                      <a:r>
                        <a:rPr lang="zh-CN" sz="1800" kern="100" dirty="0">
                          <a:effectLst/>
                        </a:rPr>
                        <a:t>笔</a:t>
                      </a:r>
                      <a:r>
                        <a:rPr lang="en-US" sz="1800" kern="100" dirty="0">
                          <a:effectLst/>
                        </a:rPr>
                        <a:t>/</a:t>
                      </a:r>
                      <a:r>
                        <a:rPr lang="zh-CN" sz="1800" kern="100" dirty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20</a:t>
                      </a:r>
                      <a:r>
                        <a:rPr lang="zh-CN" sz="1800" kern="100" dirty="0">
                          <a:effectLst/>
                        </a:rPr>
                        <a:t>分钟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</a:t>
                      </a:r>
                      <a:r>
                        <a:rPr lang="zh-CN" sz="1800" kern="100" dirty="0">
                          <a:effectLst/>
                        </a:rPr>
                        <a:t>个用户</a:t>
                      </a:r>
                      <a:r>
                        <a:rPr lang="en-US" sz="1800" kern="100" dirty="0" smtClean="0">
                          <a:effectLst/>
                        </a:rPr>
                        <a:t>/5</a:t>
                      </a:r>
                      <a:r>
                        <a:rPr lang="zh-CN" sz="1800" kern="100" dirty="0" smtClean="0">
                          <a:effectLst/>
                        </a:rPr>
                        <a:t>秒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7371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54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631374"/>
            <a:ext cx="6480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测试工具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Apache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JMeter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BlazeMeter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4943" y="3047760"/>
            <a:ext cx="2671821" cy="2637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71" y="2519698"/>
            <a:ext cx="6861946" cy="3693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2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697664"/>
            <a:ext cx="6480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/>
              <a:t>测试</a:t>
            </a:r>
            <a:r>
              <a:rPr lang="zh-CN" altLang="en-US" sz="2400" dirty="0" smtClean="0"/>
              <a:t>结果（以独立场景下的场馆预约为例）</a:t>
            </a:r>
            <a:endParaRPr lang="en-US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71" y="2509597"/>
            <a:ext cx="10026218" cy="420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4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697664"/>
            <a:ext cx="6480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/>
              <a:t>测试</a:t>
            </a:r>
            <a:r>
              <a:rPr lang="zh-CN" altLang="en-US" sz="2400" dirty="0" smtClean="0"/>
              <a:t>结果（以独立场景下的场馆预约为例）</a:t>
            </a:r>
            <a:endParaRPr lang="en-US" altLang="zh-CN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71" y="2448132"/>
            <a:ext cx="10130147" cy="420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6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697664"/>
            <a:ext cx="6480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/>
              <a:t>测试</a:t>
            </a:r>
            <a:r>
              <a:rPr lang="zh-CN" altLang="en-US" sz="2400" dirty="0" smtClean="0"/>
              <a:t>结果（以独立场景下的场馆预约为例）</a:t>
            </a:r>
            <a:endParaRPr lang="en-US" altLang="zh-CN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71" y="2550678"/>
            <a:ext cx="10400310" cy="374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7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9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22331" y="-12776"/>
            <a:ext cx="2650083" cy="1558143"/>
            <a:chOff x="-35031" y="1575572"/>
            <a:chExt cx="12213877" cy="1376769"/>
          </a:xfrm>
        </p:grpSpPr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直角三角形 9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直角三角形 9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9541917" y="5299859"/>
            <a:ext cx="2650083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4144945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023585" y="1565266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27150" y="5163983"/>
            <a:ext cx="759286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</a:rPr>
              <a:t>成员分工介绍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27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3498" y="351854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94871" y="485896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性能测试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62EB34-CD3A-4081-91E8-8CF7EF8D33F0}"/>
              </a:ext>
            </a:extLst>
          </p:cNvPr>
          <p:cNvSpPr txBox="1"/>
          <p:nvPr/>
        </p:nvSpPr>
        <p:spPr>
          <a:xfrm>
            <a:off x="694871" y="1668396"/>
            <a:ext cx="6480464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遇到的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问题：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CPU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瓶颈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java_A2rWMLPBN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95" y="3055408"/>
            <a:ext cx="10162887" cy="2936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40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9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22331" y="-12776"/>
            <a:ext cx="2650083" cy="1558143"/>
            <a:chOff x="-35031" y="1575572"/>
            <a:chExt cx="12213877" cy="1376769"/>
          </a:xfrm>
        </p:grpSpPr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直角三角形 9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直角三角形 9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9541917" y="5299859"/>
            <a:ext cx="2650083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927346" y="39229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286028" y="1545366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157904" y="5331011"/>
            <a:ext cx="759286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项目总结</a:t>
            </a:r>
          </a:p>
        </p:txBody>
      </p:sp>
    </p:spTree>
    <p:extLst>
      <p:ext uri="{BB962C8B-B14F-4D97-AF65-F5344CB8AC3E}">
        <p14:creationId xmlns:p14="http://schemas.microsoft.com/office/powerpoint/2010/main" val="3175334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167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9" cy="760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pic>
        <p:nvPicPr>
          <p:cNvPr id="2" name="图片 1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530"/>
            <a:ext cx="12192000" cy="674347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flipH="1" flipV="1">
            <a:off x="-22331" y="5481233"/>
            <a:ext cx="12213877" cy="1376769"/>
            <a:chOff x="-35031" y="1575572"/>
            <a:chExt cx="12213877" cy="1376769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6" name="直角三角形 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974109" y="2448768"/>
            <a:ext cx="70196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</a:t>
            </a:r>
            <a:r>
              <a:rPr lang="zh-CN" altLang="en-US" sz="115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谢观看！</a:t>
            </a:r>
            <a:endParaRPr lang="zh-CN" altLang="en-US" sz="1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87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3233337B-E4C1-4104-ADEE-19FB59502974}"/>
              </a:ext>
            </a:extLst>
          </p:cNvPr>
          <p:cNvSpPr txBox="1"/>
          <p:nvPr/>
        </p:nvSpPr>
        <p:spPr>
          <a:xfrm>
            <a:off x="6389357" y="3423624"/>
            <a:ext cx="615362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+mn-ea"/>
              </a:rPr>
              <a:t>开发过程</a:t>
            </a:r>
            <a:r>
              <a:rPr lang="zh-CN" altLang="en-US" sz="2200" dirty="0" smtClean="0">
                <a:latin typeface="+mn-ea"/>
              </a:rPr>
              <a:t>：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	</a:t>
            </a:r>
            <a:r>
              <a:rPr lang="zh-CN" altLang="en-US" sz="2200" dirty="0" smtClean="0">
                <a:latin typeface="+mn-ea"/>
              </a:rPr>
              <a:t>前端</a:t>
            </a:r>
            <a:r>
              <a:rPr lang="zh-CN" altLang="en-US" sz="2200" dirty="0">
                <a:latin typeface="+mn-ea"/>
              </a:rPr>
              <a:t>：徐赞博</a:t>
            </a:r>
            <a:endParaRPr lang="en-US" altLang="zh-CN" sz="2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	</a:t>
            </a:r>
            <a:r>
              <a:rPr lang="zh-CN" altLang="en-US" sz="2200" dirty="0" smtClean="0">
                <a:latin typeface="+mn-ea"/>
              </a:rPr>
              <a:t>后端</a:t>
            </a:r>
            <a:r>
              <a:rPr lang="zh-CN" altLang="en-US" sz="2200" dirty="0">
                <a:latin typeface="+mn-ea"/>
              </a:rPr>
              <a:t>：</a:t>
            </a:r>
            <a:r>
              <a:rPr lang="zh-CN" altLang="en-US" sz="2200" dirty="0" smtClean="0">
                <a:latin typeface="+mn-ea"/>
              </a:rPr>
              <a:t>郭晓康</a:t>
            </a:r>
            <a:endParaRPr lang="en-US" altLang="zh-CN" sz="2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+mn-ea"/>
              </a:rPr>
              <a:t>测试过程：</a:t>
            </a:r>
            <a:endParaRPr lang="en-US" altLang="zh-CN" sz="2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	</a:t>
            </a:r>
            <a:r>
              <a:rPr lang="zh-CN" altLang="en-US" sz="2200" dirty="0">
                <a:latin typeface="+mn-ea"/>
              </a:rPr>
              <a:t>单元测试、集成测试：郭晓康</a:t>
            </a:r>
            <a:endParaRPr lang="en-US" altLang="zh-CN" sz="2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	</a:t>
            </a:r>
            <a:r>
              <a:rPr lang="zh-CN" altLang="en-US" sz="2200" dirty="0">
                <a:latin typeface="+mn-ea"/>
              </a:rPr>
              <a:t>系统测试、性能测试：徐赞博</a:t>
            </a:r>
          </a:p>
          <a:p>
            <a:pPr>
              <a:lnSpc>
                <a:spcPct val="150000"/>
              </a:lnSpc>
            </a:pPr>
            <a:endParaRPr lang="zh-CN" altLang="en-US" sz="22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5590" y="1669475"/>
            <a:ext cx="3630275" cy="11137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项目经理：徐赞博</a:t>
            </a:r>
            <a:endParaRPr lang="en-US"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小组成员：郭晓康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-76870" y="5334983"/>
            <a:ext cx="1553710" cy="1436915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flipH="1">
            <a:off x="1" y="0"/>
            <a:ext cx="12192001" cy="6858000"/>
          </a:xfrm>
          <a:prstGeom prst="rtTriangle">
            <a:avLst/>
          </a:prstGeom>
          <a:noFill/>
          <a:ln w="57150">
            <a:solidFill>
              <a:srgbClr val="25243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10591802" y="122955"/>
            <a:ext cx="1695453" cy="1504952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95935" y="791453"/>
            <a:ext cx="2327556" cy="2637549"/>
            <a:chOff x="895934" y="791451"/>
            <a:chExt cx="2327556" cy="2637549"/>
          </a:xfrm>
        </p:grpSpPr>
        <p:sp>
          <p:nvSpPr>
            <p:cNvPr id="15" name="矩形 14"/>
            <p:cNvSpPr/>
            <p:nvPr/>
          </p:nvSpPr>
          <p:spPr>
            <a:xfrm>
              <a:off x="895934" y="791451"/>
              <a:ext cx="2327556" cy="643452"/>
            </a:xfrm>
            <a:prstGeom prst="rect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910002" y="1561514"/>
              <a:ext cx="0" cy="186748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995597" y="820791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成员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18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9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0800000">
            <a:off x="9541917" y="5299859"/>
            <a:ext cx="2650083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515618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096001" y="1558414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88399" y="5162268"/>
            <a:ext cx="759286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需求说明及功能演示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22331" y="-12776"/>
            <a:ext cx="2650083" cy="1558143"/>
            <a:chOff x="-35031" y="1575572"/>
            <a:chExt cx="12213877" cy="1376769"/>
          </a:xfrm>
        </p:grpSpPr>
        <p:sp>
          <p:nvSpPr>
            <p:cNvPr id="12" name="直角三角形 11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8146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5" y="33401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40228" y="46805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项目需求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52137D-0597-4586-A382-D20EEB555110}"/>
              </a:ext>
            </a:extLst>
          </p:cNvPr>
          <p:cNvSpPr txBox="1"/>
          <p:nvPr/>
        </p:nvSpPr>
        <p:spPr>
          <a:xfrm>
            <a:off x="1037484" y="1417582"/>
            <a:ext cx="9455426" cy="6099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项目需求：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MeetHere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是一个场馆预约和管理的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商务网站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普通用户：注册、登录、个人信息管理、查看场馆介绍和预约信息、场馆预约、场馆预约订单管理、查看新闻、留言管理（发布、浏览、删除、修改）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管理员：用户管理、场馆信息管理（场馆介绍、场馆位置、场馆租金、场馆空闲时间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）、预约订单审核、预约订单统计（按照场馆、时间等对预约订单进行统计）、新闻动态管理（发布、增、删、改）、留言审核</a:t>
            </a:r>
          </a:p>
          <a:p>
            <a:pPr>
              <a:lnSpc>
                <a:spcPct val="150000"/>
              </a:lnSpc>
            </a:pP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850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etHere Dem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9063"/>
            <a:ext cx="12192000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1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9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22331" y="-12776"/>
            <a:ext cx="2650083" cy="1558143"/>
            <a:chOff x="-35031" y="1575572"/>
            <a:chExt cx="12213877" cy="1376769"/>
          </a:xfrm>
        </p:grpSpPr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直角三角形 9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直角三角形 9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9541917" y="5299859"/>
            <a:ext cx="2650083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627899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267710" y="1246909"/>
            <a:ext cx="923330" cy="4257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412726" y="5328782"/>
            <a:ext cx="7592869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400" dirty="0" err="1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MeetHere</a:t>
            </a:r>
            <a:r>
              <a:rPr lang="zh-CN" altLang="en-US" sz="44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测试介绍</a:t>
            </a:r>
          </a:p>
        </p:txBody>
      </p:sp>
    </p:spTree>
    <p:extLst>
      <p:ext uri="{BB962C8B-B14F-4D97-AF65-F5344CB8AC3E}">
        <p14:creationId xmlns:p14="http://schemas.microsoft.com/office/powerpoint/2010/main" val="2012552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8855" y="33401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66379" y="46805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代码测试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8FBEDC-E28D-42B6-A6B3-D8EE79667003}"/>
              </a:ext>
            </a:extLst>
          </p:cNvPr>
          <p:cNvSpPr txBox="1"/>
          <p:nvPr/>
        </p:nvSpPr>
        <p:spPr>
          <a:xfrm>
            <a:off x="659597" y="1460148"/>
            <a:ext cx="10058400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单元测试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junit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Mockito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，给需要使用的方法打桩，模拟返回数据，进行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验证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55" y="2977428"/>
            <a:ext cx="11487150" cy="26765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558DD6B-BC31-43AE-BFA2-27660C3BD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597" y="5932527"/>
            <a:ext cx="11034716" cy="6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1035</Words>
  <Application>Microsoft Office PowerPoint</Application>
  <PresentationFormat>宽屏</PresentationFormat>
  <Paragraphs>201</Paragraphs>
  <Slides>32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等线</vt:lpstr>
      <vt:lpstr>黑体</vt:lpstr>
      <vt:lpstr>宋体</vt:lpstr>
      <vt:lpstr>Arial</vt:lpstr>
      <vt:lpstr>Calibri</vt:lpstr>
      <vt:lpstr>Calibri Light</vt:lpstr>
      <vt:lpstr>Times New Roman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第一PPT模板网-WWW.1PPT.COM</dc:subject>
  <dc:creator>第一PPT模板网-WWW.1PPT.COM</dc:creator>
  <dc:description>第一PPT模板网-WWW.1PPT.COM</dc:description>
  <cp:lastModifiedBy>徐 赞博</cp:lastModifiedBy>
  <cp:revision>86</cp:revision>
  <dcterms:created xsi:type="dcterms:W3CDTF">2015-06-10T14:28:31Z</dcterms:created>
  <dcterms:modified xsi:type="dcterms:W3CDTF">2020-01-03T09:27:22Z</dcterms:modified>
  <cp:category>第一PPT模板网-WWW.1PPT.COM</cp:category>
  <cp:contentStatus>第一PPT模板网-WWW.1PPT.COM</cp:contentStatus>
</cp:coreProperties>
</file>