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6" r:id="rId4"/>
    <p:sldId id="257" r:id="rId5"/>
    <p:sldId id="258" r:id="rId6"/>
    <p:sldId id="260" r:id="rId7"/>
    <p:sldId id="262" r:id="rId8"/>
    <p:sldId id="264" r:id="rId9"/>
    <p:sldId id="266" r:id="rId10"/>
    <p:sldId id="267" r:id="rId11"/>
    <p:sldId id="270" r:id="rId12"/>
    <p:sldId id="275" r:id="rId13"/>
    <p:sldId id="278" r:id="rId14"/>
    <p:sldId id="279" r:id="rId15"/>
    <p:sldId id="280" r:id="rId16"/>
    <p:sldId id="296" r:id="rId17"/>
    <p:sldId id="282" r:id="rId18"/>
    <p:sldId id="283" r:id="rId19"/>
    <p:sldId id="285" r:id="rId20"/>
    <p:sldId id="286" r:id="rId21"/>
    <p:sldId id="287" r:id="rId22"/>
    <p:sldId id="289" r:id="rId23"/>
    <p:sldId id="291" r:id="rId24"/>
    <p:sldId id="293" r:id="rId25"/>
    <p:sldId id="295" r:id="rId26"/>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168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8.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6.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36C04DF-26CC-4D38-B746-3D19A83FF1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846468-B152-4B35-A9CC-8689F553E4FF}"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36C04DF-26CC-4D38-B746-3D19A83FF1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846468-B152-4B35-A9CC-8689F553E4FF}"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4907757" y="365125"/>
            <a:ext cx="1478756"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71488" y="365125"/>
            <a:ext cx="4321969"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36C04DF-26CC-4D38-B746-3D19A83FF1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846468-B152-4B35-A9CC-8689F553E4FF}"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showMasterPhAnim="0" showMasterSp="0">
  <p:cSld name="标题幻灯片">
    <p:spTree>
      <p:nvGrpSpPr>
        <p:cNvPr id="1" name=""/>
        <p:cNvGrpSpPr/>
        <p:nvPr/>
      </p:nvGrpSpPr>
      <p:grpSpPr>
        <a:xfrm>
          <a:off x="0" y="0"/>
          <a:ext cx="0" cy="0"/>
          <a:chOff x="0" y="0"/>
          <a:chExt cx="0" cy="0"/>
        </a:xfrm>
      </p:grpSpPr>
      <p:grpSp>
        <p:nvGrpSpPr>
          <p:cNvPr id="451586" name="Group 2"/>
          <p:cNvGrpSpPr/>
          <p:nvPr/>
        </p:nvGrpSpPr>
        <p:grpSpPr bwMode="auto">
          <a:xfrm>
            <a:off x="0" y="0"/>
            <a:ext cx="9144000" cy="6856413"/>
            <a:chOff x="0" y="0"/>
            <a:chExt cx="5760" cy="4319"/>
          </a:xfrm>
        </p:grpSpPr>
        <p:sp>
          <p:nvSpPr>
            <p:cNvPr id="451587" name="Freeform 3"/>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588" name="Freeform 4"/>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589" name="Freeform 5"/>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590" name="Freeform 6"/>
            <p:cNvSpPr/>
            <p:nvPr/>
          </p:nvSpPr>
          <p:spPr bwMode="hidden">
            <a:xfrm>
              <a:off x="4038" y="3577"/>
              <a:ext cx="1720" cy="65"/>
            </a:xfrm>
            <a:custGeom>
              <a:avLst/>
              <a:gdLst>
                <a:gd name="T0" fmla="*/ 1722 w 1722"/>
                <a:gd name="T1" fmla="*/ 66 h 66"/>
                <a:gd name="T2" fmla="*/ 1722 w 1722"/>
                <a:gd name="T3" fmla="*/ 60 h 66"/>
                <a:gd name="T4" fmla="*/ 0 w 1722"/>
                <a:gd name="T5" fmla="*/ 0 h 66"/>
                <a:gd name="T6" fmla="*/ 0 w 1722"/>
                <a:gd name="T7" fmla="*/ 48 h 66"/>
                <a:gd name="T8" fmla="*/ 1722 w 1722"/>
                <a:gd name="T9" fmla="*/ 66 h 66"/>
                <a:gd name="T10" fmla="*/ 1722 w 1722"/>
                <a:gd name="T11" fmla="*/ 66 h 66"/>
              </a:gdLst>
              <a:ahLst/>
              <a:cxnLst>
                <a:cxn ang="0">
                  <a:pos x="T0" y="T1"/>
                </a:cxn>
                <a:cxn ang="0">
                  <a:pos x="T2" y="T3"/>
                </a:cxn>
                <a:cxn ang="0">
                  <a:pos x="T4" y="T5"/>
                </a:cxn>
                <a:cxn ang="0">
                  <a:pos x="T6" y="T7"/>
                </a:cxn>
                <a:cxn ang="0">
                  <a:pos x="T8" y="T9"/>
                </a:cxn>
                <a:cxn ang="0">
                  <a:pos x="T10" y="T11"/>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591" name="Freeform 7"/>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592" name="Freeform 8"/>
            <p:cNvSpPr/>
            <p:nvPr/>
          </p:nvSpPr>
          <p:spPr bwMode="hidden">
            <a:xfrm>
              <a:off x="4784" y="3702"/>
              <a:ext cx="974" cy="101"/>
            </a:xfrm>
            <a:custGeom>
              <a:avLst/>
              <a:gdLst>
                <a:gd name="T0" fmla="*/ 975 w 975"/>
                <a:gd name="T1" fmla="*/ 48 h 101"/>
                <a:gd name="T2" fmla="*/ 975 w 975"/>
                <a:gd name="T3" fmla="*/ 0 h 101"/>
                <a:gd name="T4" fmla="*/ 0 w 975"/>
                <a:gd name="T5" fmla="*/ 24 h 101"/>
                <a:gd name="T6" fmla="*/ 0 w 975"/>
                <a:gd name="T7" fmla="*/ 101 h 101"/>
                <a:gd name="T8" fmla="*/ 975 w 975"/>
                <a:gd name="T9" fmla="*/ 48 h 101"/>
                <a:gd name="T10" fmla="*/ 975 w 975"/>
                <a:gd name="T11" fmla="*/ 48 h 101"/>
              </a:gdLst>
              <a:ahLst/>
              <a:cxnLst>
                <a:cxn ang="0">
                  <a:pos x="T0" y="T1"/>
                </a:cxn>
                <a:cxn ang="0">
                  <a:pos x="T2" y="T3"/>
                </a:cxn>
                <a:cxn ang="0">
                  <a:pos x="T4" y="T5"/>
                </a:cxn>
                <a:cxn ang="0">
                  <a:pos x="T6" y="T7"/>
                </a:cxn>
                <a:cxn ang="0">
                  <a:pos x="T8" y="T9"/>
                </a:cxn>
                <a:cxn ang="0">
                  <a:pos x="T10" y="T11"/>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593" name="Freeform 9"/>
            <p:cNvSpPr/>
            <p:nvPr/>
          </p:nvSpPr>
          <p:spPr bwMode="hidden">
            <a:xfrm>
              <a:off x="3619" y="3815"/>
              <a:ext cx="2139" cy="198"/>
            </a:xfrm>
            <a:custGeom>
              <a:avLst/>
              <a:gdLst>
                <a:gd name="T0" fmla="*/ 2141 w 2141"/>
                <a:gd name="T1" fmla="*/ 0 h 198"/>
                <a:gd name="T2" fmla="*/ 0 w 2141"/>
                <a:gd name="T3" fmla="*/ 156 h 198"/>
                <a:gd name="T4" fmla="*/ 0 w 2141"/>
                <a:gd name="T5" fmla="*/ 198 h 198"/>
                <a:gd name="T6" fmla="*/ 2141 w 2141"/>
                <a:gd name="T7" fmla="*/ 0 h 198"/>
                <a:gd name="T8" fmla="*/ 2141 w 2141"/>
                <a:gd name="T9" fmla="*/ 0 h 198"/>
              </a:gdLst>
              <a:ahLst/>
              <a:cxnLst>
                <a:cxn ang="0">
                  <a:pos x="T0" y="T1"/>
                </a:cxn>
                <a:cxn ang="0">
                  <a:pos x="T2" y="T3"/>
                </a:cxn>
                <a:cxn ang="0">
                  <a:pos x="T4" y="T5"/>
                </a:cxn>
                <a:cxn ang="0">
                  <a:pos x="T6" y="T7"/>
                </a:cxn>
                <a:cxn ang="0">
                  <a:pos x="T8" y="T9"/>
                </a:cxn>
              </a:cxnLst>
              <a:rect l="0" t="0" r="r" b="b"/>
              <a:pathLst>
                <a:path w="2141" h="198">
                  <a:moveTo>
                    <a:pt x="2141" y="0"/>
                  </a:moveTo>
                  <a:lnTo>
                    <a:pt x="0" y="156"/>
                  </a:lnTo>
                  <a:lnTo>
                    <a:pt x="0" y="198"/>
                  </a:lnTo>
                  <a:lnTo>
                    <a:pt x="2141" y="0"/>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594" name="Freeform 10"/>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595" name="Freeform 11"/>
            <p:cNvSpPr/>
            <p:nvPr/>
          </p:nvSpPr>
          <p:spPr bwMode="hidden">
            <a:xfrm>
              <a:off x="2097" y="4043"/>
              <a:ext cx="2514" cy="276"/>
            </a:xfrm>
            <a:custGeom>
              <a:avLst/>
              <a:gdLst>
                <a:gd name="T0" fmla="*/ 2182 w 2517"/>
                <a:gd name="T1" fmla="*/ 276 h 276"/>
                <a:gd name="T2" fmla="*/ 2517 w 2517"/>
                <a:gd name="T3" fmla="*/ 204 h 276"/>
                <a:gd name="T4" fmla="*/ 2260 w 2517"/>
                <a:gd name="T5" fmla="*/ 0 h 276"/>
                <a:gd name="T6" fmla="*/ 0 w 2517"/>
                <a:gd name="T7" fmla="*/ 276 h 276"/>
                <a:gd name="T8" fmla="*/ 2182 w 2517"/>
                <a:gd name="T9" fmla="*/ 276 h 276"/>
                <a:gd name="T10" fmla="*/ 2182 w 2517"/>
                <a:gd name="T11" fmla="*/ 276 h 276"/>
              </a:gdLst>
              <a:ahLst/>
              <a:cxnLst>
                <a:cxn ang="0">
                  <a:pos x="T0" y="T1"/>
                </a:cxn>
                <a:cxn ang="0">
                  <a:pos x="T2" y="T3"/>
                </a:cxn>
                <a:cxn ang="0">
                  <a:pos x="T4" y="T5"/>
                </a:cxn>
                <a:cxn ang="0">
                  <a:pos x="T6" y="T7"/>
                </a:cxn>
                <a:cxn ang="0">
                  <a:pos x="T8" y="T9"/>
                </a:cxn>
                <a:cxn ang="0">
                  <a:pos x="T10" y="T11"/>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596" name="Freeform 12"/>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597" name="Freeform 13"/>
            <p:cNvSpPr/>
            <p:nvPr/>
          </p:nvSpPr>
          <p:spPr bwMode="hidden">
            <a:xfrm>
              <a:off x="5030" y="3151"/>
              <a:ext cx="728" cy="240"/>
            </a:xfrm>
            <a:custGeom>
              <a:avLst/>
              <a:gdLst>
                <a:gd name="T0" fmla="*/ 729 w 729"/>
                <a:gd name="T1" fmla="*/ 240 h 240"/>
                <a:gd name="T2" fmla="*/ 0 w 729"/>
                <a:gd name="T3" fmla="*/ 0 h 240"/>
                <a:gd name="T4" fmla="*/ 0 w 729"/>
                <a:gd name="T5" fmla="*/ 6 h 240"/>
                <a:gd name="T6" fmla="*/ 729 w 729"/>
                <a:gd name="T7" fmla="*/ 240 h 240"/>
                <a:gd name="T8" fmla="*/ 729 w 729"/>
                <a:gd name="T9" fmla="*/ 240 h 240"/>
              </a:gdLst>
              <a:ahLst/>
              <a:cxnLst>
                <a:cxn ang="0">
                  <a:pos x="T0" y="T1"/>
                </a:cxn>
                <a:cxn ang="0">
                  <a:pos x="T2" y="T3"/>
                </a:cxn>
                <a:cxn ang="0">
                  <a:pos x="T4" y="T5"/>
                </a:cxn>
                <a:cxn ang="0">
                  <a:pos x="T6" y="T7"/>
                </a:cxn>
                <a:cxn ang="0">
                  <a:pos x="T8" y="T9"/>
                </a:cxn>
              </a:cxnLst>
              <a:rect l="0" t="0" r="r" b="b"/>
              <a:pathLst>
                <a:path w="729" h="240">
                  <a:moveTo>
                    <a:pt x="729" y="240"/>
                  </a:moveTo>
                  <a:lnTo>
                    <a:pt x="0" y="0"/>
                  </a:lnTo>
                  <a:lnTo>
                    <a:pt x="0" y="6"/>
                  </a:lnTo>
                  <a:lnTo>
                    <a:pt x="729" y="240"/>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598" name="Freeform 14"/>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599" name="Freeform 15"/>
            <p:cNvSpPr/>
            <p:nvPr/>
          </p:nvSpPr>
          <p:spPr bwMode="hidden">
            <a:xfrm>
              <a:off x="5030" y="3049"/>
              <a:ext cx="728" cy="318"/>
            </a:xfrm>
            <a:custGeom>
              <a:avLst/>
              <a:gdLst>
                <a:gd name="T0" fmla="*/ 729 w 729"/>
                <a:gd name="T1" fmla="*/ 318 h 318"/>
                <a:gd name="T2" fmla="*/ 729 w 729"/>
                <a:gd name="T3" fmla="*/ 312 h 318"/>
                <a:gd name="T4" fmla="*/ 0 w 729"/>
                <a:gd name="T5" fmla="*/ 0 h 318"/>
                <a:gd name="T6" fmla="*/ 0 w 729"/>
                <a:gd name="T7" fmla="*/ 54 h 318"/>
                <a:gd name="T8" fmla="*/ 729 w 729"/>
                <a:gd name="T9" fmla="*/ 318 h 318"/>
                <a:gd name="T10" fmla="*/ 729 w 729"/>
                <a:gd name="T11" fmla="*/ 318 h 318"/>
              </a:gdLst>
              <a:ahLst/>
              <a:cxnLst>
                <a:cxn ang="0">
                  <a:pos x="T0" y="T1"/>
                </a:cxn>
                <a:cxn ang="0">
                  <a:pos x="T2" y="T3"/>
                </a:cxn>
                <a:cxn ang="0">
                  <a:pos x="T4" y="T5"/>
                </a:cxn>
                <a:cxn ang="0">
                  <a:pos x="T6" y="T7"/>
                </a:cxn>
                <a:cxn ang="0">
                  <a:pos x="T8" y="T9"/>
                </a:cxn>
                <a:cxn ang="0">
                  <a:pos x="T10" y="T11"/>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600" name="Freeform 16"/>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601" name="Freeform 17"/>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602" name="Freeform 18"/>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603" name="Freeform 19"/>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Lst>
              <a:ahLst/>
              <a:cxnLst>
                <a:cxn ang="0">
                  <a:pos x="T0" y="T1"/>
                </a:cxn>
                <a:cxn ang="0">
                  <a:pos x="T2" y="T3"/>
                </a:cxn>
                <a:cxn ang="0">
                  <a:pos x="T4" y="T5"/>
                </a:cxn>
                <a:cxn ang="0">
                  <a:pos x="T6" y="T7"/>
                </a:cxn>
                <a:cxn ang="0">
                  <a:pos x="T8" y="T9"/>
                </a:cxn>
                <a:cxn ang="0">
                  <a:pos x="T10" y="T11"/>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604" name="Freeform 20"/>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605" name="Freeform 21"/>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Lst>
              <a:ahLst/>
              <a:cxnLst>
                <a:cxn ang="0">
                  <a:pos x="T0" y="T1"/>
                </a:cxn>
                <a:cxn ang="0">
                  <a:pos x="T2" y="T3"/>
                </a:cxn>
                <a:cxn ang="0">
                  <a:pos x="T4" y="T5"/>
                </a:cxn>
                <a:cxn ang="0">
                  <a:pos x="T6" y="T7"/>
                </a:cxn>
                <a:cxn ang="0">
                  <a:pos x="T8" y="T9"/>
                </a:cxn>
              </a:cxnLst>
              <a:rect l="0" t="0" r="r" b="b"/>
              <a:pathLst>
                <a:path w="132" h="132">
                  <a:moveTo>
                    <a:pt x="132" y="132"/>
                  </a:moveTo>
                  <a:lnTo>
                    <a:pt x="0" y="0"/>
                  </a:lnTo>
                  <a:lnTo>
                    <a:pt x="0" y="0"/>
                  </a:lnTo>
                  <a:lnTo>
                    <a:pt x="132" y="132"/>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606" name="Freeform 22"/>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607" name="Freeform 23"/>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608" name="Freeform 24"/>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609" name="Freeform 25"/>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Lst>
              <a:ahLst/>
              <a:cxnLst>
                <a:cxn ang="0">
                  <a:pos x="T0" y="T1"/>
                </a:cxn>
                <a:cxn ang="0">
                  <a:pos x="T2" y="T3"/>
                </a:cxn>
                <a:cxn ang="0">
                  <a:pos x="T4" y="T5"/>
                </a:cxn>
                <a:cxn ang="0">
                  <a:pos x="T6" y="T7"/>
                </a:cxn>
                <a:cxn ang="0">
                  <a:pos x="T8" y="T9"/>
                </a:cxn>
                <a:cxn ang="0">
                  <a:pos x="T10" y="T11"/>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610" name="Freeform 26"/>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611" name="Freeform 27"/>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612" name="Freeform 28"/>
            <p:cNvSpPr/>
            <p:nvPr/>
          </p:nvSpPr>
          <p:spPr bwMode="hidden">
            <a:xfrm>
              <a:off x="5698" y="653"/>
              <a:ext cx="60" cy="311"/>
            </a:xfrm>
            <a:custGeom>
              <a:avLst/>
              <a:gdLst>
                <a:gd name="T0" fmla="*/ 0 w 60"/>
                <a:gd name="T1" fmla="*/ 144 h 312"/>
                <a:gd name="T2" fmla="*/ 60 w 60"/>
                <a:gd name="T3" fmla="*/ 312 h 312"/>
                <a:gd name="T4" fmla="*/ 60 w 60"/>
                <a:gd name="T5" fmla="*/ 6 h 312"/>
                <a:gd name="T6" fmla="*/ 54 w 60"/>
                <a:gd name="T7" fmla="*/ 0 h 312"/>
                <a:gd name="T8" fmla="*/ 0 w 60"/>
                <a:gd name="T9" fmla="*/ 144 h 312"/>
                <a:gd name="T10" fmla="*/ 0 w 60"/>
                <a:gd name="T11" fmla="*/ 144 h 312"/>
              </a:gdLst>
              <a:ahLst/>
              <a:cxnLst>
                <a:cxn ang="0">
                  <a:pos x="T0" y="T1"/>
                </a:cxn>
                <a:cxn ang="0">
                  <a:pos x="T2" y="T3"/>
                </a:cxn>
                <a:cxn ang="0">
                  <a:pos x="T4" y="T5"/>
                </a:cxn>
                <a:cxn ang="0">
                  <a:pos x="T6" y="T7"/>
                </a:cxn>
                <a:cxn ang="0">
                  <a:pos x="T8" y="T9"/>
                </a:cxn>
                <a:cxn ang="0">
                  <a:pos x="T10" y="T11"/>
                </a:cxn>
              </a:cxnLst>
              <a:rect l="0" t="0" r="r" b="b"/>
              <a:pathLst>
                <a:path w="60" h="312">
                  <a:moveTo>
                    <a:pt x="0" y="144"/>
                  </a:moveTo>
                  <a:lnTo>
                    <a:pt x="60" y="312"/>
                  </a:lnTo>
                  <a:lnTo>
                    <a:pt x="60" y="6"/>
                  </a:lnTo>
                  <a:lnTo>
                    <a:pt x="54" y="0"/>
                  </a:lnTo>
                  <a:lnTo>
                    <a:pt x="0" y="144"/>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613" name="Freeform 29"/>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614" name="Freeform 30"/>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Lst>
              <a:ahLst/>
              <a:cxnLst>
                <a:cxn ang="0">
                  <a:pos x="T0" y="T1"/>
                </a:cxn>
                <a:cxn ang="0">
                  <a:pos x="T2" y="T3"/>
                </a:cxn>
                <a:cxn ang="0">
                  <a:pos x="T4" y="T5"/>
                </a:cxn>
                <a:cxn ang="0">
                  <a:pos x="T6" y="T7"/>
                </a:cxn>
                <a:cxn ang="0">
                  <a:pos x="T8" y="T9"/>
                </a:cxn>
              </a:cxnLst>
              <a:rect l="0" t="0" r="r" b="b"/>
              <a:pathLst>
                <a:path w="6" h="6">
                  <a:moveTo>
                    <a:pt x="6" y="6"/>
                  </a:moveTo>
                  <a:lnTo>
                    <a:pt x="0" y="0"/>
                  </a:lnTo>
                  <a:lnTo>
                    <a:pt x="0" y="6"/>
                  </a:lnTo>
                  <a:lnTo>
                    <a:pt x="6"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615" name="Freeform 31"/>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616" name="Freeform 32"/>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617" name="Freeform 33"/>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618" name="Freeform 34"/>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619" name="Freeform 35"/>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620" name="Freeform 36"/>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621" name="Freeform 37"/>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622" name="Freeform 38"/>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grpSp>
          <p:nvGrpSpPr>
            <p:cNvPr id="451623" name="Group 39"/>
            <p:cNvGrpSpPr/>
            <p:nvPr userDrawn="1"/>
          </p:nvGrpSpPr>
          <p:grpSpPr bwMode="auto">
            <a:xfrm>
              <a:off x="0" y="1632"/>
              <a:ext cx="5758" cy="1858"/>
              <a:chOff x="0" y="1632"/>
              <a:chExt cx="5758" cy="1858"/>
            </a:xfrm>
          </p:grpSpPr>
          <p:sp>
            <p:nvSpPr>
              <p:cNvPr id="451624" name="Freeform 40"/>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1625" name="Freeform 41"/>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grpSp>
      </p:grpSp>
      <p:sp>
        <p:nvSpPr>
          <p:cNvPr id="451626" name="Rectangle 42"/>
          <p:cNvSpPr>
            <a:spLocks noGrp="1" noChangeArrowheads="1"/>
          </p:cNvSpPr>
          <p:nvPr>
            <p:ph type="ctrTitle" sz="quarter"/>
          </p:nvPr>
        </p:nvSpPr>
        <p:spPr>
          <a:xfrm>
            <a:off x="457200" y="1600200"/>
            <a:ext cx="8229600" cy="1828800"/>
          </a:xfrm>
        </p:spPr>
        <p:txBody>
          <a:bodyPr/>
          <a:lstStyle>
            <a:lvl1pPr>
              <a:defRPr sz="4800"/>
            </a:lvl1pPr>
          </a:lstStyle>
          <a:p>
            <a:pPr lvl="0"/>
            <a:r>
              <a:rPr lang="zh-CN" altLang="en-US" noProof="0" smtClean="0"/>
              <a:t>单击此处编辑母版标题样式</a:t>
            </a:r>
            <a:endParaRPr lang="zh-CN" altLang="en-US" noProof="0" smtClean="0"/>
          </a:p>
        </p:txBody>
      </p:sp>
      <p:sp>
        <p:nvSpPr>
          <p:cNvPr id="451627" name="Rectangle 43"/>
          <p:cNvSpPr>
            <a:spLocks noGrp="1" noChangeArrowheads="1"/>
          </p:cNvSpPr>
          <p:nvPr>
            <p:ph type="subTitle" sz="quarter" idx="1"/>
          </p:nvPr>
        </p:nvSpPr>
        <p:spPr>
          <a:xfrm>
            <a:off x="1371600" y="3886200"/>
            <a:ext cx="6400800" cy="1752600"/>
          </a:xfrm>
        </p:spPr>
        <p:txBody>
          <a:bodyPr/>
          <a:lstStyle>
            <a:lvl1pPr marL="0" indent="0" algn="ctr">
              <a:buFont typeface="Wingdings" panose="05000000000000000000" pitchFamily="2" charset="2"/>
              <a:buNone/>
              <a:defRPr sz="3600"/>
            </a:lvl1pPr>
          </a:lstStyle>
          <a:p>
            <a:pPr lvl="0"/>
            <a:r>
              <a:rPr lang="zh-CN" altLang="en-US" noProof="0" smtClean="0"/>
              <a:t>单击此处编辑母版副标题样式</a:t>
            </a:r>
            <a:endParaRPr lang="zh-CN" altLang="en-US" noProof="0" smtClean="0"/>
          </a:p>
        </p:txBody>
      </p:sp>
      <p:sp>
        <p:nvSpPr>
          <p:cNvPr id="451628" name="Rectangle 44"/>
          <p:cNvSpPr>
            <a:spLocks noGrp="1" noChangeArrowheads="1"/>
          </p:cNvSpPr>
          <p:nvPr>
            <p:ph type="dt" sz="quarter" idx="2"/>
          </p:nvPr>
        </p:nvSpPr>
        <p:spPr/>
        <p:txBody>
          <a:bodyPr/>
          <a:lstStyle>
            <a:lvl1pPr>
              <a:defRPr/>
            </a:lvl1pPr>
          </a:lstStyle>
          <a:p>
            <a:endParaRPr lang="en-US" altLang="zh-CN">
              <a:solidFill>
                <a:srgbClr val="FFFFFF"/>
              </a:solidFill>
            </a:endParaRPr>
          </a:p>
        </p:txBody>
      </p:sp>
      <p:sp>
        <p:nvSpPr>
          <p:cNvPr id="451629" name="Rectangle 45"/>
          <p:cNvSpPr>
            <a:spLocks noGrp="1" noChangeArrowheads="1"/>
          </p:cNvSpPr>
          <p:nvPr>
            <p:ph type="ftr" sz="quarter" idx="3"/>
          </p:nvPr>
        </p:nvSpPr>
        <p:spPr/>
        <p:txBody>
          <a:bodyPr/>
          <a:lstStyle>
            <a:lvl1pPr>
              <a:defRPr/>
            </a:lvl1pPr>
          </a:lstStyle>
          <a:p>
            <a:endParaRPr lang="en-US" altLang="zh-CN">
              <a:solidFill>
                <a:srgbClr val="FFFFFF"/>
              </a:solidFill>
            </a:endParaRPr>
          </a:p>
        </p:txBody>
      </p:sp>
      <p:sp>
        <p:nvSpPr>
          <p:cNvPr id="451630" name="Rectangle 46"/>
          <p:cNvSpPr>
            <a:spLocks noGrp="1" noChangeArrowheads="1"/>
          </p:cNvSpPr>
          <p:nvPr>
            <p:ph type="sldNum" sz="quarter" idx="4"/>
          </p:nvPr>
        </p:nvSpPr>
        <p:spPr/>
        <p:txBody>
          <a:bodyPr/>
          <a:lstStyle>
            <a:lvl1pPr>
              <a:defRPr/>
            </a:lvl1pPr>
          </a:lstStyle>
          <a:p>
            <a:fld id="{AB9BC602-F912-4281-95A5-06F58020F142}" type="slidenum">
              <a:rPr lang="en-US" altLang="zh-CN">
                <a:solidFill>
                  <a:srgbClr val="FFFFFF"/>
                </a:solidFill>
              </a:rPr>
            </a:fld>
            <a:endParaRPr lang="en-US" altLang="zh-CN">
              <a:solidFill>
                <a:srgbClr val="FFFFFF"/>
              </a:solidFill>
            </a:endParaRPr>
          </a:p>
        </p:txBody>
      </p:sp>
      <p:pic>
        <p:nvPicPr>
          <p:cNvPr id="451631" name="Picture 47" descr="图片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188913"/>
            <a:ext cx="8135938" cy="360362"/>
          </a:xfrm>
          <a:prstGeom prst="rect">
            <a:avLst/>
          </a:prstGeom>
          <a:noFill/>
          <a:extLst>
            <a:ext uri="{909E8E84-426E-40DD-AFC4-6F175D3DCCD1}">
              <a14:hiddenFill xmlns:a14="http://schemas.microsoft.com/office/drawing/2010/main">
                <a:solidFill>
                  <a:srgbClr val="FFFFFF"/>
                </a:solidFill>
              </a14:hiddenFill>
            </a:ext>
          </a:extLst>
        </p:spPr>
      </p:pic>
      <p:sp>
        <p:nvSpPr>
          <p:cNvPr id="451632" name="WordArt 48"/>
          <p:cNvSpPr>
            <a:spLocks noChangeArrowheads="1" noChangeShapeType="1" noTextEdit="1"/>
          </p:cNvSpPr>
          <p:nvPr/>
        </p:nvSpPr>
        <p:spPr bwMode="auto">
          <a:xfrm>
            <a:off x="1143000" y="0"/>
            <a:ext cx="1371600" cy="457200"/>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fontAlgn="base">
              <a:spcBef>
                <a:spcPct val="0"/>
              </a:spcBef>
              <a:spcAft>
                <a:spcPct val="0"/>
              </a:spcAft>
            </a:pPr>
            <a:r>
              <a:rPr lang="zh-CN" altLang="en-US" sz="2400" b="1" kern="10" spc="48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华文行楷" panose="02010800040101010101" pitchFamily="2" charset="-122"/>
                <a:ea typeface="华文行楷" panose="02010800040101010101" pitchFamily="2" charset="-122"/>
              </a:rPr>
              <a:t>智能仪器设计基础</a:t>
            </a:r>
            <a:endParaRPr lang="zh-CN" altLang="en-US" sz="2400" b="1" kern="10" spc="48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华文行楷" panose="02010800040101010101" pitchFamily="2" charset="-122"/>
              <a:ea typeface="华文行楷" panose="020108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8" presetClass="entr" presetSubtype="0" fill="hold" grpId="0" nodeType="withEffect">
                                  <p:stCondLst>
                                    <p:cond delay="0"/>
                                  </p:stCondLst>
                                  <p:childTnLst>
                                    <p:set>
                                      <p:cBhvr>
                                        <p:cTn id="6" dur="indefinite" fill="hold">
                                          <p:stCondLst>
                                            <p:cond delay="0"/>
                                          </p:stCondLst>
                                        </p:cTn>
                                        <p:tgtEl>
                                          <p:spTgt spid="451626"/>
                                        </p:tgtEl>
                                        <p:attrNameLst>
                                          <p:attrName>style.visibility</p:attrName>
                                        </p:attrNameLst>
                                      </p:cBhvr>
                                      <p:to>
                                        <p:strVal val="visible"/>
                                      </p:to>
                                    </p:set>
                                    <p:anim calcmode="lin" valueType="num">
                                      <p:cBhvr>
                                        <p:cTn id="7" dur="15000" fill="hold"/>
                                        <p:tgtEl>
                                          <p:spTgt spid="451626"/>
                                        </p:tgtEl>
                                        <p:attrNameLst>
                                          <p:attrName>ppt_x</p:attrName>
                                        </p:attrNameLst>
                                      </p:cBhvr>
                                      <p:tavLst>
                                        <p:tav tm="0">
                                          <p:val>
                                            <p:strVal val="#ppt_x"/>
                                          </p:val>
                                        </p:tav>
                                        <p:tav tm="100000">
                                          <p:val>
                                            <p:strVal val="#ppt_x"/>
                                          </p:val>
                                        </p:tav>
                                      </p:tavLst>
                                    </p:anim>
                                    <p:anim calcmode="lin" valueType="num">
                                      <p:cBhvr>
                                        <p:cTn id="8" dur="15000" fill="hold"/>
                                        <p:tgtEl>
                                          <p:spTgt spid="451626"/>
                                        </p:tgtEl>
                                        <p:attrNameLst>
                                          <p:attrName>ppt_y</p:attrName>
                                        </p:attrNameLst>
                                      </p:cBhvr>
                                      <p:tavLst>
                                        <p:tav tm="0">
                                          <p:val>
                                            <p:strVal val="#ppt_y+1"/>
                                          </p:val>
                                        </p:tav>
                                        <p:tav tm="100000">
                                          <p:val>
                                            <p:strVal val="#ppt_y-1"/>
                                          </p:val>
                                        </p:tav>
                                      </p:tavLst>
                                    </p:anim>
                                  </p:childTnLst>
                                </p:cTn>
                              </p:par>
                              <p:par>
                                <p:cTn id="9" presetID="28" presetClass="entr" presetSubtype="0" fill="hold" grpId="0" nodeType="withEffect">
                                  <p:stCondLst>
                                    <p:cond delay="0"/>
                                  </p:stCondLst>
                                  <p:childTnLst>
                                    <p:set>
                                      <p:cBhvr>
                                        <p:cTn id="10" dur="indefinite" fill="hold">
                                          <p:stCondLst>
                                            <p:cond delay="0"/>
                                          </p:stCondLst>
                                        </p:cTn>
                                        <p:tgtEl>
                                          <p:spTgt spid="451627">
                                            <p:txEl>
                                              <p:pRg st="0" end="0"/>
                                            </p:txEl>
                                          </p:spTgt>
                                        </p:tgtEl>
                                        <p:attrNameLst>
                                          <p:attrName>style.visibility</p:attrName>
                                        </p:attrNameLst>
                                      </p:cBhvr>
                                      <p:to>
                                        <p:strVal val="visible"/>
                                      </p:to>
                                    </p:set>
                                    <p:anim calcmode="lin" valueType="num">
                                      <p:cBhvr>
                                        <p:cTn id="11" dur="15000" fill="hold"/>
                                        <p:tgtEl>
                                          <p:spTgt spid="451627">
                                            <p:txEl>
                                              <p:pRg st="0" end="0"/>
                                            </p:txEl>
                                          </p:spTgt>
                                        </p:tgtEl>
                                        <p:attrNameLst>
                                          <p:attrName>ppt_x</p:attrName>
                                        </p:attrNameLst>
                                      </p:cBhvr>
                                      <p:tavLst>
                                        <p:tav tm="0">
                                          <p:val>
                                            <p:strVal val="#ppt_x"/>
                                          </p:val>
                                        </p:tav>
                                        <p:tav tm="100000">
                                          <p:val>
                                            <p:strVal val="#ppt_x"/>
                                          </p:val>
                                        </p:tav>
                                      </p:tavLst>
                                    </p:anim>
                                    <p:anim calcmode="lin" valueType="num">
                                      <p:cBhvr>
                                        <p:cTn id="12" dur="15000" fill="hold"/>
                                        <p:tgtEl>
                                          <p:spTgt spid="451627">
                                            <p:txEl>
                                              <p:pRg st="0" end="0"/>
                                            </p:txEl>
                                          </p:spTgt>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1626" grpId="0"/>
      <p:bldP spid="451627" grpId="0" build="allAtOnce">
        <p:tmplLst>
          <p:tmpl lvl="1">
            <p:tnLst>
              <p:par>
                <p:cTn presetID="28" presetClass="entr" presetSubtype="0" fill="hold" nodeType="withEffect">
                  <p:stCondLst>
                    <p:cond delay="0"/>
                  </p:stCondLst>
                  <p:childTnLst>
                    <p:set>
                      <p:cBhvr>
                        <p:cTn dur="indefinite" fill="hold">
                          <p:stCondLst>
                            <p:cond delay="0"/>
                          </p:stCondLst>
                        </p:cTn>
                        <p:tgtEl>
                          <p:spTgt spid="451627"/>
                        </p:tgtEl>
                        <p:attrNameLst>
                          <p:attrName>style.visibility</p:attrName>
                        </p:attrNameLst>
                      </p:cBhvr>
                      <p:to>
                        <p:strVal val="visible"/>
                      </p:to>
                    </p:set>
                    <p:anim calcmode="lin" valueType="num">
                      <p:cBhvr>
                        <p:cTn dur="15000" fill="hold"/>
                        <p:tgtEl>
                          <p:spTgt spid="451627"/>
                        </p:tgtEl>
                        <p:attrNameLst>
                          <p:attrName>ppt_x</p:attrName>
                        </p:attrNameLst>
                      </p:cBhvr>
                      <p:tavLst>
                        <p:tav tm="0">
                          <p:val>
                            <p:strVal val="#ppt_x"/>
                          </p:val>
                        </p:tav>
                        <p:tav tm="100000">
                          <p:val>
                            <p:strVal val="#ppt_x"/>
                          </p:val>
                        </p:tav>
                      </p:tavLst>
                    </p:anim>
                    <p:anim calcmode="lin" valueType="num">
                      <p:cBhvr>
                        <p:cTn dur="15000" fill="hold"/>
                        <p:tgtEl>
                          <p:spTgt spid="451627"/>
                        </p:tgtEl>
                        <p:attrNameLst>
                          <p:attrName>ppt_y</p:attrName>
                        </p:attrNameLst>
                      </p:cBhvr>
                      <p:tavLst>
                        <p:tav tm="0">
                          <p:val>
                            <p:strVal val="#ppt_y+1"/>
                          </p:val>
                        </p:tav>
                        <p:tav tm="100000">
                          <p:val>
                            <p:strVal val="#ppt_y-1"/>
                          </p:val>
                        </p:tav>
                      </p:tavLst>
                    </p:anim>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solidFill>
                <a:srgbClr val="FFFFFF"/>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FFFFFF"/>
              </a:solidFill>
            </a:endParaRPr>
          </a:p>
        </p:txBody>
      </p:sp>
      <p:sp>
        <p:nvSpPr>
          <p:cNvPr id="6" name="灯片编号占位符 5"/>
          <p:cNvSpPr>
            <a:spLocks noGrp="1"/>
          </p:cNvSpPr>
          <p:nvPr>
            <p:ph type="sldNum" sz="quarter" idx="12"/>
          </p:nvPr>
        </p:nvSpPr>
        <p:spPr/>
        <p:txBody>
          <a:bodyPr/>
          <a:lstStyle>
            <a:lvl1pPr>
              <a:defRPr/>
            </a:lvl1pPr>
          </a:lstStyle>
          <a:p>
            <a:fld id="{45FCDCBC-BA6F-4084-B707-42438A245959}"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endParaRPr lang="en-US" altLang="zh-CN">
              <a:solidFill>
                <a:srgbClr val="FFFFFF"/>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FFFFFF"/>
              </a:solidFill>
            </a:endParaRPr>
          </a:p>
        </p:txBody>
      </p:sp>
      <p:sp>
        <p:nvSpPr>
          <p:cNvPr id="6" name="灯片编号占位符 5"/>
          <p:cNvSpPr>
            <a:spLocks noGrp="1"/>
          </p:cNvSpPr>
          <p:nvPr>
            <p:ph type="sldNum" sz="quarter" idx="12"/>
          </p:nvPr>
        </p:nvSpPr>
        <p:spPr/>
        <p:txBody>
          <a:bodyPr/>
          <a:lstStyle>
            <a:lvl1pPr>
              <a:defRPr/>
            </a:lvl1pPr>
          </a:lstStyle>
          <a:p>
            <a:fld id="{8470992E-9718-4D5C-8B7A-EE2BD2E58CB6}"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solidFill>
                <a:srgbClr val="FFFFFF"/>
              </a:solidFill>
            </a:endParaRPr>
          </a:p>
        </p:txBody>
      </p:sp>
      <p:sp>
        <p:nvSpPr>
          <p:cNvPr id="6" name="页脚占位符 5"/>
          <p:cNvSpPr>
            <a:spLocks noGrp="1"/>
          </p:cNvSpPr>
          <p:nvPr>
            <p:ph type="ftr" sz="quarter" idx="11"/>
          </p:nvPr>
        </p:nvSpPr>
        <p:spPr/>
        <p:txBody>
          <a:bodyPr/>
          <a:lstStyle>
            <a:lvl1pPr>
              <a:defRPr/>
            </a:lvl1pPr>
          </a:lstStyle>
          <a:p>
            <a:endParaRPr lang="en-US" altLang="zh-CN">
              <a:solidFill>
                <a:srgbClr val="FFFFFF"/>
              </a:solidFill>
            </a:endParaRPr>
          </a:p>
        </p:txBody>
      </p:sp>
      <p:sp>
        <p:nvSpPr>
          <p:cNvPr id="7" name="灯片编号占位符 6"/>
          <p:cNvSpPr>
            <a:spLocks noGrp="1"/>
          </p:cNvSpPr>
          <p:nvPr>
            <p:ph type="sldNum" sz="quarter" idx="12"/>
          </p:nvPr>
        </p:nvSpPr>
        <p:spPr/>
        <p:txBody>
          <a:bodyPr/>
          <a:lstStyle>
            <a:lvl1pPr>
              <a:defRPr/>
            </a:lvl1pPr>
          </a:lstStyle>
          <a:p>
            <a:fld id="{75185EF6-8382-47F2-BB49-FDAD3ECD9D04}"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solidFill>
                <a:srgbClr val="FFFFFF"/>
              </a:solidFill>
            </a:endParaRPr>
          </a:p>
        </p:txBody>
      </p:sp>
      <p:sp>
        <p:nvSpPr>
          <p:cNvPr id="8" name="页脚占位符 7"/>
          <p:cNvSpPr>
            <a:spLocks noGrp="1"/>
          </p:cNvSpPr>
          <p:nvPr>
            <p:ph type="ftr" sz="quarter" idx="11"/>
          </p:nvPr>
        </p:nvSpPr>
        <p:spPr/>
        <p:txBody>
          <a:bodyPr/>
          <a:lstStyle>
            <a:lvl1pPr>
              <a:defRPr/>
            </a:lvl1pPr>
          </a:lstStyle>
          <a:p>
            <a:endParaRPr lang="en-US" altLang="zh-CN">
              <a:solidFill>
                <a:srgbClr val="FFFFFF"/>
              </a:solidFill>
            </a:endParaRPr>
          </a:p>
        </p:txBody>
      </p:sp>
      <p:sp>
        <p:nvSpPr>
          <p:cNvPr id="9" name="灯片编号占位符 8"/>
          <p:cNvSpPr>
            <a:spLocks noGrp="1"/>
          </p:cNvSpPr>
          <p:nvPr>
            <p:ph type="sldNum" sz="quarter" idx="12"/>
          </p:nvPr>
        </p:nvSpPr>
        <p:spPr/>
        <p:txBody>
          <a:bodyPr/>
          <a:lstStyle>
            <a:lvl1pPr>
              <a:defRPr/>
            </a:lvl1pPr>
          </a:lstStyle>
          <a:p>
            <a:fld id="{A6B0D1F4-EBAB-4794-84B3-8E988885FBB0}"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solidFill>
                <a:srgbClr val="FFFFFF"/>
              </a:solidFill>
            </a:endParaRPr>
          </a:p>
        </p:txBody>
      </p:sp>
      <p:sp>
        <p:nvSpPr>
          <p:cNvPr id="4" name="页脚占位符 3"/>
          <p:cNvSpPr>
            <a:spLocks noGrp="1"/>
          </p:cNvSpPr>
          <p:nvPr>
            <p:ph type="ftr" sz="quarter" idx="11"/>
          </p:nvPr>
        </p:nvSpPr>
        <p:spPr/>
        <p:txBody>
          <a:bodyPr/>
          <a:lstStyle>
            <a:lvl1pPr>
              <a:defRPr/>
            </a:lvl1pPr>
          </a:lstStyle>
          <a:p>
            <a:endParaRPr lang="en-US" altLang="zh-CN">
              <a:solidFill>
                <a:srgbClr val="FFFFFF"/>
              </a:solidFill>
            </a:endParaRPr>
          </a:p>
        </p:txBody>
      </p:sp>
      <p:sp>
        <p:nvSpPr>
          <p:cNvPr id="5" name="灯片编号占位符 4"/>
          <p:cNvSpPr>
            <a:spLocks noGrp="1"/>
          </p:cNvSpPr>
          <p:nvPr>
            <p:ph type="sldNum" sz="quarter" idx="12"/>
          </p:nvPr>
        </p:nvSpPr>
        <p:spPr/>
        <p:txBody>
          <a:bodyPr/>
          <a:lstStyle>
            <a:lvl1pPr>
              <a:defRPr/>
            </a:lvl1pPr>
          </a:lstStyle>
          <a:p>
            <a:fld id="{8187E136-B4F1-4E07-8CF0-5CB65A53BB73}"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solidFill>
                <a:srgbClr val="FFFFFF"/>
              </a:solidFill>
            </a:endParaRPr>
          </a:p>
        </p:txBody>
      </p:sp>
      <p:sp>
        <p:nvSpPr>
          <p:cNvPr id="3" name="页脚占位符 2"/>
          <p:cNvSpPr>
            <a:spLocks noGrp="1"/>
          </p:cNvSpPr>
          <p:nvPr>
            <p:ph type="ftr" sz="quarter" idx="11"/>
          </p:nvPr>
        </p:nvSpPr>
        <p:spPr/>
        <p:txBody>
          <a:bodyPr/>
          <a:lstStyle>
            <a:lvl1pPr>
              <a:defRPr/>
            </a:lvl1pPr>
          </a:lstStyle>
          <a:p>
            <a:endParaRPr lang="en-US" altLang="zh-CN">
              <a:solidFill>
                <a:srgbClr val="FFFFFF"/>
              </a:solidFill>
            </a:endParaRPr>
          </a:p>
        </p:txBody>
      </p:sp>
      <p:sp>
        <p:nvSpPr>
          <p:cNvPr id="4" name="灯片编号占位符 3"/>
          <p:cNvSpPr>
            <a:spLocks noGrp="1"/>
          </p:cNvSpPr>
          <p:nvPr>
            <p:ph type="sldNum" sz="quarter" idx="12"/>
          </p:nvPr>
        </p:nvSpPr>
        <p:spPr/>
        <p:txBody>
          <a:bodyPr/>
          <a:lstStyle>
            <a:lvl1pPr>
              <a:defRPr/>
            </a:lvl1pPr>
          </a:lstStyle>
          <a:p>
            <a:fld id="{2E8FBCDE-B5C3-4C77-8E1B-12CDBBBE3D0C}"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endParaRPr lang="en-US" altLang="zh-CN">
              <a:solidFill>
                <a:srgbClr val="FFFFFF"/>
              </a:solidFill>
            </a:endParaRPr>
          </a:p>
        </p:txBody>
      </p:sp>
      <p:sp>
        <p:nvSpPr>
          <p:cNvPr id="6" name="页脚占位符 5"/>
          <p:cNvSpPr>
            <a:spLocks noGrp="1"/>
          </p:cNvSpPr>
          <p:nvPr>
            <p:ph type="ftr" sz="quarter" idx="11"/>
          </p:nvPr>
        </p:nvSpPr>
        <p:spPr/>
        <p:txBody>
          <a:bodyPr/>
          <a:lstStyle>
            <a:lvl1pPr>
              <a:defRPr/>
            </a:lvl1pPr>
          </a:lstStyle>
          <a:p>
            <a:endParaRPr lang="en-US" altLang="zh-CN">
              <a:solidFill>
                <a:srgbClr val="FFFFFF"/>
              </a:solidFill>
            </a:endParaRPr>
          </a:p>
        </p:txBody>
      </p:sp>
      <p:sp>
        <p:nvSpPr>
          <p:cNvPr id="7" name="灯片编号占位符 6"/>
          <p:cNvSpPr>
            <a:spLocks noGrp="1"/>
          </p:cNvSpPr>
          <p:nvPr>
            <p:ph type="sldNum" sz="quarter" idx="12"/>
          </p:nvPr>
        </p:nvSpPr>
        <p:spPr/>
        <p:txBody>
          <a:bodyPr/>
          <a:lstStyle>
            <a:lvl1pPr>
              <a:defRPr/>
            </a:lvl1pPr>
          </a:lstStyle>
          <a:p>
            <a:fld id="{BC7B3F74-E357-4E02-BF3D-93031C91A3B6}"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36C04DF-26CC-4D38-B746-3D19A83FF1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846468-B152-4B35-A9CC-8689F553E4FF}"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endParaRPr lang="en-US" altLang="zh-CN">
              <a:solidFill>
                <a:srgbClr val="FFFFFF"/>
              </a:solidFill>
            </a:endParaRPr>
          </a:p>
        </p:txBody>
      </p:sp>
      <p:sp>
        <p:nvSpPr>
          <p:cNvPr id="6" name="页脚占位符 5"/>
          <p:cNvSpPr>
            <a:spLocks noGrp="1"/>
          </p:cNvSpPr>
          <p:nvPr>
            <p:ph type="ftr" sz="quarter" idx="11"/>
          </p:nvPr>
        </p:nvSpPr>
        <p:spPr/>
        <p:txBody>
          <a:bodyPr/>
          <a:lstStyle>
            <a:lvl1pPr>
              <a:defRPr/>
            </a:lvl1pPr>
          </a:lstStyle>
          <a:p>
            <a:endParaRPr lang="en-US" altLang="zh-CN">
              <a:solidFill>
                <a:srgbClr val="FFFFFF"/>
              </a:solidFill>
            </a:endParaRPr>
          </a:p>
        </p:txBody>
      </p:sp>
      <p:sp>
        <p:nvSpPr>
          <p:cNvPr id="7" name="灯片编号占位符 6"/>
          <p:cNvSpPr>
            <a:spLocks noGrp="1"/>
          </p:cNvSpPr>
          <p:nvPr>
            <p:ph type="sldNum" sz="quarter" idx="12"/>
          </p:nvPr>
        </p:nvSpPr>
        <p:spPr/>
        <p:txBody>
          <a:bodyPr/>
          <a:lstStyle>
            <a:lvl1pPr>
              <a:defRPr/>
            </a:lvl1pPr>
          </a:lstStyle>
          <a:p>
            <a:fld id="{A2033D8D-B152-403E-8696-616F452948C3}"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solidFill>
                <a:srgbClr val="FFFFFF"/>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FFFFFF"/>
              </a:solidFill>
            </a:endParaRPr>
          </a:p>
        </p:txBody>
      </p:sp>
      <p:sp>
        <p:nvSpPr>
          <p:cNvPr id="6" name="灯片编号占位符 5"/>
          <p:cNvSpPr>
            <a:spLocks noGrp="1"/>
          </p:cNvSpPr>
          <p:nvPr>
            <p:ph type="sldNum" sz="quarter" idx="12"/>
          </p:nvPr>
        </p:nvSpPr>
        <p:spPr/>
        <p:txBody>
          <a:bodyPr/>
          <a:lstStyle>
            <a:lvl1pPr>
              <a:defRPr/>
            </a:lvl1pPr>
          </a:lstStyle>
          <a:p>
            <a:fld id="{417BFA7E-E119-49C3-810A-F1B82D0CD76C}"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19800" cy="58531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solidFill>
                <a:srgbClr val="FFFFFF"/>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FFFFFF"/>
              </a:solidFill>
            </a:endParaRPr>
          </a:p>
        </p:txBody>
      </p:sp>
      <p:sp>
        <p:nvSpPr>
          <p:cNvPr id="6" name="灯片编号占位符 5"/>
          <p:cNvSpPr>
            <a:spLocks noGrp="1"/>
          </p:cNvSpPr>
          <p:nvPr>
            <p:ph type="sldNum" sz="quarter" idx="12"/>
          </p:nvPr>
        </p:nvSpPr>
        <p:spPr/>
        <p:txBody>
          <a:bodyPr/>
          <a:lstStyle>
            <a:lvl1pPr>
              <a:defRPr/>
            </a:lvl1pPr>
          </a:lstStyle>
          <a:p>
            <a:fld id="{7C0111A6-3A81-4882-9EB5-9D496BBB6C04}"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9"/>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336C04DF-26CC-4D38-B746-3D19A83FF1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846468-B152-4B35-A9CC-8689F553E4FF}"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71487" y="1825625"/>
            <a:ext cx="2900363"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3486150" y="1825625"/>
            <a:ext cx="2900363"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36C04DF-26CC-4D38-B746-3D19A83FF12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4846468-B152-4B35-A9CC-8689F553E4FF}"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6"/>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29842" y="2505075"/>
            <a:ext cx="3868340"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29150" y="2505075"/>
            <a:ext cx="3887391"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36C04DF-26CC-4D38-B746-3D19A83FF126}"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4846468-B152-4B35-A9CC-8689F553E4FF}"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36C04DF-26CC-4D38-B746-3D19A83FF126}"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4846468-B152-4B35-A9CC-8689F553E4FF}"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36C04DF-26CC-4D38-B746-3D19A83FF12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4846468-B152-4B35-A9CC-8689F553E4FF}"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336C04DF-26CC-4D38-B746-3D19A83FF12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4846468-B152-4B35-A9CC-8689F553E4F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336C04DF-26CC-4D38-B746-3D19A83FF12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4846468-B152-4B35-A9CC-8689F553E4FF}"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5" Type="http://schemas.openxmlformats.org/officeDocument/2006/relationships/theme" Target="../theme/theme2.xml"/><Relationship Id="rId14" Type="http://schemas.openxmlformats.org/officeDocument/2006/relationships/image" Target="../media/image4.png"/><Relationship Id="rId13" Type="http://schemas.openxmlformats.org/officeDocument/2006/relationships/image" Target="../media/image3.png"/><Relationship Id="rId12" Type="http://schemas.openxmlformats.org/officeDocument/2006/relationships/image" Target="../media/image2.png"/><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36C04DF-26CC-4D38-B746-3D19A83FF126}" type="datetimeFigureOut">
              <a:rPr lang="zh-CN" altLang="en-US" smtClean="0"/>
            </a:fld>
            <a:endParaRPr lang="zh-CN" altLang="en-US"/>
          </a:p>
        </p:txBody>
      </p:sp>
      <p:sp>
        <p:nvSpPr>
          <p:cNvPr id="5" name="页脚占位符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4846468-B152-4B35-A9CC-8689F553E4FF}"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450562" name="Group 2"/>
          <p:cNvGrpSpPr/>
          <p:nvPr/>
        </p:nvGrpSpPr>
        <p:grpSpPr bwMode="auto">
          <a:xfrm>
            <a:off x="0" y="0"/>
            <a:ext cx="9144000" cy="6856413"/>
            <a:chOff x="0" y="0"/>
            <a:chExt cx="5760" cy="4319"/>
          </a:xfrm>
        </p:grpSpPr>
        <p:sp>
          <p:nvSpPr>
            <p:cNvPr id="450563" name="Freeform 3"/>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64" name="Freeform 4"/>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65" name="Freeform 5"/>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66" name="Freeform 6"/>
            <p:cNvSpPr/>
            <p:nvPr/>
          </p:nvSpPr>
          <p:spPr bwMode="hidden">
            <a:xfrm>
              <a:off x="4038" y="3577"/>
              <a:ext cx="1720" cy="65"/>
            </a:xfrm>
            <a:custGeom>
              <a:avLst/>
              <a:gdLst>
                <a:gd name="T0" fmla="*/ 1722 w 1722"/>
                <a:gd name="T1" fmla="*/ 66 h 66"/>
                <a:gd name="T2" fmla="*/ 1722 w 1722"/>
                <a:gd name="T3" fmla="*/ 60 h 66"/>
                <a:gd name="T4" fmla="*/ 0 w 1722"/>
                <a:gd name="T5" fmla="*/ 0 h 66"/>
                <a:gd name="T6" fmla="*/ 0 w 1722"/>
                <a:gd name="T7" fmla="*/ 48 h 66"/>
                <a:gd name="T8" fmla="*/ 1722 w 1722"/>
                <a:gd name="T9" fmla="*/ 66 h 66"/>
                <a:gd name="T10" fmla="*/ 1722 w 1722"/>
                <a:gd name="T11" fmla="*/ 66 h 66"/>
              </a:gdLst>
              <a:ahLst/>
              <a:cxnLst>
                <a:cxn ang="0">
                  <a:pos x="T0" y="T1"/>
                </a:cxn>
                <a:cxn ang="0">
                  <a:pos x="T2" y="T3"/>
                </a:cxn>
                <a:cxn ang="0">
                  <a:pos x="T4" y="T5"/>
                </a:cxn>
                <a:cxn ang="0">
                  <a:pos x="T6" y="T7"/>
                </a:cxn>
                <a:cxn ang="0">
                  <a:pos x="T8" y="T9"/>
                </a:cxn>
                <a:cxn ang="0">
                  <a:pos x="T10" y="T11"/>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67" name="Freeform 7"/>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68" name="Freeform 8"/>
            <p:cNvSpPr/>
            <p:nvPr/>
          </p:nvSpPr>
          <p:spPr bwMode="hidden">
            <a:xfrm>
              <a:off x="4784" y="3702"/>
              <a:ext cx="974" cy="101"/>
            </a:xfrm>
            <a:custGeom>
              <a:avLst/>
              <a:gdLst>
                <a:gd name="T0" fmla="*/ 975 w 975"/>
                <a:gd name="T1" fmla="*/ 48 h 101"/>
                <a:gd name="T2" fmla="*/ 975 w 975"/>
                <a:gd name="T3" fmla="*/ 0 h 101"/>
                <a:gd name="T4" fmla="*/ 0 w 975"/>
                <a:gd name="T5" fmla="*/ 24 h 101"/>
                <a:gd name="T6" fmla="*/ 0 w 975"/>
                <a:gd name="T7" fmla="*/ 101 h 101"/>
                <a:gd name="T8" fmla="*/ 975 w 975"/>
                <a:gd name="T9" fmla="*/ 48 h 101"/>
                <a:gd name="T10" fmla="*/ 975 w 975"/>
                <a:gd name="T11" fmla="*/ 48 h 101"/>
              </a:gdLst>
              <a:ahLst/>
              <a:cxnLst>
                <a:cxn ang="0">
                  <a:pos x="T0" y="T1"/>
                </a:cxn>
                <a:cxn ang="0">
                  <a:pos x="T2" y="T3"/>
                </a:cxn>
                <a:cxn ang="0">
                  <a:pos x="T4" y="T5"/>
                </a:cxn>
                <a:cxn ang="0">
                  <a:pos x="T6" y="T7"/>
                </a:cxn>
                <a:cxn ang="0">
                  <a:pos x="T8" y="T9"/>
                </a:cxn>
                <a:cxn ang="0">
                  <a:pos x="T10" y="T11"/>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69" name="Freeform 9"/>
            <p:cNvSpPr/>
            <p:nvPr/>
          </p:nvSpPr>
          <p:spPr bwMode="hidden">
            <a:xfrm>
              <a:off x="3619" y="3815"/>
              <a:ext cx="2139" cy="198"/>
            </a:xfrm>
            <a:custGeom>
              <a:avLst/>
              <a:gdLst>
                <a:gd name="T0" fmla="*/ 2141 w 2141"/>
                <a:gd name="T1" fmla="*/ 0 h 198"/>
                <a:gd name="T2" fmla="*/ 0 w 2141"/>
                <a:gd name="T3" fmla="*/ 156 h 198"/>
                <a:gd name="T4" fmla="*/ 0 w 2141"/>
                <a:gd name="T5" fmla="*/ 198 h 198"/>
                <a:gd name="T6" fmla="*/ 2141 w 2141"/>
                <a:gd name="T7" fmla="*/ 0 h 198"/>
                <a:gd name="T8" fmla="*/ 2141 w 2141"/>
                <a:gd name="T9" fmla="*/ 0 h 198"/>
              </a:gdLst>
              <a:ahLst/>
              <a:cxnLst>
                <a:cxn ang="0">
                  <a:pos x="T0" y="T1"/>
                </a:cxn>
                <a:cxn ang="0">
                  <a:pos x="T2" y="T3"/>
                </a:cxn>
                <a:cxn ang="0">
                  <a:pos x="T4" y="T5"/>
                </a:cxn>
                <a:cxn ang="0">
                  <a:pos x="T6" y="T7"/>
                </a:cxn>
                <a:cxn ang="0">
                  <a:pos x="T8" y="T9"/>
                </a:cxn>
              </a:cxnLst>
              <a:rect l="0" t="0" r="r" b="b"/>
              <a:pathLst>
                <a:path w="2141" h="198">
                  <a:moveTo>
                    <a:pt x="2141" y="0"/>
                  </a:moveTo>
                  <a:lnTo>
                    <a:pt x="0" y="156"/>
                  </a:lnTo>
                  <a:lnTo>
                    <a:pt x="0" y="198"/>
                  </a:lnTo>
                  <a:lnTo>
                    <a:pt x="2141" y="0"/>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70" name="Freeform 10"/>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71" name="Freeform 11"/>
            <p:cNvSpPr/>
            <p:nvPr/>
          </p:nvSpPr>
          <p:spPr bwMode="hidden">
            <a:xfrm>
              <a:off x="2097" y="4043"/>
              <a:ext cx="2514" cy="276"/>
            </a:xfrm>
            <a:custGeom>
              <a:avLst/>
              <a:gdLst>
                <a:gd name="T0" fmla="*/ 2182 w 2517"/>
                <a:gd name="T1" fmla="*/ 276 h 276"/>
                <a:gd name="T2" fmla="*/ 2517 w 2517"/>
                <a:gd name="T3" fmla="*/ 204 h 276"/>
                <a:gd name="T4" fmla="*/ 2260 w 2517"/>
                <a:gd name="T5" fmla="*/ 0 h 276"/>
                <a:gd name="T6" fmla="*/ 0 w 2517"/>
                <a:gd name="T7" fmla="*/ 276 h 276"/>
                <a:gd name="T8" fmla="*/ 2182 w 2517"/>
                <a:gd name="T9" fmla="*/ 276 h 276"/>
                <a:gd name="T10" fmla="*/ 2182 w 2517"/>
                <a:gd name="T11" fmla="*/ 276 h 276"/>
              </a:gdLst>
              <a:ahLst/>
              <a:cxnLst>
                <a:cxn ang="0">
                  <a:pos x="T0" y="T1"/>
                </a:cxn>
                <a:cxn ang="0">
                  <a:pos x="T2" y="T3"/>
                </a:cxn>
                <a:cxn ang="0">
                  <a:pos x="T4" y="T5"/>
                </a:cxn>
                <a:cxn ang="0">
                  <a:pos x="T6" y="T7"/>
                </a:cxn>
                <a:cxn ang="0">
                  <a:pos x="T8" y="T9"/>
                </a:cxn>
                <a:cxn ang="0">
                  <a:pos x="T10" y="T11"/>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72" name="Freeform 12"/>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73" name="Freeform 13"/>
            <p:cNvSpPr/>
            <p:nvPr/>
          </p:nvSpPr>
          <p:spPr bwMode="hidden">
            <a:xfrm>
              <a:off x="5030" y="3151"/>
              <a:ext cx="728" cy="240"/>
            </a:xfrm>
            <a:custGeom>
              <a:avLst/>
              <a:gdLst>
                <a:gd name="T0" fmla="*/ 729 w 729"/>
                <a:gd name="T1" fmla="*/ 240 h 240"/>
                <a:gd name="T2" fmla="*/ 0 w 729"/>
                <a:gd name="T3" fmla="*/ 0 h 240"/>
                <a:gd name="T4" fmla="*/ 0 w 729"/>
                <a:gd name="T5" fmla="*/ 6 h 240"/>
                <a:gd name="T6" fmla="*/ 729 w 729"/>
                <a:gd name="T7" fmla="*/ 240 h 240"/>
                <a:gd name="T8" fmla="*/ 729 w 729"/>
                <a:gd name="T9" fmla="*/ 240 h 240"/>
              </a:gdLst>
              <a:ahLst/>
              <a:cxnLst>
                <a:cxn ang="0">
                  <a:pos x="T0" y="T1"/>
                </a:cxn>
                <a:cxn ang="0">
                  <a:pos x="T2" y="T3"/>
                </a:cxn>
                <a:cxn ang="0">
                  <a:pos x="T4" y="T5"/>
                </a:cxn>
                <a:cxn ang="0">
                  <a:pos x="T6" y="T7"/>
                </a:cxn>
                <a:cxn ang="0">
                  <a:pos x="T8" y="T9"/>
                </a:cxn>
              </a:cxnLst>
              <a:rect l="0" t="0" r="r" b="b"/>
              <a:pathLst>
                <a:path w="729" h="240">
                  <a:moveTo>
                    <a:pt x="729" y="240"/>
                  </a:moveTo>
                  <a:lnTo>
                    <a:pt x="0" y="0"/>
                  </a:lnTo>
                  <a:lnTo>
                    <a:pt x="0" y="6"/>
                  </a:lnTo>
                  <a:lnTo>
                    <a:pt x="729" y="240"/>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74" name="Freeform 14"/>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75" name="Freeform 15"/>
            <p:cNvSpPr/>
            <p:nvPr/>
          </p:nvSpPr>
          <p:spPr bwMode="hidden">
            <a:xfrm>
              <a:off x="5030" y="3049"/>
              <a:ext cx="728" cy="318"/>
            </a:xfrm>
            <a:custGeom>
              <a:avLst/>
              <a:gdLst>
                <a:gd name="T0" fmla="*/ 729 w 729"/>
                <a:gd name="T1" fmla="*/ 318 h 318"/>
                <a:gd name="T2" fmla="*/ 729 w 729"/>
                <a:gd name="T3" fmla="*/ 312 h 318"/>
                <a:gd name="T4" fmla="*/ 0 w 729"/>
                <a:gd name="T5" fmla="*/ 0 h 318"/>
                <a:gd name="T6" fmla="*/ 0 w 729"/>
                <a:gd name="T7" fmla="*/ 54 h 318"/>
                <a:gd name="T8" fmla="*/ 729 w 729"/>
                <a:gd name="T9" fmla="*/ 318 h 318"/>
                <a:gd name="T10" fmla="*/ 729 w 729"/>
                <a:gd name="T11" fmla="*/ 318 h 318"/>
              </a:gdLst>
              <a:ahLst/>
              <a:cxnLst>
                <a:cxn ang="0">
                  <a:pos x="T0" y="T1"/>
                </a:cxn>
                <a:cxn ang="0">
                  <a:pos x="T2" y="T3"/>
                </a:cxn>
                <a:cxn ang="0">
                  <a:pos x="T4" y="T5"/>
                </a:cxn>
                <a:cxn ang="0">
                  <a:pos x="T6" y="T7"/>
                </a:cxn>
                <a:cxn ang="0">
                  <a:pos x="T8" y="T9"/>
                </a:cxn>
                <a:cxn ang="0">
                  <a:pos x="T10" y="T11"/>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76" name="Freeform 16"/>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77" name="Freeform 17"/>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78" name="Freeform 18"/>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79" name="Freeform 19"/>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Lst>
              <a:ahLst/>
              <a:cxnLst>
                <a:cxn ang="0">
                  <a:pos x="T0" y="T1"/>
                </a:cxn>
                <a:cxn ang="0">
                  <a:pos x="T2" y="T3"/>
                </a:cxn>
                <a:cxn ang="0">
                  <a:pos x="T4" y="T5"/>
                </a:cxn>
                <a:cxn ang="0">
                  <a:pos x="T6" y="T7"/>
                </a:cxn>
                <a:cxn ang="0">
                  <a:pos x="T8" y="T9"/>
                </a:cxn>
                <a:cxn ang="0">
                  <a:pos x="T10" y="T11"/>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80" name="Freeform 20"/>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81" name="Freeform 21"/>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Lst>
              <a:ahLst/>
              <a:cxnLst>
                <a:cxn ang="0">
                  <a:pos x="T0" y="T1"/>
                </a:cxn>
                <a:cxn ang="0">
                  <a:pos x="T2" y="T3"/>
                </a:cxn>
                <a:cxn ang="0">
                  <a:pos x="T4" y="T5"/>
                </a:cxn>
                <a:cxn ang="0">
                  <a:pos x="T6" y="T7"/>
                </a:cxn>
                <a:cxn ang="0">
                  <a:pos x="T8" y="T9"/>
                </a:cxn>
              </a:cxnLst>
              <a:rect l="0" t="0" r="r" b="b"/>
              <a:pathLst>
                <a:path w="132" h="132">
                  <a:moveTo>
                    <a:pt x="132" y="132"/>
                  </a:moveTo>
                  <a:lnTo>
                    <a:pt x="0" y="0"/>
                  </a:lnTo>
                  <a:lnTo>
                    <a:pt x="0" y="0"/>
                  </a:lnTo>
                  <a:lnTo>
                    <a:pt x="132" y="132"/>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82" name="Freeform 22"/>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83" name="Freeform 23"/>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84" name="Freeform 24"/>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85" name="Freeform 25"/>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Lst>
              <a:ahLst/>
              <a:cxnLst>
                <a:cxn ang="0">
                  <a:pos x="T0" y="T1"/>
                </a:cxn>
                <a:cxn ang="0">
                  <a:pos x="T2" y="T3"/>
                </a:cxn>
                <a:cxn ang="0">
                  <a:pos x="T4" y="T5"/>
                </a:cxn>
                <a:cxn ang="0">
                  <a:pos x="T6" y="T7"/>
                </a:cxn>
                <a:cxn ang="0">
                  <a:pos x="T8" y="T9"/>
                </a:cxn>
                <a:cxn ang="0">
                  <a:pos x="T10" y="T11"/>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86" name="Freeform 26"/>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87" name="Freeform 27"/>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88" name="Freeform 28"/>
            <p:cNvSpPr/>
            <p:nvPr/>
          </p:nvSpPr>
          <p:spPr bwMode="hidden">
            <a:xfrm>
              <a:off x="5698" y="653"/>
              <a:ext cx="60" cy="311"/>
            </a:xfrm>
            <a:custGeom>
              <a:avLst/>
              <a:gdLst>
                <a:gd name="T0" fmla="*/ 0 w 60"/>
                <a:gd name="T1" fmla="*/ 144 h 312"/>
                <a:gd name="T2" fmla="*/ 60 w 60"/>
                <a:gd name="T3" fmla="*/ 312 h 312"/>
                <a:gd name="T4" fmla="*/ 60 w 60"/>
                <a:gd name="T5" fmla="*/ 6 h 312"/>
                <a:gd name="T6" fmla="*/ 54 w 60"/>
                <a:gd name="T7" fmla="*/ 0 h 312"/>
                <a:gd name="T8" fmla="*/ 0 w 60"/>
                <a:gd name="T9" fmla="*/ 144 h 312"/>
                <a:gd name="T10" fmla="*/ 0 w 60"/>
                <a:gd name="T11" fmla="*/ 144 h 312"/>
              </a:gdLst>
              <a:ahLst/>
              <a:cxnLst>
                <a:cxn ang="0">
                  <a:pos x="T0" y="T1"/>
                </a:cxn>
                <a:cxn ang="0">
                  <a:pos x="T2" y="T3"/>
                </a:cxn>
                <a:cxn ang="0">
                  <a:pos x="T4" y="T5"/>
                </a:cxn>
                <a:cxn ang="0">
                  <a:pos x="T6" y="T7"/>
                </a:cxn>
                <a:cxn ang="0">
                  <a:pos x="T8" y="T9"/>
                </a:cxn>
                <a:cxn ang="0">
                  <a:pos x="T10" y="T11"/>
                </a:cxn>
              </a:cxnLst>
              <a:rect l="0" t="0" r="r" b="b"/>
              <a:pathLst>
                <a:path w="60" h="312">
                  <a:moveTo>
                    <a:pt x="0" y="144"/>
                  </a:moveTo>
                  <a:lnTo>
                    <a:pt x="60" y="312"/>
                  </a:lnTo>
                  <a:lnTo>
                    <a:pt x="60" y="6"/>
                  </a:lnTo>
                  <a:lnTo>
                    <a:pt x="54" y="0"/>
                  </a:lnTo>
                  <a:lnTo>
                    <a:pt x="0" y="144"/>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89" name="Freeform 29"/>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90" name="Freeform 30"/>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Lst>
              <a:ahLst/>
              <a:cxnLst>
                <a:cxn ang="0">
                  <a:pos x="T0" y="T1"/>
                </a:cxn>
                <a:cxn ang="0">
                  <a:pos x="T2" y="T3"/>
                </a:cxn>
                <a:cxn ang="0">
                  <a:pos x="T4" y="T5"/>
                </a:cxn>
                <a:cxn ang="0">
                  <a:pos x="T6" y="T7"/>
                </a:cxn>
                <a:cxn ang="0">
                  <a:pos x="T8" y="T9"/>
                </a:cxn>
              </a:cxnLst>
              <a:rect l="0" t="0" r="r" b="b"/>
              <a:pathLst>
                <a:path w="6" h="6">
                  <a:moveTo>
                    <a:pt x="6" y="6"/>
                  </a:moveTo>
                  <a:lnTo>
                    <a:pt x="0" y="0"/>
                  </a:lnTo>
                  <a:lnTo>
                    <a:pt x="0" y="6"/>
                  </a:lnTo>
                  <a:lnTo>
                    <a:pt x="6"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91" name="Freeform 31"/>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92" name="Freeform 32"/>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93" name="Freeform 33"/>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94" name="Freeform 34"/>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95" name="Freeform 35"/>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96" name="Freeform 36"/>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97" name="Freeform 37"/>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598" name="Freeform 38"/>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grpSp>
          <p:nvGrpSpPr>
            <p:cNvPr id="450599" name="Group 39"/>
            <p:cNvGrpSpPr/>
            <p:nvPr userDrawn="1"/>
          </p:nvGrpSpPr>
          <p:grpSpPr bwMode="auto">
            <a:xfrm>
              <a:off x="0" y="1632"/>
              <a:ext cx="5758" cy="1858"/>
              <a:chOff x="0" y="1632"/>
              <a:chExt cx="5758" cy="1858"/>
            </a:xfrm>
          </p:grpSpPr>
          <p:sp>
            <p:nvSpPr>
              <p:cNvPr id="450600" name="Freeform 40"/>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sp>
            <p:nvSpPr>
              <p:cNvPr id="450601" name="Freeform 41"/>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200" b="1">
                  <a:solidFill>
                    <a:srgbClr val="FFFF00"/>
                  </a:solidFill>
                  <a:ea typeface="楷体_GB2312" pitchFamily="49" charset="-122"/>
                </a:endParaRPr>
              </a:p>
            </p:txBody>
          </p:sp>
        </p:grpSp>
      </p:grpSp>
      <p:sp>
        <p:nvSpPr>
          <p:cNvPr id="450602" name="Rectangle 42"/>
          <p:cNvSpPr>
            <a:spLocks noGrp="1" noChangeArrowheads="1"/>
          </p:cNvSpPr>
          <p:nvPr>
            <p:ph type="title"/>
          </p:nvPr>
        </p:nvSpPr>
        <p:spPr bwMode="auto">
          <a:xfrm>
            <a:off x="457200" y="277813"/>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450603" name="Rectangle 4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50604" name="Rectangle 44"/>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sz="1200" b="0">
                <a:solidFill>
                  <a:schemeClr val="tx1"/>
                </a:solidFill>
                <a:effectLst>
                  <a:outerShdw blurRad="38100" dist="38100" dir="2700000" algn="tl">
                    <a:srgbClr val="000000"/>
                  </a:outerShdw>
                </a:effectLst>
                <a:ea typeface="+mn-ea"/>
              </a:defRPr>
            </a:lvl1pPr>
          </a:lstStyle>
          <a:p>
            <a:pPr fontAlgn="base">
              <a:spcBef>
                <a:spcPct val="0"/>
              </a:spcBef>
              <a:spcAft>
                <a:spcPct val="0"/>
              </a:spcAft>
            </a:pPr>
            <a:endParaRPr lang="en-US" altLang="zh-CN">
              <a:solidFill>
                <a:srgbClr val="FFFFFF"/>
              </a:solidFill>
            </a:endParaRPr>
          </a:p>
        </p:txBody>
      </p:sp>
      <p:sp>
        <p:nvSpPr>
          <p:cNvPr id="450605" name="Rectangle 4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ctr">
              <a:defRPr sz="1200" b="0">
                <a:solidFill>
                  <a:schemeClr val="tx1"/>
                </a:solidFill>
                <a:effectLst>
                  <a:outerShdw blurRad="38100" dist="38100" dir="2700000" algn="tl">
                    <a:srgbClr val="000000"/>
                  </a:outerShdw>
                </a:effectLst>
                <a:ea typeface="+mn-ea"/>
              </a:defRPr>
            </a:lvl1pPr>
          </a:lstStyle>
          <a:p>
            <a:pPr fontAlgn="base">
              <a:spcBef>
                <a:spcPct val="0"/>
              </a:spcBef>
              <a:spcAft>
                <a:spcPct val="0"/>
              </a:spcAft>
            </a:pPr>
            <a:endParaRPr lang="en-US" altLang="zh-CN">
              <a:solidFill>
                <a:srgbClr val="FFFFFF"/>
              </a:solidFill>
            </a:endParaRPr>
          </a:p>
        </p:txBody>
      </p:sp>
      <p:sp>
        <p:nvSpPr>
          <p:cNvPr id="450606" name="Rectangle 46"/>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a:defRPr sz="1200" b="0">
                <a:solidFill>
                  <a:schemeClr val="tx1"/>
                </a:solidFill>
                <a:effectLst>
                  <a:outerShdw blurRad="38100" dist="38100" dir="2700000" algn="tl">
                    <a:srgbClr val="000000"/>
                  </a:outerShdw>
                </a:effectLst>
                <a:ea typeface="+mn-ea"/>
              </a:defRPr>
            </a:lvl1pPr>
          </a:lstStyle>
          <a:p>
            <a:pPr fontAlgn="base">
              <a:spcBef>
                <a:spcPct val="0"/>
              </a:spcBef>
              <a:spcAft>
                <a:spcPct val="0"/>
              </a:spcAft>
            </a:pPr>
            <a:fld id="{01D9A187-0F26-41B0-BF30-FC815388B48A}" type="slidenum">
              <a:rPr lang="en-US" altLang="zh-CN">
                <a:solidFill>
                  <a:srgbClr val="FFFFFF"/>
                </a:solidFill>
              </a:rPr>
            </a:fld>
            <a:endParaRPr lang="en-US" altLang="zh-CN">
              <a:solidFill>
                <a:srgbClr val="FFFFFF"/>
              </a:solidFill>
            </a:endParaRPr>
          </a:p>
        </p:txBody>
      </p:sp>
      <p:sp>
        <p:nvSpPr>
          <p:cNvPr id="450608" name="WordArt 48"/>
          <p:cNvSpPr>
            <a:spLocks noChangeArrowheads="1" noChangeShapeType="1" noTextEdit="1"/>
          </p:cNvSpPr>
          <p:nvPr/>
        </p:nvSpPr>
        <p:spPr bwMode="auto">
          <a:xfrm>
            <a:off x="1295400" y="0"/>
            <a:ext cx="1752600" cy="304800"/>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fontAlgn="base">
              <a:spcBef>
                <a:spcPct val="0"/>
              </a:spcBef>
              <a:spcAft>
                <a:spcPct val="0"/>
              </a:spcAft>
            </a:pPr>
            <a:r>
              <a:rPr lang="zh-CN" altLang="en-US" sz="2400" b="1" kern="10" spc="48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华文行楷" panose="02010800040101010101" pitchFamily="2" charset="-122"/>
                <a:ea typeface="华文行楷" panose="02010800040101010101" pitchFamily="2" charset="-122"/>
              </a:rPr>
              <a:t>智能仪器设计基础</a:t>
            </a:r>
            <a:endParaRPr lang="zh-CN" altLang="en-US" sz="2400" b="1" kern="10" spc="48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华文行楷" panose="02010800040101010101" pitchFamily="2" charset="-122"/>
              <a:ea typeface="华文行楷" panose="02010800040101010101" pitchFamily="2" charset="-122"/>
            </a:endParaRPr>
          </a:p>
        </p:txBody>
      </p:sp>
    </p:spTree>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8" presetClass="entr" presetSubtype="0" fill="hold" grpId="0" nodeType="withEffect">
                                  <p:stCondLst>
                                    <p:cond delay="0"/>
                                  </p:stCondLst>
                                  <p:childTnLst>
                                    <p:set>
                                      <p:cBhvr>
                                        <p:cTn id="6" dur="indefinite" fill="hold">
                                          <p:stCondLst>
                                            <p:cond delay="0"/>
                                          </p:stCondLst>
                                        </p:cTn>
                                        <p:tgtEl>
                                          <p:spTgt spid="450602"/>
                                        </p:tgtEl>
                                        <p:attrNameLst>
                                          <p:attrName>style.visibility</p:attrName>
                                        </p:attrNameLst>
                                      </p:cBhvr>
                                      <p:to>
                                        <p:strVal val="visible"/>
                                      </p:to>
                                    </p:set>
                                    <p:anim calcmode="lin" valueType="num">
                                      <p:cBhvr>
                                        <p:cTn id="7" dur="15000" fill="hold"/>
                                        <p:tgtEl>
                                          <p:spTgt spid="450602"/>
                                        </p:tgtEl>
                                        <p:attrNameLst>
                                          <p:attrName>ppt_x</p:attrName>
                                        </p:attrNameLst>
                                      </p:cBhvr>
                                      <p:tavLst>
                                        <p:tav tm="0">
                                          <p:val>
                                            <p:strVal val="#ppt_x"/>
                                          </p:val>
                                        </p:tav>
                                        <p:tav tm="100000">
                                          <p:val>
                                            <p:strVal val="#ppt_x"/>
                                          </p:val>
                                        </p:tav>
                                      </p:tavLst>
                                    </p:anim>
                                    <p:anim calcmode="lin" valueType="num">
                                      <p:cBhvr>
                                        <p:cTn id="8" dur="15000" fill="hold"/>
                                        <p:tgtEl>
                                          <p:spTgt spid="450602"/>
                                        </p:tgtEl>
                                        <p:attrNameLst>
                                          <p:attrName>ppt_y</p:attrName>
                                        </p:attrNameLst>
                                      </p:cBhvr>
                                      <p:tavLst>
                                        <p:tav tm="0">
                                          <p:val>
                                            <p:strVal val="#ppt_y+1"/>
                                          </p:val>
                                        </p:tav>
                                        <p:tav tm="100000">
                                          <p:val>
                                            <p:strVal val="#ppt_y-1"/>
                                          </p:val>
                                        </p:tav>
                                      </p:tavLst>
                                    </p:anim>
                                  </p:childTnLst>
                                </p:cTn>
                              </p:par>
                              <p:par>
                                <p:cTn id="9" presetID="28" presetClass="entr" presetSubtype="0" fill="hold" grpId="0" nodeType="withEffect">
                                  <p:stCondLst>
                                    <p:cond delay="0"/>
                                  </p:stCondLst>
                                  <p:childTnLst>
                                    <p:set>
                                      <p:cBhvr>
                                        <p:cTn id="10" dur="indefinite" fill="hold">
                                          <p:stCondLst>
                                            <p:cond delay="0"/>
                                          </p:stCondLst>
                                        </p:cTn>
                                        <p:tgtEl>
                                          <p:spTgt spid="450603">
                                            <p:txEl>
                                              <p:pRg st="0" end="0"/>
                                            </p:txEl>
                                          </p:spTgt>
                                        </p:tgtEl>
                                        <p:attrNameLst>
                                          <p:attrName>style.visibility</p:attrName>
                                        </p:attrNameLst>
                                      </p:cBhvr>
                                      <p:to>
                                        <p:strVal val="visible"/>
                                      </p:to>
                                    </p:set>
                                    <p:anim calcmode="lin" valueType="num">
                                      <p:cBhvr>
                                        <p:cTn id="11" dur="15000" fill="hold"/>
                                        <p:tgtEl>
                                          <p:spTgt spid="450603">
                                            <p:txEl>
                                              <p:pRg st="0" end="0"/>
                                            </p:txEl>
                                          </p:spTgt>
                                        </p:tgtEl>
                                        <p:attrNameLst>
                                          <p:attrName>ppt_x</p:attrName>
                                        </p:attrNameLst>
                                      </p:cBhvr>
                                      <p:tavLst>
                                        <p:tav tm="0">
                                          <p:val>
                                            <p:strVal val="#ppt_x"/>
                                          </p:val>
                                        </p:tav>
                                        <p:tav tm="100000">
                                          <p:val>
                                            <p:strVal val="#ppt_x"/>
                                          </p:val>
                                        </p:tav>
                                      </p:tavLst>
                                    </p:anim>
                                    <p:anim calcmode="lin" valueType="num">
                                      <p:cBhvr>
                                        <p:cTn id="12" dur="15000" fill="hold"/>
                                        <p:tgtEl>
                                          <p:spTgt spid="450603">
                                            <p:txEl>
                                              <p:pRg st="0" end="0"/>
                                            </p:txEl>
                                          </p:spTgt>
                                        </p:tgtEl>
                                        <p:attrNameLst>
                                          <p:attrName>ppt_y</p:attrName>
                                        </p:attrNameLst>
                                      </p:cBhvr>
                                      <p:tavLst>
                                        <p:tav tm="0">
                                          <p:val>
                                            <p:strVal val="#ppt_y+1"/>
                                          </p:val>
                                        </p:tav>
                                        <p:tav tm="100000">
                                          <p:val>
                                            <p:strVal val="#ppt_y-1"/>
                                          </p:val>
                                        </p:tav>
                                      </p:tavLst>
                                    </p:anim>
                                  </p:childTnLst>
                                </p:cTn>
                              </p:par>
                              <p:par>
                                <p:cTn id="13" presetID="28" presetClass="entr" presetSubtype="0" fill="hold" grpId="0" nodeType="withEffect">
                                  <p:stCondLst>
                                    <p:cond delay="0"/>
                                  </p:stCondLst>
                                  <p:childTnLst>
                                    <p:set>
                                      <p:cBhvr>
                                        <p:cTn id="14" dur="indefinite" fill="hold">
                                          <p:stCondLst>
                                            <p:cond delay="0"/>
                                          </p:stCondLst>
                                        </p:cTn>
                                        <p:tgtEl>
                                          <p:spTgt spid="450603">
                                            <p:txEl>
                                              <p:pRg st="1" end="1"/>
                                            </p:txEl>
                                          </p:spTgt>
                                        </p:tgtEl>
                                        <p:attrNameLst>
                                          <p:attrName>style.visibility</p:attrName>
                                        </p:attrNameLst>
                                      </p:cBhvr>
                                      <p:to>
                                        <p:strVal val="visible"/>
                                      </p:to>
                                    </p:set>
                                    <p:anim calcmode="lin" valueType="num">
                                      <p:cBhvr>
                                        <p:cTn id="15" dur="15000" fill="hold"/>
                                        <p:tgtEl>
                                          <p:spTgt spid="450603">
                                            <p:txEl>
                                              <p:pRg st="1" end="1"/>
                                            </p:txEl>
                                          </p:spTgt>
                                        </p:tgtEl>
                                        <p:attrNameLst>
                                          <p:attrName>ppt_x</p:attrName>
                                        </p:attrNameLst>
                                      </p:cBhvr>
                                      <p:tavLst>
                                        <p:tav tm="0">
                                          <p:val>
                                            <p:strVal val="#ppt_x"/>
                                          </p:val>
                                        </p:tav>
                                        <p:tav tm="100000">
                                          <p:val>
                                            <p:strVal val="#ppt_x"/>
                                          </p:val>
                                        </p:tav>
                                      </p:tavLst>
                                    </p:anim>
                                    <p:anim calcmode="lin" valueType="num">
                                      <p:cBhvr>
                                        <p:cTn id="16" dur="15000" fill="hold"/>
                                        <p:tgtEl>
                                          <p:spTgt spid="450603">
                                            <p:txEl>
                                              <p:pRg st="1" end="1"/>
                                            </p:txEl>
                                          </p:spTgt>
                                        </p:tgtEl>
                                        <p:attrNameLst>
                                          <p:attrName>ppt_y</p:attrName>
                                        </p:attrNameLst>
                                      </p:cBhvr>
                                      <p:tavLst>
                                        <p:tav tm="0">
                                          <p:val>
                                            <p:strVal val="#ppt_y+1"/>
                                          </p:val>
                                        </p:tav>
                                        <p:tav tm="100000">
                                          <p:val>
                                            <p:strVal val="#ppt_y-1"/>
                                          </p:val>
                                        </p:tav>
                                      </p:tavLst>
                                    </p:anim>
                                  </p:childTnLst>
                                </p:cTn>
                              </p:par>
                              <p:par>
                                <p:cTn id="17" presetID="28" presetClass="entr" presetSubtype="0" fill="hold" grpId="0" nodeType="withEffect">
                                  <p:stCondLst>
                                    <p:cond delay="0"/>
                                  </p:stCondLst>
                                  <p:childTnLst>
                                    <p:set>
                                      <p:cBhvr>
                                        <p:cTn id="18" dur="indefinite" fill="hold">
                                          <p:stCondLst>
                                            <p:cond delay="0"/>
                                          </p:stCondLst>
                                        </p:cTn>
                                        <p:tgtEl>
                                          <p:spTgt spid="450603">
                                            <p:txEl>
                                              <p:pRg st="2" end="2"/>
                                            </p:txEl>
                                          </p:spTgt>
                                        </p:tgtEl>
                                        <p:attrNameLst>
                                          <p:attrName>style.visibility</p:attrName>
                                        </p:attrNameLst>
                                      </p:cBhvr>
                                      <p:to>
                                        <p:strVal val="visible"/>
                                      </p:to>
                                    </p:set>
                                    <p:anim calcmode="lin" valueType="num">
                                      <p:cBhvr>
                                        <p:cTn id="19" dur="15000" fill="hold"/>
                                        <p:tgtEl>
                                          <p:spTgt spid="450603">
                                            <p:txEl>
                                              <p:pRg st="2" end="2"/>
                                            </p:txEl>
                                          </p:spTgt>
                                        </p:tgtEl>
                                        <p:attrNameLst>
                                          <p:attrName>ppt_x</p:attrName>
                                        </p:attrNameLst>
                                      </p:cBhvr>
                                      <p:tavLst>
                                        <p:tav tm="0">
                                          <p:val>
                                            <p:strVal val="#ppt_x"/>
                                          </p:val>
                                        </p:tav>
                                        <p:tav tm="100000">
                                          <p:val>
                                            <p:strVal val="#ppt_x"/>
                                          </p:val>
                                        </p:tav>
                                      </p:tavLst>
                                    </p:anim>
                                    <p:anim calcmode="lin" valueType="num">
                                      <p:cBhvr>
                                        <p:cTn id="20" dur="15000" fill="hold"/>
                                        <p:tgtEl>
                                          <p:spTgt spid="450603">
                                            <p:txEl>
                                              <p:pRg st="2" end="2"/>
                                            </p:txEl>
                                          </p:spTgt>
                                        </p:tgtEl>
                                        <p:attrNameLst>
                                          <p:attrName>ppt_y</p:attrName>
                                        </p:attrNameLst>
                                      </p:cBhvr>
                                      <p:tavLst>
                                        <p:tav tm="0">
                                          <p:val>
                                            <p:strVal val="#ppt_y+1"/>
                                          </p:val>
                                        </p:tav>
                                        <p:tav tm="100000">
                                          <p:val>
                                            <p:strVal val="#ppt_y-1"/>
                                          </p:val>
                                        </p:tav>
                                      </p:tavLst>
                                    </p:anim>
                                  </p:childTnLst>
                                </p:cTn>
                              </p:par>
                              <p:par>
                                <p:cTn id="21" presetID="28" presetClass="entr" presetSubtype="0" fill="hold" grpId="0" nodeType="withEffect">
                                  <p:stCondLst>
                                    <p:cond delay="0"/>
                                  </p:stCondLst>
                                  <p:childTnLst>
                                    <p:set>
                                      <p:cBhvr>
                                        <p:cTn id="22" dur="indefinite" fill="hold">
                                          <p:stCondLst>
                                            <p:cond delay="0"/>
                                          </p:stCondLst>
                                        </p:cTn>
                                        <p:tgtEl>
                                          <p:spTgt spid="450603">
                                            <p:txEl>
                                              <p:pRg st="3" end="3"/>
                                            </p:txEl>
                                          </p:spTgt>
                                        </p:tgtEl>
                                        <p:attrNameLst>
                                          <p:attrName>style.visibility</p:attrName>
                                        </p:attrNameLst>
                                      </p:cBhvr>
                                      <p:to>
                                        <p:strVal val="visible"/>
                                      </p:to>
                                    </p:set>
                                    <p:anim calcmode="lin" valueType="num">
                                      <p:cBhvr>
                                        <p:cTn id="23" dur="15000" fill="hold"/>
                                        <p:tgtEl>
                                          <p:spTgt spid="450603">
                                            <p:txEl>
                                              <p:pRg st="3" end="3"/>
                                            </p:txEl>
                                          </p:spTgt>
                                        </p:tgtEl>
                                        <p:attrNameLst>
                                          <p:attrName>ppt_x</p:attrName>
                                        </p:attrNameLst>
                                      </p:cBhvr>
                                      <p:tavLst>
                                        <p:tav tm="0">
                                          <p:val>
                                            <p:strVal val="#ppt_x"/>
                                          </p:val>
                                        </p:tav>
                                        <p:tav tm="100000">
                                          <p:val>
                                            <p:strVal val="#ppt_x"/>
                                          </p:val>
                                        </p:tav>
                                      </p:tavLst>
                                    </p:anim>
                                    <p:anim calcmode="lin" valueType="num">
                                      <p:cBhvr>
                                        <p:cTn id="24" dur="15000" fill="hold"/>
                                        <p:tgtEl>
                                          <p:spTgt spid="450603">
                                            <p:txEl>
                                              <p:pRg st="3" end="3"/>
                                            </p:txEl>
                                          </p:spTgt>
                                        </p:tgtEl>
                                        <p:attrNameLst>
                                          <p:attrName>ppt_y</p:attrName>
                                        </p:attrNameLst>
                                      </p:cBhvr>
                                      <p:tavLst>
                                        <p:tav tm="0">
                                          <p:val>
                                            <p:strVal val="#ppt_y+1"/>
                                          </p:val>
                                        </p:tav>
                                        <p:tav tm="100000">
                                          <p:val>
                                            <p:strVal val="#ppt_y-1"/>
                                          </p:val>
                                        </p:tav>
                                      </p:tavLst>
                                    </p:anim>
                                  </p:childTnLst>
                                </p:cTn>
                              </p:par>
                              <p:par>
                                <p:cTn id="25" presetID="28" presetClass="entr" presetSubtype="0" fill="hold" grpId="0" nodeType="withEffect">
                                  <p:stCondLst>
                                    <p:cond delay="0"/>
                                  </p:stCondLst>
                                  <p:childTnLst>
                                    <p:set>
                                      <p:cBhvr>
                                        <p:cTn id="26" dur="indefinite" fill="hold">
                                          <p:stCondLst>
                                            <p:cond delay="0"/>
                                          </p:stCondLst>
                                        </p:cTn>
                                        <p:tgtEl>
                                          <p:spTgt spid="450603">
                                            <p:txEl>
                                              <p:pRg st="4" end="4"/>
                                            </p:txEl>
                                          </p:spTgt>
                                        </p:tgtEl>
                                        <p:attrNameLst>
                                          <p:attrName>style.visibility</p:attrName>
                                        </p:attrNameLst>
                                      </p:cBhvr>
                                      <p:to>
                                        <p:strVal val="visible"/>
                                      </p:to>
                                    </p:set>
                                    <p:anim calcmode="lin" valueType="num">
                                      <p:cBhvr>
                                        <p:cTn id="27" dur="15000" fill="hold"/>
                                        <p:tgtEl>
                                          <p:spTgt spid="450603">
                                            <p:txEl>
                                              <p:pRg st="4" end="4"/>
                                            </p:txEl>
                                          </p:spTgt>
                                        </p:tgtEl>
                                        <p:attrNameLst>
                                          <p:attrName>ppt_x</p:attrName>
                                        </p:attrNameLst>
                                      </p:cBhvr>
                                      <p:tavLst>
                                        <p:tav tm="0">
                                          <p:val>
                                            <p:strVal val="#ppt_x"/>
                                          </p:val>
                                        </p:tav>
                                        <p:tav tm="100000">
                                          <p:val>
                                            <p:strVal val="#ppt_x"/>
                                          </p:val>
                                        </p:tav>
                                      </p:tavLst>
                                    </p:anim>
                                    <p:anim calcmode="lin" valueType="num">
                                      <p:cBhvr>
                                        <p:cTn id="28" dur="15000" fill="hold"/>
                                        <p:tgtEl>
                                          <p:spTgt spid="450603">
                                            <p:txEl>
                                              <p:pRg st="4" end="4"/>
                                            </p:txEl>
                                          </p:spTgt>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02" grpId="0"/>
      <p:bldP spid="450603" grpId="0" build="allAtOnce">
        <p:tmplLst>
          <p:tmpl lvl="1">
            <p:tnLst>
              <p:par>
                <p:cTn presetID="28" presetClass="entr" presetSubtype="0" fill="hold" nodeType="withEffect">
                  <p:stCondLst>
                    <p:cond delay="0"/>
                  </p:stCondLst>
                  <p:childTnLst>
                    <p:set>
                      <p:cBhvr>
                        <p:cTn dur="indefinite" fill="hold">
                          <p:stCondLst>
                            <p:cond delay="0"/>
                          </p:stCondLst>
                        </p:cTn>
                        <p:tgtEl>
                          <p:spTgt spid="450603"/>
                        </p:tgtEl>
                        <p:attrNameLst>
                          <p:attrName>style.visibility</p:attrName>
                        </p:attrNameLst>
                      </p:cBhvr>
                      <p:to>
                        <p:strVal val="visible"/>
                      </p:to>
                    </p:set>
                    <p:anim calcmode="lin" valueType="num">
                      <p:cBhvr>
                        <p:cTn dur="15000" fill="hold"/>
                        <p:tgtEl>
                          <p:spTgt spid="450603"/>
                        </p:tgtEl>
                        <p:attrNameLst>
                          <p:attrName>ppt_x</p:attrName>
                        </p:attrNameLst>
                      </p:cBhvr>
                      <p:tavLst>
                        <p:tav tm="0">
                          <p:val>
                            <p:strVal val="#ppt_x"/>
                          </p:val>
                        </p:tav>
                        <p:tav tm="100000">
                          <p:val>
                            <p:strVal val="#ppt_x"/>
                          </p:val>
                        </p:tav>
                      </p:tavLst>
                    </p:anim>
                    <p:anim calcmode="lin" valueType="num">
                      <p:cBhvr>
                        <p:cTn dur="15000" fill="hold"/>
                        <p:tgtEl>
                          <p:spTgt spid="450603"/>
                        </p:tgtEl>
                        <p:attrNameLst>
                          <p:attrName>ppt_y</p:attrName>
                        </p:attrNameLst>
                      </p:cBhvr>
                      <p:tavLst>
                        <p:tav tm="0">
                          <p:val>
                            <p:strVal val="#ppt_y+1"/>
                          </p:val>
                        </p:tav>
                        <p:tav tm="100000">
                          <p:val>
                            <p:strVal val="#ppt_y-1"/>
                          </p:val>
                        </p:tav>
                      </p:tavLst>
                    </p:anim>
                  </p:childTnLst>
                </p:cTn>
              </p:par>
            </p:tnLst>
          </p:tmpl>
          <p:tmpl lvl="2">
            <p:tnLst>
              <p:par>
                <p:cTn presetID="28" presetClass="entr" presetSubtype="0" fill="hold" nodeType="withEffect">
                  <p:stCondLst>
                    <p:cond delay="0"/>
                  </p:stCondLst>
                  <p:childTnLst>
                    <p:set>
                      <p:cBhvr>
                        <p:cTn dur="indefinite" fill="hold">
                          <p:stCondLst>
                            <p:cond delay="0"/>
                          </p:stCondLst>
                        </p:cTn>
                        <p:tgtEl>
                          <p:spTgt spid="450603"/>
                        </p:tgtEl>
                        <p:attrNameLst>
                          <p:attrName>style.visibility</p:attrName>
                        </p:attrNameLst>
                      </p:cBhvr>
                      <p:to>
                        <p:strVal val="visible"/>
                      </p:to>
                    </p:set>
                    <p:anim calcmode="lin" valueType="num">
                      <p:cBhvr>
                        <p:cTn dur="15000" fill="hold"/>
                        <p:tgtEl>
                          <p:spTgt spid="450603"/>
                        </p:tgtEl>
                        <p:attrNameLst>
                          <p:attrName>ppt_x</p:attrName>
                        </p:attrNameLst>
                      </p:cBhvr>
                      <p:tavLst>
                        <p:tav tm="0">
                          <p:val>
                            <p:strVal val="#ppt_x"/>
                          </p:val>
                        </p:tav>
                        <p:tav tm="100000">
                          <p:val>
                            <p:strVal val="#ppt_x"/>
                          </p:val>
                        </p:tav>
                      </p:tavLst>
                    </p:anim>
                    <p:anim calcmode="lin" valueType="num">
                      <p:cBhvr>
                        <p:cTn dur="15000" fill="hold"/>
                        <p:tgtEl>
                          <p:spTgt spid="450603"/>
                        </p:tgtEl>
                        <p:attrNameLst>
                          <p:attrName>ppt_y</p:attrName>
                        </p:attrNameLst>
                      </p:cBhvr>
                      <p:tavLst>
                        <p:tav tm="0">
                          <p:val>
                            <p:strVal val="#ppt_y+1"/>
                          </p:val>
                        </p:tav>
                        <p:tav tm="100000">
                          <p:val>
                            <p:strVal val="#ppt_y-1"/>
                          </p:val>
                        </p:tav>
                      </p:tavLst>
                    </p:anim>
                  </p:childTnLst>
                </p:cTn>
              </p:par>
            </p:tnLst>
          </p:tmpl>
          <p:tmpl lvl="3">
            <p:tnLst>
              <p:par>
                <p:cTn presetID="28" presetClass="entr" presetSubtype="0" fill="hold" nodeType="withEffect">
                  <p:stCondLst>
                    <p:cond delay="0"/>
                  </p:stCondLst>
                  <p:childTnLst>
                    <p:set>
                      <p:cBhvr>
                        <p:cTn dur="indefinite" fill="hold">
                          <p:stCondLst>
                            <p:cond delay="0"/>
                          </p:stCondLst>
                        </p:cTn>
                        <p:tgtEl>
                          <p:spTgt spid="450603"/>
                        </p:tgtEl>
                        <p:attrNameLst>
                          <p:attrName>style.visibility</p:attrName>
                        </p:attrNameLst>
                      </p:cBhvr>
                      <p:to>
                        <p:strVal val="visible"/>
                      </p:to>
                    </p:set>
                    <p:anim calcmode="lin" valueType="num">
                      <p:cBhvr>
                        <p:cTn dur="15000" fill="hold"/>
                        <p:tgtEl>
                          <p:spTgt spid="450603"/>
                        </p:tgtEl>
                        <p:attrNameLst>
                          <p:attrName>ppt_x</p:attrName>
                        </p:attrNameLst>
                      </p:cBhvr>
                      <p:tavLst>
                        <p:tav tm="0">
                          <p:val>
                            <p:strVal val="#ppt_x"/>
                          </p:val>
                        </p:tav>
                        <p:tav tm="100000">
                          <p:val>
                            <p:strVal val="#ppt_x"/>
                          </p:val>
                        </p:tav>
                      </p:tavLst>
                    </p:anim>
                    <p:anim calcmode="lin" valueType="num">
                      <p:cBhvr>
                        <p:cTn dur="15000" fill="hold"/>
                        <p:tgtEl>
                          <p:spTgt spid="450603"/>
                        </p:tgtEl>
                        <p:attrNameLst>
                          <p:attrName>ppt_y</p:attrName>
                        </p:attrNameLst>
                      </p:cBhvr>
                      <p:tavLst>
                        <p:tav tm="0">
                          <p:val>
                            <p:strVal val="#ppt_y+1"/>
                          </p:val>
                        </p:tav>
                        <p:tav tm="100000">
                          <p:val>
                            <p:strVal val="#ppt_y-1"/>
                          </p:val>
                        </p:tav>
                      </p:tavLst>
                    </p:anim>
                  </p:childTnLst>
                </p:cTn>
              </p:par>
            </p:tnLst>
          </p:tmpl>
          <p:tmpl lvl="4">
            <p:tnLst>
              <p:par>
                <p:cTn presetID="28" presetClass="entr" presetSubtype="0" fill="hold" nodeType="withEffect">
                  <p:stCondLst>
                    <p:cond delay="0"/>
                  </p:stCondLst>
                  <p:childTnLst>
                    <p:set>
                      <p:cBhvr>
                        <p:cTn dur="indefinite" fill="hold">
                          <p:stCondLst>
                            <p:cond delay="0"/>
                          </p:stCondLst>
                        </p:cTn>
                        <p:tgtEl>
                          <p:spTgt spid="450603"/>
                        </p:tgtEl>
                        <p:attrNameLst>
                          <p:attrName>style.visibility</p:attrName>
                        </p:attrNameLst>
                      </p:cBhvr>
                      <p:to>
                        <p:strVal val="visible"/>
                      </p:to>
                    </p:set>
                    <p:anim calcmode="lin" valueType="num">
                      <p:cBhvr>
                        <p:cTn dur="15000" fill="hold"/>
                        <p:tgtEl>
                          <p:spTgt spid="450603"/>
                        </p:tgtEl>
                        <p:attrNameLst>
                          <p:attrName>ppt_x</p:attrName>
                        </p:attrNameLst>
                      </p:cBhvr>
                      <p:tavLst>
                        <p:tav tm="0">
                          <p:val>
                            <p:strVal val="#ppt_x"/>
                          </p:val>
                        </p:tav>
                        <p:tav tm="100000">
                          <p:val>
                            <p:strVal val="#ppt_x"/>
                          </p:val>
                        </p:tav>
                      </p:tavLst>
                    </p:anim>
                    <p:anim calcmode="lin" valueType="num">
                      <p:cBhvr>
                        <p:cTn dur="15000" fill="hold"/>
                        <p:tgtEl>
                          <p:spTgt spid="450603"/>
                        </p:tgtEl>
                        <p:attrNameLst>
                          <p:attrName>ppt_y</p:attrName>
                        </p:attrNameLst>
                      </p:cBhvr>
                      <p:tavLst>
                        <p:tav tm="0">
                          <p:val>
                            <p:strVal val="#ppt_y+1"/>
                          </p:val>
                        </p:tav>
                        <p:tav tm="100000">
                          <p:val>
                            <p:strVal val="#ppt_y-1"/>
                          </p:val>
                        </p:tav>
                      </p:tavLst>
                    </p:anim>
                  </p:childTnLst>
                </p:cTn>
              </p:par>
            </p:tnLst>
          </p:tmpl>
          <p:tmpl lvl="5">
            <p:tnLst>
              <p:par>
                <p:cTn presetID="28" presetClass="entr" presetSubtype="0" fill="hold" nodeType="withEffect">
                  <p:stCondLst>
                    <p:cond delay="0"/>
                  </p:stCondLst>
                  <p:childTnLst>
                    <p:set>
                      <p:cBhvr>
                        <p:cTn dur="indefinite" fill="hold">
                          <p:stCondLst>
                            <p:cond delay="0"/>
                          </p:stCondLst>
                        </p:cTn>
                        <p:tgtEl>
                          <p:spTgt spid="450603"/>
                        </p:tgtEl>
                        <p:attrNameLst>
                          <p:attrName>style.visibility</p:attrName>
                        </p:attrNameLst>
                      </p:cBhvr>
                      <p:to>
                        <p:strVal val="visible"/>
                      </p:to>
                    </p:set>
                    <p:anim calcmode="lin" valueType="num">
                      <p:cBhvr>
                        <p:cTn dur="15000" fill="hold"/>
                        <p:tgtEl>
                          <p:spTgt spid="450603"/>
                        </p:tgtEl>
                        <p:attrNameLst>
                          <p:attrName>ppt_x</p:attrName>
                        </p:attrNameLst>
                      </p:cBhvr>
                      <p:tavLst>
                        <p:tav tm="0">
                          <p:val>
                            <p:strVal val="#ppt_x"/>
                          </p:val>
                        </p:tav>
                        <p:tav tm="100000">
                          <p:val>
                            <p:strVal val="#ppt_x"/>
                          </p:val>
                        </p:tav>
                      </p:tavLst>
                    </p:anim>
                    <p:anim calcmode="lin" valueType="num">
                      <p:cBhvr>
                        <p:cTn dur="15000" fill="hold"/>
                        <p:tgtEl>
                          <p:spTgt spid="450603"/>
                        </p:tgtEl>
                        <p:attrNameLst>
                          <p:attrName>ppt_y</p:attrName>
                        </p:attrNameLst>
                      </p:cBhvr>
                      <p:tavLst>
                        <p:tav tm="0">
                          <p:val>
                            <p:strVal val="#ppt_y+1"/>
                          </p:val>
                        </p:tav>
                        <p:tav tm="100000">
                          <p:val>
                            <p:strVal val="#ppt_y-1"/>
                          </p:val>
                        </p:tav>
                      </p:tavLst>
                    </p:anim>
                  </p:childTnLst>
                </p:cTn>
              </p:par>
            </p:tnLst>
          </p:tmpl>
        </p:tmplLst>
      </p:bldP>
    </p:bldLst>
  </p:timing>
  <p:txStyles>
    <p:titleStyle>
      <a:lvl1pPr algn="ctr" rtl="0" fontAlgn="base">
        <a:spcBef>
          <a:spcPct val="0"/>
        </a:spcBef>
        <a:spcAft>
          <a:spcPct val="0"/>
        </a:spcAft>
        <a:defRPr sz="4400" kern="12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lr>
          <a:schemeClr val="hlink"/>
        </a:buClr>
        <a:buSzPct val="90000"/>
        <a:buFont typeface="Wingdings" panose="05000000000000000000" pitchFamily="2" charset="2"/>
        <a:buBlip>
          <a:blip r:embed="rId12"/>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fontAlgn="base">
        <a:spcBef>
          <a:spcPct val="20000"/>
        </a:spcBef>
        <a:spcAft>
          <a:spcPct val="0"/>
        </a:spcAft>
        <a:buClr>
          <a:schemeClr val="accent2"/>
        </a:buClr>
        <a:buSzPct val="90000"/>
        <a:buFont typeface="Wingdings" panose="05000000000000000000" pitchFamily="2" charset="2"/>
        <a:buBlip>
          <a:blip r:embed="rId13"/>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fontAlgn="base">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fontAlgn="base">
        <a:spcBef>
          <a:spcPct val="20000"/>
        </a:spcBef>
        <a:spcAft>
          <a:spcPct val="0"/>
        </a:spcAft>
        <a:buClr>
          <a:schemeClr val="folHlink"/>
        </a:buClr>
        <a:buSzPct val="90000"/>
        <a:buFont typeface="Wingdings" panose="05000000000000000000" pitchFamily="2" charset="2"/>
        <a:buBlip>
          <a:blip r:embed="rId14"/>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slide" Target="slide11.xml"/><Relationship Id="rId5" Type="http://schemas.openxmlformats.org/officeDocument/2006/relationships/slide" Target="slide1.xml"/><Relationship Id="rId4" Type="http://schemas.openxmlformats.org/officeDocument/2006/relationships/slide" Target="slide6.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 Target="slide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4" Type="http://schemas.openxmlformats.org/officeDocument/2006/relationships/vmlDrawing" Target="../drawings/vmlDrawing3.vml"/><Relationship Id="rId3" Type="http://schemas.openxmlformats.org/officeDocument/2006/relationships/slideLayout" Target="../slideLayouts/slideLayout18.xml"/><Relationship Id="rId2" Type="http://schemas.openxmlformats.org/officeDocument/2006/relationships/image" Target="../media/image14.png"/><Relationship Id="rId1" Type="http://schemas.openxmlformats.org/officeDocument/2006/relationships/oleObject" Target="../embeddings/oleObject4.bin"/></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4" Type="http://schemas.openxmlformats.org/officeDocument/2006/relationships/vmlDrawing" Target="../drawings/vmlDrawing4.vml"/><Relationship Id="rId3" Type="http://schemas.openxmlformats.org/officeDocument/2006/relationships/slideLayout" Target="../slideLayouts/slideLayout18.xml"/><Relationship Id="rId2" Type="http://schemas.openxmlformats.org/officeDocument/2006/relationships/image" Target="../media/image15.png"/><Relationship Id="rId1" Type="http://schemas.openxmlformats.org/officeDocument/2006/relationships/oleObject" Target="../embeddings/oleObject5.bin"/></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4" Type="http://schemas.openxmlformats.org/officeDocument/2006/relationships/vmlDrawing" Target="../drawings/vmlDrawing5.vml"/><Relationship Id="rId3" Type="http://schemas.openxmlformats.org/officeDocument/2006/relationships/slideLayout" Target="../slideLayouts/slideLayout18.xml"/><Relationship Id="rId2" Type="http://schemas.openxmlformats.org/officeDocument/2006/relationships/image" Target="../media/image16.png"/><Relationship Id="rId1" Type="http://schemas.openxmlformats.org/officeDocument/2006/relationships/oleObject" Target="../embeddings/oleObject6.bin"/></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19.png"/><Relationship Id="rId1" Type="http://schemas.openxmlformats.org/officeDocument/2006/relationships/image" Target="../media/image18.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20.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2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5" Type="http://schemas.openxmlformats.org/officeDocument/2006/relationships/vmlDrawing" Target="../drawings/vmlDrawing1.vml"/><Relationship Id="rId4" Type="http://schemas.openxmlformats.org/officeDocument/2006/relationships/slideLayout" Target="../slideLayouts/slideLayout18.xml"/><Relationship Id="rId3" Type="http://schemas.openxmlformats.org/officeDocument/2006/relationships/image" Target="../media/image7.png"/><Relationship Id="rId2" Type="http://schemas.openxmlformats.org/officeDocument/2006/relationships/oleObject" Target="../embeddings/oleObject1.bin"/><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7" Type="http://schemas.openxmlformats.org/officeDocument/2006/relationships/vmlDrawing" Target="../drawings/vmlDrawing2.vml"/><Relationship Id="rId6" Type="http://schemas.openxmlformats.org/officeDocument/2006/relationships/slideLayout" Target="../slideLayouts/slideLayout18.xml"/><Relationship Id="rId5" Type="http://schemas.openxmlformats.org/officeDocument/2006/relationships/image" Target="../media/image10.wmf"/><Relationship Id="rId4" Type="http://schemas.openxmlformats.org/officeDocument/2006/relationships/oleObject" Target="../embeddings/oleObject3.bin"/><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oleObject" Target="../embeddings/oleObject2.bin"/></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13.png"/><Relationship Id="rId1"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9957" name="Group 5"/>
          <p:cNvGrpSpPr/>
          <p:nvPr/>
        </p:nvGrpSpPr>
        <p:grpSpPr bwMode="auto">
          <a:xfrm>
            <a:off x="2537460" y="2240280"/>
            <a:ext cx="4608513" cy="611188"/>
            <a:chOff x="158" y="1820"/>
            <a:chExt cx="2903" cy="385"/>
          </a:xfrm>
        </p:grpSpPr>
        <p:pic>
          <p:nvPicPr>
            <p:cNvPr id="509958" name="Picture 6" descr="GEL Rounded Rectangle aquamarine">
              <a:hlinkClick r:id="rId1" action="ppaction://hlinksldjump"/>
            </p:cNvPr>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7" y="1820"/>
              <a:ext cx="2404"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9959" name="Text Box 7">
              <a:hlinkClick r:id="rId1" action="ppaction://hlinksldjump"/>
            </p:cNvPr>
            <p:cNvSpPr txBox="1">
              <a:spLocks noChangeArrowheads="1"/>
            </p:cNvSpPr>
            <p:nvPr/>
          </p:nvSpPr>
          <p:spPr bwMode="auto">
            <a:xfrm>
              <a:off x="749" y="1842"/>
              <a:ext cx="2222"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zh-CN" altLang="en-US" sz="2600" b="1">
                  <a:solidFill>
                    <a:srgbClr val="CC0000"/>
                  </a:solidFill>
                  <a:latin typeface="Times New Roman" panose="02020603050405020304" pitchFamily="18" charset="0"/>
                  <a:ea typeface="隶书" panose="02010509060101010101" pitchFamily="49" charset="-122"/>
                </a:rPr>
                <a:t>概述 </a:t>
              </a:r>
              <a:endParaRPr lang="zh-CN" altLang="en-US" sz="2600" b="1">
                <a:solidFill>
                  <a:srgbClr val="CC0000"/>
                </a:solidFill>
                <a:latin typeface="Times New Roman" panose="02020603050405020304" pitchFamily="18" charset="0"/>
                <a:ea typeface="隶书" panose="02010509060101010101" pitchFamily="49" charset="-122"/>
              </a:endParaRPr>
            </a:p>
          </p:txBody>
        </p:sp>
        <p:pic>
          <p:nvPicPr>
            <p:cNvPr id="509960" name="Picture 8" descr="GEL Rounded Rectangle aquamarine">
              <a:hlinkClick r:id="rId1" action="ppaction://hlinksldjump"/>
            </p:cNvPr>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 y="1820"/>
              <a:ext cx="572"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9961" name="Text Box 9">
              <a:hlinkClick r:id="rId1" action="ppaction://hlinksldjump"/>
            </p:cNvPr>
            <p:cNvSpPr txBox="1">
              <a:spLocks noChangeArrowheads="1"/>
            </p:cNvSpPr>
            <p:nvPr/>
          </p:nvSpPr>
          <p:spPr bwMode="auto">
            <a:xfrm>
              <a:off x="242" y="1865"/>
              <a:ext cx="415"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zh-CN" sz="2600" b="1">
                  <a:solidFill>
                    <a:srgbClr val="CC0000"/>
                  </a:solidFill>
                  <a:latin typeface="Times New Roman" panose="02020603050405020304" pitchFamily="18" charset="0"/>
                  <a:ea typeface="隶书" panose="02010509060101010101" pitchFamily="49" charset="-122"/>
                </a:rPr>
                <a:t>6.1</a:t>
              </a:r>
              <a:endParaRPr lang="en-US" altLang="zh-CN" sz="2600" b="1">
                <a:solidFill>
                  <a:srgbClr val="CC0000"/>
                </a:solidFill>
                <a:latin typeface="Times New Roman" panose="02020603050405020304" pitchFamily="18" charset="0"/>
                <a:ea typeface="隶书" panose="02010509060101010101" pitchFamily="49" charset="-122"/>
              </a:endParaRPr>
            </a:p>
          </p:txBody>
        </p:sp>
      </p:grpSp>
      <p:grpSp>
        <p:nvGrpSpPr>
          <p:cNvPr id="509967" name="Group 15"/>
          <p:cNvGrpSpPr/>
          <p:nvPr/>
        </p:nvGrpSpPr>
        <p:grpSpPr bwMode="auto">
          <a:xfrm>
            <a:off x="2537460" y="3002280"/>
            <a:ext cx="4608513" cy="611188"/>
            <a:chOff x="158" y="2319"/>
            <a:chExt cx="2903" cy="385"/>
          </a:xfrm>
        </p:grpSpPr>
        <p:pic>
          <p:nvPicPr>
            <p:cNvPr id="509968" name="Picture 16" descr="GEL Rounded Rectangle aquamarine">
              <a:hlinkClick r:id="rId4" action="ppaction://hlinksldjump"/>
            </p:cNvPr>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7" y="2319"/>
              <a:ext cx="2404"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9969" name="Text Box 17">
              <a:hlinkClick r:id="rId4" action="ppaction://hlinksldjump"/>
            </p:cNvPr>
            <p:cNvSpPr txBox="1">
              <a:spLocks noChangeArrowheads="1"/>
            </p:cNvSpPr>
            <p:nvPr/>
          </p:nvSpPr>
          <p:spPr bwMode="auto">
            <a:xfrm>
              <a:off x="749" y="2341"/>
              <a:ext cx="2222"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zh-CN" altLang="en-US" sz="2600" b="1">
                  <a:solidFill>
                    <a:srgbClr val="CC0000"/>
                  </a:solidFill>
                  <a:latin typeface="Times New Roman" panose="02020603050405020304" pitchFamily="18" charset="0"/>
                  <a:ea typeface="隶书" panose="02010509060101010101" pitchFamily="49" charset="-122"/>
                </a:rPr>
                <a:t>仪器的自动校准 </a:t>
              </a:r>
              <a:endParaRPr lang="zh-CN" altLang="en-US" sz="2600" b="1">
                <a:solidFill>
                  <a:srgbClr val="CC0000"/>
                </a:solidFill>
                <a:latin typeface="Times New Roman" panose="02020603050405020304" pitchFamily="18" charset="0"/>
                <a:ea typeface="隶书" panose="02010509060101010101" pitchFamily="49" charset="-122"/>
              </a:endParaRPr>
            </a:p>
          </p:txBody>
        </p:sp>
        <p:pic>
          <p:nvPicPr>
            <p:cNvPr id="509970" name="Picture 18" descr="GEL Rounded Rectangle aquamarine">
              <a:hlinkClick r:id="rId4" action="ppaction://hlinksldjump"/>
            </p:cNvPr>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 y="2319"/>
              <a:ext cx="572"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9971" name="Text Box 19">
              <a:hlinkClick r:id="rId4" action="ppaction://hlinksldjump"/>
            </p:cNvPr>
            <p:cNvSpPr txBox="1">
              <a:spLocks noChangeArrowheads="1"/>
            </p:cNvSpPr>
            <p:nvPr/>
          </p:nvSpPr>
          <p:spPr bwMode="auto">
            <a:xfrm>
              <a:off x="242" y="2364"/>
              <a:ext cx="415"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zh-CN" sz="2600" b="1">
                  <a:solidFill>
                    <a:srgbClr val="CC0000"/>
                  </a:solidFill>
                  <a:latin typeface="Times New Roman" panose="02020603050405020304" pitchFamily="18" charset="0"/>
                  <a:ea typeface="楷体_GB2312" pitchFamily="49" charset="-122"/>
                </a:rPr>
                <a:t>6.2</a:t>
              </a:r>
              <a:endParaRPr lang="en-US" altLang="zh-CN" sz="2600" b="1">
                <a:solidFill>
                  <a:srgbClr val="CC0000"/>
                </a:solidFill>
                <a:latin typeface="Times New Roman" panose="02020603050405020304" pitchFamily="18" charset="0"/>
                <a:ea typeface="楷体_GB2312" pitchFamily="49" charset="-122"/>
              </a:endParaRPr>
            </a:p>
          </p:txBody>
        </p:sp>
      </p:grpSp>
      <p:grpSp>
        <p:nvGrpSpPr>
          <p:cNvPr id="509977" name="Group 25"/>
          <p:cNvGrpSpPr/>
          <p:nvPr/>
        </p:nvGrpSpPr>
        <p:grpSpPr bwMode="auto">
          <a:xfrm>
            <a:off x="2537460" y="3764280"/>
            <a:ext cx="4608513" cy="611188"/>
            <a:chOff x="158" y="2818"/>
            <a:chExt cx="2903" cy="385"/>
          </a:xfrm>
        </p:grpSpPr>
        <p:pic>
          <p:nvPicPr>
            <p:cNvPr id="509978" name="Picture 26" descr="GEL Rounded Rectangle aquamarine">
              <a:hlinkClick r:id="rId5" action="ppaction://hlinksldjump"/>
            </p:cNvPr>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7" y="2818"/>
              <a:ext cx="2404"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9979" name="Text Box 27">
              <a:hlinkClick r:id="rId5" action="ppaction://hlinksldjump"/>
            </p:cNvPr>
            <p:cNvSpPr txBox="1">
              <a:spLocks noChangeArrowheads="1"/>
            </p:cNvSpPr>
            <p:nvPr/>
          </p:nvSpPr>
          <p:spPr bwMode="auto">
            <a:xfrm>
              <a:off x="749" y="2840"/>
              <a:ext cx="2222"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zh-CN" altLang="en-US" sz="2600" b="1">
                  <a:solidFill>
                    <a:srgbClr val="CC0000"/>
                  </a:solidFill>
                  <a:latin typeface="Times New Roman" panose="02020603050405020304" pitchFamily="18" charset="0"/>
                  <a:ea typeface="隶书" panose="02010509060101010101" pitchFamily="49" charset="-122"/>
                </a:rPr>
                <a:t>仪器的自动测量</a:t>
              </a:r>
              <a:endParaRPr lang="zh-CN" altLang="en-US" sz="2600" b="1">
                <a:solidFill>
                  <a:srgbClr val="CC0000"/>
                </a:solidFill>
                <a:latin typeface="Times New Roman" panose="02020603050405020304" pitchFamily="18" charset="0"/>
                <a:ea typeface="隶书" panose="02010509060101010101" pitchFamily="49" charset="-122"/>
              </a:endParaRPr>
            </a:p>
          </p:txBody>
        </p:sp>
        <p:pic>
          <p:nvPicPr>
            <p:cNvPr id="509980" name="Picture 28" descr="GEL Rounded Rectangle aquamarine">
              <a:hlinkClick r:id="rId5" action="ppaction://hlinksldjump"/>
            </p:cNvPr>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 y="2818"/>
              <a:ext cx="572"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9981" name="Text Box 29">
              <a:hlinkClick r:id="rId5" action="ppaction://hlinksldjump"/>
            </p:cNvPr>
            <p:cNvSpPr txBox="1">
              <a:spLocks noChangeArrowheads="1"/>
            </p:cNvSpPr>
            <p:nvPr/>
          </p:nvSpPr>
          <p:spPr bwMode="auto">
            <a:xfrm>
              <a:off x="242" y="2863"/>
              <a:ext cx="415"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zh-CN" sz="2600" b="1">
                  <a:solidFill>
                    <a:srgbClr val="CC0000"/>
                  </a:solidFill>
                  <a:latin typeface="Times New Roman" panose="02020603050405020304" pitchFamily="18" charset="0"/>
                  <a:ea typeface="楷体_GB2312" pitchFamily="49" charset="-122"/>
                </a:rPr>
                <a:t>6.3</a:t>
              </a:r>
              <a:endParaRPr lang="en-US" altLang="zh-CN" sz="2600" b="1">
                <a:solidFill>
                  <a:srgbClr val="CC0000"/>
                </a:solidFill>
                <a:latin typeface="Times New Roman" panose="02020603050405020304" pitchFamily="18" charset="0"/>
                <a:ea typeface="楷体_GB2312" pitchFamily="49" charset="-122"/>
              </a:endParaRPr>
            </a:p>
          </p:txBody>
        </p:sp>
      </p:grpSp>
      <p:grpSp>
        <p:nvGrpSpPr>
          <p:cNvPr id="509987" name="Group 35"/>
          <p:cNvGrpSpPr/>
          <p:nvPr/>
        </p:nvGrpSpPr>
        <p:grpSpPr bwMode="auto">
          <a:xfrm>
            <a:off x="2537460" y="4526280"/>
            <a:ext cx="4608513" cy="611188"/>
            <a:chOff x="158" y="3317"/>
            <a:chExt cx="2903" cy="385"/>
          </a:xfrm>
        </p:grpSpPr>
        <p:pic>
          <p:nvPicPr>
            <p:cNvPr id="509988" name="Picture 36" descr="GEL Rounded Rectangle aquamarine">
              <a:hlinkClick r:id="rId6" action="ppaction://hlinksldjump"/>
            </p:cNvPr>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7" y="3317"/>
              <a:ext cx="2404"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9989" name="Text Box 37">
              <a:hlinkClick r:id="rId6" action="ppaction://hlinksldjump"/>
            </p:cNvPr>
            <p:cNvSpPr txBox="1">
              <a:spLocks noChangeArrowheads="1"/>
            </p:cNvSpPr>
            <p:nvPr/>
          </p:nvSpPr>
          <p:spPr bwMode="auto">
            <a:xfrm>
              <a:off x="749" y="3339"/>
              <a:ext cx="2222"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zh-CN" altLang="en-US" sz="2600" b="1">
                  <a:solidFill>
                    <a:srgbClr val="CC0000"/>
                  </a:solidFill>
                  <a:latin typeface="Times New Roman" panose="02020603050405020304" pitchFamily="18" charset="0"/>
                  <a:ea typeface="隶书" panose="02010509060101010101" pitchFamily="49" charset="-122"/>
                </a:rPr>
                <a:t>硬件故障自检 </a:t>
              </a:r>
              <a:endParaRPr lang="zh-CN" altLang="en-US" sz="2600" b="1">
                <a:solidFill>
                  <a:srgbClr val="CC0000"/>
                </a:solidFill>
                <a:latin typeface="Times New Roman" panose="02020603050405020304" pitchFamily="18" charset="0"/>
                <a:ea typeface="隶书" panose="02010509060101010101" pitchFamily="49" charset="-122"/>
              </a:endParaRPr>
            </a:p>
          </p:txBody>
        </p:sp>
        <p:pic>
          <p:nvPicPr>
            <p:cNvPr id="509990" name="Picture 38" descr="GEL Rounded Rectangle aquamarine">
              <a:hlinkClick r:id="rId6" action="ppaction://hlinksldjump"/>
            </p:cNvPr>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 y="3317"/>
              <a:ext cx="572"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9991" name="Text Box 39">
              <a:hlinkClick r:id="rId6" action="ppaction://hlinksldjump"/>
            </p:cNvPr>
            <p:cNvSpPr txBox="1">
              <a:spLocks noChangeArrowheads="1"/>
            </p:cNvSpPr>
            <p:nvPr/>
          </p:nvSpPr>
          <p:spPr bwMode="auto">
            <a:xfrm>
              <a:off x="242" y="3362"/>
              <a:ext cx="415"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zh-CN" sz="2600" b="1">
                  <a:solidFill>
                    <a:srgbClr val="CC0000"/>
                  </a:solidFill>
                  <a:latin typeface="Times New Roman" panose="02020603050405020304" pitchFamily="18" charset="0"/>
                  <a:ea typeface="楷体_GB2312" pitchFamily="49" charset="-122"/>
                </a:rPr>
                <a:t>6.4</a:t>
              </a:r>
              <a:endParaRPr lang="en-US" altLang="zh-CN" sz="2600" b="1">
                <a:solidFill>
                  <a:srgbClr val="CC0000"/>
                </a:solidFill>
                <a:latin typeface="Times New Roman" panose="02020603050405020304" pitchFamily="18" charset="0"/>
                <a:ea typeface="楷体_GB2312" pitchFamily="49" charset="-122"/>
              </a:endParaRPr>
            </a:p>
          </p:txBody>
        </p:sp>
      </p:grpSp>
      <p:sp>
        <p:nvSpPr>
          <p:cNvPr id="510004" name="Text Box 52"/>
          <p:cNvSpPr txBox="1">
            <a:spLocks noChangeArrowheads="1"/>
          </p:cNvSpPr>
          <p:nvPr/>
        </p:nvSpPr>
        <p:spPr bwMode="auto">
          <a:xfrm>
            <a:off x="640080" y="971233"/>
            <a:ext cx="7848600" cy="534035"/>
          </a:xfrm>
          <a:prstGeom prst="rect">
            <a:avLst/>
          </a:prstGeom>
          <a:noFill/>
          <a:ln>
            <a:noFill/>
          </a:ln>
          <a:effectLst>
            <a:prstShdw prst="shdw17" dist="17961" dir="2700000">
              <a:srgbClr val="0000FF">
                <a:gamma/>
                <a:shade val="60000"/>
                <a:invGamma/>
              </a:srgbClr>
            </a:prstShdw>
          </a:effectLst>
          <a:extLst>
            <a:ext uri="{909E8E84-426E-40DD-AFC4-6F175D3DCCD1}">
              <a14:hiddenFill xmlns:a14="http://schemas.microsoft.com/office/drawing/2010/main">
                <a:solidFill>
                  <a:srgbClr val="0000FF"/>
                </a:solidFill>
              </a14:hiddenFill>
            </a:ext>
            <a:ext uri="{91240B29-F687-4F45-9708-019B960494DF}">
              <a14:hiddenLine xmlns:a14="http://schemas.microsoft.com/office/drawing/2010/main" w="12700">
                <a:solidFill>
                  <a:schemeClr val="tx1"/>
                </a:solidFill>
                <a:miter lim="800000"/>
                <a:headEnd/>
                <a:tailEnd/>
              </a14:hiddenLine>
            </a:ext>
          </a:extLst>
        </p:spPr>
        <p:txBody>
          <a:bodyPr anchor="ctr">
            <a:spAutoFit/>
          </a:bodyPr>
          <a:lstStyle/>
          <a:p>
            <a:pPr algn="ctr" eaLnBrk="0" fontAlgn="base" hangingPunct="0">
              <a:lnSpc>
                <a:spcPct val="90000"/>
              </a:lnSpc>
              <a:spcBef>
                <a:spcPct val="0"/>
              </a:spcBef>
              <a:spcAft>
                <a:spcPct val="0"/>
              </a:spcAft>
            </a:pPr>
            <a:r>
              <a:rPr kumimoji="1" lang="zh-CN" altLang="en-US" sz="3200" b="1">
                <a:solidFill>
                  <a:srgbClr val="FFFFFF"/>
                </a:solidFill>
                <a:latin typeface="隶书" panose="02010509060101010101" pitchFamily="49" charset="-122"/>
                <a:ea typeface="隶书" panose="02010509060101010101" pitchFamily="49" charset="-122"/>
              </a:rPr>
              <a:t>第</a:t>
            </a:r>
            <a:r>
              <a:rPr kumimoji="1" lang="en-US" altLang="zh-CN" sz="3200" b="1">
                <a:solidFill>
                  <a:srgbClr val="FFFFFF"/>
                </a:solidFill>
                <a:latin typeface="隶书" panose="02010509060101010101" pitchFamily="49" charset="-122"/>
                <a:ea typeface="隶书" panose="02010509060101010101" pitchFamily="49" charset="-122"/>
              </a:rPr>
              <a:t>6</a:t>
            </a:r>
            <a:r>
              <a:rPr kumimoji="1" lang="zh-CN" altLang="en-US" sz="3200" b="1">
                <a:solidFill>
                  <a:srgbClr val="FFFFFF"/>
                </a:solidFill>
                <a:latin typeface="隶书" panose="02010509060101010101" pitchFamily="49" charset="-122"/>
                <a:ea typeface="隶书" panose="02010509060101010101" pitchFamily="49" charset="-122"/>
              </a:rPr>
              <a:t>章  智能仪器的自动测量和自检技术 </a:t>
            </a:r>
            <a:endParaRPr kumimoji="1" lang="zh-CN" altLang="en-US" sz="3200" b="1">
              <a:solidFill>
                <a:srgbClr val="FFFFFF"/>
              </a:solidFill>
              <a:latin typeface="隶书" panose="02010509060101010101" pitchFamily="49" charset="-122"/>
              <a:ea typeface="隶书" panose="02010509060101010101" pitchFamily="49"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122" name="Rectangle 2" descr="斜纹布"/>
          <p:cNvSpPr>
            <a:spLocks noChangeArrowheads="1"/>
          </p:cNvSpPr>
          <p:nvPr/>
        </p:nvSpPr>
        <p:spPr bwMode="auto">
          <a:xfrm>
            <a:off x="3313430" y="391795"/>
            <a:ext cx="263017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none">
            <a:spAutoFit/>
          </a:bodyPr>
          <a:lstStyle/>
          <a:p>
            <a:pPr fontAlgn="base">
              <a:spcBef>
                <a:spcPct val="0"/>
              </a:spcBef>
              <a:spcAft>
                <a:spcPct val="0"/>
              </a:spcAft>
            </a:pPr>
            <a:r>
              <a:rPr kumimoji="1"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6.4 </a:t>
            </a:r>
            <a:r>
              <a:rPr kumimoji="1" lang="en-US" altLang="zh-CN" sz="2400" b="1">
                <a:solidFill>
                  <a:schemeClr val="tx1"/>
                </a:solidFill>
                <a:latin typeface="宋体" panose="02010600030101010101" pitchFamily="2" charset="-122"/>
                <a:ea typeface="宋体" panose="02010600030101010101" pitchFamily="2" charset="-122"/>
                <a:cs typeface="宋体" panose="02010600030101010101" pitchFamily="2" charset="-122"/>
              </a:rPr>
              <a:t> </a:t>
            </a:r>
            <a:r>
              <a:rPr kumimoji="1"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硬件故障自检</a:t>
            </a:r>
            <a:endParaRPr kumimoji="1"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517135" name="Rectangle 15" descr="斜纹布"/>
          <p:cNvSpPr>
            <a:spLocks noChangeArrowheads="1"/>
          </p:cNvSpPr>
          <p:nvPr/>
        </p:nvSpPr>
        <p:spPr bwMode="auto">
          <a:xfrm>
            <a:off x="278130" y="943610"/>
            <a:ext cx="8641715" cy="230695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0"/>
              </a:spcBef>
              <a:spcAft>
                <a:spcPct val="0"/>
              </a:spcAft>
              <a:buFont typeface="Wingdings" panose="05000000000000000000" pitchFamily="2" charset="2"/>
              <a:buChar char="Ø"/>
            </a:pPr>
            <a:r>
              <a:rPr kumimoji="1" lang="en-US" altLang="zh-CN" sz="2400" b="1">
                <a:solidFill>
                  <a:srgbClr val="FFFFFF"/>
                </a:solidFill>
                <a:latin typeface="宋体" panose="02010600030101010101" pitchFamily="2" charset="-122"/>
                <a:ea typeface="宋体" panose="02010600030101010101" pitchFamily="2" charset="-122"/>
                <a:cs typeface="宋体" panose="02010600030101010101" pitchFamily="2" charset="-122"/>
              </a:rPr>
              <a:t> </a:t>
            </a:r>
            <a:r>
              <a:rPr kumimoji="1"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为了提高系统的可靠性，降低故障率，需要对系统本身的运行状态进行监督和检查，以保证系统的安全和可靠运行。</a:t>
            </a:r>
            <a:endParaRPr kumimoji="1"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buFont typeface="Wingdings" panose="05000000000000000000" pitchFamily="2" charset="2"/>
              <a:buChar char="Ø"/>
            </a:pPr>
            <a:r>
              <a:rPr kumimoji="1"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 自检就是自动开始或人为触发开始执行事先编制好的检测程序的自我检验过程，能对系统出现的软硬件故障进行自动检测，并且给出相应提示（代码提示、灯光闪烁、声响报警等）。</a:t>
            </a:r>
            <a:endParaRPr kumimoji="1"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buFont typeface="Wingdings" panose="05000000000000000000" pitchFamily="2" charset="2"/>
              <a:buChar char="Ø"/>
            </a:pPr>
            <a:r>
              <a:rPr kumimoji="1"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 常见的自检有开机自检、周期性自检和键控自检。</a:t>
            </a:r>
            <a:endParaRPr kumimoji="1"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551939" name="Text Box 3"/>
          <p:cNvSpPr txBox="1">
            <a:spLocks noChangeArrowheads="1"/>
          </p:cNvSpPr>
          <p:nvPr/>
        </p:nvSpPr>
        <p:spPr bwMode="auto">
          <a:xfrm>
            <a:off x="273685" y="3147695"/>
            <a:ext cx="8514715" cy="267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algn="just" fontAlgn="base">
              <a:lnSpc>
                <a:spcPct val="100000"/>
              </a:lnSpc>
              <a:spcBef>
                <a:spcPts val="0"/>
              </a:spcBef>
              <a:spcAft>
                <a:spcPct val="0"/>
              </a:spcAft>
            </a:pPr>
            <a:r>
              <a:rPr kumimoji="1" lang="en-US" altLang="zh-CN" sz="2400" b="1">
                <a:solidFill>
                  <a:srgbClr val="66FF33"/>
                </a:solidFill>
                <a:latin typeface="Times New Roman" panose="02020603050405020304" pitchFamily="18" charset="0"/>
                <a:ea typeface="宋体" panose="02010600030101010101" pitchFamily="2" charset="-122"/>
                <a:cs typeface="Times New Roman" panose="02020603050405020304" pitchFamily="18" charset="0"/>
              </a:rPr>
              <a:t>1</a:t>
            </a:r>
            <a:r>
              <a:rPr kumimoji="1" lang="zh-CN" altLang="en-US" sz="2400" b="1">
                <a:solidFill>
                  <a:srgbClr val="66FF33"/>
                </a:solidFill>
                <a:latin typeface="Times New Roman" panose="02020603050405020304" pitchFamily="18" charset="0"/>
                <a:ea typeface="宋体" panose="02010600030101010101" pitchFamily="2" charset="-122"/>
                <a:cs typeface="Times New Roman" panose="02020603050405020304" pitchFamily="18" charset="0"/>
              </a:rPr>
              <a:t>．</a:t>
            </a:r>
            <a:r>
              <a:rPr kumimoji="1" lang="zh-CN" altLang="en-US" sz="2400" b="1">
                <a:solidFill>
                  <a:srgbClr val="66FF33"/>
                </a:solidFill>
                <a:latin typeface="宋体" panose="02010600030101010101" pitchFamily="2" charset="-122"/>
                <a:ea typeface="宋体" panose="02010600030101010101" pitchFamily="2" charset="-122"/>
                <a:cs typeface="宋体" panose="02010600030101010101" pitchFamily="2" charset="-122"/>
              </a:rPr>
              <a:t>开机自检</a:t>
            </a:r>
            <a:r>
              <a:rPr kumimoji="1"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  当仪器接通电源或复位后，仪器进行一次自检，在以后的测控过程中不再进行。</a:t>
            </a:r>
            <a:endParaRPr kumimoji="1"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a:p>
            <a:pPr algn="just" fontAlgn="base">
              <a:lnSpc>
                <a:spcPct val="100000"/>
              </a:lnSpc>
              <a:spcBef>
                <a:spcPts val="0"/>
              </a:spcBef>
              <a:spcAft>
                <a:spcPct val="0"/>
              </a:spcAft>
            </a:pPr>
            <a:r>
              <a:rPr kumimoji="1" lang="en-US" altLang="zh-CN" sz="2400" b="1">
                <a:solidFill>
                  <a:srgbClr val="66FF33"/>
                </a:solidFill>
                <a:latin typeface="Times New Roman" panose="02020603050405020304" pitchFamily="18" charset="0"/>
                <a:ea typeface="宋体" panose="02010600030101010101" pitchFamily="2" charset="-122"/>
                <a:cs typeface="Times New Roman" panose="02020603050405020304" pitchFamily="18" charset="0"/>
              </a:rPr>
              <a:t>2</a:t>
            </a:r>
            <a:r>
              <a:rPr kumimoji="1" lang="zh-CN" altLang="en-US" sz="2400" b="1">
                <a:solidFill>
                  <a:srgbClr val="66FF33"/>
                </a:solidFill>
                <a:latin typeface="Times New Roman" panose="02020603050405020304" pitchFamily="18" charset="0"/>
                <a:ea typeface="宋体" panose="02010600030101010101" pitchFamily="2" charset="-122"/>
                <a:cs typeface="Times New Roman" panose="02020603050405020304" pitchFamily="18" charset="0"/>
              </a:rPr>
              <a:t>．</a:t>
            </a:r>
            <a:r>
              <a:rPr kumimoji="1" lang="zh-CN" altLang="en-US" sz="2400" b="1">
                <a:solidFill>
                  <a:srgbClr val="66FF33"/>
                </a:solidFill>
                <a:latin typeface="宋体" panose="02010600030101010101" pitchFamily="2" charset="-122"/>
                <a:ea typeface="宋体" panose="02010600030101010101" pitchFamily="2" charset="-122"/>
                <a:cs typeface="宋体" panose="02010600030101010101" pitchFamily="2" charset="-122"/>
              </a:rPr>
              <a:t>周期性自检</a:t>
            </a:r>
            <a:r>
              <a:rPr kumimoji="1" lang="en-US" altLang="zh-CN" sz="2400" b="1">
                <a:solidFill>
                  <a:srgbClr val="66FF33"/>
                </a:solidFill>
                <a:latin typeface="宋体" panose="02010600030101010101" pitchFamily="2" charset="-122"/>
                <a:ea typeface="宋体" panose="02010600030101010101" pitchFamily="2" charset="-122"/>
                <a:cs typeface="宋体" panose="02010600030101010101" pitchFamily="2" charset="-122"/>
              </a:rPr>
              <a:t>  </a:t>
            </a:r>
            <a:r>
              <a:rPr kumimoji="1"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大多数智能仪器在运行过程中，要不断地、周期性地插入自检操作。这种自检完全是自动进行的，并且是在测量工作的间歇期间完成的，不干扰正常测控任务。</a:t>
            </a:r>
            <a:endParaRPr kumimoji="1"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a:p>
            <a:pPr algn="just" fontAlgn="base">
              <a:lnSpc>
                <a:spcPct val="100000"/>
              </a:lnSpc>
              <a:spcBef>
                <a:spcPts val="0"/>
              </a:spcBef>
              <a:spcAft>
                <a:spcPct val="0"/>
              </a:spcAft>
            </a:pPr>
            <a:r>
              <a:rPr kumimoji="1" lang="en-US" altLang="zh-CN" sz="2400" b="1">
                <a:solidFill>
                  <a:srgbClr val="66FF33"/>
                </a:solidFill>
                <a:latin typeface="Times New Roman" panose="02020603050405020304" pitchFamily="18" charset="0"/>
                <a:ea typeface="宋体" panose="02010600030101010101" pitchFamily="2" charset="-122"/>
                <a:cs typeface="Times New Roman" panose="02020603050405020304" pitchFamily="18" charset="0"/>
              </a:rPr>
              <a:t>3</a:t>
            </a:r>
            <a:r>
              <a:rPr kumimoji="1" lang="zh-CN" altLang="en-US" sz="2400" b="1">
                <a:solidFill>
                  <a:srgbClr val="66FF33"/>
                </a:solidFill>
                <a:latin typeface="Times New Roman" panose="02020603050405020304" pitchFamily="18" charset="0"/>
                <a:ea typeface="宋体" panose="02010600030101010101" pitchFamily="2" charset="-122"/>
                <a:cs typeface="Times New Roman" panose="02020603050405020304" pitchFamily="18" charset="0"/>
              </a:rPr>
              <a:t>．</a:t>
            </a:r>
            <a:r>
              <a:rPr kumimoji="1" lang="zh-CN" altLang="en-US" sz="2400" b="1">
                <a:solidFill>
                  <a:srgbClr val="66FF33"/>
                </a:solidFill>
                <a:latin typeface="宋体" panose="02010600030101010101" pitchFamily="2" charset="-122"/>
                <a:ea typeface="宋体" panose="02010600030101010101" pitchFamily="2" charset="-122"/>
                <a:cs typeface="宋体" panose="02010600030101010101" pitchFamily="2" charset="-122"/>
              </a:rPr>
              <a:t>键控自检</a:t>
            </a:r>
            <a:r>
              <a:rPr kumimoji="1" lang="en-US" altLang="zh-CN" sz="2400" b="1">
                <a:solidFill>
                  <a:srgbClr val="66FF33"/>
                </a:solidFill>
                <a:latin typeface="宋体" panose="02010600030101010101" pitchFamily="2" charset="-122"/>
                <a:ea typeface="宋体" panose="02010600030101010101" pitchFamily="2" charset="-122"/>
                <a:cs typeface="宋体" panose="02010600030101010101" pitchFamily="2" charset="-122"/>
              </a:rPr>
              <a:t>   </a:t>
            </a:r>
            <a:r>
              <a:rPr kumimoji="1"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有些仪器是在面板上设置一个自检按键，由操作者控制用来启动自检程序。</a:t>
            </a:r>
            <a:endParaRPr kumimoji="1"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147" name="Text Box 3"/>
          <p:cNvSpPr txBox="1">
            <a:spLocks noChangeArrowheads="1"/>
          </p:cNvSpPr>
          <p:nvPr/>
        </p:nvSpPr>
        <p:spPr bwMode="auto">
          <a:xfrm>
            <a:off x="448945" y="1457960"/>
            <a:ext cx="8458200" cy="1938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fontAlgn="base">
              <a:spcBef>
                <a:spcPct val="50000"/>
              </a:spcBef>
              <a:spcAft>
                <a:spcPct val="0"/>
              </a:spcAft>
            </a:pPr>
            <a:r>
              <a:rPr kumimoji="1"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kumimoji="1"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当程序投入运行之前，检查其能否正确写入和读出数据。一般先将检查字“</a:t>
            </a:r>
            <a:r>
              <a:rPr kumimoji="1" lang="en-US" altLang="zh-CN" sz="20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AAH</a:t>
            </a:r>
            <a:r>
              <a:rPr kumimoji="1"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kumimoji="1"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写入</a:t>
            </a:r>
            <a:r>
              <a:rPr kumimoji="1" lang="en-US" altLang="zh-CN" sz="20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RAM</a:t>
            </a:r>
            <a:r>
              <a:rPr kumimoji="1"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单元，然后按所写的单元地址逐字节读出，检查是否全为“</a:t>
            </a:r>
            <a:r>
              <a:rPr kumimoji="1" lang="en-US" altLang="zh-CN" sz="20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AAH</a:t>
            </a:r>
            <a:r>
              <a:rPr kumimoji="1"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kumimoji="1"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；再写入检查字“</a:t>
            </a:r>
            <a:r>
              <a:rPr kumimoji="1" lang="en-US" altLang="zh-CN" sz="20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55H</a:t>
            </a:r>
            <a:r>
              <a:rPr kumimoji="1"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kumimoji="1"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，同样以所写单元地址逐字节读出，检查是否全为“</a:t>
            </a:r>
            <a:r>
              <a:rPr kumimoji="1" lang="en-US" altLang="zh-CN" sz="20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55H</a:t>
            </a:r>
            <a:r>
              <a:rPr kumimoji="1"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kumimoji="1"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。检查字“</a:t>
            </a:r>
            <a:r>
              <a:rPr kumimoji="1" lang="en-US" altLang="zh-CN" sz="20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AAH</a:t>
            </a:r>
            <a:r>
              <a:rPr kumimoji="1"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kumimoji="1"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和“</a:t>
            </a:r>
            <a:r>
              <a:rPr kumimoji="1" lang="en-US" altLang="zh-CN" sz="20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55H</a:t>
            </a:r>
            <a:r>
              <a:rPr kumimoji="1"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kumimoji="1"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均为相邻位电平相反，且“</a:t>
            </a:r>
            <a:r>
              <a:rPr kumimoji="1" lang="en-US" altLang="zh-CN" sz="20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AAH</a:t>
            </a:r>
            <a:r>
              <a:rPr kumimoji="1"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kumimoji="1"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和“</a:t>
            </a:r>
            <a:r>
              <a:rPr kumimoji="1" lang="en-US" altLang="zh-CN" sz="20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55H</a:t>
            </a:r>
            <a:r>
              <a:rPr kumimoji="1"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kumimoji="1"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互为反码。循环一遍即可实现各位写“</a:t>
            </a:r>
            <a:r>
              <a:rPr kumimoji="1" lang="en-US" altLang="zh-CN" sz="20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kumimoji="1"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kumimoji="1"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、读“</a:t>
            </a:r>
            <a:r>
              <a:rPr kumimoji="1" lang="en-US" altLang="zh-CN" sz="20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kumimoji="1"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kumimoji="1"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和写“</a:t>
            </a:r>
            <a:r>
              <a:rPr kumimoji="1" lang="en-US" altLang="zh-CN" sz="20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kumimoji="1"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kumimoji="1"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、读“</a:t>
            </a:r>
            <a:r>
              <a:rPr kumimoji="1" lang="en-US" altLang="zh-CN" sz="20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kumimoji="1"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kumimoji="1"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的操作。</a:t>
            </a:r>
            <a:endParaRPr kumimoji="1"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518148" name="Rectangle 4" descr="斜纹布"/>
          <p:cNvSpPr>
            <a:spLocks noChangeArrowheads="1"/>
          </p:cNvSpPr>
          <p:nvPr/>
        </p:nvSpPr>
        <p:spPr bwMode="auto">
          <a:xfrm>
            <a:off x="539115" y="440055"/>
            <a:ext cx="251523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none">
            <a:spAutoFit/>
          </a:bodyPr>
          <a:lstStyle/>
          <a:p>
            <a:pPr fontAlgn="base">
              <a:spcBef>
                <a:spcPct val="0"/>
              </a:spcBef>
              <a:spcAft>
                <a:spcPct val="0"/>
              </a:spcAft>
            </a:pPr>
            <a:r>
              <a:rPr kumimoji="1" lang="en-US" altLang="zh-CN" sz="2400" b="1">
                <a:solidFill>
                  <a:schemeClr val="tx1"/>
                </a:solidFill>
                <a:latin typeface="Times New Roman" panose="02020603050405020304" pitchFamily="18" charset="0"/>
                <a:ea typeface="楷体_GB2312" pitchFamily="49" charset="-122"/>
                <a:cs typeface="Times New Roman" panose="02020603050405020304" pitchFamily="18" charset="0"/>
              </a:rPr>
              <a:t>6.4.1 RAM</a:t>
            </a:r>
            <a:r>
              <a:rPr kumimoji="1" lang="zh-CN" altLang="en-US" sz="2400" b="1">
                <a:solidFill>
                  <a:schemeClr val="tx1"/>
                </a:solidFill>
                <a:latin typeface="宋体" panose="02010600030101010101" pitchFamily="2" charset="-122"/>
                <a:ea typeface="宋体" panose="02010600030101010101" pitchFamily="2" charset="-122"/>
              </a:rPr>
              <a:t>的自检</a:t>
            </a:r>
            <a:endParaRPr kumimoji="1" lang="zh-CN" altLang="en-US" sz="2400" b="1">
              <a:solidFill>
                <a:schemeClr val="tx1"/>
              </a:solidFill>
              <a:latin typeface="宋体" panose="02010600030101010101" pitchFamily="2" charset="-122"/>
              <a:ea typeface="宋体" panose="02010600030101010101" pitchFamily="2" charset="-122"/>
            </a:endParaRPr>
          </a:p>
        </p:txBody>
      </p:sp>
      <p:sp>
        <p:nvSpPr>
          <p:cNvPr id="518149" name="Rectangle 5" descr="斜纹布"/>
          <p:cNvSpPr>
            <a:spLocks noChangeArrowheads="1"/>
          </p:cNvSpPr>
          <p:nvPr/>
        </p:nvSpPr>
        <p:spPr bwMode="auto">
          <a:xfrm>
            <a:off x="628015" y="979805"/>
            <a:ext cx="948690" cy="398780"/>
          </a:xfrm>
          <a:prstGeom prst="rect">
            <a:avLst/>
          </a:prstGeom>
          <a:noFill/>
          <a:ln w="28575" cap="sq">
            <a:solidFill>
              <a:schemeClr val="accent2"/>
            </a:solidFill>
            <a:miter lim="800000"/>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Lst>
        </p:spPr>
        <p:txBody>
          <a:bodyPr wrap="none">
            <a:spAutoFit/>
          </a:bodyPr>
          <a:lstStyle/>
          <a:p>
            <a:pPr fontAlgn="base">
              <a:spcBef>
                <a:spcPct val="0"/>
              </a:spcBef>
              <a:spcAft>
                <a:spcPct val="0"/>
              </a:spcAft>
            </a:pPr>
            <a:r>
              <a:rPr kumimoji="1" lang="zh-CN" altLang="en-US" sz="2000" b="1">
                <a:solidFill>
                  <a:srgbClr val="66FF33"/>
                </a:solidFill>
                <a:latin typeface="宋体" panose="02010600030101010101" pitchFamily="2" charset="-122"/>
                <a:ea typeface="宋体" panose="02010600030101010101" pitchFamily="2" charset="-122"/>
              </a:rPr>
              <a:t>情况一</a:t>
            </a:r>
            <a:endParaRPr kumimoji="1" lang="zh-CN" altLang="en-US" sz="2000" b="1">
              <a:solidFill>
                <a:srgbClr val="66FF33"/>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9170" name="Object 2" descr="斜纹布"/>
          <p:cNvGraphicFramePr>
            <a:graphicFrameLocks noChangeAspect="1"/>
          </p:cNvGraphicFramePr>
          <p:nvPr/>
        </p:nvGraphicFramePr>
        <p:xfrm>
          <a:off x="5437505" y="549275"/>
          <a:ext cx="3041015" cy="4177030"/>
        </p:xfrm>
        <a:graphic>
          <a:graphicData uri="http://schemas.openxmlformats.org/presentationml/2006/ole">
            <mc:AlternateContent xmlns:mc="http://schemas.openxmlformats.org/markup-compatibility/2006">
              <mc:Choice xmlns:v="urn:schemas-microsoft-com:vml" Requires="v">
                <p:oleObj spid="_x0000_s4133" name="位图图像" r:id="rId1" imgW="3571875" imgH="4905375" progId="Paint.Picture">
                  <p:embed/>
                </p:oleObj>
              </mc:Choice>
              <mc:Fallback>
                <p:oleObj name="位图图像" r:id="rId1" imgW="3571875" imgH="4905375" progId="Paint.Picture">
                  <p:embed/>
                  <p:pic>
                    <p:nvPicPr>
                      <p:cNvPr id="0" name="图片 413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7505" y="549275"/>
                        <a:ext cx="3041015" cy="4177030"/>
                      </a:xfrm>
                      <a:prstGeom prst="rect">
                        <a:avLst/>
                      </a:prstGeom>
                      <a:noFill/>
                      <a:ln>
                        <a:noFill/>
                      </a:ln>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bg2"/>
                              </a:outerShdw>
                            </a:effectLst>
                          </a14:hiddenEffects>
                        </a:ext>
                      </a:extLst>
                    </p:spPr>
                  </p:pic>
                </p:oleObj>
              </mc:Fallback>
            </mc:AlternateContent>
          </a:graphicData>
        </a:graphic>
      </p:graphicFrame>
      <p:sp>
        <p:nvSpPr>
          <p:cNvPr id="519171" name="Rectangle 3" descr="斜纹布"/>
          <p:cNvSpPr>
            <a:spLocks noChangeArrowheads="1"/>
          </p:cNvSpPr>
          <p:nvPr/>
        </p:nvSpPr>
        <p:spPr bwMode="auto">
          <a:xfrm>
            <a:off x="1688465" y="1892935"/>
            <a:ext cx="2480310" cy="460375"/>
          </a:xfrm>
          <a:prstGeom prst="rect">
            <a:avLst/>
          </a:prstGeom>
          <a:noFill/>
          <a:ln w="28575" cap="sq">
            <a:solidFill>
              <a:srgbClr val="FF99FF"/>
            </a:solidFill>
            <a:miter lim="800000"/>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Lst>
        </p:spPr>
        <p:txBody>
          <a:bodyPr wrap="none">
            <a:spAutoFit/>
          </a:bodyPr>
          <a:lstStyle/>
          <a:p>
            <a:pPr fontAlgn="base">
              <a:spcBef>
                <a:spcPct val="0"/>
              </a:spcBef>
              <a:spcAft>
                <a:spcPct val="0"/>
              </a:spcAft>
            </a:pPr>
            <a:r>
              <a:rPr kumimoji="1" lang="en-US" altLang="zh-CN" sz="2400" b="1">
                <a:solidFill>
                  <a:srgbClr val="FFFF00"/>
                </a:solidFill>
                <a:latin typeface="楷体_GB2312" pitchFamily="49" charset="-122"/>
                <a:ea typeface="楷体_GB2312" pitchFamily="49" charset="-122"/>
              </a:rPr>
              <a:t>RAM</a:t>
            </a:r>
            <a:r>
              <a:rPr kumimoji="1" lang="zh-CN" altLang="en-US" sz="2400" b="1">
                <a:solidFill>
                  <a:srgbClr val="FFFF00"/>
                </a:solidFill>
                <a:latin typeface="楷体_GB2312" pitchFamily="49" charset="-122"/>
                <a:ea typeface="楷体_GB2312" pitchFamily="49" charset="-122"/>
              </a:rPr>
              <a:t>的自检流程一</a:t>
            </a:r>
            <a:endParaRPr kumimoji="1" lang="zh-CN" altLang="en-US" sz="2400" b="1">
              <a:solidFill>
                <a:srgbClr val="FFFF00"/>
              </a:solidFill>
              <a:latin typeface="楷体_GB2312" pitchFamily="49" charset="-122"/>
              <a:ea typeface="楷体_GB2312" pitchFamily="49" charset="-122"/>
            </a:endParaRPr>
          </a:p>
        </p:txBody>
      </p:sp>
      <p:sp>
        <p:nvSpPr>
          <p:cNvPr id="519172" name="AutoShape 4"/>
          <p:cNvSpPr>
            <a:spLocks noChangeArrowheads="1"/>
          </p:cNvSpPr>
          <p:nvPr/>
        </p:nvSpPr>
        <p:spPr bwMode="auto">
          <a:xfrm>
            <a:off x="4345940" y="1932305"/>
            <a:ext cx="914400" cy="381000"/>
          </a:xfrm>
          <a:prstGeom prst="rightArrow">
            <a:avLst>
              <a:gd name="adj1" fmla="val 50000"/>
              <a:gd name="adj2" fmla="val 60000"/>
            </a:avLst>
          </a:prstGeom>
          <a:solidFill>
            <a:srgbClr val="FFCC00"/>
          </a:solidFill>
          <a:ln>
            <a:noFill/>
          </a:ln>
          <a:effectLst>
            <a:prstShdw prst="shdw17" dist="17961" dir="2700000">
              <a:schemeClr val="bg2"/>
            </a:prstShdw>
          </a:effectLst>
          <a:extLst>
            <a:ext uri="{91240B29-F687-4F45-9708-019B960494DF}">
              <a14:hiddenLine xmlns:a14="http://schemas.microsoft.com/office/drawing/2010/main" w="28575">
                <a:solidFill>
                  <a:schemeClr val="tx1"/>
                </a:solidFill>
                <a:miter lim="800000"/>
                <a:headEnd/>
                <a:tailEnd/>
              </a14:hiddenLine>
            </a:ext>
          </a:extLst>
        </p:spPr>
        <p:txBody>
          <a:bodyPr wrap="none" anchor="ctr"/>
          <a:lstStyle/>
          <a:p>
            <a:pPr fontAlgn="base">
              <a:spcBef>
                <a:spcPct val="0"/>
              </a:spcBef>
              <a:spcAft>
                <a:spcPct val="0"/>
              </a:spcAft>
            </a:pPr>
            <a:endParaRPr lang="zh-CN" altLang="en-US" sz="2200" b="1">
              <a:solidFill>
                <a:srgbClr val="FFFF00"/>
              </a:solidFill>
              <a:ea typeface="楷体_GB2312" pitchFamily="49" charset="-122"/>
            </a:endParaRPr>
          </a:p>
        </p:txBody>
      </p:sp>
      <p:sp>
        <p:nvSpPr>
          <p:cNvPr id="518148" name="Rectangle 4" descr="斜纹布"/>
          <p:cNvSpPr>
            <a:spLocks noChangeArrowheads="1"/>
          </p:cNvSpPr>
          <p:nvPr/>
        </p:nvSpPr>
        <p:spPr bwMode="auto">
          <a:xfrm>
            <a:off x="539115" y="440055"/>
            <a:ext cx="251523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none">
            <a:spAutoFit/>
          </a:bodyPr>
          <a:p>
            <a:pPr fontAlgn="base">
              <a:spcBef>
                <a:spcPct val="0"/>
              </a:spcBef>
              <a:spcAft>
                <a:spcPct val="0"/>
              </a:spcAft>
            </a:pPr>
            <a:r>
              <a:rPr kumimoji="1" lang="en-US" altLang="zh-CN" sz="2400" b="1">
                <a:solidFill>
                  <a:schemeClr val="tx1"/>
                </a:solidFill>
                <a:latin typeface="Times New Roman" panose="02020603050405020304" pitchFamily="18" charset="0"/>
                <a:ea typeface="楷体_GB2312" pitchFamily="49" charset="-122"/>
                <a:cs typeface="Times New Roman" panose="02020603050405020304" pitchFamily="18" charset="0"/>
              </a:rPr>
              <a:t>6.4.1 RAM</a:t>
            </a:r>
            <a:r>
              <a:rPr kumimoji="1" lang="zh-CN" altLang="en-US" sz="2400" b="1">
                <a:solidFill>
                  <a:schemeClr val="tx1"/>
                </a:solidFill>
                <a:latin typeface="宋体" panose="02010600030101010101" pitchFamily="2" charset="-122"/>
                <a:ea typeface="宋体" panose="02010600030101010101" pitchFamily="2" charset="-122"/>
              </a:rPr>
              <a:t>的自检</a:t>
            </a:r>
            <a:endParaRPr kumimoji="1" lang="zh-CN" altLang="en-US" sz="2400" b="1">
              <a:solidFill>
                <a:schemeClr val="tx1"/>
              </a:solidFill>
              <a:latin typeface="宋体" panose="02010600030101010101" pitchFamily="2" charset="-122"/>
              <a:ea typeface="宋体" panose="02010600030101010101" pitchFamily="2" charset="-122"/>
            </a:endParaRPr>
          </a:p>
        </p:txBody>
      </p:sp>
      <p:sp>
        <p:nvSpPr>
          <p:cNvPr id="518149" name="Rectangle 5" descr="斜纹布"/>
          <p:cNvSpPr>
            <a:spLocks noChangeArrowheads="1"/>
          </p:cNvSpPr>
          <p:nvPr/>
        </p:nvSpPr>
        <p:spPr bwMode="auto">
          <a:xfrm>
            <a:off x="628015" y="979805"/>
            <a:ext cx="1101090" cy="460375"/>
          </a:xfrm>
          <a:prstGeom prst="rect">
            <a:avLst/>
          </a:prstGeom>
          <a:noFill/>
          <a:ln w="28575" cap="sq">
            <a:solidFill>
              <a:schemeClr val="accent2"/>
            </a:solidFill>
            <a:miter lim="800000"/>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Lst>
        </p:spPr>
        <p:txBody>
          <a:bodyPr wrap="none">
            <a:spAutoFit/>
          </a:bodyPr>
          <a:p>
            <a:pPr fontAlgn="base">
              <a:spcBef>
                <a:spcPct val="0"/>
              </a:spcBef>
              <a:spcAft>
                <a:spcPct val="0"/>
              </a:spcAft>
            </a:pPr>
            <a:r>
              <a:rPr kumimoji="1" lang="zh-CN" altLang="en-US" sz="2400" b="1">
                <a:solidFill>
                  <a:srgbClr val="66FF33"/>
                </a:solidFill>
                <a:latin typeface="宋体" panose="02010600030101010101" pitchFamily="2" charset="-122"/>
                <a:ea typeface="宋体" panose="02010600030101010101" pitchFamily="2" charset="-122"/>
              </a:rPr>
              <a:t>情况一</a:t>
            </a:r>
            <a:endParaRPr kumimoji="1" lang="zh-CN" altLang="en-US" sz="2400" b="1">
              <a:solidFill>
                <a:srgbClr val="66FF33"/>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6036" name="Rectangle 4" descr="斜纹布"/>
          <p:cNvSpPr>
            <a:spLocks noChangeArrowheads="1"/>
          </p:cNvSpPr>
          <p:nvPr/>
        </p:nvSpPr>
        <p:spPr bwMode="auto">
          <a:xfrm>
            <a:off x="467678" y="1767205"/>
            <a:ext cx="8207375" cy="470789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0"/>
              </a:spcBef>
              <a:spcAft>
                <a:spcPct val="0"/>
              </a:spcAft>
            </a:pPr>
            <a:r>
              <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rPr>
              <a:t>Uint32 memfill32( Uint32 start, Uint32 len, Uint32 val ) //</a:t>
            </a:r>
            <a:r>
              <a:rPr lang="zh-CN" altLang="en-US" sz="2000" b="1">
                <a:solidFill>
                  <a:srgbClr val="FFFF00"/>
                </a:solidFill>
                <a:latin typeface="Times New Roman" panose="02020603050405020304" pitchFamily="18" charset="0"/>
                <a:ea typeface="楷体_GB2312" pitchFamily="49" charset="-122"/>
                <a:cs typeface="Times New Roman" panose="02020603050405020304" pitchFamily="18" charset="0"/>
              </a:rPr>
              <a:t>内存填充</a:t>
            </a:r>
            <a:endParaRPr lang="zh-CN" altLang="en-US" sz="2000"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rPr>
              <a:t>{</a:t>
            </a:r>
            <a:endPar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rPr>
              <a:t>    Uint32 i, end = start + len, errorcount = 0;</a:t>
            </a:r>
            <a:endPar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rPr>
              <a:t>    /* Write Pattern */</a:t>
            </a:r>
            <a:endPar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rPr>
              <a:t>    for ( i = start; i &lt; end; i += 4 )</a:t>
            </a:r>
            <a:endPar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rPr>
              <a:t>        *( volatile Uint32* )i = val;</a:t>
            </a:r>
            <a:endPar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rPr>
              <a:t>    /* Read Pattern */</a:t>
            </a:r>
            <a:endPar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rPr>
              <a:t>    for ( i = start; i &lt; end; i += 4 ){</a:t>
            </a:r>
            <a:endPar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rPr>
              <a:t>        if ( *( volatile Uint32* )i != val ) {</a:t>
            </a:r>
            <a:endPar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rPr>
              <a:t>            errorcount++;</a:t>
            </a:r>
            <a:endPar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rPr>
              <a:t>            break;</a:t>
            </a:r>
            <a:endPar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rPr>
              <a:t>        }</a:t>
            </a:r>
            <a:endPar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rPr>
              <a:t>    }</a:t>
            </a:r>
            <a:endPar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rPr>
              <a:t>    return errorcount;</a:t>
            </a:r>
            <a:endPar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rPr>
              <a:t>}</a:t>
            </a:r>
            <a:endPar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endParaRPr>
          </a:p>
        </p:txBody>
      </p:sp>
      <p:sp>
        <p:nvSpPr>
          <p:cNvPr id="556038" name="Rectangle 6" descr="斜纹布"/>
          <p:cNvSpPr>
            <a:spLocks noChangeArrowheads="1"/>
          </p:cNvSpPr>
          <p:nvPr/>
        </p:nvSpPr>
        <p:spPr bwMode="auto">
          <a:xfrm>
            <a:off x="468313" y="1459865"/>
            <a:ext cx="3523615"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none">
            <a:spAutoFit/>
          </a:bodyPr>
          <a:lstStyle/>
          <a:p>
            <a:pPr fontAlgn="base">
              <a:spcBef>
                <a:spcPct val="0"/>
              </a:spcBef>
              <a:spcAft>
                <a:spcPct val="0"/>
              </a:spcAft>
            </a:pPr>
            <a:r>
              <a:rPr lang="en-US" altLang="zh-CN" sz="2000" b="1">
                <a:solidFill>
                  <a:srgbClr val="FFFFFF"/>
                </a:solidFill>
                <a:effectLst>
                  <a:outerShdw blurRad="38100" dist="38100" dir="2700000" algn="tl">
                    <a:srgbClr val="000000"/>
                  </a:outerShdw>
                </a:effectLst>
                <a:latin typeface="Times New Roman" panose="02020603050405020304" pitchFamily="18" charset="0"/>
                <a:ea typeface="楷体_GB2312" pitchFamily="49" charset="-122"/>
                <a:cs typeface="Times New Roman" panose="02020603050405020304" pitchFamily="18" charset="0"/>
              </a:rPr>
              <a:t>256M</a:t>
            </a:r>
            <a:r>
              <a:rPr lang="zh-CN" altLang="en-US" sz="2000" b="1">
                <a:solidFill>
                  <a:srgbClr val="FFFFFF"/>
                </a:solidFill>
                <a:effectLst>
                  <a:outerShdw blurRad="38100" dist="38100" dir="2700000" algn="tl">
                    <a:srgbClr val="000000"/>
                  </a:outerShdw>
                </a:effectLst>
                <a:ea typeface="楷体_GB2312" pitchFamily="49" charset="-122"/>
              </a:rPr>
              <a:t>字节</a:t>
            </a:r>
            <a:r>
              <a:rPr lang="en-US" altLang="zh-CN" sz="2000" b="1">
                <a:solidFill>
                  <a:srgbClr val="FFFFFF"/>
                </a:solidFill>
                <a:effectLst>
                  <a:outerShdw blurRad="38100" dist="38100" dir="2700000" algn="tl">
                    <a:srgbClr val="000000"/>
                  </a:outerShdw>
                </a:effectLst>
                <a:latin typeface="Times New Roman" panose="02020603050405020304" pitchFamily="18" charset="0"/>
                <a:ea typeface="楷体_GB2312" pitchFamily="49" charset="-122"/>
                <a:cs typeface="Times New Roman" panose="02020603050405020304" pitchFamily="18" charset="0"/>
              </a:rPr>
              <a:t>DDR2</a:t>
            </a:r>
            <a:r>
              <a:rPr lang="zh-CN" altLang="en-US" sz="2000" b="1">
                <a:solidFill>
                  <a:srgbClr val="FFFFFF"/>
                </a:solidFill>
                <a:effectLst>
                  <a:outerShdw blurRad="38100" dist="38100" dir="2700000" algn="tl">
                    <a:srgbClr val="000000"/>
                  </a:outerShdw>
                </a:effectLst>
                <a:ea typeface="楷体_GB2312" pitchFamily="49" charset="-122"/>
              </a:rPr>
              <a:t>内存自检程序</a:t>
            </a:r>
            <a:endParaRPr lang="zh-CN" altLang="en-US" sz="2000" b="1">
              <a:solidFill>
                <a:srgbClr val="FFFFFF"/>
              </a:solidFill>
              <a:effectLst>
                <a:outerShdw blurRad="38100" dist="38100" dir="2700000" algn="tl">
                  <a:srgbClr val="000000"/>
                </a:outerShdw>
              </a:effectLst>
              <a:ea typeface="楷体_GB2312" pitchFamily="49" charset="-122"/>
            </a:endParaRPr>
          </a:p>
        </p:txBody>
      </p:sp>
      <p:sp>
        <p:nvSpPr>
          <p:cNvPr id="518148" name="Rectangle 4" descr="斜纹布"/>
          <p:cNvSpPr>
            <a:spLocks noChangeArrowheads="1"/>
          </p:cNvSpPr>
          <p:nvPr/>
        </p:nvSpPr>
        <p:spPr bwMode="auto">
          <a:xfrm>
            <a:off x="539115" y="440055"/>
            <a:ext cx="251523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none">
            <a:spAutoFit/>
          </a:bodyPr>
          <a:p>
            <a:pPr fontAlgn="base">
              <a:spcBef>
                <a:spcPct val="0"/>
              </a:spcBef>
              <a:spcAft>
                <a:spcPct val="0"/>
              </a:spcAft>
            </a:pPr>
            <a:r>
              <a:rPr kumimoji="1" lang="en-US" altLang="zh-CN" sz="2400" b="1">
                <a:solidFill>
                  <a:schemeClr val="tx1"/>
                </a:solidFill>
                <a:latin typeface="Times New Roman" panose="02020603050405020304" pitchFamily="18" charset="0"/>
                <a:ea typeface="楷体_GB2312" pitchFamily="49" charset="-122"/>
                <a:cs typeface="Times New Roman" panose="02020603050405020304" pitchFamily="18" charset="0"/>
              </a:rPr>
              <a:t>6.4.1 RAM</a:t>
            </a:r>
            <a:r>
              <a:rPr kumimoji="1" lang="zh-CN" altLang="en-US" sz="2400" b="1">
                <a:solidFill>
                  <a:schemeClr val="tx1"/>
                </a:solidFill>
                <a:latin typeface="宋体" panose="02010600030101010101" pitchFamily="2" charset="-122"/>
                <a:ea typeface="宋体" panose="02010600030101010101" pitchFamily="2" charset="-122"/>
              </a:rPr>
              <a:t>的自检</a:t>
            </a:r>
            <a:endParaRPr kumimoji="1" lang="zh-CN" altLang="en-US" sz="2400" b="1">
              <a:solidFill>
                <a:schemeClr val="tx1"/>
              </a:solidFill>
              <a:latin typeface="宋体" panose="02010600030101010101" pitchFamily="2" charset="-122"/>
              <a:ea typeface="宋体" panose="02010600030101010101" pitchFamily="2" charset="-122"/>
            </a:endParaRPr>
          </a:p>
        </p:txBody>
      </p:sp>
      <p:sp>
        <p:nvSpPr>
          <p:cNvPr id="518149" name="Rectangle 5" descr="斜纹布"/>
          <p:cNvSpPr>
            <a:spLocks noChangeArrowheads="1"/>
          </p:cNvSpPr>
          <p:nvPr/>
        </p:nvSpPr>
        <p:spPr bwMode="auto">
          <a:xfrm>
            <a:off x="539115" y="900430"/>
            <a:ext cx="1101090" cy="460375"/>
          </a:xfrm>
          <a:prstGeom prst="rect">
            <a:avLst/>
          </a:prstGeom>
          <a:noFill/>
          <a:ln w="28575" cap="sq">
            <a:solidFill>
              <a:schemeClr val="accent2"/>
            </a:solidFill>
            <a:miter lim="800000"/>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Lst>
        </p:spPr>
        <p:txBody>
          <a:bodyPr wrap="none">
            <a:spAutoFit/>
          </a:bodyPr>
          <a:p>
            <a:pPr fontAlgn="base">
              <a:spcBef>
                <a:spcPct val="0"/>
              </a:spcBef>
              <a:spcAft>
                <a:spcPct val="0"/>
              </a:spcAft>
            </a:pPr>
            <a:r>
              <a:rPr kumimoji="1" lang="zh-CN" altLang="en-US" sz="2400" b="1">
                <a:solidFill>
                  <a:srgbClr val="66FF33"/>
                </a:solidFill>
                <a:latin typeface="宋体" panose="02010600030101010101" pitchFamily="2" charset="-122"/>
                <a:ea typeface="宋体" panose="02010600030101010101" pitchFamily="2" charset="-122"/>
              </a:rPr>
              <a:t>情况一</a:t>
            </a:r>
            <a:endParaRPr kumimoji="1" lang="zh-CN" altLang="en-US" sz="2400" b="1">
              <a:solidFill>
                <a:srgbClr val="66FF33"/>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238125" y="1062990"/>
            <a:ext cx="5488940" cy="5077460"/>
          </a:xfrm>
          <a:prstGeom prst="rect">
            <a:avLst/>
          </a:prstGeom>
          <a:noFill/>
        </p:spPr>
        <p:txBody>
          <a:bodyPr wrap="square" rtlCol="0" anchor="t">
            <a:spAutoFit/>
          </a:bodyPr>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Uint32 memaddr32( Uint32 start, Uint32 len )</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    Uint32 i;</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    Uint32 end = start + len;</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    Uint32 errorcount = 0;</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    /* Write Pattern */</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    for ( i = start; i &lt; end; i += 4 ){</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        *( volatile Uint32* )i = i;</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    }</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    /* Read Pattern */</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    for ( i = start; i &lt; end; i += 4 ){</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        if ( *( volatile Uint32* )i != i ){</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            errorcount++;</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            break;</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        }</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    }</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    return errorcount;</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a:t>
            </a:r>
            <a:endParaRPr lang="zh-CN" altLang="en-US"/>
          </a:p>
        </p:txBody>
      </p:sp>
      <p:sp>
        <p:nvSpPr>
          <p:cNvPr id="5" name="文本框 4"/>
          <p:cNvSpPr txBox="1"/>
          <p:nvPr/>
        </p:nvSpPr>
        <p:spPr>
          <a:xfrm>
            <a:off x="3996055" y="1684655"/>
            <a:ext cx="5147945" cy="5077460"/>
          </a:xfrm>
          <a:prstGeom prst="rect">
            <a:avLst/>
          </a:prstGeom>
          <a:noFill/>
        </p:spPr>
        <p:txBody>
          <a:bodyPr wrap="square" rtlCol="0" anchor="t">
            <a:spAutoFit/>
          </a:bodyPr>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Uint32 meminvaddr32( Uint32 start, Uint32 len )</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    Uint32 i;</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    Uint32 end = start + len;</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    Uint32 errorcount = 0;</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    /* Write Pattern */</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    for ( i = start; i &lt; end; i += 4 ){</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        *( volatile Uint32* )i = ~i;</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    }</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    /* Read Pattern */</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    for ( i = start; i &lt; end; i += 4 ){</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        if ( *( volatile Uint32* )i != ~i ){</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            errorcount++;</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            break;</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        }</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    }</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    return errorcount;</a:t>
            </a:r>
            <a:endPar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sym typeface="+mn-ea"/>
              </a:rPr>
              <a:t>}</a:t>
            </a:r>
            <a:endParaRPr lang="zh-CN" altLang="en-US"/>
          </a:p>
        </p:txBody>
      </p:sp>
      <p:sp>
        <p:nvSpPr>
          <p:cNvPr id="518148" name="Rectangle 4" descr="斜纹布"/>
          <p:cNvSpPr>
            <a:spLocks noChangeArrowheads="1"/>
          </p:cNvSpPr>
          <p:nvPr/>
        </p:nvSpPr>
        <p:spPr bwMode="auto">
          <a:xfrm>
            <a:off x="340995" y="379095"/>
            <a:ext cx="251523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none">
            <a:spAutoFit/>
          </a:bodyPr>
          <a:p>
            <a:pPr fontAlgn="base">
              <a:spcBef>
                <a:spcPct val="0"/>
              </a:spcBef>
              <a:spcAft>
                <a:spcPct val="0"/>
              </a:spcAft>
            </a:pPr>
            <a:r>
              <a:rPr kumimoji="1" lang="en-US" altLang="zh-CN" sz="2400" b="1">
                <a:solidFill>
                  <a:schemeClr val="tx1"/>
                </a:solidFill>
                <a:latin typeface="Times New Roman" panose="02020603050405020304" pitchFamily="18" charset="0"/>
                <a:ea typeface="楷体_GB2312" pitchFamily="49" charset="-122"/>
                <a:cs typeface="Times New Roman" panose="02020603050405020304" pitchFamily="18" charset="0"/>
              </a:rPr>
              <a:t>6.4.1 RAM</a:t>
            </a:r>
            <a:r>
              <a:rPr kumimoji="1" lang="zh-CN" altLang="en-US" sz="2400" b="1">
                <a:solidFill>
                  <a:schemeClr val="tx1"/>
                </a:solidFill>
                <a:latin typeface="宋体" panose="02010600030101010101" pitchFamily="2" charset="-122"/>
                <a:ea typeface="宋体" panose="02010600030101010101" pitchFamily="2" charset="-122"/>
              </a:rPr>
              <a:t>的自检</a:t>
            </a:r>
            <a:endParaRPr kumimoji="1" lang="zh-CN" altLang="en-US" sz="2400" b="1">
              <a:solidFill>
                <a:schemeClr val="tx1"/>
              </a:solidFill>
              <a:latin typeface="宋体" panose="02010600030101010101" pitchFamily="2" charset="-122"/>
              <a:ea typeface="宋体" panose="02010600030101010101" pitchFamily="2" charset="-122"/>
            </a:endParaRPr>
          </a:p>
        </p:txBody>
      </p:sp>
      <p:sp>
        <p:nvSpPr>
          <p:cNvPr id="518149" name="Rectangle 5" descr="斜纹布"/>
          <p:cNvSpPr>
            <a:spLocks noChangeArrowheads="1"/>
          </p:cNvSpPr>
          <p:nvPr/>
        </p:nvSpPr>
        <p:spPr bwMode="auto">
          <a:xfrm>
            <a:off x="3060065" y="379095"/>
            <a:ext cx="1101090" cy="460375"/>
          </a:xfrm>
          <a:prstGeom prst="rect">
            <a:avLst/>
          </a:prstGeom>
          <a:noFill/>
          <a:ln w="28575" cap="sq">
            <a:solidFill>
              <a:schemeClr val="accent2"/>
            </a:solidFill>
            <a:miter lim="800000"/>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Lst>
        </p:spPr>
        <p:txBody>
          <a:bodyPr wrap="none">
            <a:spAutoFit/>
          </a:bodyPr>
          <a:p>
            <a:pPr fontAlgn="base">
              <a:spcBef>
                <a:spcPct val="0"/>
              </a:spcBef>
              <a:spcAft>
                <a:spcPct val="0"/>
              </a:spcAft>
            </a:pPr>
            <a:r>
              <a:rPr kumimoji="1" lang="zh-CN" altLang="en-US" sz="2400" b="1">
                <a:solidFill>
                  <a:srgbClr val="66FF33"/>
                </a:solidFill>
                <a:latin typeface="宋体" panose="02010600030101010101" pitchFamily="2" charset="-122"/>
                <a:ea typeface="宋体" panose="02010600030101010101" pitchFamily="2" charset="-122"/>
              </a:rPr>
              <a:t>情况一</a:t>
            </a:r>
            <a:endParaRPr kumimoji="1" lang="zh-CN" altLang="en-US" sz="2400" b="1">
              <a:solidFill>
                <a:srgbClr val="66FF33"/>
              </a:solidFill>
              <a:latin typeface="宋体" panose="02010600030101010101" pitchFamily="2" charset="-122"/>
              <a:ea typeface="宋体" panose="02010600030101010101"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012" name="Rectangle 4" descr="斜纹布"/>
          <p:cNvSpPr>
            <a:spLocks noChangeArrowheads="1"/>
          </p:cNvSpPr>
          <p:nvPr/>
        </p:nvSpPr>
        <p:spPr bwMode="auto">
          <a:xfrm>
            <a:off x="611505" y="1205230"/>
            <a:ext cx="6186170" cy="439991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0"/>
              </a:spcBef>
              <a:spcAft>
                <a:spcPct val="0"/>
              </a:spcAft>
            </a:pPr>
            <a:r>
              <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rPr>
              <a:t>Int testDDR (void)</a:t>
            </a:r>
            <a:endPar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rPr>
              <a:t>{</a:t>
            </a:r>
            <a:endPar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rPr>
              <a:t>    Uint32 errors = 0, ddr_base, ddr_size;</a:t>
            </a:r>
            <a:endPar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rPr>
              <a:t>     /*--------  Data Line Test ------------------- */ </a:t>
            </a:r>
            <a:endPar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rPr>
              <a:t>    ddr_base = 0x80000000;</a:t>
            </a:r>
            <a:endPar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rPr>
              <a:t>    ddr_size  = 0x4000000;    </a:t>
            </a:r>
            <a:endPar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rPr>
              <a:t>    if ( memfill32( ddr_base, ddr_size, 0xaaaaaaaa ) )</a:t>
            </a:r>
            <a:endPar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rPr>
              <a:t>        errors += 0x01;</a:t>
            </a:r>
            <a:endPar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rPr>
              <a:t>    if ( memfill32( ddr_base, ddr_size, 0x55555555 ) )</a:t>
            </a:r>
            <a:endPar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rPr>
              <a:t>        errors += 0x02;</a:t>
            </a:r>
            <a:endPar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rPr>
              <a:t>    if ( memaddr32( ddr_base, ddr_size ) )</a:t>
            </a:r>
            <a:endPar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rPr>
              <a:t>        errors += 0x04;</a:t>
            </a:r>
            <a:endPar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rPr>
              <a:t>    return errors;</a:t>
            </a:r>
            <a:endPar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rPr>
              <a:t>}</a:t>
            </a:r>
            <a:endPar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endParaRPr>
          </a:p>
        </p:txBody>
      </p:sp>
      <p:sp>
        <p:nvSpPr>
          <p:cNvPr id="518148" name="Rectangle 4" descr="斜纹布"/>
          <p:cNvSpPr>
            <a:spLocks noChangeArrowheads="1"/>
          </p:cNvSpPr>
          <p:nvPr/>
        </p:nvSpPr>
        <p:spPr bwMode="auto">
          <a:xfrm>
            <a:off x="340995" y="379095"/>
            <a:ext cx="251523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none">
            <a:spAutoFit/>
          </a:bodyPr>
          <a:p>
            <a:pPr fontAlgn="base">
              <a:spcBef>
                <a:spcPct val="0"/>
              </a:spcBef>
              <a:spcAft>
                <a:spcPct val="0"/>
              </a:spcAft>
            </a:pPr>
            <a:r>
              <a:rPr kumimoji="1" lang="en-US" altLang="zh-CN" sz="2400" b="1">
                <a:solidFill>
                  <a:schemeClr val="tx1"/>
                </a:solidFill>
                <a:latin typeface="Times New Roman" panose="02020603050405020304" pitchFamily="18" charset="0"/>
                <a:ea typeface="楷体_GB2312" pitchFamily="49" charset="-122"/>
                <a:cs typeface="Times New Roman" panose="02020603050405020304" pitchFamily="18" charset="0"/>
              </a:rPr>
              <a:t>6.4.1 RAM</a:t>
            </a:r>
            <a:r>
              <a:rPr kumimoji="1" lang="zh-CN" altLang="en-US" sz="2400" b="1">
                <a:solidFill>
                  <a:schemeClr val="tx1"/>
                </a:solidFill>
                <a:latin typeface="宋体" panose="02010600030101010101" pitchFamily="2" charset="-122"/>
                <a:ea typeface="宋体" panose="02010600030101010101" pitchFamily="2" charset="-122"/>
              </a:rPr>
              <a:t>的自检</a:t>
            </a:r>
            <a:endParaRPr kumimoji="1" lang="zh-CN" altLang="en-US" sz="2400" b="1">
              <a:solidFill>
                <a:schemeClr val="tx1"/>
              </a:solidFill>
              <a:latin typeface="宋体" panose="02010600030101010101" pitchFamily="2" charset="-122"/>
              <a:ea typeface="宋体" panose="02010600030101010101" pitchFamily="2" charset="-122"/>
            </a:endParaRPr>
          </a:p>
        </p:txBody>
      </p:sp>
      <p:sp>
        <p:nvSpPr>
          <p:cNvPr id="518149" name="Rectangle 5" descr="斜纹布"/>
          <p:cNvSpPr>
            <a:spLocks noChangeArrowheads="1"/>
          </p:cNvSpPr>
          <p:nvPr/>
        </p:nvSpPr>
        <p:spPr bwMode="auto">
          <a:xfrm>
            <a:off x="3060065" y="379095"/>
            <a:ext cx="1101090" cy="460375"/>
          </a:xfrm>
          <a:prstGeom prst="rect">
            <a:avLst/>
          </a:prstGeom>
          <a:noFill/>
          <a:ln w="28575" cap="sq">
            <a:solidFill>
              <a:schemeClr val="accent2"/>
            </a:solidFill>
            <a:miter lim="800000"/>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Lst>
        </p:spPr>
        <p:txBody>
          <a:bodyPr wrap="none">
            <a:spAutoFit/>
          </a:bodyPr>
          <a:p>
            <a:pPr fontAlgn="base">
              <a:spcBef>
                <a:spcPct val="0"/>
              </a:spcBef>
              <a:spcAft>
                <a:spcPct val="0"/>
              </a:spcAft>
            </a:pPr>
            <a:r>
              <a:rPr kumimoji="1" lang="zh-CN" altLang="en-US" sz="2400" b="1">
                <a:solidFill>
                  <a:srgbClr val="66FF33"/>
                </a:solidFill>
                <a:latin typeface="宋体" panose="02010600030101010101" pitchFamily="2" charset="-122"/>
                <a:ea typeface="宋体" panose="02010600030101010101" pitchFamily="2" charset="-122"/>
              </a:rPr>
              <a:t>情况一</a:t>
            </a:r>
            <a:endParaRPr kumimoji="1" lang="zh-CN" altLang="en-US" sz="2400" b="1">
              <a:solidFill>
                <a:srgbClr val="66FF33"/>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194" name="Text Box 2"/>
          <p:cNvSpPr txBox="1">
            <a:spLocks noChangeArrowheads="1"/>
          </p:cNvSpPr>
          <p:nvPr/>
        </p:nvSpPr>
        <p:spPr bwMode="auto">
          <a:xfrm>
            <a:off x="0" y="1295400"/>
            <a:ext cx="9144000"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kumimoji="1" lang="en-US" altLang="zh-CN" sz="2000" b="1">
                <a:solidFill>
                  <a:srgbClr val="FFFFFF"/>
                </a:solidFill>
                <a:latin typeface="楷体_GB2312" pitchFamily="49" charset="-122"/>
                <a:ea typeface="楷体_GB2312" pitchFamily="49" charset="-122"/>
              </a:rPr>
              <a:t>    </a:t>
            </a:r>
            <a:r>
              <a:rPr kumimoji="1" lang="zh-CN" altLang="en-US" sz="2000" b="1">
                <a:solidFill>
                  <a:srgbClr val="FFFFFF"/>
                </a:solidFill>
                <a:latin typeface="楷体_GB2312" pitchFamily="49" charset="-122"/>
                <a:ea typeface="楷体_GB2312" pitchFamily="49" charset="-122"/>
              </a:rPr>
              <a:t>当程序投运之后，作为数据区的</a:t>
            </a:r>
            <a:r>
              <a:rPr kumimoji="1" lang="en-US" altLang="zh-CN" sz="2000" b="1">
                <a:solidFill>
                  <a:srgbClr val="FFFFFF"/>
                </a:solidFill>
                <a:latin typeface="Times New Roman" panose="02020603050405020304" pitchFamily="18" charset="0"/>
                <a:ea typeface="楷体_GB2312" pitchFamily="49" charset="-122"/>
                <a:cs typeface="Times New Roman" panose="02020603050405020304" pitchFamily="18" charset="0"/>
              </a:rPr>
              <a:t>RAM</a:t>
            </a:r>
            <a:r>
              <a:rPr kumimoji="1" lang="zh-CN" altLang="en-US" sz="2000" b="1">
                <a:solidFill>
                  <a:srgbClr val="FFFFFF"/>
                </a:solidFill>
                <a:latin typeface="楷体_GB2312" pitchFamily="49" charset="-122"/>
                <a:ea typeface="楷体_GB2312" pitchFamily="49" charset="-122"/>
              </a:rPr>
              <a:t>已存放有一定的信息，检查程序绝对不能破坏原有的内容，因此上述方法已不再适用。   </a:t>
            </a:r>
            <a:endParaRPr kumimoji="1" lang="zh-CN" altLang="en-US" sz="2000" b="1">
              <a:solidFill>
                <a:srgbClr val="FFFFFF"/>
              </a:solidFill>
              <a:latin typeface="楷体_GB2312" pitchFamily="49" charset="-122"/>
              <a:ea typeface="楷体_GB2312" pitchFamily="49" charset="-122"/>
            </a:endParaRPr>
          </a:p>
        </p:txBody>
      </p:sp>
      <p:sp>
        <p:nvSpPr>
          <p:cNvPr id="520195" name="Rectangle 3" descr="斜纹布"/>
          <p:cNvSpPr>
            <a:spLocks noChangeArrowheads="1"/>
          </p:cNvSpPr>
          <p:nvPr/>
        </p:nvSpPr>
        <p:spPr bwMode="auto">
          <a:xfrm>
            <a:off x="645160" y="896620"/>
            <a:ext cx="948690" cy="398780"/>
          </a:xfrm>
          <a:prstGeom prst="rect">
            <a:avLst/>
          </a:prstGeom>
          <a:noFill/>
          <a:ln w="28575" cap="sq">
            <a:solidFill>
              <a:schemeClr val="accent2"/>
            </a:solidFill>
            <a:miter lim="800000"/>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Lst>
        </p:spPr>
        <p:txBody>
          <a:bodyPr wrap="none">
            <a:spAutoFit/>
          </a:bodyPr>
          <a:lstStyle/>
          <a:p>
            <a:pPr fontAlgn="base">
              <a:spcBef>
                <a:spcPct val="0"/>
              </a:spcBef>
              <a:spcAft>
                <a:spcPct val="0"/>
              </a:spcAft>
            </a:pPr>
            <a:r>
              <a:rPr kumimoji="1" lang="zh-CN" altLang="en-US" sz="2000" b="1">
                <a:solidFill>
                  <a:srgbClr val="FFFF00"/>
                </a:solidFill>
                <a:latin typeface="宋体" panose="02010600030101010101" pitchFamily="2" charset="-122"/>
              </a:rPr>
              <a:t>情况二</a:t>
            </a:r>
            <a:endParaRPr kumimoji="1" lang="zh-CN" altLang="en-US" sz="2000" b="1">
              <a:solidFill>
                <a:srgbClr val="FFFF00"/>
              </a:solidFill>
              <a:latin typeface="宋体" panose="02010600030101010101" pitchFamily="2" charset="-122"/>
            </a:endParaRPr>
          </a:p>
        </p:txBody>
      </p:sp>
      <p:sp>
        <p:nvSpPr>
          <p:cNvPr id="520196" name="Rectangle 4" descr="斜纹布"/>
          <p:cNvSpPr>
            <a:spLocks noChangeArrowheads="1"/>
          </p:cNvSpPr>
          <p:nvPr/>
        </p:nvSpPr>
        <p:spPr bwMode="auto">
          <a:xfrm>
            <a:off x="239395" y="2002155"/>
            <a:ext cx="8458200" cy="101473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kumimoji="1" lang="en-US" altLang="zh-CN" sz="2000" b="1">
                <a:solidFill>
                  <a:srgbClr val="66FF33"/>
                </a:solidFill>
                <a:latin typeface="楷体_GB2312" pitchFamily="49" charset="-122"/>
                <a:ea typeface="楷体_GB2312" pitchFamily="49" charset="-122"/>
              </a:rPr>
              <a:t>    </a:t>
            </a:r>
            <a:r>
              <a:rPr kumimoji="1" lang="zh-CN" altLang="en-US" sz="2000" b="1">
                <a:solidFill>
                  <a:srgbClr val="66FF33"/>
                </a:solidFill>
                <a:latin typeface="楷体_GB2312" pitchFamily="49" charset="-122"/>
                <a:ea typeface="楷体_GB2312" pitchFamily="49" charset="-122"/>
              </a:rPr>
              <a:t>可采用</a:t>
            </a:r>
            <a:r>
              <a:rPr kumimoji="1" lang="zh-CN" altLang="en-US" sz="2000" b="1">
                <a:solidFill>
                  <a:srgbClr val="66FF33"/>
                </a:solidFill>
                <a:latin typeface="Times New Roman" panose="02020603050405020304" pitchFamily="18" charset="0"/>
                <a:ea typeface="楷体_GB2312" pitchFamily="49" charset="-122"/>
              </a:rPr>
              <a:t>“</a:t>
            </a:r>
            <a:r>
              <a:rPr kumimoji="1" lang="zh-CN" altLang="en-US" sz="2000" b="1">
                <a:solidFill>
                  <a:srgbClr val="66FF33"/>
                </a:solidFill>
                <a:latin typeface="楷体_GB2312" pitchFamily="49" charset="-122"/>
                <a:ea typeface="楷体_GB2312" pitchFamily="49" charset="-122"/>
              </a:rPr>
              <a:t>异或</a:t>
            </a:r>
            <a:r>
              <a:rPr kumimoji="1" lang="zh-CN" altLang="en-US" sz="2000" b="1">
                <a:solidFill>
                  <a:srgbClr val="66FF33"/>
                </a:solidFill>
                <a:latin typeface="Times New Roman" panose="02020603050405020304" pitchFamily="18" charset="0"/>
                <a:ea typeface="楷体_GB2312" pitchFamily="49" charset="-122"/>
              </a:rPr>
              <a:t>”</a:t>
            </a:r>
            <a:r>
              <a:rPr kumimoji="1" lang="zh-CN" altLang="en-US" sz="2000" b="1">
                <a:solidFill>
                  <a:srgbClr val="66FF33"/>
                </a:solidFill>
                <a:latin typeface="楷体_GB2312" pitchFamily="49" charset="-122"/>
                <a:ea typeface="楷体_GB2312" pitchFamily="49" charset="-122"/>
              </a:rPr>
              <a:t>的办法进行检查，即先从被检查的</a:t>
            </a:r>
            <a:r>
              <a:rPr kumimoji="1" lang="en-US" altLang="zh-CN" sz="2000" b="1">
                <a:solidFill>
                  <a:schemeClr val="tx1"/>
                </a:solidFill>
                <a:latin typeface="Times New Roman" panose="02020603050405020304" pitchFamily="18" charset="0"/>
                <a:ea typeface="楷体_GB2312" pitchFamily="49" charset="-122"/>
                <a:cs typeface="Times New Roman" panose="02020603050405020304" pitchFamily="18" charset="0"/>
              </a:rPr>
              <a:t>RAM</a:t>
            </a:r>
            <a:r>
              <a:rPr kumimoji="1" lang="zh-CN" altLang="en-US" sz="2000" b="1">
                <a:solidFill>
                  <a:srgbClr val="66FF33"/>
                </a:solidFill>
                <a:latin typeface="楷体_GB2312" pitchFamily="49" charset="-122"/>
                <a:ea typeface="楷体_GB2312" pitchFamily="49" charset="-122"/>
              </a:rPr>
              <a:t>单元中读出信息，求反后再与原单元内容进行一次异或运算，若其结果为全</a:t>
            </a:r>
            <a:r>
              <a:rPr kumimoji="1" lang="zh-CN" altLang="en-US" sz="2000" b="1">
                <a:solidFill>
                  <a:srgbClr val="66FF33"/>
                </a:solidFill>
                <a:latin typeface="Times New Roman" panose="02020603050405020304" pitchFamily="18" charset="0"/>
                <a:ea typeface="楷体_GB2312" pitchFamily="49" charset="-122"/>
              </a:rPr>
              <a:t>“</a:t>
            </a:r>
            <a:r>
              <a:rPr kumimoji="1" lang="en-US" altLang="zh-CN" sz="2000" b="1">
                <a:solidFill>
                  <a:schemeClr val="tx1"/>
                </a:solidFill>
                <a:latin typeface="Times New Roman" panose="02020603050405020304" pitchFamily="18" charset="0"/>
                <a:ea typeface="楷体_GB2312" pitchFamily="49" charset="-122"/>
                <a:cs typeface="Times New Roman" panose="02020603050405020304" pitchFamily="18" charset="0"/>
              </a:rPr>
              <a:t>1</a:t>
            </a:r>
            <a:r>
              <a:rPr kumimoji="1" lang="en-US" altLang="zh-CN" sz="2000" b="1">
                <a:solidFill>
                  <a:srgbClr val="66FF33"/>
                </a:solidFill>
                <a:latin typeface="Times New Roman" panose="02020603050405020304" pitchFamily="18" charset="0"/>
                <a:ea typeface="楷体_GB2312" pitchFamily="49" charset="-122"/>
              </a:rPr>
              <a:t>”</a:t>
            </a:r>
            <a:r>
              <a:rPr kumimoji="1" lang="zh-CN" altLang="en-US" sz="2000" b="1">
                <a:solidFill>
                  <a:srgbClr val="66FF33"/>
                </a:solidFill>
                <a:latin typeface="楷体_GB2312" pitchFamily="49" charset="-122"/>
                <a:ea typeface="楷体_GB2312" pitchFamily="49" charset="-122"/>
              </a:rPr>
              <a:t>，表明该单元工作正常，否则应给出错误指示。 </a:t>
            </a:r>
            <a:endParaRPr kumimoji="1" lang="zh-CN" altLang="en-US" sz="2000" b="1">
              <a:solidFill>
                <a:srgbClr val="66FF33"/>
              </a:solidFill>
              <a:latin typeface="楷体_GB2312" pitchFamily="49" charset="-122"/>
              <a:ea typeface="楷体_GB2312" pitchFamily="49" charset="-122"/>
            </a:endParaRPr>
          </a:p>
        </p:txBody>
      </p:sp>
      <p:sp>
        <p:nvSpPr>
          <p:cNvPr id="518148" name="Rectangle 4" descr="斜纹布"/>
          <p:cNvSpPr>
            <a:spLocks noChangeArrowheads="1"/>
          </p:cNvSpPr>
          <p:nvPr/>
        </p:nvSpPr>
        <p:spPr bwMode="auto">
          <a:xfrm>
            <a:off x="340995" y="379095"/>
            <a:ext cx="251523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none">
            <a:spAutoFit/>
          </a:bodyPr>
          <a:p>
            <a:pPr fontAlgn="base">
              <a:spcBef>
                <a:spcPct val="0"/>
              </a:spcBef>
              <a:spcAft>
                <a:spcPct val="0"/>
              </a:spcAft>
            </a:pPr>
            <a:r>
              <a:rPr kumimoji="1" lang="en-US" altLang="zh-CN" sz="2400" b="1">
                <a:solidFill>
                  <a:schemeClr val="tx1"/>
                </a:solidFill>
                <a:latin typeface="Times New Roman" panose="02020603050405020304" pitchFamily="18" charset="0"/>
                <a:ea typeface="楷体_GB2312" pitchFamily="49" charset="-122"/>
                <a:cs typeface="Times New Roman" panose="02020603050405020304" pitchFamily="18" charset="0"/>
              </a:rPr>
              <a:t>6.4.1 RAM</a:t>
            </a:r>
            <a:r>
              <a:rPr kumimoji="1" lang="zh-CN" altLang="en-US" sz="2400" b="1">
                <a:solidFill>
                  <a:schemeClr val="tx1"/>
                </a:solidFill>
                <a:latin typeface="宋体" panose="02010600030101010101" pitchFamily="2" charset="-122"/>
                <a:ea typeface="宋体" panose="02010600030101010101" pitchFamily="2" charset="-122"/>
              </a:rPr>
              <a:t>的自检</a:t>
            </a:r>
            <a:endParaRPr kumimoji="1" lang="zh-CN" altLang="en-US" sz="2400" b="1">
              <a:solidFill>
                <a:schemeClr val="tx1"/>
              </a:solidFill>
              <a:latin typeface="宋体" panose="02010600030101010101" pitchFamily="2" charset="-122"/>
              <a:ea typeface="宋体" panose="02010600030101010101" pitchFamily="2" charset="-122"/>
            </a:endParaRPr>
          </a:p>
        </p:txBody>
      </p:sp>
      <p:graphicFrame>
        <p:nvGraphicFramePr>
          <p:cNvPr id="521227" name="Object 11" descr="斜纹布"/>
          <p:cNvGraphicFramePr>
            <a:graphicFrameLocks noChangeAspect="1"/>
          </p:cNvGraphicFramePr>
          <p:nvPr/>
        </p:nvGraphicFramePr>
        <p:xfrm>
          <a:off x="4698365" y="3106420"/>
          <a:ext cx="1945640" cy="3307080"/>
        </p:xfrm>
        <a:graphic>
          <a:graphicData uri="http://schemas.openxmlformats.org/presentationml/2006/ole">
            <mc:AlternateContent xmlns:mc="http://schemas.openxmlformats.org/markup-compatibility/2006">
              <mc:Choice xmlns:v="urn:schemas-microsoft-com:vml" Requires="v">
                <p:oleObj spid="_x0000_s5157" name="位图图像" r:id="rId1" imgW="2600325" imgH="4419600" progId="Paint.Picture">
                  <p:embed/>
                </p:oleObj>
              </mc:Choice>
              <mc:Fallback>
                <p:oleObj name="位图图像" r:id="rId1" imgW="2600325" imgH="4419600" progId="Paint.Picture">
                  <p:embed/>
                  <p:pic>
                    <p:nvPicPr>
                      <p:cNvPr id="0" name="图片 515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98365" y="3106420"/>
                        <a:ext cx="1945640" cy="3307080"/>
                      </a:xfrm>
                      <a:prstGeom prst="rect">
                        <a:avLst/>
                      </a:prstGeom>
                      <a:noFill/>
                      <a:ln>
                        <a:noFill/>
                      </a:ln>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bg2"/>
                              </a:outerShdw>
                            </a:effectLst>
                          </a14:hiddenEffects>
                        </a:ext>
                      </a:extLst>
                    </p:spPr>
                  </p:pic>
                </p:oleObj>
              </mc:Fallback>
            </mc:AlternateContent>
          </a:graphicData>
        </a:graphic>
      </p:graphicFrame>
      <p:sp>
        <p:nvSpPr>
          <p:cNvPr id="521228" name="Rectangle 12" descr="斜纹布"/>
          <p:cNvSpPr>
            <a:spLocks noChangeArrowheads="1"/>
          </p:cNvSpPr>
          <p:nvPr/>
        </p:nvSpPr>
        <p:spPr bwMode="auto">
          <a:xfrm>
            <a:off x="1482090" y="4435475"/>
            <a:ext cx="2174240" cy="460375"/>
          </a:xfrm>
          <a:prstGeom prst="rect">
            <a:avLst/>
          </a:prstGeom>
          <a:noFill/>
          <a:ln w="28575" cap="sq">
            <a:solidFill>
              <a:srgbClr val="FF99FF"/>
            </a:solidFill>
            <a:miter lim="800000"/>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Lst>
        </p:spPr>
        <p:txBody>
          <a:bodyPr wrap="none">
            <a:spAutoFit/>
          </a:bodyPr>
          <a:p>
            <a:pPr fontAlgn="base">
              <a:spcBef>
                <a:spcPct val="0"/>
              </a:spcBef>
              <a:spcAft>
                <a:spcPct val="0"/>
              </a:spcAft>
            </a:pPr>
            <a:r>
              <a:rPr kumimoji="1" lang="en-US" altLang="zh-CN" sz="2400" b="1">
                <a:solidFill>
                  <a:srgbClr val="FFFF00"/>
                </a:solidFill>
                <a:latin typeface="楷体_GB2312" pitchFamily="49" charset="-122"/>
                <a:ea typeface="楷体_GB2312" pitchFamily="49" charset="-122"/>
              </a:rPr>
              <a:t>RAM</a:t>
            </a:r>
            <a:r>
              <a:rPr kumimoji="1" lang="zh-CN" altLang="en-US" sz="2400" b="1">
                <a:solidFill>
                  <a:srgbClr val="FFFF00"/>
                </a:solidFill>
                <a:latin typeface="楷体_GB2312" pitchFamily="49" charset="-122"/>
                <a:ea typeface="楷体_GB2312" pitchFamily="49" charset="-122"/>
              </a:rPr>
              <a:t>的自检流程</a:t>
            </a:r>
            <a:endParaRPr kumimoji="1" lang="zh-CN" altLang="en-US" sz="2400" b="1">
              <a:solidFill>
                <a:srgbClr val="FFFF00"/>
              </a:solidFill>
              <a:latin typeface="楷体_GB2312" pitchFamily="49" charset="-122"/>
              <a:ea typeface="楷体_GB2312" pitchFamily="49" charset="-122"/>
            </a:endParaRPr>
          </a:p>
        </p:txBody>
      </p:sp>
      <p:sp>
        <p:nvSpPr>
          <p:cNvPr id="521229" name="AutoShape 13"/>
          <p:cNvSpPr>
            <a:spLocks noChangeArrowheads="1"/>
          </p:cNvSpPr>
          <p:nvPr/>
        </p:nvSpPr>
        <p:spPr bwMode="auto">
          <a:xfrm>
            <a:off x="3783965" y="4514850"/>
            <a:ext cx="914400" cy="381000"/>
          </a:xfrm>
          <a:prstGeom prst="rightArrow">
            <a:avLst>
              <a:gd name="adj1" fmla="val 50000"/>
              <a:gd name="adj2" fmla="val 60000"/>
            </a:avLst>
          </a:prstGeom>
          <a:solidFill>
            <a:srgbClr val="FFCC00"/>
          </a:solidFill>
          <a:ln>
            <a:noFill/>
          </a:ln>
          <a:effectLst>
            <a:prstShdw prst="shdw17" dist="17961" dir="2700000">
              <a:schemeClr val="bg2"/>
            </a:prstShdw>
          </a:effectLst>
          <a:extLst>
            <a:ext uri="{91240B29-F687-4F45-9708-019B960494DF}">
              <a14:hiddenLine xmlns:a14="http://schemas.microsoft.com/office/drawing/2010/main" w="28575">
                <a:solidFill>
                  <a:schemeClr val="tx1"/>
                </a:solidFill>
                <a:miter lim="800000"/>
                <a:headEnd/>
                <a:tailEnd/>
              </a14:hiddenLine>
            </a:ext>
          </a:extLst>
        </p:spPr>
        <p:txBody>
          <a:bodyPr wrap="none" anchor="ctr"/>
          <a:p>
            <a:pPr fontAlgn="base">
              <a:spcBef>
                <a:spcPct val="0"/>
              </a:spcBef>
              <a:spcAft>
                <a:spcPct val="0"/>
              </a:spcAft>
            </a:pPr>
            <a:endParaRPr lang="zh-CN" altLang="en-US" sz="2200" b="1">
              <a:solidFill>
                <a:srgbClr val="FFFF00"/>
              </a:solidFill>
              <a:ea typeface="楷体_GB2312" pitchFamily="49"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42" name="Text Box 2"/>
          <p:cNvSpPr txBox="1">
            <a:spLocks noChangeArrowheads="1"/>
          </p:cNvSpPr>
          <p:nvPr/>
        </p:nvSpPr>
        <p:spPr bwMode="auto">
          <a:xfrm>
            <a:off x="228600" y="381000"/>
            <a:ext cx="337566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fontAlgn="base">
              <a:spcBef>
                <a:spcPct val="50000"/>
              </a:spcBef>
              <a:spcAft>
                <a:spcPct val="0"/>
              </a:spcAft>
            </a:pPr>
            <a:r>
              <a:rPr kumimoji="1" lang="en-US" altLang="zh-CN" sz="2400" b="1">
                <a:solidFill>
                  <a:srgbClr val="FFFFFF"/>
                </a:solidFill>
                <a:latin typeface="Times New Roman" panose="02020603050405020304" pitchFamily="18" charset="0"/>
                <a:ea typeface="楷体_GB2312" pitchFamily="49" charset="-122"/>
                <a:cs typeface="Times New Roman" panose="02020603050405020304" pitchFamily="18" charset="0"/>
              </a:rPr>
              <a:t>6.4.2 ROM</a:t>
            </a:r>
            <a:r>
              <a:rPr kumimoji="1" lang="zh-CN" altLang="en-US" sz="2400" b="1">
                <a:solidFill>
                  <a:srgbClr val="FFFFFF"/>
                </a:solidFill>
                <a:latin typeface="宋体" panose="02010600030101010101" pitchFamily="2" charset="-122"/>
                <a:ea typeface="宋体" panose="02010600030101010101" pitchFamily="2" charset="-122"/>
              </a:rPr>
              <a:t>的自检</a:t>
            </a:r>
            <a:endParaRPr kumimoji="1" lang="zh-CN" altLang="en-US" sz="2400" b="1">
              <a:solidFill>
                <a:srgbClr val="FFFFFF"/>
              </a:solidFill>
              <a:latin typeface="宋体" panose="02010600030101010101" pitchFamily="2" charset="-122"/>
              <a:ea typeface="宋体" panose="02010600030101010101" pitchFamily="2" charset="-122"/>
            </a:endParaRPr>
          </a:p>
        </p:txBody>
      </p:sp>
      <p:sp>
        <p:nvSpPr>
          <p:cNvPr id="522243" name="Text Box 3"/>
          <p:cNvSpPr txBox="1">
            <a:spLocks noChangeArrowheads="1"/>
          </p:cNvSpPr>
          <p:nvPr/>
        </p:nvSpPr>
        <p:spPr bwMode="auto">
          <a:xfrm>
            <a:off x="144780" y="2026920"/>
            <a:ext cx="4267200" cy="3046095"/>
          </a:xfrm>
          <a:prstGeom prst="rect">
            <a:avLst/>
          </a:prstGeom>
          <a:noFill/>
          <a:ln>
            <a:noFill/>
          </a:ln>
          <a:effectLst/>
          <a:extLst>
            <a:ext uri="{909E8E84-426E-40DD-AFC4-6F175D3DCCD1}">
              <a14:hiddenFill xmlns:a14="http://schemas.microsoft.com/office/drawing/2010/main">
                <a:solidFill>
                  <a:srgbClr val="66FF33"/>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kumimoji="1" lang="zh-CN" altLang="en-US" sz="2400" b="1">
                <a:solidFill>
                  <a:srgbClr val="FF6600"/>
                </a:solidFill>
                <a:latin typeface="宋体" panose="02010600030101010101" pitchFamily="2" charset="-122"/>
                <a:ea typeface="宋体" panose="02010600030101010101" pitchFamily="2" charset="-122"/>
                <a:cs typeface="宋体" panose="02010600030101010101" pitchFamily="2" charset="-122"/>
              </a:rPr>
              <a:t>校验和法：</a:t>
            </a:r>
            <a:r>
              <a:rPr kumimoji="1"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将调试好的程序向</a:t>
            </a:r>
            <a:r>
              <a:rPr kumimoji="1"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ROM</a:t>
            </a:r>
            <a:r>
              <a:rPr kumimoji="1"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中固化时，保留一个单元</a:t>
            </a:r>
            <a:r>
              <a:rPr kumimoji="1"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kumimoji="1"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一般是程序结束后的后继单元</a:t>
            </a:r>
            <a:r>
              <a:rPr kumimoji="1"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kumimoji="1"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不写程序而写入检验字。校验字的状态应使</a:t>
            </a:r>
            <a:r>
              <a:rPr kumimoji="1"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ROM</a:t>
            </a:r>
            <a:r>
              <a:rPr kumimoji="1"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中每一列具有奇数</a:t>
            </a:r>
            <a:r>
              <a:rPr kumimoji="1"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kumimoji="1"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或偶数</a:t>
            </a:r>
            <a:r>
              <a:rPr kumimoji="1"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kumimoji="1"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个</a:t>
            </a:r>
            <a:r>
              <a:rPr kumimoji="1"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kumimoji="1"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，从而使校验和为全“</a:t>
            </a:r>
            <a:r>
              <a:rPr kumimoji="1"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kumimoji="1"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kumimoji="1"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或全“</a:t>
            </a:r>
            <a:r>
              <a:rPr kumimoji="1"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kumimoji="1"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kumimoji="1"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kumimoji="1"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pSp>
        <p:nvGrpSpPr>
          <p:cNvPr id="522244" name="Group 4"/>
          <p:cNvGrpSpPr/>
          <p:nvPr/>
        </p:nvGrpSpPr>
        <p:grpSpPr bwMode="auto">
          <a:xfrm>
            <a:off x="4244340" y="1691640"/>
            <a:ext cx="4800600" cy="4800600"/>
            <a:chOff x="-3" y="-3"/>
            <a:chExt cx="2820" cy="3940"/>
          </a:xfrm>
        </p:grpSpPr>
        <p:grpSp>
          <p:nvGrpSpPr>
            <p:cNvPr id="522245" name="Group 5"/>
            <p:cNvGrpSpPr/>
            <p:nvPr/>
          </p:nvGrpSpPr>
          <p:grpSpPr bwMode="auto">
            <a:xfrm>
              <a:off x="0" y="0"/>
              <a:ext cx="2814" cy="3934"/>
              <a:chOff x="0" y="0"/>
              <a:chExt cx="2814" cy="3934"/>
            </a:xfrm>
          </p:grpSpPr>
          <p:grpSp>
            <p:nvGrpSpPr>
              <p:cNvPr id="522246" name="Group 6"/>
              <p:cNvGrpSpPr/>
              <p:nvPr/>
            </p:nvGrpSpPr>
            <p:grpSpPr bwMode="auto">
              <a:xfrm>
                <a:off x="0" y="0"/>
                <a:ext cx="938" cy="445"/>
                <a:chOff x="0" y="0"/>
                <a:chExt cx="938" cy="445"/>
              </a:xfrm>
            </p:grpSpPr>
            <p:sp>
              <p:nvSpPr>
                <p:cNvPr id="522247" name="Rectangle 7"/>
                <p:cNvSpPr>
                  <a:spLocks noChangeArrowheads="1"/>
                </p:cNvSpPr>
                <p:nvPr/>
              </p:nvSpPr>
              <p:spPr bwMode="auto">
                <a:xfrm>
                  <a:off x="43" y="90"/>
                  <a:ext cx="852" cy="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90800" anchor="ctr"/>
                <a:lstStyle/>
                <a:p>
                  <a:pPr algn="ctr" fontAlgn="base">
                    <a:spcBef>
                      <a:spcPct val="0"/>
                    </a:spcBef>
                    <a:spcAft>
                      <a:spcPct val="0"/>
                    </a:spcAft>
                  </a:pPr>
                  <a:r>
                    <a:rPr kumimoji="1" lang="en-US" altLang="zh-CN" sz="20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ROM</a:t>
                  </a:r>
                  <a:r>
                    <a:rPr kumimoji="1"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地址</a:t>
                  </a:r>
                  <a:endParaRPr kumimoji="1"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endParaRPr>
                </a:p>
                <a:p>
                  <a:pPr algn="ctr" eaLnBrk="0" fontAlgn="base" hangingPunct="0">
                    <a:spcBef>
                      <a:spcPct val="0"/>
                    </a:spcBef>
                    <a:spcAft>
                      <a:spcPct val="0"/>
                    </a:spcAft>
                  </a:pPr>
                  <a:endParaRPr kumimoji="1" lang="en-US" altLang="zh-CN" sz="2000" b="1">
                    <a:solidFill>
                      <a:srgbClr val="FFFFFF"/>
                    </a:solidFill>
                    <a:latin typeface="Times New Roman" panose="02020603050405020304" pitchFamily="18" charset="0"/>
                    <a:ea typeface="宋体" panose="02010600030101010101" pitchFamily="2" charset="-122"/>
                    <a:cs typeface="宋体" panose="02010600030101010101" pitchFamily="2" charset="-122"/>
                  </a:endParaRPr>
                </a:p>
              </p:txBody>
            </p:sp>
            <p:sp>
              <p:nvSpPr>
                <p:cNvPr id="522248" name="Rectangle 8"/>
                <p:cNvSpPr>
                  <a:spLocks noChangeArrowheads="1"/>
                </p:cNvSpPr>
                <p:nvPr/>
              </p:nvSpPr>
              <p:spPr bwMode="auto">
                <a:xfrm>
                  <a:off x="0" y="0"/>
                  <a:ext cx="938" cy="355"/>
                </a:xfrm>
                <a:prstGeom prst="rect">
                  <a:avLst/>
                </a:prstGeom>
                <a:noFill/>
                <a:ln w="7">
                  <a:solidFill>
                    <a:srgbClr val="A0A0A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90800"/>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grpSp>
          <p:grpSp>
            <p:nvGrpSpPr>
              <p:cNvPr id="522249" name="Group 9"/>
              <p:cNvGrpSpPr/>
              <p:nvPr/>
            </p:nvGrpSpPr>
            <p:grpSpPr bwMode="auto">
              <a:xfrm>
                <a:off x="938" y="0"/>
                <a:ext cx="1008" cy="408"/>
                <a:chOff x="938" y="0"/>
                <a:chExt cx="1008" cy="408"/>
              </a:xfrm>
            </p:grpSpPr>
            <p:sp>
              <p:nvSpPr>
                <p:cNvPr id="522250" name="Rectangle 10"/>
                <p:cNvSpPr>
                  <a:spLocks noChangeArrowheads="1"/>
                </p:cNvSpPr>
                <p:nvPr/>
              </p:nvSpPr>
              <p:spPr bwMode="auto">
                <a:xfrm>
                  <a:off x="945" y="53"/>
                  <a:ext cx="1001" cy="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90800" anchor="ctr"/>
                <a:lstStyle/>
                <a:p>
                  <a:pPr algn="ctr" fontAlgn="base">
                    <a:spcBef>
                      <a:spcPct val="0"/>
                    </a:spcBef>
                    <a:spcAft>
                      <a:spcPct val="0"/>
                    </a:spcAft>
                  </a:pPr>
                  <a:r>
                    <a:rPr kumimoji="1" lang="en-US" altLang="zh-CN" sz="20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ROM</a:t>
                  </a:r>
                  <a:r>
                    <a:rPr kumimoji="1"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中内容</a:t>
                  </a:r>
                  <a:endParaRPr kumimoji="1"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endParaRPr>
                </a:p>
                <a:p>
                  <a:pPr algn="ctr" eaLnBrk="0" fontAlgn="base" hangingPunct="0">
                    <a:spcBef>
                      <a:spcPct val="0"/>
                    </a:spcBef>
                    <a:spcAft>
                      <a:spcPct val="0"/>
                    </a:spcAft>
                  </a:pPr>
                  <a:endParaRPr kumimoji="1" lang="en-US" altLang="zh-CN" sz="2000" b="1">
                    <a:solidFill>
                      <a:srgbClr val="FFFFFF"/>
                    </a:solidFill>
                    <a:latin typeface="Times New Roman" panose="02020603050405020304" pitchFamily="18" charset="0"/>
                    <a:ea typeface="宋体" panose="02010600030101010101" pitchFamily="2" charset="-122"/>
                    <a:cs typeface="宋体" panose="02010600030101010101" pitchFamily="2" charset="-122"/>
                  </a:endParaRPr>
                </a:p>
              </p:txBody>
            </p:sp>
            <p:sp>
              <p:nvSpPr>
                <p:cNvPr id="522251" name="Rectangle 11"/>
                <p:cNvSpPr>
                  <a:spLocks noChangeArrowheads="1"/>
                </p:cNvSpPr>
                <p:nvPr/>
              </p:nvSpPr>
              <p:spPr bwMode="auto">
                <a:xfrm>
                  <a:off x="938" y="0"/>
                  <a:ext cx="938" cy="355"/>
                </a:xfrm>
                <a:prstGeom prst="rect">
                  <a:avLst/>
                </a:prstGeom>
                <a:noFill/>
                <a:ln w="7">
                  <a:solidFill>
                    <a:srgbClr val="A0A0A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90800"/>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grpSp>
          <p:grpSp>
            <p:nvGrpSpPr>
              <p:cNvPr id="522252" name="Group 12"/>
              <p:cNvGrpSpPr/>
              <p:nvPr/>
            </p:nvGrpSpPr>
            <p:grpSpPr bwMode="auto">
              <a:xfrm>
                <a:off x="1876" y="0"/>
                <a:ext cx="938" cy="355"/>
                <a:chOff x="1876" y="0"/>
                <a:chExt cx="938" cy="355"/>
              </a:xfrm>
            </p:grpSpPr>
            <p:sp>
              <p:nvSpPr>
                <p:cNvPr id="522253" name="Rectangle 13"/>
                <p:cNvSpPr>
                  <a:spLocks noChangeArrowheads="1"/>
                </p:cNvSpPr>
                <p:nvPr/>
              </p:nvSpPr>
              <p:spPr bwMode="auto">
                <a:xfrm>
                  <a:off x="1919" y="0"/>
                  <a:ext cx="852" cy="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90800" anchor="ctr"/>
                <a:lstStyle/>
                <a:p>
                  <a:pPr algn="ctr" fontAlgn="base">
                    <a:spcBef>
                      <a:spcPct val="0"/>
                    </a:spcBef>
                    <a:spcAft>
                      <a:spcPct val="0"/>
                    </a:spcAft>
                  </a:pPr>
                  <a:r>
                    <a:rPr kumimoji="1" lang="zh-CN" altLang="en-US" sz="2000" b="1">
                      <a:solidFill>
                        <a:srgbClr val="FFFFFF"/>
                      </a:solidFill>
                      <a:latin typeface="宋体" panose="02010600030101010101" pitchFamily="2" charset="-122"/>
                      <a:ea typeface="宋体" panose="02010600030101010101" pitchFamily="2" charset="-122"/>
                    </a:rPr>
                    <a:t>备注</a:t>
                  </a:r>
                  <a:endParaRPr kumimoji="1" lang="zh-CN" altLang="en-US" sz="2000" b="1">
                    <a:solidFill>
                      <a:srgbClr val="FFFFFF"/>
                    </a:solidFill>
                    <a:latin typeface="宋体" panose="02010600030101010101" pitchFamily="2" charset="-122"/>
                    <a:ea typeface="宋体" panose="02010600030101010101" pitchFamily="2" charset="-122"/>
                    <a:cs typeface="Times New Roman" panose="02020603050405020304" pitchFamily="18" charset="0"/>
                  </a:endParaRPr>
                </a:p>
                <a:p>
                  <a:pPr algn="ctr" eaLnBrk="0" fontAlgn="base" hangingPunct="0">
                    <a:spcBef>
                      <a:spcPct val="0"/>
                    </a:spcBef>
                    <a:spcAft>
                      <a:spcPct val="0"/>
                    </a:spcAft>
                  </a:pPr>
                  <a:endParaRPr kumimoji="1" lang="en-US" altLang="zh-CN" sz="2000" b="1">
                    <a:solidFill>
                      <a:srgbClr val="FFFFFF"/>
                    </a:solidFill>
                    <a:latin typeface="Times New Roman" panose="02020603050405020304" pitchFamily="18" charset="0"/>
                    <a:ea typeface="宋体" panose="02010600030101010101" pitchFamily="2" charset="-122"/>
                  </a:endParaRPr>
                </a:p>
              </p:txBody>
            </p:sp>
            <p:sp>
              <p:nvSpPr>
                <p:cNvPr id="522254" name="Rectangle 14"/>
                <p:cNvSpPr>
                  <a:spLocks noChangeArrowheads="1"/>
                </p:cNvSpPr>
                <p:nvPr/>
              </p:nvSpPr>
              <p:spPr bwMode="auto">
                <a:xfrm>
                  <a:off x="1876" y="0"/>
                  <a:ext cx="938" cy="355"/>
                </a:xfrm>
                <a:prstGeom prst="rect">
                  <a:avLst/>
                </a:prstGeom>
                <a:noFill/>
                <a:ln w="7">
                  <a:solidFill>
                    <a:srgbClr val="A0A0A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90800"/>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grpSp>
          <p:grpSp>
            <p:nvGrpSpPr>
              <p:cNvPr id="522255" name="Group 15"/>
              <p:cNvGrpSpPr/>
              <p:nvPr/>
            </p:nvGrpSpPr>
            <p:grpSpPr bwMode="auto">
              <a:xfrm>
                <a:off x="0" y="355"/>
                <a:ext cx="938" cy="403"/>
                <a:chOff x="0" y="355"/>
                <a:chExt cx="938" cy="403"/>
              </a:xfrm>
            </p:grpSpPr>
            <p:sp>
              <p:nvSpPr>
                <p:cNvPr id="522256" name="Rectangle 16"/>
                <p:cNvSpPr>
                  <a:spLocks noChangeArrowheads="1"/>
                </p:cNvSpPr>
                <p:nvPr/>
              </p:nvSpPr>
              <p:spPr bwMode="auto">
                <a:xfrm>
                  <a:off x="43" y="355"/>
                  <a:ext cx="852"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90800" anchor="ctr"/>
                <a:lstStyle/>
                <a:p>
                  <a:pPr algn="ctr" fontAlgn="base">
                    <a:spcBef>
                      <a:spcPct val="0"/>
                    </a:spcBef>
                    <a:spcAft>
                      <a:spcPct val="0"/>
                    </a:spcAft>
                  </a:pPr>
                  <a:r>
                    <a:rPr kumimoji="1" lang="en-US" altLang="zh-CN" sz="2000" b="1">
                      <a:solidFill>
                        <a:srgbClr val="FFFFFF"/>
                      </a:solidFill>
                      <a:latin typeface="宋体" panose="02010600030101010101" pitchFamily="2" charset="-122"/>
                      <a:ea typeface="宋体" panose="02010600030101010101" pitchFamily="2" charset="-122"/>
                    </a:rPr>
                    <a:t>0</a:t>
                  </a:r>
                  <a:endPar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endParaRPr>
                </a:p>
                <a:p>
                  <a:pPr algn="ctr" eaLnBrk="0" fontAlgn="base" hangingPunct="0">
                    <a:spcBef>
                      <a:spcPct val="0"/>
                    </a:spcBef>
                    <a:spcAft>
                      <a:spcPct val="0"/>
                    </a:spcAft>
                  </a:pPr>
                  <a:endParaRPr kumimoji="1" lang="en-US" altLang="zh-CN" sz="2000" b="1">
                    <a:solidFill>
                      <a:srgbClr val="FFFFFF"/>
                    </a:solidFill>
                    <a:latin typeface="Times New Roman" panose="02020603050405020304" pitchFamily="18" charset="0"/>
                    <a:ea typeface="宋体" panose="02010600030101010101" pitchFamily="2" charset="-122"/>
                  </a:endParaRPr>
                </a:p>
              </p:txBody>
            </p:sp>
            <p:sp>
              <p:nvSpPr>
                <p:cNvPr id="522257" name="Rectangle 17"/>
                <p:cNvSpPr>
                  <a:spLocks noChangeArrowheads="1"/>
                </p:cNvSpPr>
                <p:nvPr/>
              </p:nvSpPr>
              <p:spPr bwMode="auto">
                <a:xfrm>
                  <a:off x="0" y="355"/>
                  <a:ext cx="938" cy="403"/>
                </a:xfrm>
                <a:prstGeom prst="rect">
                  <a:avLst/>
                </a:prstGeom>
                <a:noFill/>
                <a:ln w="7">
                  <a:solidFill>
                    <a:srgbClr val="A0A0A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90800"/>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grpSp>
          <p:grpSp>
            <p:nvGrpSpPr>
              <p:cNvPr id="522258" name="Group 18"/>
              <p:cNvGrpSpPr/>
              <p:nvPr/>
            </p:nvGrpSpPr>
            <p:grpSpPr bwMode="auto">
              <a:xfrm>
                <a:off x="938" y="355"/>
                <a:ext cx="938" cy="403"/>
                <a:chOff x="938" y="355"/>
                <a:chExt cx="938" cy="403"/>
              </a:xfrm>
            </p:grpSpPr>
            <p:sp>
              <p:nvSpPr>
                <p:cNvPr id="522259" name="Rectangle 19"/>
                <p:cNvSpPr>
                  <a:spLocks noChangeArrowheads="1"/>
                </p:cNvSpPr>
                <p:nvPr/>
              </p:nvSpPr>
              <p:spPr bwMode="auto">
                <a:xfrm>
                  <a:off x="981" y="355"/>
                  <a:ext cx="852"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90800" anchor="ctr"/>
                <a:lstStyle/>
                <a:p>
                  <a:pPr algn="ctr" fontAlgn="base">
                    <a:spcBef>
                      <a:spcPct val="0"/>
                    </a:spcBef>
                    <a:spcAft>
                      <a:spcPct val="0"/>
                    </a:spcAft>
                  </a:pPr>
                  <a:r>
                    <a:rPr kumimoji="1" lang="en-US" altLang="zh-CN" sz="2000" b="1">
                      <a:solidFill>
                        <a:srgbClr val="FFFFFF"/>
                      </a:solidFill>
                      <a:latin typeface="宋体" panose="02010600030101010101" pitchFamily="2" charset="-122"/>
                      <a:ea typeface="宋体" panose="02010600030101010101" pitchFamily="2" charset="-122"/>
                    </a:rPr>
                    <a:t>11111110</a:t>
                  </a:r>
                  <a:endPar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endParaRPr>
                </a:p>
                <a:p>
                  <a:pPr algn="ctr" eaLnBrk="0" fontAlgn="base" hangingPunct="0">
                    <a:spcBef>
                      <a:spcPct val="0"/>
                    </a:spcBef>
                    <a:spcAft>
                      <a:spcPct val="0"/>
                    </a:spcAft>
                  </a:pPr>
                  <a:endParaRPr kumimoji="1" lang="en-US" altLang="zh-CN" sz="2000" b="1">
                    <a:solidFill>
                      <a:srgbClr val="FFFFFF"/>
                    </a:solidFill>
                    <a:latin typeface="Times New Roman" panose="02020603050405020304" pitchFamily="18" charset="0"/>
                    <a:ea typeface="宋体" panose="02010600030101010101" pitchFamily="2" charset="-122"/>
                  </a:endParaRPr>
                </a:p>
              </p:txBody>
            </p:sp>
            <p:sp>
              <p:nvSpPr>
                <p:cNvPr id="522260" name="Rectangle 20"/>
                <p:cNvSpPr>
                  <a:spLocks noChangeArrowheads="1"/>
                </p:cNvSpPr>
                <p:nvPr/>
              </p:nvSpPr>
              <p:spPr bwMode="auto">
                <a:xfrm>
                  <a:off x="938" y="355"/>
                  <a:ext cx="938" cy="403"/>
                </a:xfrm>
                <a:prstGeom prst="rect">
                  <a:avLst/>
                </a:prstGeom>
                <a:noFill/>
                <a:ln w="7">
                  <a:solidFill>
                    <a:srgbClr val="A0A0A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90800"/>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grpSp>
          <p:grpSp>
            <p:nvGrpSpPr>
              <p:cNvPr id="522261" name="Group 21"/>
              <p:cNvGrpSpPr/>
              <p:nvPr/>
            </p:nvGrpSpPr>
            <p:grpSpPr bwMode="auto">
              <a:xfrm>
                <a:off x="1876" y="355"/>
                <a:ext cx="938" cy="403"/>
                <a:chOff x="1876" y="355"/>
                <a:chExt cx="938" cy="403"/>
              </a:xfrm>
            </p:grpSpPr>
            <p:sp>
              <p:nvSpPr>
                <p:cNvPr id="522262" name="Rectangle 22"/>
                <p:cNvSpPr>
                  <a:spLocks noChangeArrowheads="1"/>
                </p:cNvSpPr>
                <p:nvPr/>
              </p:nvSpPr>
              <p:spPr bwMode="auto">
                <a:xfrm>
                  <a:off x="1919" y="355"/>
                  <a:ext cx="852"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90800" anchor="ctr"/>
                <a:lstStyle/>
                <a:p>
                  <a:pPr algn="ctr" fontAlgn="base">
                    <a:spcBef>
                      <a:spcPct val="0"/>
                    </a:spcBef>
                    <a:spcAft>
                      <a:spcPct val="0"/>
                    </a:spcAft>
                  </a:pPr>
                  <a:r>
                    <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rPr>
                    <a:t> </a:t>
                  </a:r>
                  <a:endPar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endParaRPr>
                </a:p>
                <a:p>
                  <a:pPr algn="ctr" eaLnBrk="0" fontAlgn="base" hangingPunct="0">
                    <a:spcBef>
                      <a:spcPct val="0"/>
                    </a:spcBef>
                    <a:spcAft>
                      <a:spcPct val="0"/>
                    </a:spcAft>
                  </a:pPr>
                  <a:endParaRPr kumimoji="1" lang="en-US" altLang="zh-CN" sz="2000" b="1">
                    <a:solidFill>
                      <a:srgbClr val="FFFFFF"/>
                    </a:solidFill>
                    <a:latin typeface="宋体" panose="02010600030101010101" pitchFamily="2" charset="-122"/>
                    <a:ea typeface="宋体" panose="02010600030101010101" pitchFamily="2" charset="-122"/>
                  </a:endParaRPr>
                </a:p>
              </p:txBody>
            </p:sp>
            <p:sp>
              <p:nvSpPr>
                <p:cNvPr id="522263" name="Rectangle 23"/>
                <p:cNvSpPr>
                  <a:spLocks noChangeArrowheads="1"/>
                </p:cNvSpPr>
                <p:nvPr/>
              </p:nvSpPr>
              <p:spPr bwMode="auto">
                <a:xfrm>
                  <a:off x="1876" y="355"/>
                  <a:ext cx="938" cy="403"/>
                </a:xfrm>
                <a:prstGeom prst="rect">
                  <a:avLst/>
                </a:prstGeom>
                <a:noFill/>
                <a:ln w="7">
                  <a:solidFill>
                    <a:srgbClr val="A0A0A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90800"/>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grpSp>
          <p:grpSp>
            <p:nvGrpSpPr>
              <p:cNvPr id="522264" name="Group 24"/>
              <p:cNvGrpSpPr/>
              <p:nvPr/>
            </p:nvGrpSpPr>
            <p:grpSpPr bwMode="auto">
              <a:xfrm>
                <a:off x="0" y="758"/>
                <a:ext cx="938" cy="403"/>
                <a:chOff x="0" y="758"/>
                <a:chExt cx="938" cy="403"/>
              </a:xfrm>
            </p:grpSpPr>
            <p:sp>
              <p:nvSpPr>
                <p:cNvPr id="522265" name="Rectangle 25"/>
                <p:cNvSpPr>
                  <a:spLocks noChangeArrowheads="1"/>
                </p:cNvSpPr>
                <p:nvPr/>
              </p:nvSpPr>
              <p:spPr bwMode="auto">
                <a:xfrm>
                  <a:off x="43" y="758"/>
                  <a:ext cx="852"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90800" anchor="ctr"/>
                <a:lstStyle/>
                <a:p>
                  <a:pPr algn="ctr" fontAlgn="base">
                    <a:spcBef>
                      <a:spcPct val="0"/>
                    </a:spcBef>
                    <a:spcAft>
                      <a:spcPct val="0"/>
                    </a:spcAft>
                  </a:pPr>
                  <a:r>
                    <a:rPr kumimoji="1" lang="en-US" altLang="zh-CN" sz="2000" b="1">
                      <a:solidFill>
                        <a:srgbClr val="FFFFFF"/>
                      </a:solidFill>
                      <a:latin typeface="宋体" panose="02010600030101010101" pitchFamily="2" charset="-122"/>
                      <a:ea typeface="宋体" panose="02010600030101010101" pitchFamily="2" charset="-122"/>
                    </a:rPr>
                    <a:t>1</a:t>
                  </a:r>
                  <a:endPar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endParaRPr>
                </a:p>
                <a:p>
                  <a:pPr algn="ctr" eaLnBrk="0" fontAlgn="base" hangingPunct="0">
                    <a:spcBef>
                      <a:spcPct val="0"/>
                    </a:spcBef>
                    <a:spcAft>
                      <a:spcPct val="0"/>
                    </a:spcAft>
                  </a:pPr>
                  <a:endParaRPr kumimoji="1" lang="en-US" altLang="zh-CN" sz="2000" b="1">
                    <a:solidFill>
                      <a:srgbClr val="FFFFFF"/>
                    </a:solidFill>
                    <a:latin typeface="Times New Roman" panose="02020603050405020304" pitchFamily="18" charset="0"/>
                    <a:ea typeface="宋体" panose="02010600030101010101" pitchFamily="2" charset="-122"/>
                  </a:endParaRPr>
                </a:p>
              </p:txBody>
            </p:sp>
            <p:sp>
              <p:nvSpPr>
                <p:cNvPr id="522266" name="Rectangle 26"/>
                <p:cNvSpPr>
                  <a:spLocks noChangeArrowheads="1"/>
                </p:cNvSpPr>
                <p:nvPr/>
              </p:nvSpPr>
              <p:spPr bwMode="auto">
                <a:xfrm>
                  <a:off x="0" y="758"/>
                  <a:ext cx="938" cy="403"/>
                </a:xfrm>
                <a:prstGeom prst="rect">
                  <a:avLst/>
                </a:prstGeom>
                <a:noFill/>
                <a:ln w="7">
                  <a:solidFill>
                    <a:srgbClr val="A0A0A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90800"/>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grpSp>
          <p:grpSp>
            <p:nvGrpSpPr>
              <p:cNvPr id="522267" name="Group 27"/>
              <p:cNvGrpSpPr/>
              <p:nvPr/>
            </p:nvGrpSpPr>
            <p:grpSpPr bwMode="auto">
              <a:xfrm>
                <a:off x="938" y="758"/>
                <a:ext cx="938" cy="403"/>
                <a:chOff x="938" y="758"/>
                <a:chExt cx="938" cy="403"/>
              </a:xfrm>
            </p:grpSpPr>
            <p:sp>
              <p:nvSpPr>
                <p:cNvPr id="522268" name="Rectangle 28"/>
                <p:cNvSpPr>
                  <a:spLocks noChangeArrowheads="1"/>
                </p:cNvSpPr>
                <p:nvPr/>
              </p:nvSpPr>
              <p:spPr bwMode="auto">
                <a:xfrm>
                  <a:off x="981" y="758"/>
                  <a:ext cx="852"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90800" anchor="ctr"/>
                <a:lstStyle/>
                <a:p>
                  <a:pPr algn="ctr" fontAlgn="base">
                    <a:spcBef>
                      <a:spcPct val="0"/>
                    </a:spcBef>
                    <a:spcAft>
                      <a:spcPct val="0"/>
                    </a:spcAft>
                  </a:pPr>
                  <a:r>
                    <a:rPr kumimoji="1" lang="en-US" altLang="zh-CN" sz="2000" b="1">
                      <a:solidFill>
                        <a:srgbClr val="FFFFFF"/>
                      </a:solidFill>
                      <a:latin typeface="宋体" panose="02010600030101010101" pitchFamily="2" charset="-122"/>
                      <a:ea typeface="宋体" panose="02010600030101010101" pitchFamily="2" charset="-122"/>
                    </a:rPr>
                    <a:t>11000110</a:t>
                  </a:r>
                  <a:endPar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endParaRPr>
                </a:p>
                <a:p>
                  <a:pPr algn="ctr" eaLnBrk="0" fontAlgn="base" hangingPunct="0">
                    <a:spcBef>
                      <a:spcPct val="0"/>
                    </a:spcBef>
                    <a:spcAft>
                      <a:spcPct val="0"/>
                    </a:spcAft>
                  </a:pPr>
                  <a:endParaRPr kumimoji="1" lang="en-US" altLang="zh-CN" sz="2000" b="1">
                    <a:solidFill>
                      <a:srgbClr val="FFFFFF"/>
                    </a:solidFill>
                    <a:latin typeface="Times New Roman" panose="02020603050405020304" pitchFamily="18" charset="0"/>
                    <a:ea typeface="宋体" panose="02010600030101010101" pitchFamily="2" charset="-122"/>
                  </a:endParaRPr>
                </a:p>
              </p:txBody>
            </p:sp>
            <p:sp>
              <p:nvSpPr>
                <p:cNvPr id="522269" name="Rectangle 29"/>
                <p:cNvSpPr>
                  <a:spLocks noChangeArrowheads="1"/>
                </p:cNvSpPr>
                <p:nvPr/>
              </p:nvSpPr>
              <p:spPr bwMode="auto">
                <a:xfrm>
                  <a:off x="938" y="758"/>
                  <a:ext cx="938" cy="403"/>
                </a:xfrm>
                <a:prstGeom prst="rect">
                  <a:avLst/>
                </a:prstGeom>
                <a:noFill/>
                <a:ln w="7">
                  <a:solidFill>
                    <a:srgbClr val="A0A0A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90800"/>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grpSp>
          <p:grpSp>
            <p:nvGrpSpPr>
              <p:cNvPr id="522270" name="Group 30"/>
              <p:cNvGrpSpPr/>
              <p:nvPr/>
            </p:nvGrpSpPr>
            <p:grpSpPr bwMode="auto">
              <a:xfrm>
                <a:off x="1876" y="758"/>
                <a:ext cx="938" cy="403"/>
                <a:chOff x="1876" y="758"/>
                <a:chExt cx="938" cy="403"/>
              </a:xfrm>
            </p:grpSpPr>
            <p:sp>
              <p:nvSpPr>
                <p:cNvPr id="522271" name="Rectangle 31"/>
                <p:cNvSpPr>
                  <a:spLocks noChangeArrowheads="1"/>
                </p:cNvSpPr>
                <p:nvPr/>
              </p:nvSpPr>
              <p:spPr bwMode="auto">
                <a:xfrm>
                  <a:off x="1919" y="758"/>
                  <a:ext cx="852"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90800" anchor="ctr"/>
                <a:lstStyle/>
                <a:p>
                  <a:pPr algn="ctr" fontAlgn="base">
                    <a:spcBef>
                      <a:spcPct val="0"/>
                    </a:spcBef>
                    <a:spcAft>
                      <a:spcPct val="0"/>
                    </a:spcAft>
                  </a:pPr>
                  <a:r>
                    <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rPr>
                    <a:t> </a:t>
                  </a:r>
                  <a:endPar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endParaRPr>
                </a:p>
                <a:p>
                  <a:pPr algn="ctr" eaLnBrk="0" fontAlgn="base" hangingPunct="0">
                    <a:spcBef>
                      <a:spcPct val="0"/>
                    </a:spcBef>
                    <a:spcAft>
                      <a:spcPct val="0"/>
                    </a:spcAft>
                  </a:pPr>
                  <a:endParaRPr kumimoji="1" lang="en-US" altLang="zh-CN" sz="2000" b="1">
                    <a:solidFill>
                      <a:srgbClr val="FFFFFF"/>
                    </a:solidFill>
                    <a:latin typeface="宋体" panose="02010600030101010101" pitchFamily="2" charset="-122"/>
                    <a:ea typeface="宋体" panose="02010600030101010101" pitchFamily="2" charset="-122"/>
                  </a:endParaRPr>
                </a:p>
              </p:txBody>
            </p:sp>
            <p:sp>
              <p:nvSpPr>
                <p:cNvPr id="522272" name="Rectangle 32"/>
                <p:cNvSpPr>
                  <a:spLocks noChangeArrowheads="1"/>
                </p:cNvSpPr>
                <p:nvPr/>
              </p:nvSpPr>
              <p:spPr bwMode="auto">
                <a:xfrm>
                  <a:off x="1876" y="758"/>
                  <a:ext cx="938" cy="403"/>
                </a:xfrm>
                <a:prstGeom prst="rect">
                  <a:avLst/>
                </a:prstGeom>
                <a:noFill/>
                <a:ln w="7">
                  <a:solidFill>
                    <a:srgbClr val="A0A0A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90800"/>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grpSp>
          <p:grpSp>
            <p:nvGrpSpPr>
              <p:cNvPr id="522273" name="Group 33"/>
              <p:cNvGrpSpPr/>
              <p:nvPr/>
            </p:nvGrpSpPr>
            <p:grpSpPr bwMode="auto">
              <a:xfrm>
                <a:off x="0" y="1161"/>
                <a:ext cx="938" cy="403"/>
                <a:chOff x="0" y="1161"/>
                <a:chExt cx="938" cy="403"/>
              </a:xfrm>
            </p:grpSpPr>
            <p:sp>
              <p:nvSpPr>
                <p:cNvPr id="522274" name="Rectangle 34"/>
                <p:cNvSpPr>
                  <a:spLocks noChangeArrowheads="1"/>
                </p:cNvSpPr>
                <p:nvPr/>
              </p:nvSpPr>
              <p:spPr bwMode="auto">
                <a:xfrm>
                  <a:off x="43" y="1161"/>
                  <a:ext cx="852"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90800" anchor="ctr"/>
                <a:lstStyle/>
                <a:p>
                  <a:pPr algn="ctr" fontAlgn="base">
                    <a:spcBef>
                      <a:spcPct val="0"/>
                    </a:spcBef>
                    <a:spcAft>
                      <a:spcPct val="0"/>
                    </a:spcAft>
                  </a:pPr>
                  <a:r>
                    <a:rPr kumimoji="1" lang="en-US" altLang="zh-CN" sz="2000" b="1">
                      <a:solidFill>
                        <a:srgbClr val="FFFFFF"/>
                      </a:solidFill>
                      <a:latin typeface="宋体" panose="02010600030101010101" pitchFamily="2" charset="-122"/>
                      <a:ea typeface="宋体" panose="02010600030101010101" pitchFamily="2" charset="-122"/>
                    </a:rPr>
                    <a:t>2</a:t>
                  </a:r>
                  <a:endPar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endParaRPr>
                </a:p>
                <a:p>
                  <a:pPr algn="ctr" eaLnBrk="0" fontAlgn="base" hangingPunct="0">
                    <a:spcBef>
                      <a:spcPct val="0"/>
                    </a:spcBef>
                    <a:spcAft>
                      <a:spcPct val="0"/>
                    </a:spcAft>
                  </a:pPr>
                  <a:endParaRPr kumimoji="1" lang="en-US" altLang="zh-CN" sz="2000" b="1">
                    <a:solidFill>
                      <a:srgbClr val="FFFFFF"/>
                    </a:solidFill>
                    <a:latin typeface="Times New Roman" panose="02020603050405020304" pitchFamily="18" charset="0"/>
                    <a:ea typeface="宋体" panose="02010600030101010101" pitchFamily="2" charset="-122"/>
                  </a:endParaRPr>
                </a:p>
              </p:txBody>
            </p:sp>
            <p:sp>
              <p:nvSpPr>
                <p:cNvPr id="522275" name="Rectangle 35"/>
                <p:cNvSpPr>
                  <a:spLocks noChangeArrowheads="1"/>
                </p:cNvSpPr>
                <p:nvPr/>
              </p:nvSpPr>
              <p:spPr bwMode="auto">
                <a:xfrm>
                  <a:off x="0" y="1161"/>
                  <a:ext cx="938" cy="403"/>
                </a:xfrm>
                <a:prstGeom prst="rect">
                  <a:avLst/>
                </a:prstGeom>
                <a:noFill/>
                <a:ln w="7">
                  <a:solidFill>
                    <a:srgbClr val="A0A0A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90800"/>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grpSp>
          <p:grpSp>
            <p:nvGrpSpPr>
              <p:cNvPr id="522276" name="Group 36"/>
              <p:cNvGrpSpPr/>
              <p:nvPr/>
            </p:nvGrpSpPr>
            <p:grpSpPr bwMode="auto">
              <a:xfrm>
                <a:off x="938" y="1161"/>
                <a:ext cx="938" cy="403"/>
                <a:chOff x="938" y="1161"/>
                <a:chExt cx="938" cy="403"/>
              </a:xfrm>
            </p:grpSpPr>
            <p:sp>
              <p:nvSpPr>
                <p:cNvPr id="522277" name="Rectangle 37"/>
                <p:cNvSpPr>
                  <a:spLocks noChangeArrowheads="1"/>
                </p:cNvSpPr>
                <p:nvPr/>
              </p:nvSpPr>
              <p:spPr bwMode="auto">
                <a:xfrm>
                  <a:off x="981" y="1161"/>
                  <a:ext cx="852"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90800" anchor="ctr"/>
                <a:lstStyle/>
                <a:p>
                  <a:pPr algn="ctr" fontAlgn="base">
                    <a:spcBef>
                      <a:spcPct val="0"/>
                    </a:spcBef>
                    <a:spcAft>
                      <a:spcPct val="0"/>
                    </a:spcAft>
                  </a:pPr>
                  <a:r>
                    <a:rPr kumimoji="1" lang="en-US" altLang="zh-CN" sz="2000" b="1">
                      <a:solidFill>
                        <a:srgbClr val="FFFFFF"/>
                      </a:solidFill>
                      <a:latin typeface="宋体" panose="02010600030101010101" pitchFamily="2" charset="-122"/>
                      <a:ea typeface="宋体" panose="02010600030101010101" pitchFamily="2" charset="-122"/>
                    </a:rPr>
                    <a:t>10101010</a:t>
                  </a:r>
                  <a:endPar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endParaRPr>
                </a:p>
                <a:p>
                  <a:pPr algn="ctr" eaLnBrk="0" fontAlgn="base" hangingPunct="0">
                    <a:spcBef>
                      <a:spcPct val="0"/>
                    </a:spcBef>
                    <a:spcAft>
                      <a:spcPct val="0"/>
                    </a:spcAft>
                  </a:pPr>
                  <a:endParaRPr kumimoji="1" lang="en-US" altLang="zh-CN" sz="2000" b="1">
                    <a:solidFill>
                      <a:srgbClr val="FFFFFF"/>
                    </a:solidFill>
                    <a:latin typeface="Times New Roman" panose="02020603050405020304" pitchFamily="18" charset="0"/>
                    <a:ea typeface="宋体" panose="02010600030101010101" pitchFamily="2" charset="-122"/>
                  </a:endParaRPr>
                </a:p>
              </p:txBody>
            </p:sp>
            <p:sp>
              <p:nvSpPr>
                <p:cNvPr id="522278" name="Rectangle 38"/>
                <p:cNvSpPr>
                  <a:spLocks noChangeArrowheads="1"/>
                </p:cNvSpPr>
                <p:nvPr/>
              </p:nvSpPr>
              <p:spPr bwMode="auto">
                <a:xfrm>
                  <a:off x="938" y="1161"/>
                  <a:ext cx="938" cy="403"/>
                </a:xfrm>
                <a:prstGeom prst="rect">
                  <a:avLst/>
                </a:prstGeom>
                <a:noFill/>
                <a:ln w="7">
                  <a:solidFill>
                    <a:srgbClr val="A0A0A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90800"/>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grpSp>
          <p:grpSp>
            <p:nvGrpSpPr>
              <p:cNvPr id="522279" name="Group 39"/>
              <p:cNvGrpSpPr/>
              <p:nvPr/>
            </p:nvGrpSpPr>
            <p:grpSpPr bwMode="auto">
              <a:xfrm>
                <a:off x="1876" y="1161"/>
                <a:ext cx="938" cy="403"/>
                <a:chOff x="1876" y="1161"/>
                <a:chExt cx="938" cy="403"/>
              </a:xfrm>
            </p:grpSpPr>
            <p:sp>
              <p:nvSpPr>
                <p:cNvPr id="522280" name="Rectangle 40"/>
                <p:cNvSpPr>
                  <a:spLocks noChangeArrowheads="1"/>
                </p:cNvSpPr>
                <p:nvPr/>
              </p:nvSpPr>
              <p:spPr bwMode="auto">
                <a:xfrm>
                  <a:off x="1919" y="1161"/>
                  <a:ext cx="852"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90800" anchor="ctr"/>
                <a:lstStyle/>
                <a:p>
                  <a:pPr algn="ctr" fontAlgn="base">
                    <a:spcBef>
                      <a:spcPct val="0"/>
                    </a:spcBef>
                    <a:spcAft>
                      <a:spcPct val="0"/>
                    </a:spcAft>
                  </a:pPr>
                  <a:r>
                    <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rPr>
                    <a:t> </a:t>
                  </a:r>
                  <a:endPar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endParaRPr>
                </a:p>
                <a:p>
                  <a:pPr algn="ctr" eaLnBrk="0" fontAlgn="base" hangingPunct="0">
                    <a:spcBef>
                      <a:spcPct val="0"/>
                    </a:spcBef>
                    <a:spcAft>
                      <a:spcPct val="0"/>
                    </a:spcAft>
                  </a:pPr>
                  <a:endParaRPr kumimoji="1" lang="en-US" altLang="zh-CN" sz="2000" b="1">
                    <a:solidFill>
                      <a:srgbClr val="FFFFFF"/>
                    </a:solidFill>
                    <a:latin typeface="宋体" panose="02010600030101010101" pitchFamily="2" charset="-122"/>
                    <a:ea typeface="宋体" panose="02010600030101010101" pitchFamily="2" charset="-122"/>
                  </a:endParaRPr>
                </a:p>
              </p:txBody>
            </p:sp>
            <p:sp>
              <p:nvSpPr>
                <p:cNvPr id="522281" name="Rectangle 41"/>
                <p:cNvSpPr>
                  <a:spLocks noChangeArrowheads="1"/>
                </p:cNvSpPr>
                <p:nvPr/>
              </p:nvSpPr>
              <p:spPr bwMode="auto">
                <a:xfrm>
                  <a:off x="1876" y="1161"/>
                  <a:ext cx="938" cy="403"/>
                </a:xfrm>
                <a:prstGeom prst="rect">
                  <a:avLst/>
                </a:prstGeom>
                <a:noFill/>
                <a:ln w="7">
                  <a:solidFill>
                    <a:srgbClr val="A0A0A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90800"/>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grpSp>
          <p:grpSp>
            <p:nvGrpSpPr>
              <p:cNvPr id="522282" name="Group 42"/>
              <p:cNvGrpSpPr/>
              <p:nvPr/>
            </p:nvGrpSpPr>
            <p:grpSpPr bwMode="auto">
              <a:xfrm>
                <a:off x="0" y="1564"/>
                <a:ext cx="938" cy="403"/>
                <a:chOff x="0" y="1564"/>
                <a:chExt cx="938" cy="403"/>
              </a:xfrm>
            </p:grpSpPr>
            <p:sp>
              <p:nvSpPr>
                <p:cNvPr id="522283" name="Rectangle 43"/>
                <p:cNvSpPr>
                  <a:spLocks noChangeArrowheads="1"/>
                </p:cNvSpPr>
                <p:nvPr/>
              </p:nvSpPr>
              <p:spPr bwMode="auto">
                <a:xfrm>
                  <a:off x="43" y="1564"/>
                  <a:ext cx="852"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90800" anchor="ctr"/>
                <a:lstStyle/>
                <a:p>
                  <a:pPr algn="ctr" fontAlgn="base">
                    <a:spcBef>
                      <a:spcPct val="0"/>
                    </a:spcBef>
                    <a:spcAft>
                      <a:spcPct val="0"/>
                    </a:spcAft>
                  </a:pPr>
                  <a:r>
                    <a:rPr kumimoji="1" lang="en-US" altLang="zh-CN" sz="2000" b="1">
                      <a:solidFill>
                        <a:srgbClr val="FFFFFF"/>
                      </a:solidFill>
                      <a:latin typeface="宋体" panose="02010600030101010101" pitchFamily="2" charset="-122"/>
                      <a:ea typeface="宋体" panose="02010600030101010101" pitchFamily="2" charset="-122"/>
                    </a:rPr>
                    <a:t>3</a:t>
                  </a:r>
                  <a:endPar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endParaRPr>
                </a:p>
                <a:p>
                  <a:pPr algn="ctr" eaLnBrk="0" fontAlgn="base" hangingPunct="0">
                    <a:spcBef>
                      <a:spcPct val="0"/>
                    </a:spcBef>
                    <a:spcAft>
                      <a:spcPct val="0"/>
                    </a:spcAft>
                  </a:pPr>
                  <a:endParaRPr kumimoji="1" lang="en-US" altLang="zh-CN" sz="2000" b="1">
                    <a:solidFill>
                      <a:srgbClr val="FFFFFF"/>
                    </a:solidFill>
                    <a:latin typeface="Times New Roman" panose="02020603050405020304" pitchFamily="18" charset="0"/>
                    <a:ea typeface="宋体" panose="02010600030101010101" pitchFamily="2" charset="-122"/>
                  </a:endParaRPr>
                </a:p>
              </p:txBody>
            </p:sp>
            <p:sp>
              <p:nvSpPr>
                <p:cNvPr id="522284" name="Rectangle 44"/>
                <p:cNvSpPr>
                  <a:spLocks noChangeArrowheads="1"/>
                </p:cNvSpPr>
                <p:nvPr/>
              </p:nvSpPr>
              <p:spPr bwMode="auto">
                <a:xfrm>
                  <a:off x="0" y="1564"/>
                  <a:ext cx="938" cy="403"/>
                </a:xfrm>
                <a:prstGeom prst="rect">
                  <a:avLst/>
                </a:prstGeom>
                <a:noFill/>
                <a:ln w="7">
                  <a:solidFill>
                    <a:srgbClr val="A0A0A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90800"/>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grpSp>
          <p:grpSp>
            <p:nvGrpSpPr>
              <p:cNvPr id="522285" name="Group 45"/>
              <p:cNvGrpSpPr/>
              <p:nvPr/>
            </p:nvGrpSpPr>
            <p:grpSpPr bwMode="auto">
              <a:xfrm>
                <a:off x="938" y="1564"/>
                <a:ext cx="938" cy="403"/>
                <a:chOff x="938" y="1564"/>
                <a:chExt cx="938" cy="403"/>
              </a:xfrm>
            </p:grpSpPr>
            <p:sp>
              <p:nvSpPr>
                <p:cNvPr id="522286" name="Rectangle 46"/>
                <p:cNvSpPr>
                  <a:spLocks noChangeArrowheads="1"/>
                </p:cNvSpPr>
                <p:nvPr/>
              </p:nvSpPr>
              <p:spPr bwMode="auto">
                <a:xfrm>
                  <a:off x="981" y="1564"/>
                  <a:ext cx="852"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90800" anchor="ctr"/>
                <a:lstStyle/>
                <a:p>
                  <a:pPr algn="ctr" fontAlgn="base">
                    <a:spcBef>
                      <a:spcPct val="0"/>
                    </a:spcBef>
                    <a:spcAft>
                      <a:spcPct val="0"/>
                    </a:spcAft>
                  </a:pPr>
                  <a:r>
                    <a:rPr kumimoji="1" lang="en-US" altLang="zh-CN" sz="2000" b="1">
                      <a:solidFill>
                        <a:srgbClr val="FFFFFF"/>
                      </a:solidFill>
                      <a:latin typeface="宋体" panose="02010600030101010101" pitchFamily="2" charset="-122"/>
                      <a:ea typeface="宋体" panose="02010600030101010101" pitchFamily="2" charset="-122"/>
                    </a:rPr>
                    <a:t>01111110</a:t>
                  </a:r>
                  <a:endPar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endParaRPr>
                </a:p>
                <a:p>
                  <a:pPr algn="ctr" eaLnBrk="0" fontAlgn="base" hangingPunct="0">
                    <a:spcBef>
                      <a:spcPct val="0"/>
                    </a:spcBef>
                    <a:spcAft>
                      <a:spcPct val="0"/>
                    </a:spcAft>
                  </a:pPr>
                  <a:endParaRPr kumimoji="1" lang="en-US" altLang="zh-CN" sz="2000" b="1">
                    <a:solidFill>
                      <a:srgbClr val="FFFFFF"/>
                    </a:solidFill>
                    <a:latin typeface="Times New Roman" panose="02020603050405020304" pitchFamily="18" charset="0"/>
                    <a:ea typeface="宋体" panose="02010600030101010101" pitchFamily="2" charset="-122"/>
                  </a:endParaRPr>
                </a:p>
              </p:txBody>
            </p:sp>
            <p:sp>
              <p:nvSpPr>
                <p:cNvPr id="522287" name="Rectangle 47"/>
                <p:cNvSpPr>
                  <a:spLocks noChangeArrowheads="1"/>
                </p:cNvSpPr>
                <p:nvPr/>
              </p:nvSpPr>
              <p:spPr bwMode="auto">
                <a:xfrm>
                  <a:off x="938" y="1564"/>
                  <a:ext cx="938" cy="403"/>
                </a:xfrm>
                <a:prstGeom prst="rect">
                  <a:avLst/>
                </a:prstGeom>
                <a:noFill/>
                <a:ln w="7">
                  <a:solidFill>
                    <a:srgbClr val="A0A0A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90800"/>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grpSp>
          <p:grpSp>
            <p:nvGrpSpPr>
              <p:cNvPr id="522288" name="Group 48"/>
              <p:cNvGrpSpPr/>
              <p:nvPr/>
            </p:nvGrpSpPr>
            <p:grpSpPr bwMode="auto">
              <a:xfrm>
                <a:off x="1876" y="1564"/>
                <a:ext cx="938" cy="403"/>
                <a:chOff x="1876" y="1564"/>
                <a:chExt cx="938" cy="403"/>
              </a:xfrm>
            </p:grpSpPr>
            <p:sp>
              <p:nvSpPr>
                <p:cNvPr id="522289" name="Rectangle 49"/>
                <p:cNvSpPr>
                  <a:spLocks noChangeArrowheads="1"/>
                </p:cNvSpPr>
                <p:nvPr/>
              </p:nvSpPr>
              <p:spPr bwMode="auto">
                <a:xfrm>
                  <a:off x="1919" y="1564"/>
                  <a:ext cx="852"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90800" anchor="ctr"/>
                <a:lstStyle/>
                <a:p>
                  <a:pPr algn="ctr" fontAlgn="base">
                    <a:spcBef>
                      <a:spcPct val="0"/>
                    </a:spcBef>
                    <a:spcAft>
                      <a:spcPct val="0"/>
                    </a:spcAft>
                  </a:pPr>
                  <a:r>
                    <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rPr>
                    <a:t> </a:t>
                  </a:r>
                  <a:endPar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endParaRPr>
                </a:p>
                <a:p>
                  <a:pPr algn="ctr" eaLnBrk="0" fontAlgn="base" hangingPunct="0">
                    <a:spcBef>
                      <a:spcPct val="0"/>
                    </a:spcBef>
                    <a:spcAft>
                      <a:spcPct val="0"/>
                    </a:spcAft>
                  </a:pPr>
                  <a:endParaRPr kumimoji="1" lang="en-US" altLang="zh-CN" sz="2000" b="1">
                    <a:solidFill>
                      <a:srgbClr val="FFFFFF"/>
                    </a:solidFill>
                    <a:latin typeface="宋体" panose="02010600030101010101" pitchFamily="2" charset="-122"/>
                    <a:ea typeface="宋体" panose="02010600030101010101" pitchFamily="2" charset="-122"/>
                  </a:endParaRPr>
                </a:p>
              </p:txBody>
            </p:sp>
            <p:sp>
              <p:nvSpPr>
                <p:cNvPr id="522290" name="Rectangle 50"/>
                <p:cNvSpPr>
                  <a:spLocks noChangeArrowheads="1"/>
                </p:cNvSpPr>
                <p:nvPr/>
              </p:nvSpPr>
              <p:spPr bwMode="auto">
                <a:xfrm>
                  <a:off x="1876" y="1564"/>
                  <a:ext cx="938" cy="403"/>
                </a:xfrm>
                <a:prstGeom prst="rect">
                  <a:avLst/>
                </a:prstGeom>
                <a:noFill/>
                <a:ln w="7">
                  <a:solidFill>
                    <a:srgbClr val="A0A0A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90800"/>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grpSp>
          <p:grpSp>
            <p:nvGrpSpPr>
              <p:cNvPr id="522291" name="Group 51"/>
              <p:cNvGrpSpPr/>
              <p:nvPr/>
            </p:nvGrpSpPr>
            <p:grpSpPr bwMode="auto">
              <a:xfrm>
                <a:off x="0" y="1967"/>
                <a:ext cx="938" cy="403"/>
                <a:chOff x="0" y="1967"/>
                <a:chExt cx="938" cy="403"/>
              </a:xfrm>
            </p:grpSpPr>
            <p:sp>
              <p:nvSpPr>
                <p:cNvPr id="522292" name="Rectangle 52"/>
                <p:cNvSpPr>
                  <a:spLocks noChangeArrowheads="1"/>
                </p:cNvSpPr>
                <p:nvPr/>
              </p:nvSpPr>
              <p:spPr bwMode="auto">
                <a:xfrm>
                  <a:off x="43" y="1967"/>
                  <a:ext cx="852"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90800" anchor="ctr"/>
                <a:lstStyle/>
                <a:p>
                  <a:pPr algn="ctr" fontAlgn="base">
                    <a:spcBef>
                      <a:spcPct val="0"/>
                    </a:spcBef>
                    <a:spcAft>
                      <a:spcPct val="0"/>
                    </a:spcAft>
                  </a:pPr>
                  <a:r>
                    <a:rPr kumimoji="1" lang="en-US" altLang="zh-CN" sz="2000" b="1">
                      <a:solidFill>
                        <a:srgbClr val="FFFFFF"/>
                      </a:solidFill>
                      <a:latin typeface="宋体" panose="02010600030101010101" pitchFamily="2" charset="-122"/>
                      <a:ea typeface="宋体" panose="02010600030101010101" pitchFamily="2" charset="-122"/>
                    </a:rPr>
                    <a:t>4</a:t>
                  </a:r>
                  <a:endPar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endParaRPr>
                </a:p>
                <a:p>
                  <a:pPr algn="ctr" eaLnBrk="0" fontAlgn="base" hangingPunct="0">
                    <a:spcBef>
                      <a:spcPct val="0"/>
                    </a:spcBef>
                    <a:spcAft>
                      <a:spcPct val="0"/>
                    </a:spcAft>
                  </a:pPr>
                  <a:endParaRPr kumimoji="1" lang="en-US" altLang="zh-CN" sz="2000" b="1">
                    <a:solidFill>
                      <a:srgbClr val="FFFFFF"/>
                    </a:solidFill>
                    <a:latin typeface="Times New Roman" panose="02020603050405020304" pitchFamily="18" charset="0"/>
                    <a:ea typeface="宋体" panose="02010600030101010101" pitchFamily="2" charset="-122"/>
                  </a:endParaRPr>
                </a:p>
              </p:txBody>
            </p:sp>
            <p:sp>
              <p:nvSpPr>
                <p:cNvPr id="522293" name="Rectangle 53"/>
                <p:cNvSpPr>
                  <a:spLocks noChangeArrowheads="1"/>
                </p:cNvSpPr>
                <p:nvPr/>
              </p:nvSpPr>
              <p:spPr bwMode="auto">
                <a:xfrm>
                  <a:off x="0" y="1967"/>
                  <a:ext cx="938" cy="403"/>
                </a:xfrm>
                <a:prstGeom prst="rect">
                  <a:avLst/>
                </a:prstGeom>
                <a:noFill/>
                <a:ln w="7">
                  <a:solidFill>
                    <a:srgbClr val="A0A0A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90800"/>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grpSp>
          <p:grpSp>
            <p:nvGrpSpPr>
              <p:cNvPr id="522294" name="Group 54"/>
              <p:cNvGrpSpPr/>
              <p:nvPr/>
            </p:nvGrpSpPr>
            <p:grpSpPr bwMode="auto">
              <a:xfrm>
                <a:off x="938" y="1967"/>
                <a:ext cx="938" cy="403"/>
                <a:chOff x="938" y="1967"/>
                <a:chExt cx="938" cy="403"/>
              </a:xfrm>
            </p:grpSpPr>
            <p:sp>
              <p:nvSpPr>
                <p:cNvPr id="522295" name="Rectangle 55"/>
                <p:cNvSpPr>
                  <a:spLocks noChangeArrowheads="1"/>
                </p:cNvSpPr>
                <p:nvPr/>
              </p:nvSpPr>
              <p:spPr bwMode="auto">
                <a:xfrm>
                  <a:off x="981" y="1967"/>
                  <a:ext cx="852"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90800" anchor="ctr"/>
                <a:lstStyle/>
                <a:p>
                  <a:pPr algn="ctr" fontAlgn="base">
                    <a:spcBef>
                      <a:spcPct val="0"/>
                    </a:spcBef>
                    <a:spcAft>
                      <a:spcPct val="0"/>
                    </a:spcAft>
                  </a:pPr>
                  <a:r>
                    <a:rPr kumimoji="1" lang="en-US" altLang="zh-CN" sz="2000" b="1">
                      <a:solidFill>
                        <a:srgbClr val="FFFFFF"/>
                      </a:solidFill>
                      <a:latin typeface="宋体" panose="02010600030101010101" pitchFamily="2" charset="-122"/>
                      <a:ea typeface="宋体" panose="02010600030101010101" pitchFamily="2" charset="-122"/>
                    </a:rPr>
                    <a:t>01010101</a:t>
                  </a:r>
                  <a:endPar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endParaRPr>
                </a:p>
                <a:p>
                  <a:pPr algn="ctr" eaLnBrk="0" fontAlgn="base" hangingPunct="0">
                    <a:spcBef>
                      <a:spcPct val="0"/>
                    </a:spcBef>
                    <a:spcAft>
                      <a:spcPct val="0"/>
                    </a:spcAft>
                  </a:pPr>
                  <a:endParaRPr kumimoji="1" lang="en-US" altLang="zh-CN" sz="2000" b="1">
                    <a:solidFill>
                      <a:srgbClr val="FFFFFF"/>
                    </a:solidFill>
                    <a:latin typeface="Times New Roman" panose="02020603050405020304" pitchFamily="18" charset="0"/>
                    <a:ea typeface="宋体" panose="02010600030101010101" pitchFamily="2" charset="-122"/>
                  </a:endParaRPr>
                </a:p>
              </p:txBody>
            </p:sp>
            <p:sp>
              <p:nvSpPr>
                <p:cNvPr id="522296" name="Rectangle 56"/>
                <p:cNvSpPr>
                  <a:spLocks noChangeArrowheads="1"/>
                </p:cNvSpPr>
                <p:nvPr/>
              </p:nvSpPr>
              <p:spPr bwMode="auto">
                <a:xfrm>
                  <a:off x="938" y="1967"/>
                  <a:ext cx="938" cy="403"/>
                </a:xfrm>
                <a:prstGeom prst="rect">
                  <a:avLst/>
                </a:prstGeom>
                <a:noFill/>
                <a:ln w="7">
                  <a:solidFill>
                    <a:srgbClr val="A0A0A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90800"/>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grpSp>
          <p:grpSp>
            <p:nvGrpSpPr>
              <p:cNvPr id="522297" name="Group 57"/>
              <p:cNvGrpSpPr/>
              <p:nvPr/>
            </p:nvGrpSpPr>
            <p:grpSpPr bwMode="auto">
              <a:xfrm>
                <a:off x="1876" y="1967"/>
                <a:ext cx="938" cy="403"/>
                <a:chOff x="1876" y="1967"/>
                <a:chExt cx="938" cy="403"/>
              </a:xfrm>
            </p:grpSpPr>
            <p:sp>
              <p:nvSpPr>
                <p:cNvPr id="522298" name="Rectangle 58"/>
                <p:cNvSpPr>
                  <a:spLocks noChangeArrowheads="1"/>
                </p:cNvSpPr>
                <p:nvPr/>
              </p:nvSpPr>
              <p:spPr bwMode="auto">
                <a:xfrm>
                  <a:off x="1919" y="1967"/>
                  <a:ext cx="852"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90800" anchor="ctr"/>
                <a:lstStyle/>
                <a:p>
                  <a:pPr algn="ctr" fontAlgn="base">
                    <a:spcBef>
                      <a:spcPct val="0"/>
                    </a:spcBef>
                    <a:spcAft>
                      <a:spcPct val="0"/>
                    </a:spcAft>
                  </a:pPr>
                  <a:r>
                    <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rPr>
                    <a:t> </a:t>
                  </a:r>
                  <a:endPar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endParaRPr>
                </a:p>
                <a:p>
                  <a:pPr algn="ctr" eaLnBrk="0" fontAlgn="base" hangingPunct="0">
                    <a:spcBef>
                      <a:spcPct val="0"/>
                    </a:spcBef>
                    <a:spcAft>
                      <a:spcPct val="0"/>
                    </a:spcAft>
                  </a:pPr>
                  <a:endParaRPr kumimoji="1" lang="en-US" altLang="zh-CN" sz="2000" b="1">
                    <a:solidFill>
                      <a:srgbClr val="FFFFFF"/>
                    </a:solidFill>
                    <a:latin typeface="宋体" panose="02010600030101010101" pitchFamily="2" charset="-122"/>
                    <a:ea typeface="宋体" panose="02010600030101010101" pitchFamily="2" charset="-122"/>
                  </a:endParaRPr>
                </a:p>
              </p:txBody>
            </p:sp>
            <p:sp>
              <p:nvSpPr>
                <p:cNvPr id="522299" name="Rectangle 59"/>
                <p:cNvSpPr>
                  <a:spLocks noChangeArrowheads="1"/>
                </p:cNvSpPr>
                <p:nvPr/>
              </p:nvSpPr>
              <p:spPr bwMode="auto">
                <a:xfrm>
                  <a:off x="1876" y="1967"/>
                  <a:ext cx="938" cy="403"/>
                </a:xfrm>
                <a:prstGeom prst="rect">
                  <a:avLst/>
                </a:prstGeom>
                <a:noFill/>
                <a:ln w="7">
                  <a:solidFill>
                    <a:srgbClr val="A0A0A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90800"/>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grpSp>
          <p:grpSp>
            <p:nvGrpSpPr>
              <p:cNvPr id="522300" name="Group 60"/>
              <p:cNvGrpSpPr/>
              <p:nvPr/>
            </p:nvGrpSpPr>
            <p:grpSpPr bwMode="auto">
              <a:xfrm>
                <a:off x="0" y="2370"/>
                <a:ext cx="938" cy="403"/>
                <a:chOff x="0" y="2370"/>
                <a:chExt cx="938" cy="403"/>
              </a:xfrm>
            </p:grpSpPr>
            <p:sp>
              <p:nvSpPr>
                <p:cNvPr id="522301" name="Rectangle 61"/>
                <p:cNvSpPr>
                  <a:spLocks noChangeArrowheads="1"/>
                </p:cNvSpPr>
                <p:nvPr/>
              </p:nvSpPr>
              <p:spPr bwMode="auto">
                <a:xfrm>
                  <a:off x="43" y="2370"/>
                  <a:ext cx="852"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90800" anchor="ctr"/>
                <a:lstStyle/>
                <a:p>
                  <a:pPr algn="ctr" fontAlgn="base">
                    <a:spcBef>
                      <a:spcPct val="0"/>
                    </a:spcBef>
                    <a:spcAft>
                      <a:spcPct val="0"/>
                    </a:spcAft>
                  </a:pPr>
                  <a:r>
                    <a:rPr kumimoji="1" lang="en-US" altLang="zh-CN" sz="2000" b="1">
                      <a:solidFill>
                        <a:srgbClr val="FFFFFF"/>
                      </a:solidFill>
                      <a:latin typeface="宋体" panose="02010600030101010101" pitchFamily="2" charset="-122"/>
                      <a:ea typeface="宋体" panose="02010600030101010101" pitchFamily="2" charset="-122"/>
                    </a:rPr>
                    <a:t>5</a:t>
                  </a:r>
                  <a:endPar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endParaRPr>
                </a:p>
                <a:p>
                  <a:pPr algn="ctr" eaLnBrk="0" fontAlgn="base" hangingPunct="0">
                    <a:spcBef>
                      <a:spcPct val="0"/>
                    </a:spcBef>
                    <a:spcAft>
                      <a:spcPct val="0"/>
                    </a:spcAft>
                  </a:pPr>
                  <a:endParaRPr kumimoji="1" lang="en-US" altLang="zh-CN" sz="2000" b="1">
                    <a:solidFill>
                      <a:srgbClr val="FFFFFF"/>
                    </a:solidFill>
                    <a:latin typeface="Times New Roman" panose="02020603050405020304" pitchFamily="18" charset="0"/>
                    <a:ea typeface="宋体" panose="02010600030101010101" pitchFamily="2" charset="-122"/>
                  </a:endParaRPr>
                </a:p>
              </p:txBody>
            </p:sp>
            <p:sp>
              <p:nvSpPr>
                <p:cNvPr id="522302" name="Rectangle 62"/>
                <p:cNvSpPr>
                  <a:spLocks noChangeArrowheads="1"/>
                </p:cNvSpPr>
                <p:nvPr/>
              </p:nvSpPr>
              <p:spPr bwMode="auto">
                <a:xfrm>
                  <a:off x="0" y="2370"/>
                  <a:ext cx="938" cy="403"/>
                </a:xfrm>
                <a:prstGeom prst="rect">
                  <a:avLst/>
                </a:prstGeom>
                <a:noFill/>
                <a:ln w="7">
                  <a:solidFill>
                    <a:srgbClr val="A0A0A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90800"/>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grpSp>
          <p:grpSp>
            <p:nvGrpSpPr>
              <p:cNvPr id="522303" name="Group 63"/>
              <p:cNvGrpSpPr/>
              <p:nvPr/>
            </p:nvGrpSpPr>
            <p:grpSpPr bwMode="auto">
              <a:xfrm>
                <a:off x="938" y="2370"/>
                <a:ext cx="938" cy="403"/>
                <a:chOff x="938" y="2370"/>
                <a:chExt cx="938" cy="403"/>
              </a:xfrm>
            </p:grpSpPr>
            <p:sp>
              <p:nvSpPr>
                <p:cNvPr id="522304" name="Rectangle 64"/>
                <p:cNvSpPr>
                  <a:spLocks noChangeArrowheads="1"/>
                </p:cNvSpPr>
                <p:nvPr/>
              </p:nvSpPr>
              <p:spPr bwMode="auto">
                <a:xfrm>
                  <a:off x="981" y="2370"/>
                  <a:ext cx="852"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90800" anchor="ctr"/>
                <a:lstStyle/>
                <a:p>
                  <a:pPr algn="ctr" fontAlgn="base">
                    <a:spcBef>
                      <a:spcPct val="0"/>
                    </a:spcBef>
                    <a:spcAft>
                      <a:spcPct val="0"/>
                    </a:spcAft>
                  </a:pPr>
                  <a:r>
                    <a:rPr kumimoji="1" lang="en-US" altLang="zh-CN" sz="2000" b="1">
                      <a:solidFill>
                        <a:srgbClr val="FFFFFF"/>
                      </a:solidFill>
                      <a:latin typeface="宋体" panose="02010600030101010101" pitchFamily="2" charset="-122"/>
                      <a:ea typeface="宋体" panose="02010600030101010101" pitchFamily="2" charset="-122"/>
                    </a:rPr>
                    <a:t>10001101</a:t>
                  </a:r>
                  <a:endPar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endParaRPr>
                </a:p>
                <a:p>
                  <a:pPr algn="ctr" eaLnBrk="0" fontAlgn="base" hangingPunct="0">
                    <a:spcBef>
                      <a:spcPct val="0"/>
                    </a:spcBef>
                    <a:spcAft>
                      <a:spcPct val="0"/>
                    </a:spcAft>
                  </a:pPr>
                  <a:endParaRPr kumimoji="1" lang="en-US" altLang="zh-CN" sz="2000" b="1">
                    <a:solidFill>
                      <a:srgbClr val="FFFFFF"/>
                    </a:solidFill>
                    <a:latin typeface="Times New Roman" panose="02020603050405020304" pitchFamily="18" charset="0"/>
                    <a:ea typeface="宋体" panose="02010600030101010101" pitchFamily="2" charset="-122"/>
                  </a:endParaRPr>
                </a:p>
              </p:txBody>
            </p:sp>
            <p:sp>
              <p:nvSpPr>
                <p:cNvPr id="522305" name="Rectangle 65"/>
                <p:cNvSpPr>
                  <a:spLocks noChangeArrowheads="1"/>
                </p:cNvSpPr>
                <p:nvPr/>
              </p:nvSpPr>
              <p:spPr bwMode="auto">
                <a:xfrm>
                  <a:off x="938" y="2370"/>
                  <a:ext cx="938" cy="403"/>
                </a:xfrm>
                <a:prstGeom prst="rect">
                  <a:avLst/>
                </a:prstGeom>
                <a:noFill/>
                <a:ln w="7">
                  <a:solidFill>
                    <a:srgbClr val="A0A0A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90800"/>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grpSp>
          <p:grpSp>
            <p:nvGrpSpPr>
              <p:cNvPr id="522306" name="Group 66"/>
              <p:cNvGrpSpPr/>
              <p:nvPr/>
            </p:nvGrpSpPr>
            <p:grpSpPr bwMode="auto">
              <a:xfrm>
                <a:off x="1876" y="2370"/>
                <a:ext cx="938" cy="403"/>
                <a:chOff x="1876" y="2370"/>
                <a:chExt cx="938" cy="403"/>
              </a:xfrm>
            </p:grpSpPr>
            <p:sp>
              <p:nvSpPr>
                <p:cNvPr id="522307" name="Rectangle 67"/>
                <p:cNvSpPr>
                  <a:spLocks noChangeArrowheads="1"/>
                </p:cNvSpPr>
                <p:nvPr/>
              </p:nvSpPr>
              <p:spPr bwMode="auto">
                <a:xfrm>
                  <a:off x="1919" y="2370"/>
                  <a:ext cx="852"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90800" anchor="ctr"/>
                <a:lstStyle/>
                <a:p>
                  <a:pPr algn="ctr" fontAlgn="base">
                    <a:spcBef>
                      <a:spcPct val="0"/>
                    </a:spcBef>
                    <a:spcAft>
                      <a:spcPct val="0"/>
                    </a:spcAft>
                  </a:pPr>
                  <a:r>
                    <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rPr>
                    <a:t> </a:t>
                  </a:r>
                  <a:endPar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endParaRPr>
                </a:p>
                <a:p>
                  <a:pPr algn="ctr" eaLnBrk="0" fontAlgn="base" hangingPunct="0">
                    <a:spcBef>
                      <a:spcPct val="0"/>
                    </a:spcBef>
                    <a:spcAft>
                      <a:spcPct val="0"/>
                    </a:spcAft>
                  </a:pPr>
                  <a:endParaRPr kumimoji="1" lang="en-US" altLang="zh-CN" sz="2000" b="1">
                    <a:solidFill>
                      <a:srgbClr val="FFFFFF"/>
                    </a:solidFill>
                    <a:latin typeface="宋体" panose="02010600030101010101" pitchFamily="2" charset="-122"/>
                    <a:ea typeface="宋体" panose="02010600030101010101" pitchFamily="2" charset="-122"/>
                  </a:endParaRPr>
                </a:p>
              </p:txBody>
            </p:sp>
            <p:sp>
              <p:nvSpPr>
                <p:cNvPr id="522308" name="Rectangle 68"/>
                <p:cNvSpPr>
                  <a:spLocks noChangeArrowheads="1"/>
                </p:cNvSpPr>
                <p:nvPr/>
              </p:nvSpPr>
              <p:spPr bwMode="auto">
                <a:xfrm>
                  <a:off x="1876" y="2370"/>
                  <a:ext cx="938" cy="403"/>
                </a:xfrm>
                <a:prstGeom prst="rect">
                  <a:avLst/>
                </a:prstGeom>
                <a:noFill/>
                <a:ln w="7">
                  <a:solidFill>
                    <a:srgbClr val="A0A0A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90800"/>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grpSp>
          <p:grpSp>
            <p:nvGrpSpPr>
              <p:cNvPr id="522309" name="Group 69"/>
              <p:cNvGrpSpPr/>
              <p:nvPr/>
            </p:nvGrpSpPr>
            <p:grpSpPr bwMode="auto">
              <a:xfrm>
                <a:off x="0" y="2773"/>
                <a:ext cx="938" cy="403"/>
                <a:chOff x="0" y="2773"/>
                <a:chExt cx="938" cy="403"/>
              </a:xfrm>
            </p:grpSpPr>
            <p:sp>
              <p:nvSpPr>
                <p:cNvPr id="522310" name="Rectangle 70"/>
                <p:cNvSpPr>
                  <a:spLocks noChangeArrowheads="1"/>
                </p:cNvSpPr>
                <p:nvPr/>
              </p:nvSpPr>
              <p:spPr bwMode="auto">
                <a:xfrm>
                  <a:off x="43" y="2773"/>
                  <a:ext cx="852"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90800" anchor="ctr"/>
                <a:lstStyle/>
                <a:p>
                  <a:pPr algn="ctr" fontAlgn="base">
                    <a:spcBef>
                      <a:spcPct val="0"/>
                    </a:spcBef>
                    <a:spcAft>
                      <a:spcPct val="0"/>
                    </a:spcAft>
                  </a:pPr>
                  <a:r>
                    <a:rPr kumimoji="1" lang="en-US" altLang="zh-CN" sz="2000" b="1">
                      <a:solidFill>
                        <a:srgbClr val="FFFFFF"/>
                      </a:solidFill>
                      <a:latin typeface="宋体" panose="02010600030101010101" pitchFamily="2" charset="-122"/>
                      <a:ea typeface="宋体" panose="02010600030101010101" pitchFamily="2" charset="-122"/>
                    </a:rPr>
                    <a:t>6</a:t>
                  </a:r>
                  <a:endPar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endParaRPr>
                </a:p>
                <a:p>
                  <a:pPr algn="ctr" eaLnBrk="0" fontAlgn="base" hangingPunct="0">
                    <a:spcBef>
                      <a:spcPct val="0"/>
                    </a:spcBef>
                    <a:spcAft>
                      <a:spcPct val="0"/>
                    </a:spcAft>
                  </a:pPr>
                  <a:endParaRPr kumimoji="1" lang="en-US" altLang="zh-CN" sz="2000" b="1">
                    <a:solidFill>
                      <a:srgbClr val="FFFFFF"/>
                    </a:solidFill>
                    <a:latin typeface="Times New Roman" panose="02020603050405020304" pitchFamily="18" charset="0"/>
                    <a:ea typeface="宋体" panose="02010600030101010101" pitchFamily="2" charset="-122"/>
                  </a:endParaRPr>
                </a:p>
              </p:txBody>
            </p:sp>
            <p:sp>
              <p:nvSpPr>
                <p:cNvPr id="522311" name="Rectangle 71"/>
                <p:cNvSpPr>
                  <a:spLocks noChangeArrowheads="1"/>
                </p:cNvSpPr>
                <p:nvPr/>
              </p:nvSpPr>
              <p:spPr bwMode="auto">
                <a:xfrm>
                  <a:off x="0" y="2773"/>
                  <a:ext cx="938" cy="403"/>
                </a:xfrm>
                <a:prstGeom prst="rect">
                  <a:avLst/>
                </a:prstGeom>
                <a:noFill/>
                <a:ln w="7">
                  <a:solidFill>
                    <a:srgbClr val="A0A0A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90800"/>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grpSp>
          <p:grpSp>
            <p:nvGrpSpPr>
              <p:cNvPr id="522312" name="Group 72"/>
              <p:cNvGrpSpPr/>
              <p:nvPr/>
            </p:nvGrpSpPr>
            <p:grpSpPr bwMode="auto">
              <a:xfrm>
                <a:off x="938" y="2773"/>
                <a:ext cx="938" cy="403"/>
                <a:chOff x="938" y="2773"/>
                <a:chExt cx="938" cy="403"/>
              </a:xfrm>
            </p:grpSpPr>
            <p:sp>
              <p:nvSpPr>
                <p:cNvPr id="522313" name="Rectangle 73"/>
                <p:cNvSpPr>
                  <a:spLocks noChangeArrowheads="1"/>
                </p:cNvSpPr>
                <p:nvPr/>
              </p:nvSpPr>
              <p:spPr bwMode="auto">
                <a:xfrm>
                  <a:off x="981" y="2773"/>
                  <a:ext cx="852"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90800" anchor="ctr"/>
                <a:lstStyle/>
                <a:p>
                  <a:pPr algn="ctr" fontAlgn="base">
                    <a:spcBef>
                      <a:spcPct val="0"/>
                    </a:spcBef>
                    <a:spcAft>
                      <a:spcPct val="0"/>
                    </a:spcAft>
                  </a:pPr>
                  <a:r>
                    <a:rPr kumimoji="1" lang="en-US" altLang="zh-CN" sz="2000" b="1">
                      <a:solidFill>
                        <a:srgbClr val="FFFFFF"/>
                      </a:solidFill>
                      <a:latin typeface="宋体" panose="02010600030101010101" pitchFamily="2" charset="-122"/>
                      <a:ea typeface="宋体" panose="02010600030101010101" pitchFamily="2" charset="-122"/>
                    </a:rPr>
                    <a:t>00000000</a:t>
                  </a:r>
                  <a:endPar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endParaRPr>
                </a:p>
                <a:p>
                  <a:pPr algn="ctr" eaLnBrk="0" fontAlgn="base" hangingPunct="0">
                    <a:spcBef>
                      <a:spcPct val="0"/>
                    </a:spcBef>
                    <a:spcAft>
                      <a:spcPct val="0"/>
                    </a:spcAft>
                  </a:pPr>
                  <a:endParaRPr kumimoji="1" lang="en-US" altLang="zh-CN" sz="2000" b="1">
                    <a:solidFill>
                      <a:srgbClr val="FFFFFF"/>
                    </a:solidFill>
                    <a:latin typeface="Times New Roman" panose="02020603050405020304" pitchFamily="18" charset="0"/>
                    <a:ea typeface="宋体" panose="02010600030101010101" pitchFamily="2" charset="-122"/>
                  </a:endParaRPr>
                </a:p>
              </p:txBody>
            </p:sp>
            <p:sp>
              <p:nvSpPr>
                <p:cNvPr id="522314" name="Rectangle 74"/>
                <p:cNvSpPr>
                  <a:spLocks noChangeArrowheads="1"/>
                </p:cNvSpPr>
                <p:nvPr/>
              </p:nvSpPr>
              <p:spPr bwMode="auto">
                <a:xfrm>
                  <a:off x="938" y="2773"/>
                  <a:ext cx="938" cy="403"/>
                </a:xfrm>
                <a:prstGeom prst="rect">
                  <a:avLst/>
                </a:prstGeom>
                <a:noFill/>
                <a:ln w="7">
                  <a:solidFill>
                    <a:srgbClr val="A0A0A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90800"/>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grpSp>
          <p:grpSp>
            <p:nvGrpSpPr>
              <p:cNvPr id="522315" name="Group 75"/>
              <p:cNvGrpSpPr/>
              <p:nvPr/>
            </p:nvGrpSpPr>
            <p:grpSpPr bwMode="auto">
              <a:xfrm>
                <a:off x="1876" y="2773"/>
                <a:ext cx="938" cy="403"/>
                <a:chOff x="1876" y="2773"/>
                <a:chExt cx="938" cy="403"/>
              </a:xfrm>
            </p:grpSpPr>
            <p:sp>
              <p:nvSpPr>
                <p:cNvPr id="522316" name="Rectangle 76"/>
                <p:cNvSpPr>
                  <a:spLocks noChangeArrowheads="1"/>
                </p:cNvSpPr>
                <p:nvPr/>
              </p:nvSpPr>
              <p:spPr bwMode="auto">
                <a:xfrm>
                  <a:off x="1919" y="2773"/>
                  <a:ext cx="852"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90800" anchor="ctr"/>
                <a:lstStyle/>
                <a:p>
                  <a:pPr algn="ctr" fontAlgn="base">
                    <a:spcBef>
                      <a:spcPct val="0"/>
                    </a:spcBef>
                    <a:spcAft>
                      <a:spcPct val="0"/>
                    </a:spcAft>
                  </a:pPr>
                  <a:r>
                    <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rPr>
                    <a:t> </a:t>
                  </a:r>
                  <a:endPar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endParaRPr>
                </a:p>
                <a:p>
                  <a:pPr algn="ctr" eaLnBrk="0" fontAlgn="base" hangingPunct="0">
                    <a:spcBef>
                      <a:spcPct val="0"/>
                    </a:spcBef>
                    <a:spcAft>
                      <a:spcPct val="0"/>
                    </a:spcAft>
                  </a:pPr>
                  <a:endParaRPr kumimoji="1" lang="en-US" altLang="zh-CN" sz="2000" b="1">
                    <a:solidFill>
                      <a:srgbClr val="FFFFFF"/>
                    </a:solidFill>
                    <a:latin typeface="宋体" panose="02010600030101010101" pitchFamily="2" charset="-122"/>
                    <a:ea typeface="宋体" panose="02010600030101010101" pitchFamily="2" charset="-122"/>
                  </a:endParaRPr>
                </a:p>
              </p:txBody>
            </p:sp>
            <p:sp>
              <p:nvSpPr>
                <p:cNvPr id="522317" name="Rectangle 77"/>
                <p:cNvSpPr>
                  <a:spLocks noChangeArrowheads="1"/>
                </p:cNvSpPr>
                <p:nvPr/>
              </p:nvSpPr>
              <p:spPr bwMode="auto">
                <a:xfrm>
                  <a:off x="1876" y="2773"/>
                  <a:ext cx="938" cy="403"/>
                </a:xfrm>
                <a:prstGeom prst="rect">
                  <a:avLst/>
                </a:prstGeom>
                <a:noFill/>
                <a:ln w="7">
                  <a:solidFill>
                    <a:srgbClr val="A0A0A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90800"/>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grpSp>
          <p:grpSp>
            <p:nvGrpSpPr>
              <p:cNvPr id="522318" name="Group 78"/>
              <p:cNvGrpSpPr/>
              <p:nvPr/>
            </p:nvGrpSpPr>
            <p:grpSpPr bwMode="auto">
              <a:xfrm>
                <a:off x="0" y="3176"/>
                <a:ext cx="938" cy="355"/>
                <a:chOff x="0" y="3176"/>
                <a:chExt cx="938" cy="355"/>
              </a:xfrm>
            </p:grpSpPr>
            <p:sp>
              <p:nvSpPr>
                <p:cNvPr id="522319" name="Rectangle 79"/>
                <p:cNvSpPr>
                  <a:spLocks noChangeArrowheads="1"/>
                </p:cNvSpPr>
                <p:nvPr/>
              </p:nvSpPr>
              <p:spPr bwMode="auto">
                <a:xfrm>
                  <a:off x="43" y="3176"/>
                  <a:ext cx="852" cy="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90800" anchor="ctr"/>
                <a:lstStyle/>
                <a:p>
                  <a:pPr algn="ctr" fontAlgn="base">
                    <a:spcBef>
                      <a:spcPct val="0"/>
                    </a:spcBef>
                    <a:spcAft>
                      <a:spcPct val="0"/>
                    </a:spcAft>
                  </a:pPr>
                  <a:r>
                    <a:rPr kumimoji="1" lang="en-US" altLang="zh-CN" sz="2000" b="1">
                      <a:solidFill>
                        <a:srgbClr val="FFFFFF"/>
                      </a:solidFill>
                      <a:latin typeface="宋体" panose="02010600030101010101" pitchFamily="2" charset="-122"/>
                      <a:ea typeface="宋体" panose="02010600030101010101" pitchFamily="2" charset="-122"/>
                    </a:rPr>
                    <a:t>7</a:t>
                  </a:r>
                  <a:endPar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endParaRPr>
                </a:p>
                <a:p>
                  <a:pPr algn="ctr" eaLnBrk="0" fontAlgn="base" hangingPunct="0">
                    <a:spcBef>
                      <a:spcPct val="0"/>
                    </a:spcBef>
                    <a:spcAft>
                      <a:spcPct val="0"/>
                    </a:spcAft>
                  </a:pPr>
                  <a:endParaRPr kumimoji="1" lang="en-US" altLang="zh-CN" sz="2000" b="1">
                    <a:solidFill>
                      <a:srgbClr val="FFFFFF"/>
                    </a:solidFill>
                    <a:latin typeface="Times New Roman" panose="02020603050405020304" pitchFamily="18" charset="0"/>
                    <a:ea typeface="宋体" panose="02010600030101010101" pitchFamily="2" charset="-122"/>
                  </a:endParaRPr>
                </a:p>
              </p:txBody>
            </p:sp>
            <p:sp>
              <p:nvSpPr>
                <p:cNvPr id="522320" name="Rectangle 80"/>
                <p:cNvSpPr>
                  <a:spLocks noChangeArrowheads="1"/>
                </p:cNvSpPr>
                <p:nvPr/>
              </p:nvSpPr>
              <p:spPr bwMode="auto">
                <a:xfrm>
                  <a:off x="0" y="3176"/>
                  <a:ext cx="938" cy="355"/>
                </a:xfrm>
                <a:prstGeom prst="rect">
                  <a:avLst/>
                </a:prstGeom>
                <a:noFill/>
                <a:ln w="7">
                  <a:solidFill>
                    <a:srgbClr val="A0A0A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90800"/>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grpSp>
          <p:grpSp>
            <p:nvGrpSpPr>
              <p:cNvPr id="522321" name="Group 81"/>
              <p:cNvGrpSpPr/>
              <p:nvPr/>
            </p:nvGrpSpPr>
            <p:grpSpPr bwMode="auto">
              <a:xfrm>
                <a:off x="938" y="3176"/>
                <a:ext cx="938" cy="355"/>
                <a:chOff x="938" y="3176"/>
                <a:chExt cx="938" cy="355"/>
              </a:xfrm>
            </p:grpSpPr>
            <p:sp>
              <p:nvSpPr>
                <p:cNvPr id="522322" name="Rectangle 82"/>
                <p:cNvSpPr>
                  <a:spLocks noChangeArrowheads="1"/>
                </p:cNvSpPr>
                <p:nvPr/>
              </p:nvSpPr>
              <p:spPr bwMode="auto">
                <a:xfrm>
                  <a:off x="981" y="3176"/>
                  <a:ext cx="852" cy="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90800" anchor="ctr"/>
                <a:lstStyle/>
                <a:p>
                  <a:pPr algn="ctr" fontAlgn="base">
                    <a:spcBef>
                      <a:spcPct val="0"/>
                    </a:spcBef>
                    <a:spcAft>
                      <a:spcPct val="0"/>
                    </a:spcAft>
                  </a:pPr>
                  <a:r>
                    <a:rPr kumimoji="1" lang="en-US" altLang="zh-CN" sz="2000" b="1">
                      <a:solidFill>
                        <a:srgbClr val="FFFFFF"/>
                      </a:solidFill>
                      <a:latin typeface="宋体" panose="02010600030101010101" pitchFamily="2" charset="-122"/>
                      <a:ea typeface="宋体" panose="02010600030101010101" pitchFamily="2" charset="-122"/>
                    </a:rPr>
                    <a:t>11001011</a:t>
                  </a:r>
                  <a:endPar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endParaRPr>
                </a:p>
                <a:p>
                  <a:pPr algn="ctr" eaLnBrk="0" fontAlgn="base" hangingPunct="0">
                    <a:spcBef>
                      <a:spcPct val="0"/>
                    </a:spcBef>
                    <a:spcAft>
                      <a:spcPct val="0"/>
                    </a:spcAft>
                  </a:pPr>
                  <a:endParaRPr kumimoji="1" lang="en-US" altLang="zh-CN" sz="2000" b="1">
                    <a:solidFill>
                      <a:srgbClr val="FFFFFF"/>
                    </a:solidFill>
                    <a:latin typeface="Times New Roman" panose="02020603050405020304" pitchFamily="18" charset="0"/>
                    <a:ea typeface="宋体" panose="02010600030101010101" pitchFamily="2" charset="-122"/>
                  </a:endParaRPr>
                </a:p>
              </p:txBody>
            </p:sp>
            <p:sp>
              <p:nvSpPr>
                <p:cNvPr id="522323" name="Rectangle 83"/>
                <p:cNvSpPr>
                  <a:spLocks noChangeArrowheads="1"/>
                </p:cNvSpPr>
                <p:nvPr/>
              </p:nvSpPr>
              <p:spPr bwMode="auto">
                <a:xfrm>
                  <a:off x="938" y="3176"/>
                  <a:ext cx="938" cy="355"/>
                </a:xfrm>
                <a:prstGeom prst="rect">
                  <a:avLst/>
                </a:prstGeom>
                <a:noFill/>
                <a:ln w="7">
                  <a:solidFill>
                    <a:srgbClr val="A0A0A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90800"/>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grpSp>
          <p:grpSp>
            <p:nvGrpSpPr>
              <p:cNvPr id="522324" name="Group 84"/>
              <p:cNvGrpSpPr/>
              <p:nvPr/>
            </p:nvGrpSpPr>
            <p:grpSpPr bwMode="auto">
              <a:xfrm>
                <a:off x="1876" y="3176"/>
                <a:ext cx="938" cy="422"/>
                <a:chOff x="1876" y="3176"/>
                <a:chExt cx="938" cy="422"/>
              </a:xfrm>
            </p:grpSpPr>
            <p:sp>
              <p:nvSpPr>
                <p:cNvPr id="522325" name="Rectangle 85"/>
                <p:cNvSpPr>
                  <a:spLocks noChangeArrowheads="1"/>
                </p:cNvSpPr>
                <p:nvPr/>
              </p:nvSpPr>
              <p:spPr bwMode="auto">
                <a:xfrm>
                  <a:off x="1919" y="3243"/>
                  <a:ext cx="852" cy="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90800" anchor="ctr"/>
                <a:lstStyle/>
                <a:p>
                  <a:pPr algn="ctr" fontAlgn="base">
                    <a:spcBef>
                      <a:spcPct val="0"/>
                    </a:spcBef>
                    <a:spcAft>
                      <a:spcPct val="0"/>
                    </a:spcAft>
                  </a:pPr>
                  <a:r>
                    <a:rPr kumimoji="1" lang="zh-CN" altLang="en-US" sz="2000" b="1">
                      <a:solidFill>
                        <a:srgbClr val="FFFFFF"/>
                      </a:solidFill>
                      <a:latin typeface="宋体" panose="02010600030101010101" pitchFamily="2" charset="-122"/>
                      <a:ea typeface="宋体" panose="02010600030101010101" pitchFamily="2" charset="-122"/>
                    </a:rPr>
                    <a:t>校验字</a:t>
                  </a:r>
                  <a:endParaRPr kumimoji="1" lang="zh-CN" altLang="en-US" sz="2000" b="1">
                    <a:solidFill>
                      <a:srgbClr val="FFFFFF"/>
                    </a:solidFill>
                    <a:latin typeface="宋体" panose="02010600030101010101" pitchFamily="2" charset="-122"/>
                    <a:ea typeface="宋体" panose="02010600030101010101" pitchFamily="2" charset="-122"/>
                    <a:cs typeface="Times New Roman" panose="02020603050405020304" pitchFamily="18" charset="0"/>
                  </a:endParaRPr>
                </a:p>
                <a:p>
                  <a:pPr algn="ctr" eaLnBrk="0" fontAlgn="base" hangingPunct="0">
                    <a:spcBef>
                      <a:spcPct val="0"/>
                    </a:spcBef>
                    <a:spcAft>
                      <a:spcPct val="0"/>
                    </a:spcAft>
                  </a:pPr>
                  <a:endParaRPr kumimoji="1" lang="en-US" altLang="zh-CN" sz="2000" b="1">
                    <a:solidFill>
                      <a:srgbClr val="FFFFFF"/>
                    </a:solidFill>
                    <a:latin typeface="Times New Roman" panose="02020603050405020304" pitchFamily="18" charset="0"/>
                    <a:ea typeface="宋体" panose="02010600030101010101" pitchFamily="2" charset="-122"/>
                  </a:endParaRPr>
                </a:p>
              </p:txBody>
            </p:sp>
            <p:sp>
              <p:nvSpPr>
                <p:cNvPr id="522326" name="Rectangle 86"/>
                <p:cNvSpPr>
                  <a:spLocks noChangeArrowheads="1"/>
                </p:cNvSpPr>
                <p:nvPr/>
              </p:nvSpPr>
              <p:spPr bwMode="auto">
                <a:xfrm>
                  <a:off x="1876" y="3176"/>
                  <a:ext cx="938" cy="355"/>
                </a:xfrm>
                <a:prstGeom prst="rect">
                  <a:avLst/>
                </a:prstGeom>
                <a:noFill/>
                <a:ln w="7">
                  <a:solidFill>
                    <a:srgbClr val="A0A0A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90800"/>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grpSp>
          <p:grpSp>
            <p:nvGrpSpPr>
              <p:cNvPr id="522327" name="Group 87"/>
              <p:cNvGrpSpPr/>
              <p:nvPr/>
            </p:nvGrpSpPr>
            <p:grpSpPr bwMode="auto">
              <a:xfrm>
                <a:off x="0" y="3531"/>
                <a:ext cx="938" cy="403"/>
                <a:chOff x="0" y="3531"/>
                <a:chExt cx="938" cy="403"/>
              </a:xfrm>
            </p:grpSpPr>
            <p:sp>
              <p:nvSpPr>
                <p:cNvPr id="522328" name="Rectangle 88"/>
                <p:cNvSpPr>
                  <a:spLocks noChangeArrowheads="1"/>
                </p:cNvSpPr>
                <p:nvPr/>
              </p:nvSpPr>
              <p:spPr bwMode="auto">
                <a:xfrm>
                  <a:off x="43" y="3531"/>
                  <a:ext cx="852"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90800" anchor="ctr"/>
                <a:lstStyle/>
                <a:p>
                  <a:pPr algn="ctr" fontAlgn="base">
                    <a:spcBef>
                      <a:spcPct val="0"/>
                    </a:spcBef>
                    <a:spcAft>
                      <a:spcPct val="0"/>
                    </a:spcAft>
                  </a:pPr>
                  <a:r>
                    <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rPr>
                    <a:t> </a:t>
                  </a:r>
                  <a:endPar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endParaRPr>
                </a:p>
                <a:p>
                  <a:pPr algn="ctr" eaLnBrk="0" fontAlgn="base" hangingPunct="0">
                    <a:spcBef>
                      <a:spcPct val="0"/>
                    </a:spcBef>
                    <a:spcAft>
                      <a:spcPct val="0"/>
                    </a:spcAft>
                  </a:pPr>
                  <a:endParaRPr kumimoji="1" lang="en-US" altLang="zh-CN" sz="2000" b="1">
                    <a:solidFill>
                      <a:srgbClr val="FFFFFF"/>
                    </a:solidFill>
                    <a:latin typeface="宋体" panose="02010600030101010101" pitchFamily="2" charset="-122"/>
                    <a:ea typeface="宋体" panose="02010600030101010101" pitchFamily="2" charset="-122"/>
                  </a:endParaRPr>
                </a:p>
              </p:txBody>
            </p:sp>
            <p:sp>
              <p:nvSpPr>
                <p:cNvPr id="522329" name="Rectangle 89"/>
                <p:cNvSpPr>
                  <a:spLocks noChangeArrowheads="1"/>
                </p:cNvSpPr>
                <p:nvPr/>
              </p:nvSpPr>
              <p:spPr bwMode="auto">
                <a:xfrm>
                  <a:off x="0" y="3531"/>
                  <a:ext cx="938" cy="403"/>
                </a:xfrm>
                <a:prstGeom prst="rect">
                  <a:avLst/>
                </a:prstGeom>
                <a:noFill/>
                <a:ln w="7">
                  <a:solidFill>
                    <a:srgbClr val="A0A0A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90800"/>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grpSp>
          <p:grpSp>
            <p:nvGrpSpPr>
              <p:cNvPr id="522330" name="Group 90"/>
              <p:cNvGrpSpPr/>
              <p:nvPr/>
            </p:nvGrpSpPr>
            <p:grpSpPr bwMode="auto">
              <a:xfrm>
                <a:off x="938" y="3531"/>
                <a:ext cx="938" cy="403"/>
                <a:chOff x="938" y="3531"/>
                <a:chExt cx="938" cy="403"/>
              </a:xfrm>
            </p:grpSpPr>
            <p:sp>
              <p:nvSpPr>
                <p:cNvPr id="522331" name="Rectangle 91"/>
                <p:cNvSpPr>
                  <a:spLocks noChangeArrowheads="1"/>
                </p:cNvSpPr>
                <p:nvPr/>
              </p:nvSpPr>
              <p:spPr bwMode="auto">
                <a:xfrm>
                  <a:off x="981" y="3531"/>
                  <a:ext cx="852"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90800" anchor="ctr"/>
                <a:lstStyle/>
                <a:p>
                  <a:pPr algn="ctr" fontAlgn="base">
                    <a:spcBef>
                      <a:spcPct val="0"/>
                    </a:spcBef>
                    <a:spcAft>
                      <a:spcPct val="0"/>
                    </a:spcAft>
                  </a:pPr>
                  <a:r>
                    <a:rPr kumimoji="1" lang="en-US" altLang="zh-CN" sz="2000" b="1">
                      <a:solidFill>
                        <a:srgbClr val="FFFFFF"/>
                      </a:solidFill>
                      <a:latin typeface="宋体" panose="02010600030101010101" pitchFamily="2" charset="-122"/>
                      <a:ea typeface="宋体" panose="02010600030101010101" pitchFamily="2" charset="-122"/>
                    </a:rPr>
                    <a:t>11111111</a:t>
                  </a:r>
                  <a:endParaRPr kumimoji="1" lang="en-US" altLang="zh-CN" sz="2000" b="1">
                    <a:solidFill>
                      <a:srgbClr val="FFFFFF"/>
                    </a:solidFill>
                    <a:latin typeface="宋体" panose="02010600030101010101" pitchFamily="2" charset="-122"/>
                    <a:ea typeface="宋体" panose="02010600030101010101" pitchFamily="2" charset="-122"/>
                    <a:cs typeface="Times New Roman" panose="02020603050405020304" pitchFamily="18" charset="0"/>
                  </a:endParaRPr>
                </a:p>
                <a:p>
                  <a:pPr algn="ctr" eaLnBrk="0" fontAlgn="base" hangingPunct="0">
                    <a:spcBef>
                      <a:spcPct val="0"/>
                    </a:spcBef>
                    <a:spcAft>
                      <a:spcPct val="0"/>
                    </a:spcAft>
                  </a:pPr>
                  <a:endParaRPr kumimoji="1" lang="en-US" altLang="zh-CN" sz="2000" b="1">
                    <a:solidFill>
                      <a:srgbClr val="FFFFFF"/>
                    </a:solidFill>
                    <a:latin typeface="Times New Roman" panose="02020603050405020304" pitchFamily="18" charset="0"/>
                    <a:ea typeface="宋体" panose="02010600030101010101" pitchFamily="2" charset="-122"/>
                  </a:endParaRPr>
                </a:p>
              </p:txBody>
            </p:sp>
            <p:sp>
              <p:nvSpPr>
                <p:cNvPr id="522332" name="Rectangle 92"/>
                <p:cNvSpPr>
                  <a:spLocks noChangeArrowheads="1"/>
                </p:cNvSpPr>
                <p:nvPr/>
              </p:nvSpPr>
              <p:spPr bwMode="auto">
                <a:xfrm>
                  <a:off x="938" y="3531"/>
                  <a:ext cx="938" cy="403"/>
                </a:xfrm>
                <a:prstGeom prst="rect">
                  <a:avLst/>
                </a:prstGeom>
                <a:noFill/>
                <a:ln w="7">
                  <a:solidFill>
                    <a:srgbClr val="A0A0A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90800"/>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grpSp>
          <p:grpSp>
            <p:nvGrpSpPr>
              <p:cNvPr id="522333" name="Group 93"/>
              <p:cNvGrpSpPr/>
              <p:nvPr/>
            </p:nvGrpSpPr>
            <p:grpSpPr bwMode="auto">
              <a:xfrm>
                <a:off x="1876" y="3531"/>
                <a:ext cx="938" cy="403"/>
                <a:chOff x="1876" y="3531"/>
                <a:chExt cx="938" cy="403"/>
              </a:xfrm>
            </p:grpSpPr>
            <p:sp>
              <p:nvSpPr>
                <p:cNvPr id="522334" name="Rectangle 94"/>
                <p:cNvSpPr>
                  <a:spLocks noChangeArrowheads="1"/>
                </p:cNvSpPr>
                <p:nvPr/>
              </p:nvSpPr>
              <p:spPr bwMode="auto">
                <a:xfrm>
                  <a:off x="1919" y="3531"/>
                  <a:ext cx="852"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90800" anchor="ctr"/>
                <a:lstStyle/>
                <a:p>
                  <a:pPr algn="ctr" fontAlgn="base">
                    <a:spcBef>
                      <a:spcPct val="0"/>
                    </a:spcBef>
                    <a:spcAft>
                      <a:spcPct val="0"/>
                    </a:spcAft>
                  </a:pPr>
                  <a:r>
                    <a:rPr kumimoji="1" lang="zh-CN" altLang="en-US" sz="2000" b="1">
                      <a:solidFill>
                        <a:srgbClr val="FFFFFF"/>
                      </a:solidFill>
                      <a:latin typeface="宋体" panose="02010600030101010101" pitchFamily="2" charset="-122"/>
                      <a:ea typeface="宋体" panose="02010600030101010101" pitchFamily="2" charset="-122"/>
                    </a:rPr>
                    <a:t>校验和</a:t>
                  </a:r>
                  <a:endParaRPr kumimoji="1" lang="zh-CN" altLang="en-US" sz="2000" b="1">
                    <a:solidFill>
                      <a:srgbClr val="FFFFFF"/>
                    </a:solidFill>
                    <a:latin typeface="宋体" panose="02010600030101010101" pitchFamily="2" charset="-122"/>
                    <a:ea typeface="宋体" panose="02010600030101010101" pitchFamily="2" charset="-122"/>
                    <a:cs typeface="Times New Roman" panose="02020603050405020304" pitchFamily="18" charset="0"/>
                  </a:endParaRPr>
                </a:p>
                <a:p>
                  <a:pPr algn="ctr" eaLnBrk="0" fontAlgn="base" hangingPunct="0">
                    <a:spcBef>
                      <a:spcPct val="0"/>
                    </a:spcBef>
                    <a:spcAft>
                      <a:spcPct val="0"/>
                    </a:spcAft>
                  </a:pPr>
                  <a:endParaRPr kumimoji="1" lang="en-US" altLang="zh-CN" sz="2000" b="1">
                    <a:solidFill>
                      <a:srgbClr val="FFFFFF"/>
                    </a:solidFill>
                    <a:latin typeface="Times New Roman" panose="02020603050405020304" pitchFamily="18" charset="0"/>
                    <a:ea typeface="宋体" panose="02010600030101010101" pitchFamily="2" charset="-122"/>
                  </a:endParaRPr>
                </a:p>
              </p:txBody>
            </p:sp>
            <p:sp>
              <p:nvSpPr>
                <p:cNvPr id="522335" name="Rectangle 95"/>
                <p:cNvSpPr>
                  <a:spLocks noChangeArrowheads="1"/>
                </p:cNvSpPr>
                <p:nvPr/>
              </p:nvSpPr>
              <p:spPr bwMode="auto">
                <a:xfrm>
                  <a:off x="1876" y="3531"/>
                  <a:ext cx="938" cy="403"/>
                </a:xfrm>
                <a:prstGeom prst="rect">
                  <a:avLst/>
                </a:prstGeom>
                <a:noFill/>
                <a:ln w="7">
                  <a:solidFill>
                    <a:srgbClr val="A0A0A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90800"/>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grpSp>
        </p:grpSp>
        <p:sp>
          <p:nvSpPr>
            <p:cNvPr id="522336" name="Rectangle 96"/>
            <p:cNvSpPr>
              <a:spLocks noChangeArrowheads="1"/>
            </p:cNvSpPr>
            <p:nvPr/>
          </p:nvSpPr>
          <p:spPr bwMode="auto">
            <a:xfrm>
              <a:off x="-3" y="-3"/>
              <a:ext cx="2820" cy="3940"/>
            </a:xfrm>
            <a:prstGeom prst="rect">
              <a:avLst/>
            </a:prstGeom>
            <a:noFill/>
            <a:ln w="9525">
              <a:solidFill>
                <a:srgbClr val="A0A0A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90800"/>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grpSp>
      <p:sp>
        <p:nvSpPr>
          <p:cNvPr id="522337" name="Rectangle 97"/>
          <p:cNvSpPr>
            <a:spLocks noChangeArrowheads="1"/>
          </p:cNvSpPr>
          <p:nvPr/>
        </p:nvSpPr>
        <p:spPr bwMode="auto">
          <a:xfrm>
            <a:off x="1295400" y="870268"/>
            <a:ext cx="1407160" cy="460375"/>
          </a:xfrm>
          <a:prstGeom prst="rect">
            <a:avLst/>
          </a:prstGeom>
          <a:solidFill>
            <a:schemeClr val="hlink"/>
          </a:solidFill>
          <a:ln w="28575" cap="sq">
            <a:solidFill>
              <a:srgbClr val="FF99FF"/>
            </a:solidFill>
            <a:miter lim="800000"/>
          </a:ln>
          <a:effectLst>
            <a:prstShdw prst="shdw17" dist="17961" dir="2700000">
              <a:schemeClr val="bg2"/>
            </a:prstShdw>
          </a:effectLst>
        </p:spPr>
        <p:txBody>
          <a:bodyPr wrap="none">
            <a:spAutoFit/>
          </a:bodyPr>
          <a:lstStyle/>
          <a:p>
            <a:pPr fontAlgn="base">
              <a:spcBef>
                <a:spcPct val="50000"/>
              </a:spcBef>
              <a:spcAft>
                <a:spcPct val="0"/>
              </a:spcAft>
            </a:pPr>
            <a:r>
              <a:rPr kumimoji="1" lang="zh-CN" altLang="en-US" sz="2400" b="1">
                <a:solidFill>
                  <a:srgbClr val="FF6600"/>
                </a:solidFill>
                <a:latin typeface="宋体" panose="02010600030101010101" pitchFamily="2" charset="-122"/>
                <a:ea typeface="宋体" panose="02010600030101010101" pitchFamily="2" charset="-122"/>
              </a:rPr>
              <a:t>设计思想</a:t>
            </a:r>
            <a:endParaRPr kumimoji="1" lang="zh-CN" altLang="en-US" sz="2400" b="1">
              <a:solidFill>
                <a:srgbClr val="FF6600"/>
              </a:solidFill>
              <a:latin typeface="宋体" panose="02010600030101010101" pitchFamily="2" charset="-122"/>
              <a:ea typeface="宋体" panose="02010600030101010101" pitchFamily="2" charset="-122"/>
            </a:endParaRPr>
          </a:p>
        </p:txBody>
      </p:sp>
      <p:sp>
        <p:nvSpPr>
          <p:cNvPr id="522338" name="AutoShape 98"/>
          <p:cNvSpPr>
            <a:spLocks noChangeArrowheads="1"/>
          </p:cNvSpPr>
          <p:nvPr/>
        </p:nvSpPr>
        <p:spPr bwMode="auto">
          <a:xfrm>
            <a:off x="1981200" y="1516380"/>
            <a:ext cx="304800" cy="533400"/>
          </a:xfrm>
          <a:prstGeom prst="downArrow">
            <a:avLst>
              <a:gd name="adj1" fmla="val 50000"/>
              <a:gd name="adj2" fmla="val 43750"/>
            </a:avLst>
          </a:prstGeom>
          <a:solidFill>
            <a:schemeClr val="accent2"/>
          </a:solidFill>
          <a:ln w="28575" cap="sq">
            <a:solidFill>
              <a:schemeClr val="hlink"/>
            </a:solidFill>
            <a:miter lim="800000"/>
          </a:ln>
          <a:effectLst>
            <a:prstShdw prst="shdw17" dist="17961" dir="2700000">
              <a:schemeClr val="bg2"/>
            </a:prstShdw>
          </a:effectLst>
        </p:spPr>
        <p:txBody>
          <a:bodyPr wrap="none" anchor="ctr"/>
          <a:lstStyle/>
          <a:p>
            <a:pPr fontAlgn="base">
              <a:spcBef>
                <a:spcPct val="0"/>
              </a:spcBef>
              <a:spcAft>
                <a:spcPct val="0"/>
              </a:spcAft>
            </a:pPr>
            <a:endParaRPr lang="zh-CN" altLang="en-US" sz="2400" b="1">
              <a:solidFill>
                <a:srgbClr val="FFFF00"/>
              </a:solidFill>
              <a:latin typeface="宋体" panose="02010600030101010101" pitchFamily="2" charset="-122"/>
              <a:ea typeface="宋体" panose="02010600030101010101" pitchFamily="2" charset="-122"/>
            </a:endParaRPr>
          </a:p>
        </p:txBody>
      </p:sp>
      <p:sp>
        <p:nvSpPr>
          <p:cNvPr id="522339" name="Text Box 99"/>
          <p:cNvSpPr txBox="1">
            <a:spLocks noChangeArrowheads="1"/>
          </p:cNvSpPr>
          <p:nvPr/>
        </p:nvSpPr>
        <p:spPr bwMode="auto">
          <a:xfrm>
            <a:off x="5941695" y="471805"/>
            <a:ext cx="1600200" cy="398780"/>
          </a:xfrm>
          <a:prstGeom prst="rect">
            <a:avLst/>
          </a:prstGeom>
          <a:solidFill>
            <a:schemeClr val="accent2"/>
          </a:solidFill>
          <a:ln w="28575" cap="sq">
            <a:solidFill>
              <a:schemeClr val="hlink"/>
            </a:solidFill>
            <a:miter lim="800000"/>
          </a:ln>
          <a:effectLst>
            <a:prstShdw prst="shdw17" dist="17961" dir="2700000">
              <a:schemeClr val="bg2"/>
            </a:prstShdw>
          </a:effectLst>
        </p:spPr>
        <p:txBody>
          <a:bodyPr wrap="square">
            <a:spAutoFit/>
          </a:bodyPr>
          <a:lstStyle/>
          <a:p>
            <a:pPr fontAlgn="base">
              <a:spcBef>
                <a:spcPct val="50000"/>
              </a:spcBef>
              <a:spcAft>
                <a:spcPct val="0"/>
              </a:spcAft>
            </a:pP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ROM</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自检数据</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522340" name="AutoShape 100"/>
          <p:cNvSpPr>
            <a:spLocks noChangeArrowheads="1"/>
          </p:cNvSpPr>
          <p:nvPr/>
        </p:nvSpPr>
        <p:spPr bwMode="auto">
          <a:xfrm>
            <a:off x="6589395" y="982980"/>
            <a:ext cx="304800" cy="533400"/>
          </a:xfrm>
          <a:prstGeom prst="downArrow">
            <a:avLst>
              <a:gd name="adj1" fmla="val 50000"/>
              <a:gd name="adj2" fmla="val 43750"/>
            </a:avLst>
          </a:prstGeom>
          <a:solidFill>
            <a:schemeClr val="folHlink"/>
          </a:solidFill>
          <a:ln w="28575" cap="sq">
            <a:solidFill>
              <a:schemeClr val="hlink"/>
            </a:solidFill>
            <a:miter lim="800000"/>
          </a:ln>
          <a:effectLst>
            <a:prstShdw prst="shdw17" dist="17961" dir="2700000">
              <a:schemeClr val="bg2"/>
            </a:prstShdw>
          </a:effectLst>
        </p:spPr>
        <p:txBody>
          <a:bodyPr wrap="none" anchor="ctr"/>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3266" name="Object 2" descr="斜纹布"/>
          <p:cNvGraphicFramePr>
            <a:graphicFrameLocks noChangeAspect="1"/>
          </p:cNvGraphicFramePr>
          <p:nvPr/>
        </p:nvGraphicFramePr>
        <p:xfrm>
          <a:off x="4070985" y="1106170"/>
          <a:ext cx="3109595" cy="4617085"/>
        </p:xfrm>
        <a:graphic>
          <a:graphicData uri="http://schemas.openxmlformats.org/presentationml/2006/ole">
            <mc:AlternateContent xmlns:mc="http://schemas.openxmlformats.org/markup-compatibility/2006">
              <mc:Choice xmlns:v="urn:schemas-microsoft-com:vml" Requires="v">
                <p:oleObj spid="_x0000_s6181" name="位图图像" r:id="rId1" imgW="3695700" imgH="5486400" progId="Paint.Picture">
                  <p:embed/>
                </p:oleObj>
              </mc:Choice>
              <mc:Fallback>
                <p:oleObj name="位图图像" r:id="rId1" imgW="3695700" imgH="5486400" progId="Paint.Picture">
                  <p:embed/>
                  <p:pic>
                    <p:nvPicPr>
                      <p:cNvPr id="0" name="图片 618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70985" y="1106170"/>
                        <a:ext cx="3109595" cy="4617085"/>
                      </a:xfrm>
                      <a:prstGeom prst="rect">
                        <a:avLst/>
                      </a:prstGeom>
                      <a:noFill/>
                      <a:ln>
                        <a:noFill/>
                      </a:ln>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bg2"/>
                              </a:outerShdw>
                            </a:effectLst>
                          </a14:hiddenEffects>
                        </a:ext>
                      </a:extLst>
                    </p:spPr>
                  </p:pic>
                </p:oleObj>
              </mc:Fallback>
            </mc:AlternateContent>
          </a:graphicData>
        </a:graphic>
      </p:graphicFrame>
      <p:sp>
        <p:nvSpPr>
          <p:cNvPr id="523267" name="Rectangle 3" descr="斜纹布"/>
          <p:cNvSpPr>
            <a:spLocks noChangeArrowheads="1"/>
          </p:cNvSpPr>
          <p:nvPr/>
        </p:nvSpPr>
        <p:spPr bwMode="auto">
          <a:xfrm>
            <a:off x="814070" y="3134995"/>
            <a:ext cx="2458085" cy="460375"/>
          </a:xfrm>
          <a:prstGeom prst="rect">
            <a:avLst/>
          </a:prstGeom>
          <a:noFill/>
          <a:ln w="28575" cap="sq">
            <a:solidFill>
              <a:srgbClr val="FF99FF"/>
            </a:solidFill>
            <a:miter lim="800000"/>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Lst>
        </p:spPr>
        <p:txBody>
          <a:bodyPr wrap="none">
            <a:spAutoFit/>
          </a:bodyPr>
          <a:lstStyle/>
          <a:p>
            <a:pPr fontAlgn="base">
              <a:spcBef>
                <a:spcPct val="0"/>
              </a:spcBef>
              <a:spcAft>
                <a:spcPct val="0"/>
              </a:spcAft>
            </a:pPr>
            <a:r>
              <a:rPr kumimoji="1"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ROM</a:t>
            </a:r>
            <a:r>
              <a:rPr kumimoji="1"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的自检流程</a:t>
            </a:r>
            <a:endParaRPr kumimoji="1"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523268" name="AutoShape 4"/>
          <p:cNvSpPr>
            <a:spLocks noChangeArrowheads="1"/>
          </p:cNvSpPr>
          <p:nvPr/>
        </p:nvSpPr>
        <p:spPr bwMode="auto">
          <a:xfrm>
            <a:off x="3291840" y="3174365"/>
            <a:ext cx="762000" cy="381000"/>
          </a:xfrm>
          <a:prstGeom prst="rightArrow">
            <a:avLst>
              <a:gd name="adj1" fmla="val 50000"/>
              <a:gd name="adj2" fmla="val 50000"/>
            </a:avLst>
          </a:prstGeom>
          <a:solidFill>
            <a:srgbClr val="FFCC00"/>
          </a:solidFill>
          <a:ln>
            <a:noFill/>
          </a:ln>
          <a:effectLst>
            <a:prstShdw prst="shdw17" dist="17961" dir="2700000">
              <a:schemeClr val="bg2"/>
            </a:prstShdw>
          </a:effectLst>
          <a:extLst>
            <a:ext uri="{91240B29-F687-4F45-9708-019B960494DF}">
              <a14:hiddenLine xmlns:a14="http://schemas.microsoft.com/office/drawing/2010/main" w="28575">
                <a:solidFill>
                  <a:schemeClr val="tx1"/>
                </a:solidFill>
                <a:miter lim="800000"/>
                <a:headEnd/>
                <a:tailEnd/>
              </a14:hiddenLine>
            </a:ext>
          </a:extLst>
        </p:spPr>
        <p:txBody>
          <a:bodyPr wrap="none" anchor="ctr"/>
          <a:lstStyle/>
          <a:p>
            <a:pPr fontAlgn="base">
              <a:spcBef>
                <a:spcPct val="0"/>
              </a:spcBef>
              <a:spcAft>
                <a:spcPct val="0"/>
              </a:spcAft>
            </a:pPr>
            <a:endParaRPr lang="zh-CN" altLang="en-US" sz="2200" b="1">
              <a:solidFill>
                <a:srgbClr val="FFFF00"/>
              </a:solidFill>
              <a:ea typeface="楷体_GB2312" pitchFamily="49" charset="-122"/>
            </a:endParaRPr>
          </a:p>
        </p:txBody>
      </p:sp>
      <p:sp>
        <p:nvSpPr>
          <p:cNvPr id="522242" name="Text Box 2"/>
          <p:cNvSpPr txBox="1">
            <a:spLocks noChangeArrowheads="1"/>
          </p:cNvSpPr>
          <p:nvPr/>
        </p:nvSpPr>
        <p:spPr bwMode="auto">
          <a:xfrm>
            <a:off x="228600" y="381000"/>
            <a:ext cx="337566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algn="just" fontAlgn="base">
              <a:spcBef>
                <a:spcPct val="50000"/>
              </a:spcBef>
              <a:spcAft>
                <a:spcPct val="0"/>
              </a:spcAft>
            </a:pPr>
            <a:r>
              <a:rPr kumimoji="1" lang="en-US" altLang="zh-CN" sz="2400" b="1">
                <a:solidFill>
                  <a:srgbClr val="FFFFFF"/>
                </a:solidFill>
                <a:latin typeface="Times New Roman" panose="02020603050405020304" pitchFamily="18" charset="0"/>
                <a:ea typeface="楷体_GB2312" pitchFamily="49" charset="-122"/>
                <a:cs typeface="Times New Roman" panose="02020603050405020304" pitchFamily="18" charset="0"/>
              </a:rPr>
              <a:t>6.4.2 ROM</a:t>
            </a:r>
            <a:r>
              <a:rPr kumimoji="1" lang="zh-CN" altLang="en-US" sz="2400" b="1">
                <a:solidFill>
                  <a:srgbClr val="FFFFFF"/>
                </a:solidFill>
                <a:latin typeface="宋体" panose="02010600030101010101" pitchFamily="2" charset="-122"/>
                <a:ea typeface="宋体" panose="02010600030101010101" pitchFamily="2" charset="-122"/>
              </a:rPr>
              <a:t>的自检</a:t>
            </a:r>
            <a:endParaRPr kumimoji="1" lang="zh-CN" altLang="en-US" sz="2400" b="1">
              <a:solidFill>
                <a:srgbClr val="FFFFFF"/>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5314" name="Text Box 2"/>
          <p:cNvSpPr txBox="1">
            <a:spLocks noChangeArrowheads="1"/>
          </p:cNvSpPr>
          <p:nvPr/>
        </p:nvSpPr>
        <p:spPr bwMode="auto">
          <a:xfrm>
            <a:off x="381635" y="372745"/>
            <a:ext cx="55626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kumimoji="1"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6.4.3</a:t>
            </a:r>
            <a:r>
              <a:rPr kumimoji="1" lang="en-US" altLang="zh-CN" sz="2400" b="1">
                <a:solidFill>
                  <a:srgbClr val="FFFFFF"/>
                </a:solidFill>
                <a:latin typeface="宋体" panose="02010600030101010101" pitchFamily="2" charset="-122"/>
                <a:ea typeface="宋体" panose="02010600030101010101" pitchFamily="2" charset="-122"/>
                <a:cs typeface="宋体" panose="02010600030101010101" pitchFamily="2" charset="-122"/>
              </a:rPr>
              <a:t> </a:t>
            </a:r>
            <a:r>
              <a:rPr kumimoji="1"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键盘与显示器的自检</a:t>
            </a:r>
            <a:endParaRPr kumimoji="1"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525315" name="Text Box 3"/>
          <p:cNvSpPr txBox="1">
            <a:spLocks noChangeArrowheads="1"/>
          </p:cNvSpPr>
          <p:nvPr/>
        </p:nvSpPr>
        <p:spPr bwMode="auto">
          <a:xfrm>
            <a:off x="457200" y="893763"/>
            <a:ext cx="8229600" cy="156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fontAlgn="base">
              <a:spcBef>
                <a:spcPct val="50000"/>
              </a:spcBef>
              <a:spcAft>
                <a:spcPct val="0"/>
              </a:spcAft>
            </a:pPr>
            <a:r>
              <a:rPr kumimoji="1"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kumimoji="1"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诊断程序进行一系列预定的</a:t>
            </a:r>
            <a:r>
              <a:rPr kumimoji="1"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I/O</a:t>
            </a:r>
            <a:r>
              <a:rPr kumimoji="1"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操作，操作者对这些</a:t>
            </a:r>
            <a:r>
              <a:rPr kumimoji="1"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I/O</a:t>
            </a:r>
            <a:r>
              <a:rPr kumimoji="1"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操作的结果进行验证，如果一切都与预定的结果一致，则认为功能正常。如果不能完成某些预定的</a:t>
            </a:r>
            <a:r>
              <a:rPr kumimoji="1"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I/O</a:t>
            </a:r>
            <a:r>
              <a:rPr kumimoji="1"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操作或有差错，则应对有关的</a:t>
            </a:r>
            <a:r>
              <a:rPr kumimoji="1"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I/O</a:t>
            </a:r>
            <a:r>
              <a:rPr kumimoji="1"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通道进行检修。</a:t>
            </a:r>
            <a:endParaRPr kumimoji="1"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552963" name="Text Box 3"/>
          <p:cNvSpPr txBox="1">
            <a:spLocks noChangeArrowheads="1"/>
          </p:cNvSpPr>
          <p:nvPr/>
        </p:nvSpPr>
        <p:spPr bwMode="auto">
          <a:xfrm>
            <a:off x="472440" y="2984500"/>
            <a:ext cx="8229600" cy="3046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just" fontAlgn="base">
              <a:spcBef>
                <a:spcPts val="0"/>
              </a:spcBef>
              <a:spcAft>
                <a:spcPct val="0"/>
              </a:spcAft>
            </a:pPr>
            <a:r>
              <a:rPr kumimoji="1" lang="en-US" altLang="zh-CN" sz="2400" b="1">
                <a:solidFill>
                  <a:srgbClr val="000080"/>
                </a:solidFill>
                <a:latin typeface="宋体" panose="02010600030101010101" pitchFamily="2" charset="-122"/>
              </a:rPr>
              <a:t>    </a:t>
            </a:r>
            <a:r>
              <a:rPr kumimoji="1" lang="en-US" altLang="zh-CN" sz="2400" b="1">
                <a:solidFill>
                  <a:srgbClr val="FFFFFF"/>
                </a:solidFill>
                <a:latin typeface="Times New Roman" panose="02020603050405020304" pitchFamily="18" charset="0"/>
                <a:cs typeface="Times New Roman" panose="02020603050405020304" pitchFamily="18" charset="0"/>
              </a:rPr>
              <a:t>CPU</a:t>
            </a:r>
            <a:r>
              <a:rPr kumimoji="1" lang="zh-CN" altLang="en-US" sz="2400" b="1">
                <a:solidFill>
                  <a:srgbClr val="FFFFFF"/>
                </a:solidFill>
                <a:latin typeface="宋体" panose="02010600030101010101" pitchFamily="2" charset="-122"/>
              </a:rPr>
              <a:t>每取得一个按键闭合的信号，就反馈一个信息（最常用的反馈信息是声光输出），如果反馈信息与预先设定的一致，就认为功能正常。</a:t>
            </a:r>
            <a:endParaRPr kumimoji="1" lang="zh-CN" altLang="en-US" sz="2400" b="1">
              <a:solidFill>
                <a:srgbClr val="FFFFFF"/>
              </a:solidFill>
              <a:latin typeface="宋体" panose="02010600030101010101" pitchFamily="2" charset="-122"/>
            </a:endParaRPr>
          </a:p>
          <a:p>
            <a:pPr algn="just" fontAlgn="base">
              <a:spcBef>
                <a:spcPts val="0"/>
              </a:spcBef>
              <a:spcAft>
                <a:spcPct val="0"/>
              </a:spcAft>
              <a:buClr>
                <a:srgbClr val="66FFFF"/>
              </a:buClr>
              <a:buFont typeface="Wingdings" panose="05000000000000000000" pitchFamily="2" charset="2"/>
              <a:buChar char="Ø"/>
            </a:pPr>
            <a:r>
              <a:rPr kumimoji="1" lang="zh-CN" altLang="en-US" sz="2400" b="1">
                <a:solidFill>
                  <a:srgbClr val="FFFFFF"/>
                </a:solidFill>
                <a:latin typeface="宋体" panose="02010600030101010101" pitchFamily="2" charset="-122"/>
              </a:rPr>
              <a:t> </a:t>
            </a:r>
            <a:r>
              <a:rPr kumimoji="1" lang="zh-CN" altLang="en-US" sz="2400" b="1">
                <a:solidFill>
                  <a:srgbClr val="FFCC00"/>
                </a:solidFill>
                <a:latin typeface="宋体" panose="02010600030101010101" pitchFamily="2" charset="-122"/>
              </a:rPr>
              <a:t>如果按下某键无反馈信息，往往是该键接触不良；</a:t>
            </a:r>
            <a:endParaRPr kumimoji="1" lang="zh-CN" altLang="en-US" sz="2400" b="1">
              <a:solidFill>
                <a:srgbClr val="FFCC00"/>
              </a:solidFill>
              <a:latin typeface="宋体" panose="02010600030101010101" pitchFamily="2" charset="-122"/>
            </a:endParaRPr>
          </a:p>
          <a:p>
            <a:pPr algn="just" fontAlgn="base">
              <a:spcBef>
                <a:spcPts val="0"/>
              </a:spcBef>
              <a:spcAft>
                <a:spcPct val="0"/>
              </a:spcAft>
              <a:buClr>
                <a:srgbClr val="66FFFF"/>
              </a:buClr>
              <a:buFont typeface="Wingdings" panose="05000000000000000000" pitchFamily="2" charset="2"/>
              <a:buChar char="Ø"/>
            </a:pPr>
            <a:r>
              <a:rPr kumimoji="1" lang="zh-CN" altLang="en-US" sz="2400" b="1">
                <a:solidFill>
                  <a:srgbClr val="FFCC00"/>
                </a:solidFill>
                <a:latin typeface="宋体" panose="02010600030101010101" pitchFamily="2" charset="-122"/>
              </a:rPr>
              <a:t> 如果按某一排键均无反馈信号，则与对应的电路或扫描信号有关；</a:t>
            </a:r>
            <a:endParaRPr kumimoji="1" lang="zh-CN" altLang="en-US" sz="2400" b="1">
              <a:solidFill>
                <a:srgbClr val="FFCC00"/>
              </a:solidFill>
              <a:latin typeface="宋体" panose="02010600030101010101" pitchFamily="2" charset="-122"/>
            </a:endParaRPr>
          </a:p>
          <a:p>
            <a:pPr algn="just" fontAlgn="base">
              <a:spcBef>
                <a:spcPts val="0"/>
              </a:spcBef>
              <a:spcAft>
                <a:spcPct val="0"/>
              </a:spcAft>
              <a:buClr>
                <a:srgbClr val="66FFFF"/>
              </a:buClr>
              <a:buFont typeface="Wingdings" panose="05000000000000000000" pitchFamily="2" charset="2"/>
              <a:buChar char="Ø"/>
            </a:pPr>
            <a:r>
              <a:rPr kumimoji="1" lang="zh-CN" altLang="en-US" sz="2400" b="1">
                <a:solidFill>
                  <a:srgbClr val="FFCC00"/>
                </a:solidFill>
                <a:latin typeface="宋体" panose="02010600030101010101" pitchFamily="2" charset="-122"/>
              </a:rPr>
              <a:t> 如果所有键均无反馈信息，则键盘扫描系统已经瘫痪或者监控程序已被破坏。</a:t>
            </a:r>
            <a:endParaRPr kumimoji="1" lang="zh-CN" altLang="en-US" sz="2400" b="1">
              <a:solidFill>
                <a:srgbClr val="FFCC00"/>
              </a:solidFill>
              <a:latin typeface="宋体" panose="02010600030101010101" pitchFamily="2" charset="-122"/>
            </a:endParaRPr>
          </a:p>
        </p:txBody>
      </p:sp>
      <p:sp>
        <p:nvSpPr>
          <p:cNvPr id="552964" name="Rectangle 4"/>
          <p:cNvSpPr>
            <a:spLocks noChangeArrowheads="1"/>
          </p:cNvSpPr>
          <p:nvPr/>
        </p:nvSpPr>
        <p:spPr bwMode="auto">
          <a:xfrm>
            <a:off x="510540" y="2440623"/>
            <a:ext cx="1713230" cy="460375"/>
          </a:xfrm>
          <a:prstGeom prst="rect">
            <a:avLst/>
          </a:prstGeom>
          <a:solidFill>
            <a:schemeClr val="folHlink"/>
          </a:solidFill>
          <a:ln w="28575" cap="sq">
            <a:solidFill>
              <a:srgbClr val="FF99FF"/>
            </a:solidFill>
            <a:miter lim="800000"/>
          </a:ln>
          <a:effectLst>
            <a:prstShdw prst="shdw17" dist="17961" dir="2700000">
              <a:schemeClr val="bg2"/>
            </a:prstShdw>
          </a:effectLst>
        </p:spPr>
        <p:txBody>
          <a:bodyPr wrap="none">
            <a:spAutoFit/>
          </a:bodyPr>
          <a:p>
            <a:pPr fontAlgn="base">
              <a:spcBef>
                <a:spcPct val="50000"/>
              </a:spcBef>
              <a:spcAft>
                <a:spcPct val="0"/>
              </a:spcAft>
            </a:pPr>
            <a:r>
              <a:rPr kumimoji="1" lang="zh-CN" altLang="en-US" sz="2400" b="1">
                <a:solidFill>
                  <a:srgbClr val="7B46D0"/>
                </a:solidFill>
                <a:latin typeface="宋体" panose="02010600030101010101" pitchFamily="2" charset="-122"/>
              </a:rPr>
              <a:t>键盘的自检</a:t>
            </a:r>
            <a:endParaRPr kumimoji="1" lang="zh-CN" altLang="en-US" sz="2400" b="1">
              <a:solidFill>
                <a:srgbClr val="7B46D0"/>
              </a:solidFill>
              <a:latin typeface="宋体" panose="02010600030101010101" pitchFamily="2"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7908" name="Rectangle 4"/>
          <p:cNvSpPr>
            <a:spLocks noChangeArrowheads="1"/>
          </p:cNvSpPr>
          <p:nvPr/>
        </p:nvSpPr>
        <p:spPr bwMode="auto">
          <a:xfrm>
            <a:off x="1042988" y="692150"/>
            <a:ext cx="2125662" cy="641350"/>
          </a:xfrm>
          <a:prstGeom prst="rect">
            <a:avLst/>
          </a:prstGeom>
          <a:solidFill>
            <a:srgbClr val="FF3300"/>
          </a:solidFill>
          <a:ln>
            <a:noFill/>
          </a:ln>
          <a:effectLst>
            <a:outerShdw dist="107763" dir="18900000" algn="ctr" rotWithShape="0">
              <a:schemeClr val="bg2">
                <a:alpha val="50000"/>
              </a:schemeClr>
            </a:outerShdw>
          </a:effectLst>
          <a:extLst>
            <a:ext uri="{91240B29-F687-4F45-9708-019B960494DF}">
              <a14:hiddenLine xmlns:a14="http://schemas.microsoft.com/office/drawing/2010/main" w="12700">
                <a:solidFill>
                  <a:schemeClr val="tx1"/>
                </a:solidFill>
                <a:miter lim="800000"/>
                <a:headEnd type="none" w="sm" len="sm"/>
                <a:tailEnd type="none" w="sm" len="sm"/>
              </a14:hiddenLine>
            </a:ext>
          </a:extLst>
        </p:spPr>
        <p:txBody>
          <a:bodyPr wrap="none">
            <a:spAutoFit/>
          </a:bodyPr>
          <a:lstStyle/>
          <a:p>
            <a:pPr eaLnBrk="0" fontAlgn="base" hangingPunct="0">
              <a:spcBef>
                <a:spcPct val="0"/>
              </a:spcBef>
              <a:spcAft>
                <a:spcPct val="0"/>
              </a:spcAft>
              <a:buClr>
                <a:srgbClr val="FFFFFF"/>
              </a:buClr>
              <a:buFont typeface="Wingdings" panose="05000000000000000000" pitchFamily="2" charset="2"/>
              <a:buChar char="l"/>
            </a:pPr>
            <a:r>
              <a:rPr kumimoji="1" lang="en-US" altLang="zh-CN" sz="3600" b="1">
                <a:solidFill>
                  <a:srgbClr val="FFFF00"/>
                </a:solidFill>
                <a:latin typeface="楷体_GB2312" pitchFamily="49" charset="-122"/>
                <a:ea typeface="楷体_GB2312" pitchFamily="49" charset="-122"/>
                <a:sym typeface="Monotype Sorts" pitchFamily="2" charset="2"/>
              </a:rPr>
              <a:t> </a:t>
            </a:r>
            <a:r>
              <a:rPr kumimoji="1" lang="zh-CN" altLang="en-US" sz="3600" b="1">
                <a:solidFill>
                  <a:srgbClr val="FFFFFF"/>
                </a:solidFill>
                <a:latin typeface="楷体_GB2312" pitchFamily="49" charset="-122"/>
                <a:ea typeface="楷体_GB2312" pitchFamily="49" charset="-122"/>
              </a:rPr>
              <a:t>重点：</a:t>
            </a:r>
            <a:endParaRPr kumimoji="1" lang="zh-CN" altLang="en-US" sz="3200" b="1">
              <a:solidFill>
                <a:srgbClr val="FFFFFF"/>
              </a:solidFill>
              <a:latin typeface="楷体_GB2312" pitchFamily="49" charset="-122"/>
              <a:ea typeface="楷体_GB2312" pitchFamily="49" charset="-122"/>
            </a:endParaRPr>
          </a:p>
        </p:txBody>
      </p:sp>
      <p:sp>
        <p:nvSpPr>
          <p:cNvPr id="507917" name="Text Box 13"/>
          <p:cNvSpPr txBox="1">
            <a:spLocks noChangeArrowheads="1"/>
          </p:cNvSpPr>
          <p:nvPr/>
        </p:nvSpPr>
        <p:spPr bwMode="auto">
          <a:xfrm>
            <a:off x="990600" y="1600200"/>
            <a:ext cx="45180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0"/>
              </a:spcBef>
              <a:spcAft>
                <a:spcPct val="0"/>
              </a:spcAft>
            </a:pPr>
            <a:r>
              <a:rPr kumimoji="1" lang="en-US" altLang="zh-CN" sz="3600" b="1">
                <a:solidFill>
                  <a:srgbClr val="FFFF00"/>
                </a:solidFill>
                <a:latin typeface="楷体_GB2312" pitchFamily="49" charset="-122"/>
                <a:ea typeface="楷体_GB2312" pitchFamily="49" charset="-122"/>
              </a:rPr>
              <a:t>1. </a:t>
            </a:r>
            <a:r>
              <a:rPr kumimoji="1" lang="zh-CN" altLang="en-US" sz="3600" b="1">
                <a:solidFill>
                  <a:srgbClr val="FFFF00"/>
                </a:solidFill>
                <a:latin typeface="楷体_GB2312" pitchFamily="49" charset="-122"/>
                <a:ea typeface="楷体_GB2312" pitchFamily="49" charset="-122"/>
              </a:rPr>
              <a:t>仪器的自动校准</a:t>
            </a:r>
            <a:endParaRPr kumimoji="1" lang="zh-CN" altLang="en-US" sz="2400" b="1">
              <a:solidFill>
                <a:srgbClr val="FFFF00"/>
              </a:solidFill>
              <a:latin typeface="楷体_GB2312" pitchFamily="49" charset="-122"/>
              <a:ea typeface="楷体_GB2312" pitchFamily="49" charset="-122"/>
            </a:endParaRPr>
          </a:p>
        </p:txBody>
      </p:sp>
      <p:sp>
        <p:nvSpPr>
          <p:cNvPr id="507918" name="Text Box 14"/>
          <p:cNvSpPr txBox="1">
            <a:spLocks noChangeArrowheads="1"/>
          </p:cNvSpPr>
          <p:nvPr/>
        </p:nvSpPr>
        <p:spPr bwMode="auto">
          <a:xfrm>
            <a:off x="990600" y="3657600"/>
            <a:ext cx="7467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0"/>
              </a:spcBef>
              <a:spcAft>
                <a:spcPct val="0"/>
              </a:spcAft>
            </a:pPr>
            <a:r>
              <a:rPr kumimoji="1" lang="en-US" altLang="zh-CN" sz="3600" b="1">
                <a:solidFill>
                  <a:srgbClr val="FFFF00"/>
                </a:solidFill>
                <a:latin typeface="楷体_GB2312" pitchFamily="49" charset="-122"/>
                <a:ea typeface="楷体_GB2312" pitchFamily="49" charset="-122"/>
              </a:rPr>
              <a:t>3. </a:t>
            </a:r>
            <a:r>
              <a:rPr kumimoji="1" lang="zh-CN" altLang="en-US" sz="3600" b="1">
                <a:solidFill>
                  <a:srgbClr val="FFFF00"/>
                </a:solidFill>
                <a:latin typeface="楷体_GB2312" pitchFamily="49" charset="-122"/>
                <a:ea typeface="楷体_GB2312" pitchFamily="49" charset="-122"/>
              </a:rPr>
              <a:t>硬件故障自检</a:t>
            </a:r>
            <a:endParaRPr kumimoji="1" lang="zh-CN" altLang="en-US" sz="2400" b="1">
              <a:solidFill>
                <a:srgbClr val="FFFF00"/>
              </a:solidFill>
              <a:latin typeface="楷体_GB2312" pitchFamily="49" charset="-122"/>
              <a:ea typeface="楷体_GB2312" pitchFamily="49" charset="-122"/>
            </a:endParaRPr>
          </a:p>
        </p:txBody>
      </p:sp>
      <p:sp>
        <p:nvSpPr>
          <p:cNvPr id="507919" name="Text Box 15"/>
          <p:cNvSpPr txBox="1">
            <a:spLocks noChangeArrowheads="1"/>
          </p:cNvSpPr>
          <p:nvPr/>
        </p:nvSpPr>
        <p:spPr bwMode="auto">
          <a:xfrm>
            <a:off x="990600" y="2667000"/>
            <a:ext cx="67691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0"/>
              </a:spcBef>
              <a:spcAft>
                <a:spcPct val="0"/>
              </a:spcAft>
            </a:pPr>
            <a:r>
              <a:rPr kumimoji="1" lang="en-US" altLang="zh-CN" sz="3600" b="1">
                <a:solidFill>
                  <a:srgbClr val="FFFF00"/>
                </a:solidFill>
                <a:latin typeface="楷体_GB2312" pitchFamily="49" charset="-122"/>
                <a:ea typeface="楷体_GB2312" pitchFamily="49" charset="-122"/>
              </a:rPr>
              <a:t>2. </a:t>
            </a:r>
            <a:r>
              <a:rPr kumimoji="1" lang="zh-CN" altLang="en-US" sz="3600" b="1">
                <a:solidFill>
                  <a:srgbClr val="FFFF00"/>
                </a:solidFill>
                <a:latin typeface="楷体_GB2312" pitchFamily="49" charset="-122"/>
                <a:ea typeface="楷体_GB2312" pitchFamily="49" charset="-122"/>
              </a:rPr>
              <a:t>仪器的自动测量</a:t>
            </a:r>
            <a:endParaRPr kumimoji="1" lang="zh-CN" altLang="en-US" sz="2400" b="1">
              <a:solidFill>
                <a:srgbClr val="FFFF00"/>
              </a:solidFill>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6338" name="Text Box 2"/>
          <p:cNvSpPr txBox="1">
            <a:spLocks noChangeArrowheads="1"/>
          </p:cNvSpPr>
          <p:nvPr/>
        </p:nvSpPr>
        <p:spPr bwMode="auto">
          <a:xfrm>
            <a:off x="1535430" y="2984500"/>
            <a:ext cx="7323455" cy="1198880"/>
          </a:xfrm>
          <a:prstGeom prst="rect">
            <a:avLst/>
          </a:prstGeom>
          <a:noFill/>
          <a:ln w="9525">
            <a:solidFill>
              <a:srgbClr val="FFCC0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kumimoji="1" lang="zh-CN" altLang="en-US" sz="2400" b="1">
                <a:solidFill>
                  <a:srgbClr val="FFFFFF"/>
                </a:solidFill>
                <a:latin typeface="宋体" panose="02010600030101010101" pitchFamily="2" charset="-122"/>
              </a:rPr>
              <a:t>另一种是显示某些特征字符，一般是控制系统的名称或代号，持续一段时间自动消失，进入其它初态或某种操作状态。</a:t>
            </a:r>
            <a:r>
              <a:rPr kumimoji="1" lang="zh-CN" altLang="en-US" sz="2400">
                <a:solidFill>
                  <a:srgbClr val="86D1EC"/>
                </a:solidFill>
                <a:latin typeface="Times New Roman" panose="02020603050405020304" pitchFamily="18" charset="0"/>
              </a:rPr>
              <a:t> </a:t>
            </a:r>
            <a:endParaRPr kumimoji="1" lang="zh-CN" altLang="en-US" sz="2400">
              <a:solidFill>
                <a:srgbClr val="86D1EC"/>
              </a:solidFill>
              <a:latin typeface="Times New Roman" panose="02020603050405020304" pitchFamily="18" charset="0"/>
            </a:endParaRPr>
          </a:p>
        </p:txBody>
      </p:sp>
      <p:sp>
        <p:nvSpPr>
          <p:cNvPr id="526340" name="Text Box 4"/>
          <p:cNvSpPr txBox="1">
            <a:spLocks noChangeArrowheads="1"/>
          </p:cNvSpPr>
          <p:nvPr/>
        </p:nvSpPr>
        <p:spPr bwMode="auto">
          <a:xfrm>
            <a:off x="436245" y="831215"/>
            <a:ext cx="2483485" cy="460375"/>
          </a:xfrm>
          <a:prstGeom prst="rect">
            <a:avLst/>
          </a:prstGeom>
          <a:solidFill>
            <a:schemeClr val="folHlink"/>
          </a:solidFill>
          <a:ln w="9525">
            <a:solidFill>
              <a:srgbClr val="FF99FF"/>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kumimoji="1" lang="zh-CN" altLang="en-US" sz="2400" b="1">
                <a:solidFill>
                  <a:srgbClr val="E24D34"/>
                </a:solidFill>
                <a:latin typeface="宋体" panose="02010600030101010101" pitchFamily="2" charset="-122"/>
              </a:rPr>
              <a:t>显示装置的检查</a:t>
            </a:r>
            <a:endParaRPr kumimoji="1" lang="zh-CN" altLang="en-US" sz="2400" b="1">
              <a:solidFill>
                <a:srgbClr val="E24D34"/>
              </a:solidFill>
              <a:latin typeface="宋体" panose="02010600030101010101" pitchFamily="2" charset="-122"/>
            </a:endParaRPr>
          </a:p>
        </p:txBody>
      </p:sp>
      <p:sp>
        <p:nvSpPr>
          <p:cNvPr id="526341" name="Text Box 5" descr="斜纹布"/>
          <p:cNvSpPr txBox="1">
            <a:spLocks noChangeArrowheads="1"/>
          </p:cNvSpPr>
          <p:nvPr/>
        </p:nvSpPr>
        <p:spPr bwMode="auto">
          <a:xfrm>
            <a:off x="473710" y="1236980"/>
            <a:ext cx="120777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50000"/>
              </a:spcBef>
              <a:spcAft>
                <a:spcPct val="0"/>
              </a:spcAft>
            </a:pPr>
            <a:r>
              <a:rPr lang="zh-CN" altLang="en-US" sz="2400" b="1">
                <a:solidFill>
                  <a:srgbClr val="FFFF00"/>
                </a:solidFill>
                <a:ea typeface="楷体_GB2312" pitchFamily="49" charset="-122"/>
              </a:rPr>
              <a:t>方式一</a:t>
            </a:r>
            <a:endParaRPr kumimoji="1" lang="zh-CN" altLang="en-US" sz="2400" b="1">
              <a:solidFill>
                <a:srgbClr val="FFFF00"/>
              </a:solidFill>
              <a:latin typeface="宋体" panose="02010600030101010101" pitchFamily="2" charset="-122"/>
              <a:ea typeface="楷体_GB2312" pitchFamily="49" charset="-122"/>
            </a:endParaRPr>
          </a:p>
        </p:txBody>
      </p:sp>
      <p:sp>
        <p:nvSpPr>
          <p:cNvPr id="526342" name="Rectangle 6" descr="斜纹布"/>
          <p:cNvSpPr>
            <a:spLocks noChangeArrowheads="1"/>
          </p:cNvSpPr>
          <p:nvPr/>
        </p:nvSpPr>
        <p:spPr bwMode="auto">
          <a:xfrm>
            <a:off x="1581785" y="1353820"/>
            <a:ext cx="7223125" cy="1568450"/>
          </a:xfrm>
          <a:prstGeom prst="rect">
            <a:avLst/>
          </a:prstGeom>
          <a:noFill/>
          <a:ln w="28575" cap="sq">
            <a:solidFill>
              <a:srgbClr val="FF99FF"/>
            </a:solidFill>
            <a:miter lim="800000"/>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Lst>
        </p:spPr>
        <p:txBody>
          <a:bodyPr wrap="square">
            <a:spAutoFit/>
          </a:bodyPr>
          <a:lstStyle/>
          <a:p>
            <a:pPr fontAlgn="base">
              <a:spcBef>
                <a:spcPct val="0"/>
              </a:spcBef>
              <a:spcAft>
                <a:spcPct val="0"/>
              </a:spcAft>
            </a:pPr>
            <a:r>
              <a:rPr kumimoji="1" lang="zh-CN" altLang="en-US" sz="2400" b="1">
                <a:solidFill>
                  <a:srgbClr val="FFFF00"/>
                </a:solidFill>
                <a:latin typeface="宋体" panose="02010600030101010101" pitchFamily="2" charset="-122"/>
              </a:rPr>
              <a:t>让显示器的所有字段都发光，然后再使所有字段都不发光，以检查显示器及相应接口电路是否处于正常工作状态。当表明工作正常之后，按下任何一个按键均应脱离初始自检方式，给出正常的工作符号或状态</a:t>
            </a:r>
            <a:r>
              <a:rPr kumimoji="1" lang="zh-CN" altLang="en-US" sz="2400" b="1">
                <a:solidFill>
                  <a:srgbClr val="86D1EC"/>
                </a:solidFill>
                <a:latin typeface="宋体" panose="02010600030101010101" pitchFamily="2" charset="-122"/>
              </a:rPr>
              <a:t>；</a:t>
            </a:r>
            <a:endParaRPr kumimoji="1" lang="zh-CN" altLang="en-US" sz="2400" b="1">
              <a:solidFill>
                <a:srgbClr val="86D1EC"/>
              </a:solidFill>
              <a:latin typeface="宋体" panose="02010600030101010101" pitchFamily="2" charset="-122"/>
            </a:endParaRPr>
          </a:p>
        </p:txBody>
      </p:sp>
      <p:sp>
        <p:nvSpPr>
          <p:cNvPr id="526343" name="Text Box 7" descr="斜纹布"/>
          <p:cNvSpPr txBox="1">
            <a:spLocks noChangeArrowheads="1"/>
          </p:cNvSpPr>
          <p:nvPr/>
        </p:nvSpPr>
        <p:spPr bwMode="auto">
          <a:xfrm>
            <a:off x="436245" y="2984500"/>
            <a:ext cx="14478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zh-CN" altLang="en-US" sz="2400" b="1">
                <a:solidFill>
                  <a:srgbClr val="FFFF00"/>
                </a:solidFill>
                <a:ea typeface="楷体_GB2312" pitchFamily="49" charset="-122"/>
              </a:rPr>
              <a:t>方式二</a:t>
            </a:r>
            <a:endParaRPr kumimoji="1" lang="zh-CN" altLang="en-US" sz="2400" b="1">
              <a:solidFill>
                <a:srgbClr val="FFFF00"/>
              </a:solidFill>
              <a:latin typeface="宋体" panose="02010600030101010101" pitchFamily="2" charset="-122"/>
              <a:ea typeface="楷体_GB2312" pitchFamily="49" charset="-122"/>
            </a:endParaRPr>
          </a:p>
        </p:txBody>
      </p:sp>
      <p:sp>
        <p:nvSpPr>
          <p:cNvPr id="525314" name="Text Box 2"/>
          <p:cNvSpPr txBox="1">
            <a:spLocks noChangeArrowheads="1"/>
          </p:cNvSpPr>
          <p:nvPr/>
        </p:nvSpPr>
        <p:spPr bwMode="auto">
          <a:xfrm>
            <a:off x="381635" y="372745"/>
            <a:ext cx="55626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fontAlgn="base">
              <a:spcBef>
                <a:spcPct val="50000"/>
              </a:spcBef>
              <a:spcAft>
                <a:spcPct val="0"/>
              </a:spcAft>
            </a:pPr>
            <a:r>
              <a:rPr kumimoji="1"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6.4.3</a:t>
            </a:r>
            <a:r>
              <a:rPr kumimoji="1" lang="en-US" altLang="zh-CN" sz="2400" b="1">
                <a:solidFill>
                  <a:srgbClr val="FFFFFF"/>
                </a:solidFill>
                <a:latin typeface="宋体" panose="02010600030101010101" pitchFamily="2" charset="-122"/>
                <a:ea typeface="宋体" panose="02010600030101010101" pitchFamily="2" charset="-122"/>
                <a:cs typeface="宋体" panose="02010600030101010101" pitchFamily="2" charset="-122"/>
              </a:rPr>
              <a:t> </a:t>
            </a:r>
            <a:r>
              <a:rPr kumimoji="1"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键盘与显示器的自检</a:t>
            </a:r>
            <a:endParaRPr kumimoji="1"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pic>
        <p:nvPicPr>
          <p:cNvPr id="528395" name="Picture 11" descr="显示器自检程序流程图"/>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3749040" y="2669540"/>
            <a:ext cx="1993265" cy="4093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8396" name="Text Box 12"/>
          <p:cNvSpPr txBox="1">
            <a:spLocks noChangeArrowheads="1"/>
          </p:cNvSpPr>
          <p:nvPr/>
        </p:nvSpPr>
        <p:spPr bwMode="auto">
          <a:xfrm>
            <a:off x="320675" y="4298315"/>
            <a:ext cx="3033395" cy="398780"/>
          </a:xfrm>
          <a:prstGeom prst="rect">
            <a:avLst/>
          </a:prstGeom>
          <a:solidFill>
            <a:schemeClr val="folHlink"/>
          </a:solidFill>
          <a:ln w="9525">
            <a:solidFill>
              <a:srgbClr val="FF99FF"/>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fontAlgn="base">
              <a:spcBef>
                <a:spcPct val="50000"/>
              </a:spcBef>
              <a:spcAft>
                <a:spcPct val="0"/>
              </a:spcAft>
            </a:pPr>
            <a:r>
              <a:rPr kumimoji="1" lang="zh-CN" altLang="en-US" sz="2000" b="1">
                <a:solidFill>
                  <a:srgbClr val="E24D34"/>
                </a:solidFill>
                <a:latin typeface="宋体" panose="02010600030101010101" pitchFamily="2" charset="-122"/>
              </a:rPr>
              <a:t>显示装置自检程序流程图</a:t>
            </a:r>
            <a:endParaRPr kumimoji="1" lang="zh-CN" altLang="en-US" sz="2000" b="1">
              <a:solidFill>
                <a:srgbClr val="E24D34"/>
              </a:solidFill>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26341"/>
                                        </p:tgtEl>
                                        <p:attrNameLst>
                                          <p:attrName>style.visibility</p:attrName>
                                        </p:attrNameLst>
                                      </p:cBhvr>
                                      <p:to>
                                        <p:strVal val="visible"/>
                                      </p:to>
                                    </p:set>
                                    <p:anim calcmode="lin" valueType="num">
                                      <p:cBhvr additive="base">
                                        <p:cTn id="7" dur="500" fill="hold"/>
                                        <p:tgtEl>
                                          <p:spTgt spid="526341"/>
                                        </p:tgtEl>
                                        <p:attrNameLst>
                                          <p:attrName>ppt_x</p:attrName>
                                        </p:attrNameLst>
                                      </p:cBhvr>
                                      <p:tavLst>
                                        <p:tav tm="0">
                                          <p:val>
                                            <p:strVal val="#ppt_x"/>
                                          </p:val>
                                        </p:tav>
                                        <p:tav tm="100000">
                                          <p:val>
                                            <p:strVal val="#ppt_x"/>
                                          </p:val>
                                        </p:tav>
                                      </p:tavLst>
                                    </p:anim>
                                    <p:anim calcmode="lin" valueType="num">
                                      <p:cBhvr additive="base">
                                        <p:cTn id="8" dur="500" fill="hold"/>
                                        <p:tgtEl>
                                          <p:spTgt spid="52634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26342"/>
                                        </p:tgtEl>
                                        <p:attrNameLst>
                                          <p:attrName>style.visibility</p:attrName>
                                        </p:attrNameLst>
                                      </p:cBhvr>
                                      <p:to>
                                        <p:strVal val="visible"/>
                                      </p:to>
                                    </p:set>
                                    <p:anim calcmode="lin" valueType="num">
                                      <p:cBhvr additive="base">
                                        <p:cTn id="13" dur="500" fill="hold"/>
                                        <p:tgtEl>
                                          <p:spTgt spid="526342"/>
                                        </p:tgtEl>
                                        <p:attrNameLst>
                                          <p:attrName>ppt_x</p:attrName>
                                        </p:attrNameLst>
                                      </p:cBhvr>
                                      <p:tavLst>
                                        <p:tav tm="0">
                                          <p:val>
                                            <p:strVal val="#ppt_x"/>
                                          </p:val>
                                        </p:tav>
                                        <p:tav tm="100000">
                                          <p:val>
                                            <p:strVal val="#ppt_x"/>
                                          </p:val>
                                        </p:tav>
                                      </p:tavLst>
                                    </p:anim>
                                    <p:anim calcmode="lin" valueType="num">
                                      <p:cBhvr additive="base">
                                        <p:cTn id="14" dur="500" fill="hold"/>
                                        <p:tgtEl>
                                          <p:spTgt spid="52634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26343"/>
                                        </p:tgtEl>
                                        <p:attrNameLst>
                                          <p:attrName>style.visibility</p:attrName>
                                        </p:attrNameLst>
                                      </p:cBhvr>
                                      <p:to>
                                        <p:strVal val="visible"/>
                                      </p:to>
                                    </p:set>
                                    <p:anim calcmode="lin" valueType="num">
                                      <p:cBhvr additive="base">
                                        <p:cTn id="19" dur="500" fill="hold"/>
                                        <p:tgtEl>
                                          <p:spTgt spid="526343"/>
                                        </p:tgtEl>
                                        <p:attrNameLst>
                                          <p:attrName>ppt_x</p:attrName>
                                        </p:attrNameLst>
                                      </p:cBhvr>
                                      <p:tavLst>
                                        <p:tav tm="0">
                                          <p:val>
                                            <p:strVal val="#ppt_x"/>
                                          </p:val>
                                        </p:tav>
                                        <p:tav tm="100000">
                                          <p:val>
                                            <p:strVal val="#ppt_x"/>
                                          </p:val>
                                        </p:tav>
                                      </p:tavLst>
                                    </p:anim>
                                    <p:anim calcmode="lin" valueType="num">
                                      <p:cBhvr additive="base">
                                        <p:cTn id="20" dur="500" fill="hold"/>
                                        <p:tgtEl>
                                          <p:spTgt spid="52634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26338"/>
                                        </p:tgtEl>
                                        <p:attrNameLst>
                                          <p:attrName>style.visibility</p:attrName>
                                        </p:attrNameLst>
                                      </p:cBhvr>
                                      <p:to>
                                        <p:strVal val="visible"/>
                                      </p:to>
                                    </p:set>
                                    <p:anim calcmode="lin" valueType="num">
                                      <p:cBhvr additive="base">
                                        <p:cTn id="25" dur="500" fill="hold"/>
                                        <p:tgtEl>
                                          <p:spTgt spid="526338"/>
                                        </p:tgtEl>
                                        <p:attrNameLst>
                                          <p:attrName>ppt_x</p:attrName>
                                        </p:attrNameLst>
                                      </p:cBhvr>
                                      <p:tavLst>
                                        <p:tav tm="0">
                                          <p:val>
                                            <p:strVal val="#ppt_x"/>
                                          </p:val>
                                        </p:tav>
                                        <p:tav tm="100000">
                                          <p:val>
                                            <p:strVal val="#ppt_x"/>
                                          </p:val>
                                        </p:tav>
                                      </p:tavLst>
                                    </p:anim>
                                    <p:anim calcmode="lin" valueType="num">
                                      <p:cBhvr additive="base">
                                        <p:cTn id="26" dur="500" fill="hold"/>
                                        <p:tgtEl>
                                          <p:spTgt spid="52633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28396"/>
                                        </p:tgtEl>
                                        <p:attrNameLst>
                                          <p:attrName>style.visibility</p:attrName>
                                        </p:attrNameLst>
                                      </p:cBhvr>
                                      <p:to>
                                        <p:strVal val="visible"/>
                                      </p:to>
                                    </p:set>
                                    <p:anim calcmode="lin" valueType="num">
                                      <p:cBhvr additive="base">
                                        <p:cTn id="31" dur="500" fill="hold"/>
                                        <p:tgtEl>
                                          <p:spTgt spid="528396"/>
                                        </p:tgtEl>
                                        <p:attrNameLst>
                                          <p:attrName>ppt_x</p:attrName>
                                        </p:attrNameLst>
                                      </p:cBhvr>
                                      <p:tavLst>
                                        <p:tav tm="0">
                                          <p:val>
                                            <p:strVal val="#ppt_x"/>
                                          </p:val>
                                        </p:tav>
                                        <p:tav tm="100000">
                                          <p:val>
                                            <p:strVal val="#ppt_x"/>
                                          </p:val>
                                        </p:tav>
                                      </p:tavLst>
                                    </p:anim>
                                    <p:anim calcmode="lin" valueType="num">
                                      <p:cBhvr additive="base">
                                        <p:cTn id="32" dur="500" fill="hold"/>
                                        <p:tgtEl>
                                          <p:spTgt spid="52839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28395"/>
                                        </p:tgtEl>
                                        <p:attrNameLst>
                                          <p:attrName>style.visibility</p:attrName>
                                        </p:attrNameLst>
                                      </p:cBhvr>
                                      <p:to>
                                        <p:strVal val="visible"/>
                                      </p:to>
                                    </p:set>
                                    <p:anim calcmode="lin" valueType="num">
                                      <p:cBhvr additive="base">
                                        <p:cTn id="37" dur="500" fill="hold"/>
                                        <p:tgtEl>
                                          <p:spTgt spid="528395"/>
                                        </p:tgtEl>
                                        <p:attrNameLst>
                                          <p:attrName>ppt_x</p:attrName>
                                        </p:attrNameLst>
                                      </p:cBhvr>
                                      <p:tavLst>
                                        <p:tav tm="0">
                                          <p:val>
                                            <p:strVal val="#ppt_x"/>
                                          </p:val>
                                        </p:tav>
                                        <p:tav tm="100000">
                                          <p:val>
                                            <p:strVal val="#ppt_x"/>
                                          </p:val>
                                        </p:tav>
                                      </p:tavLst>
                                    </p:anim>
                                    <p:anim calcmode="lin" valueType="num">
                                      <p:cBhvr additive="base">
                                        <p:cTn id="38" dur="500" fill="hold"/>
                                        <p:tgtEl>
                                          <p:spTgt spid="52839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6341" grpId="0" animBg="1"/>
      <p:bldP spid="526342" grpId="0" animBg="1"/>
      <p:bldP spid="526343" grpId="0" animBg="1"/>
      <p:bldP spid="526338" grpId="0" animBg="1"/>
      <p:bldP spid="52839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9411" name="Picture 3" descr="6"/>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519680" y="833120"/>
            <a:ext cx="4410075" cy="1467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9412" name="Text Box 4"/>
          <p:cNvSpPr txBox="1">
            <a:spLocks noChangeArrowheads="1"/>
          </p:cNvSpPr>
          <p:nvPr/>
        </p:nvSpPr>
        <p:spPr bwMode="auto">
          <a:xfrm>
            <a:off x="381635" y="2884170"/>
            <a:ext cx="4421505" cy="1938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ts val="0"/>
              </a:spcBef>
              <a:spcAft>
                <a:spcPct val="0"/>
              </a:spcAft>
              <a:buFont typeface="Wingdings" panose="05000000000000000000" pitchFamily="2" charset="2"/>
              <a:buChar char="v"/>
            </a:pPr>
            <a:r>
              <a:rPr kumimoji="1" lang="en-US" altLang="zh-CN" sz="2000" b="1">
                <a:solidFill>
                  <a:srgbClr val="45C984"/>
                </a:solidFill>
                <a:latin typeface="宋体" panose="02010600030101010101" pitchFamily="2" charset="-122"/>
                <a:ea typeface="宋体" panose="02010600030101010101" pitchFamily="2" charset="-122"/>
                <a:cs typeface="宋体" panose="02010600030101010101" pitchFamily="2" charset="-122"/>
              </a:rPr>
              <a:t> </a:t>
            </a:r>
            <a:r>
              <a:rPr kumimoji="1"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若变送器内部或接线盒端子短路，</a:t>
            </a:r>
            <a:r>
              <a:rPr kumimoji="1" lang="en-US" altLang="zh-CN" sz="20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V</a:t>
            </a:r>
            <a:r>
              <a:rPr kumimoji="1" lang="en-US" altLang="zh-CN" sz="2000" b="1" baseline="-30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in</a:t>
            </a:r>
            <a:r>
              <a:rPr kumimoji="1"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为</a:t>
            </a:r>
            <a:r>
              <a:rPr kumimoji="1" lang="en-US" altLang="zh-CN" sz="20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24V</a:t>
            </a:r>
            <a:r>
              <a:rPr kumimoji="1"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，此时</a:t>
            </a:r>
            <a:r>
              <a:rPr kumimoji="1" lang="en-US" altLang="zh-CN" sz="20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ADC</a:t>
            </a:r>
            <a:r>
              <a:rPr kumimoji="1"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转换的数字量为满量程</a:t>
            </a:r>
            <a:r>
              <a:rPr kumimoji="1" lang="en-US" altLang="zh-CN" sz="2000" b="1">
                <a:solidFill>
                  <a:srgbClr val="FFFFFF"/>
                </a:solidFill>
                <a:latin typeface="宋体" panose="02010600030101010101" pitchFamily="2" charset="-122"/>
                <a:ea typeface="宋体" panose="02010600030101010101" pitchFamily="2" charset="-122"/>
                <a:cs typeface="宋体" panose="02010600030101010101" pitchFamily="2" charset="-122"/>
              </a:rPr>
              <a:t>(</a:t>
            </a:r>
            <a:r>
              <a:rPr kumimoji="1"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即数字量最大</a:t>
            </a:r>
            <a:r>
              <a:rPr kumimoji="1" lang="en-US" altLang="zh-CN" sz="2000" b="1">
                <a:solidFill>
                  <a:srgbClr val="FFFFFF"/>
                </a:solidFill>
                <a:latin typeface="宋体" panose="02010600030101010101" pitchFamily="2" charset="-122"/>
                <a:ea typeface="宋体" panose="02010600030101010101" pitchFamily="2" charset="-122"/>
                <a:cs typeface="宋体" panose="02010600030101010101" pitchFamily="2" charset="-122"/>
              </a:rPr>
              <a:t>)</a:t>
            </a:r>
            <a:r>
              <a:rPr kumimoji="1"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a:t>
            </a:r>
            <a:endParaRPr kumimoji="1"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endParaRPr>
          </a:p>
          <a:p>
            <a:pPr fontAlgn="base">
              <a:spcBef>
                <a:spcPts val="0"/>
              </a:spcBef>
              <a:spcAft>
                <a:spcPct val="0"/>
              </a:spcAft>
              <a:buFont typeface="Wingdings" panose="05000000000000000000" pitchFamily="2" charset="2"/>
              <a:buChar char="v"/>
            </a:pPr>
            <a:r>
              <a:rPr kumimoji="1"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 若变送器内部或接线盒端子开路，</a:t>
            </a:r>
            <a:r>
              <a:rPr kumimoji="1" lang="en-US" altLang="zh-CN" sz="20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V</a:t>
            </a:r>
            <a:r>
              <a:rPr kumimoji="1" lang="en-US" altLang="zh-CN" sz="2000" b="1" baseline="-30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in</a:t>
            </a:r>
            <a:r>
              <a:rPr kumimoji="1"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为</a:t>
            </a:r>
            <a:r>
              <a:rPr kumimoji="1" lang="en-US" altLang="zh-CN" sz="20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0V</a:t>
            </a:r>
            <a:r>
              <a:rPr kumimoji="1"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，此时</a:t>
            </a:r>
            <a:r>
              <a:rPr kumimoji="1" lang="en-US" altLang="zh-CN" sz="20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ADC</a:t>
            </a:r>
            <a:r>
              <a:rPr kumimoji="1"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转换的数字量为最小</a:t>
            </a:r>
            <a:r>
              <a:rPr kumimoji="1" lang="en-US" altLang="zh-CN" sz="2000" b="1">
                <a:solidFill>
                  <a:srgbClr val="FFFFFF"/>
                </a:solidFill>
                <a:latin typeface="宋体" panose="02010600030101010101" pitchFamily="2" charset="-122"/>
                <a:ea typeface="宋体" panose="02010600030101010101" pitchFamily="2" charset="-122"/>
                <a:cs typeface="宋体" panose="02010600030101010101" pitchFamily="2" charset="-122"/>
              </a:rPr>
              <a:t>(</a:t>
            </a:r>
            <a:r>
              <a:rPr kumimoji="1"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通常为零</a:t>
            </a:r>
            <a:r>
              <a:rPr kumimoji="1" lang="en-US" altLang="zh-CN" sz="2000" b="1">
                <a:solidFill>
                  <a:srgbClr val="FFFFFF"/>
                </a:solidFill>
                <a:latin typeface="宋体" panose="02010600030101010101" pitchFamily="2" charset="-122"/>
                <a:ea typeface="宋体" panose="02010600030101010101" pitchFamily="2" charset="-122"/>
                <a:cs typeface="宋体" panose="02010600030101010101" pitchFamily="2" charset="-122"/>
              </a:rPr>
              <a:t>)</a:t>
            </a:r>
            <a:r>
              <a:rPr kumimoji="1"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  </a:t>
            </a:r>
            <a:endParaRPr kumimoji="1"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529414" name="Text Box 6" descr="斜纹布"/>
          <p:cNvSpPr txBox="1">
            <a:spLocks noChangeArrowheads="1"/>
          </p:cNvSpPr>
          <p:nvPr/>
        </p:nvSpPr>
        <p:spPr bwMode="auto">
          <a:xfrm>
            <a:off x="514350" y="833120"/>
            <a:ext cx="28956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zh-CN" altLang="en-US" sz="2400" b="1">
                <a:solidFill>
                  <a:srgbClr val="FFFF00"/>
                </a:solidFill>
                <a:latin typeface="宋体" panose="02010600030101010101" pitchFamily="2" charset="-122"/>
                <a:ea typeface="宋体" panose="02010600030101010101" pitchFamily="2" charset="-122"/>
              </a:rPr>
              <a:t>模拟输入通道</a:t>
            </a:r>
            <a:endParaRPr lang="zh-CN" altLang="en-US" sz="2400" b="1">
              <a:solidFill>
                <a:srgbClr val="FFFF00"/>
              </a:solidFill>
              <a:latin typeface="宋体" panose="02010600030101010101" pitchFamily="2" charset="-122"/>
              <a:ea typeface="宋体" panose="02010600030101010101" pitchFamily="2" charset="-122"/>
            </a:endParaRPr>
          </a:p>
        </p:txBody>
      </p:sp>
      <p:sp>
        <p:nvSpPr>
          <p:cNvPr id="529416" name="Rectangle 8"/>
          <p:cNvSpPr>
            <a:spLocks noChangeArrowheads="1"/>
          </p:cNvSpPr>
          <p:nvPr/>
        </p:nvSpPr>
        <p:spPr bwMode="auto">
          <a:xfrm>
            <a:off x="514350" y="2362200"/>
            <a:ext cx="2631440" cy="460375"/>
          </a:xfrm>
          <a:prstGeom prst="rect">
            <a:avLst/>
          </a:prstGeom>
          <a:solidFill>
            <a:srgbClr val="E24D34"/>
          </a:solidFill>
          <a:ln w="28575" cap="sq">
            <a:solidFill>
              <a:srgbClr val="66FFFF"/>
            </a:solidFill>
            <a:miter lim="800000"/>
          </a:ln>
          <a:effectLst>
            <a:prstShdw prst="shdw17" dist="17961" dir="2700000">
              <a:schemeClr val="bg2"/>
            </a:prstShdw>
          </a:effectLst>
        </p:spPr>
        <p:txBody>
          <a:bodyPr wrap="none">
            <a:spAutoFit/>
          </a:bodyPr>
          <a:lstStyle/>
          <a:p>
            <a:pPr fontAlgn="base">
              <a:spcBef>
                <a:spcPct val="0"/>
              </a:spcBef>
              <a:spcAft>
                <a:spcPct val="0"/>
              </a:spcAft>
            </a:pPr>
            <a:r>
              <a:rPr kumimoji="1" lang="zh-CN" altLang="en-US" sz="2400" b="1">
                <a:solidFill>
                  <a:srgbClr val="66FF33"/>
                </a:solidFill>
                <a:latin typeface="宋体" panose="02010600030101010101" pitchFamily="2" charset="-122"/>
              </a:rPr>
              <a:t>变送器部分的自检</a:t>
            </a:r>
            <a:endParaRPr kumimoji="1" lang="zh-CN" altLang="en-US" sz="2400" b="1">
              <a:solidFill>
                <a:srgbClr val="66FF33"/>
              </a:solidFill>
              <a:latin typeface="宋体" panose="02010600030101010101" pitchFamily="2" charset="-122"/>
            </a:endParaRPr>
          </a:p>
        </p:txBody>
      </p:sp>
      <p:sp>
        <p:nvSpPr>
          <p:cNvPr id="525314" name="Text Box 2"/>
          <p:cNvSpPr txBox="1">
            <a:spLocks noChangeArrowheads="1"/>
          </p:cNvSpPr>
          <p:nvPr/>
        </p:nvSpPr>
        <p:spPr bwMode="auto">
          <a:xfrm>
            <a:off x="381635" y="372745"/>
            <a:ext cx="55626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fontAlgn="base">
              <a:spcBef>
                <a:spcPct val="50000"/>
              </a:spcBef>
              <a:spcAft>
                <a:spcPct val="0"/>
              </a:spcAft>
            </a:pPr>
            <a:r>
              <a:rPr kumimoji="1"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6.4.4</a:t>
            </a:r>
            <a:r>
              <a:rPr kumimoji="1" lang="en-US" altLang="zh-CN" sz="2400" b="1">
                <a:solidFill>
                  <a:srgbClr val="FFFFFF"/>
                </a:solidFill>
                <a:latin typeface="宋体" panose="02010600030101010101" pitchFamily="2" charset="-122"/>
                <a:ea typeface="宋体" panose="02010600030101010101" pitchFamily="2" charset="-122"/>
                <a:cs typeface="宋体" panose="02010600030101010101" pitchFamily="2" charset="-122"/>
              </a:rPr>
              <a:t> </a:t>
            </a:r>
            <a:r>
              <a:rPr kumimoji="1"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输入通道</a:t>
            </a:r>
            <a:r>
              <a:rPr kumimoji="1"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的自检</a:t>
            </a:r>
            <a:endParaRPr kumimoji="1"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pic>
        <p:nvPicPr>
          <p:cNvPr id="531458" name="Picture 2" descr="变送器与ADC连接示意图"/>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03775" y="2760980"/>
            <a:ext cx="4056380" cy="2092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1460" name="Text Box 4" descr="斜纹布"/>
          <p:cNvSpPr txBox="1">
            <a:spLocks noChangeArrowheads="1"/>
          </p:cNvSpPr>
          <p:nvPr/>
        </p:nvSpPr>
        <p:spPr bwMode="auto">
          <a:xfrm>
            <a:off x="5367020" y="2362200"/>
            <a:ext cx="2569210"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fontAlgn="base">
              <a:spcBef>
                <a:spcPct val="50000"/>
              </a:spcBef>
              <a:spcAft>
                <a:spcPct val="0"/>
              </a:spcAft>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变送器与</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ADC</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连接图</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531472" name="Text Box 16"/>
          <p:cNvSpPr txBox="1">
            <a:spLocks noChangeArrowheads="1"/>
          </p:cNvSpPr>
          <p:nvPr/>
        </p:nvSpPr>
        <p:spPr bwMode="auto">
          <a:xfrm>
            <a:off x="395605" y="5405755"/>
            <a:ext cx="8550910"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fontAlgn="base">
              <a:spcBef>
                <a:spcPct val="50000"/>
              </a:spcBef>
              <a:spcAft>
                <a:spcPct val="0"/>
              </a:spcAft>
            </a:pPr>
            <a:r>
              <a:rPr kumimoji="1"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将参考电源接至</a:t>
            </a:r>
            <a:r>
              <a:rPr kumimoji="1" lang="en-US" altLang="zh-CN" sz="20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a:t>
            </a:r>
            <a:r>
              <a:rPr kumimoji="1"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转换器的输入端，启动测量，将此次采样结果再同</a:t>
            </a:r>
            <a:r>
              <a:rPr kumimoji="1" lang="en-US" altLang="zh-CN" sz="20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ROM</a:t>
            </a:r>
            <a:r>
              <a:rPr kumimoji="1"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中的预定值加以比较，若误差在许可范围内，则</a:t>
            </a:r>
            <a:r>
              <a:rPr kumimoji="1" lang="en-US" altLang="zh-CN" sz="20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a:t>
            </a:r>
            <a:r>
              <a:rPr kumimoji="1"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转换器正常，否则可以判定</a:t>
            </a:r>
            <a:r>
              <a:rPr kumimoji="1" lang="en-US" altLang="zh-CN" sz="20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a:t>
            </a:r>
            <a:r>
              <a:rPr kumimoji="1"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转换器出现故障。</a:t>
            </a:r>
            <a:endParaRPr kumimoji="1" lang="zh-CN" altLang="en-US" sz="2000" b="1">
              <a:solidFill>
                <a:srgbClr val="FFFFFF"/>
              </a:solidFill>
              <a:latin typeface="Times New Roman" panose="02020603050405020304" pitchFamily="18" charset="0"/>
              <a:ea typeface="宋体" panose="02010600030101010101" pitchFamily="2" charset="-122"/>
              <a:cs typeface="宋体" panose="02010600030101010101" pitchFamily="2" charset="-122"/>
            </a:endParaRPr>
          </a:p>
        </p:txBody>
      </p:sp>
      <p:sp>
        <p:nvSpPr>
          <p:cNvPr id="531473" name="Rectangle 17"/>
          <p:cNvSpPr>
            <a:spLocks noChangeArrowheads="1"/>
          </p:cNvSpPr>
          <p:nvPr/>
        </p:nvSpPr>
        <p:spPr bwMode="auto">
          <a:xfrm>
            <a:off x="395605" y="4826000"/>
            <a:ext cx="2374265" cy="460375"/>
          </a:xfrm>
          <a:prstGeom prst="rect">
            <a:avLst/>
          </a:prstGeom>
          <a:extLst>
            <a:ext uri="{909E8E84-426E-40DD-AFC4-6F175D3DCCD1}">
              <a14:hiddenFill xmlns:a14="http://schemas.microsoft.com/office/drawing/2010/main">
                <a:solidFill>
                  <a:srgbClr val="66FFFF"/>
                </a:solidFill>
              </a14:hiddenFill>
            </a:ext>
            <a:ext uri="{91240B29-F687-4F45-9708-019B960494DF}">
              <a14:hiddenLine xmlns:a14="http://schemas.microsoft.com/office/drawing/2010/main" w="28575">
                <a:solidFill>
                  <a:schemeClr val="tx1"/>
                </a:solidFill>
                <a:miter lim="800000"/>
                <a:headEnd/>
                <a:tailEnd/>
              </a14:hiddenLine>
            </a:ext>
          </a:extLst>
        </p:spPr>
        <p:style>
          <a:lnRef idx="1">
            <a:schemeClr val="accent6"/>
          </a:lnRef>
          <a:fillRef idx="3">
            <a:schemeClr val="accent6"/>
          </a:fillRef>
          <a:effectRef idx="2">
            <a:schemeClr val="accent6"/>
          </a:effectRef>
          <a:fontRef idx="minor">
            <a:schemeClr val="lt1"/>
          </a:fontRef>
        </p:style>
        <p:txBody>
          <a:bodyPr wrap="none">
            <a:spAutoFit/>
          </a:bodyPr>
          <a:p>
            <a:pPr fontAlgn="base">
              <a:spcBef>
                <a:spcPct val="0"/>
              </a:spcBef>
              <a:spcAft>
                <a:spcPct val="0"/>
              </a:spcAft>
            </a:pPr>
            <a:r>
              <a:rPr kumimoji="1" lang="en-US" altLang="zh-CN" sz="2400" b="1">
                <a:solidFill>
                  <a:srgbClr val="E24D34"/>
                </a:solidFill>
                <a:latin typeface="Times New Roman" panose="02020603050405020304" pitchFamily="18" charset="0"/>
                <a:ea typeface="宋体" panose="02010600030101010101" pitchFamily="2" charset="-122"/>
                <a:cs typeface="Times New Roman" panose="02020603050405020304" pitchFamily="18" charset="0"/>
              </a:rPr>
              <a:t>ADC</a:t>
            </a:r>
            <a:r>
              <a:rPr kumimoji="1" lang="zh-CN" altLang="en-US" sz="2400" b="1">
                <a:solidFill>
                  <a:srgbClr val="E24D34"/>
                </a:solidFill>
                <a:latin typeface="宋体" panose="02010600030101010101" pitchFamily="2" charset="-122"/>
                <a:ea typeface="宋体" panose="02010600030101010101" pitchFamily="2" charset="-122"/>
                <a:cs typeface="宋体" panose="02010600030101010101" pitchFamily="2" charset="-122"/>
              </a:rPr>
              <a:t>部分的自检</a:t>
            </a:r>
            <a:endParaRPr kumimoji="1" lang="zh-CN" altLang="en-US" sz="2400" b="1">
              <a:solidFill>
                <a:srgbClr val="E24D34"/>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29416"/>
                                        </p:tgtEl>
                                        <p:attrNameLst>
                                          <p:attrName>style.visibility</p:attrName>
                                        </p:attrNameLst>
                                      </p:cBhvr>
                                      <p:to>
                                        <p:strVal val="visible"/>
                                      </p:to>
                                    </p:set>
                                    <p:anim calcmode="lin" valueType="num">
                                      <p:cBhvr additive="base">
                                        <p:cTn id="7" dur="500" fill="hold"/>
                                        <p:tgtEl>
                                          <p:spTgt spid="529416"/>
                                        </p:tgtEl>
                                        <p:attrNameLst>
                                          <p:attrName>ppt_x</p:attrName>
                                        </p:attrNameLst>
                                      </p:cBhvr>
                                      <p:tavLst>
                                        <p:tav tm="0">
                                          <p:val>
                                            <p:strVal val="#ppt_x"/>
                                          </p:val>
                                        </p:tav>
                                        <p:tav tm="100000">
                                          <p:val>
                                            <p:strVal val="#ppt_x"/>
                                          </p:val>
                                        </p:tav>
                                      </p:tavLst>
                                    </p:anim>
                                    <p:anim calcmode="lin" valueType="num">
                                      <p:cBhvr additive="base">
                                        <p:cTn id="8" dur="500" fill="hold"/>
                                        <p:tgtEl>
                                          <p:spTgt spid="5294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31460"/>
                                        </p:tgtEl>
                                        <p:attrNameLst>
                                          <p:attrName>style.visibility</p:attrName>
                                        </p:attrNameLst>
                                      </p:cBhvr>
                                      <p:to>
                                        <p:strVal val="visible"/>
                                      </p:to>
                                    </p:set>
                                    <p:anim calcmode="lin" valueType="num">
                                      <p:cBhvr additive="base">
                                        <p:cTn id="13" dur="500" fill="hold"/>
                                        <p:tgtEl>
                                          <p:spTgt spid="531460"/>
                                        </p:tgtEl>
                                        <p:attrNameLst>
                                          <p:attrName>ppt_x</p:attrName>
                                        </p:attrNameLst>
                                      </p:cBhvr>
                                      <p:tavLst>
                                        <p:tav tm="0">
                                          <p:val>
                                            <p:strVal val="#ppt_x"/>
                                          </p:val>
                                        </p:tav>
                                        <p:tav tm="100000">
                                          <p:val>
                                            <p:strVal val="#ppt_x"/>
                                          </p:val>
                                        </p:tav>
                                      </p:tavLst>
                                    </p:anim>
                                    <p:anim calcmode="lin" valueType="num">
                                      <p:cBhvr additive="base">
                                        <p:cTn id="14" dur="500" fill="hold"/>
                                        <p:tgtEl>
                                          <p:spTgt spid="531460"/>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31458"/>
                                        </p:tgtEl>
                                        <p:attrNameLst>
                                          <p:attrName>style.visibility</p:attrName>
                                        </p:attrNameLst>
                                      </p:cBhvr>
                                      <p:to>
                                        <p:strVal val="visible"/>
                                      </p:to>
                                    </p:set>
                                    <p:anim calcmode="lin" valueType="num">
                                      <p:cBhvr additive="base">
                                        <p:cTn id="17" dur="500" fill="hold"/>
                                        <p:tgtEl>
                                          <p:spTgt spid="531458"/>
                                        </p:tgtEl>
                                        <p:attrNameLst>
                                          <p:attrName>ppt_x</p:attrName>
                                        </p:attrNameLst>
                                      </p:cBhvr>
                                      <p:tavLst>
                                        <p:tav tm="0">
                                          <p:val>
                                            <p:strVal val="#ppt_x"/>
                                          </p:val>
                                        </p:tav>
                                        <p:tav tm="100000">
                                          <p:val>
                                            <p:strVal val="#ppt_x"/>
                                          </p:val>
                                        </p:tav>
                                      </p:tavLst>
                                    </p:anim>
                                    <p:anim calcmode="lin" valueType="num">
                                      <p:cBhvr additive="base">
                                        <p:cTn id="18" dur="500" fill="hold"/>
                                        <p:tgtEl>
                                          <p:spTgt spid="53145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29412"/>
                                        </p:tgtEl>
                                        <p:attrNameLst>
                                          <p:attrName>style.visibility</p:attrName>
                                        </p:attrNameLst>
                                      </p:cBhvr>
                                      <p:to>
                                        <p:strVal val="visible"/>
                                      </p:to>
                                    </p:set>
                                    <p:anim calcmode="lin" valueType="num">
                                      <p:cBhvr additive="base">
                                        <p:cTn id="23" dur="500" fill="hold"/>
                                        <p:tgtEl>
                                          <p:spTgt spid="529412"/>
                                        </p:tgtEl>
                                        <p:attrNameLst>
                                          <p:attrName>ppt_x</p:attrName>
                                        </p:attrNameLst>
                                      </p:cBhvr>
                                      <p:tavLst>
                                        <p:tav tm="0">
                                          <p:val>
                                            <p:strVal val="#ppt_x"/>
                                          </p:val>
                                        </p:tav>
                                        <p:tav tm="100000">
                                          <p:val>
                                            <p:strVal val="#ppt_x"/>
                                          </p:val>
                                        </p:tav>
                                      </p:tavLst>
                                    </p:anim>
                                    <p:anim calcmode="lin" valueType="num">
                                      <p:cBhvr additive="base">
                                        <p:cTn id="24" dur="500" fill="hold"/>
                                        <p:tgtEl>
                                          <p:spTgt spid="529412"/>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531473"/>
                                        </p:tgtEl>
                                        <p:attrNameLst>
                                          <p:attrName>style.visibility</p:attrName>
                                        </p:attrNameLst>
                                      </p:cBhvr>
                                      <p:to>
                                        <p:strVal val="visible"/>
                                      </p:to>
                                    </p:set>
                                    <p:anim calcmode="lin" valueType="num">
                                      <p:cBhvr additive="base">
                                        <p:cTn id="29" dur="500" fill="hold"/>
                                        <p:tgtEl>
                                          <p:spTgt spid="531473"/>
                                        </p:tgtEl>
                                        <p:attrNameLst>
                                          <p:attrName>ppt_x</p:attrName>
                                        </p:attrNameLst>
                                      </p:cBhvr>
                                      <p:tavLst>
                                        <p:tav tm="0">
                                          <p:val>
                                            <p:strVal val="#ppt_x"/>
                                          </p:val>
                                        </p:tav>
                                        <p:tav tm="100000">
                                          <p:val>
                                            <p:strVal val="#ppt_x"/>
                                          </p:val>
                                        </p:tav>
                                      </p:tavLst>
                                    </p:anim>
                                    <p:anim calcmode="lin" valueType="num">
                                      <p:cBhvr additive="base">
                                        <p:cTn id="30" dur="500" fill="hold"/>
                                        <p:tgtEl>
                                          <p:spTgt spid="531473"/>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531472"/>
                                        </p:tgtEl>
                                        <p:attrNameLst>
                                          <p:attrName>style.visibility</p:attrName>
                                        </p:attrNameLst>
                                      </p:cBhvr>
                                      <p:to>
                                        <p:strVal val="visible"/>
                                      </p:to>
                                    </p:set>
                                    <p:anim calcmode="lin" valueType="num">
                                      <p:cBhvr additive="base">
                                        <p:cTn id="35" dur="500" fill="hold"/>
                                        <p:tgtEl>
                                          <p:spTgt spid="531472"/>
                                        </p:tgtEl>
                                        <p:attrNameLst>
                                          <p:attrName>ppt_x</p:attrName>
                                        </p:attrNameLst>
                                      </p:cBhvr>
                                      <p:tavLst>
                                        <p:tav tm="0">
                                          <p:val>
                                            <p:strVal val="#ppt_x"/>
                                          </p:val>
                                        </p:tav>
                                        <p:tav tm="100000">
                                          <p:val>
                                            <p:strVal val="#ppt_x"/>
                                          </p:val>
                                        </p:tav>
                                      </p:tavLst>
                                    </p:anim>
                                    <p:anim calcmode="lin" valueType="num">
                                      <p:cBhvr additive="base">
                                        <p:cTn id="36" dur="500" fill="hold"/>
                                        <p:tgtEl>
                                          <p:spTgt spid="53147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9416" grpId="0" animBg="1"/>
      <p:bldP spid="531460" grpId="0" bldLvl="0" animBg="1"/>
      <p:bldP spid="529412" grpId="0" bldLvl="0" animBg="1"/>
      <p:bldP spid="531473" grpId="0" bldLvl="0" animBg="1"/>
      <p:bldP spid="531472"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83" name="Text Box 3"/>
          <p:cNvSpPr txBox="1">
            <a:spLocks noChangeArrowheads="1"/>
          </p:cNvSpPr>
          <p:nvPr/>
        </p:nvSpPr>
        <p:spPr bwMode="auto">
          <a:xfrm>
            <a:off x="213360" y="1804670"/>
            <a:ext cx="8815705" cy="1630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kumimoji="1"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kumimoji="1"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一个输出数字量控制泵的启停，管路已安装流量检测，在流量检测回路没有故障情况下</a:t>
            </a:r>
            <a:r>
              <a:rPr kumimoji="1"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kumimoji="1"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上述直接参数判断法自检可以保障</a:t>
            </a:r>
            <a:r>
              <a:rPr kumimoji="1"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kumimoji="1"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，不仅可依据流量有无变化情况来判断该开关、驱动电路、继电器、交流接触器、热继电器、电机、泵以及现场连线是否正常，而且可以根据泵的流量特性在线判断泵的性能优劣。</a:t>
            </a:r>
            <a:r>
              <a:rPr kumimoji="1" lang="zh-CN" altLang="en-US" sz="200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kumimoji="1" lang="zh-CN" altLang="en-US" sz="200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532484" name="Rectangle 4" descr="斜纹布"/>
          <p:cNvSpPr>
            <a:spLocks noChangeArrowheads="1"/>
          </p:cNvSpPr>
          <p:nvPr/>
        </p:nvSpPr>
        <p:spPr bwMode="auto">
          <a:xfrm>
            <a:off x="3618230" y="372428"/>
            <a:ext cx="232537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none">
            <a:spAutoFit/>
          </a:bodyPr>
          <a:lstStyle/>
          <a:p>
            <a:pPr fontAlgn="base">
              <a:spcBef>
                <a:spcPct val="0"/>
              </a:spcBef>
              <a:spcAft>
                <a:spcPct val="0"/>
              </a:spcAft>
            </a:pPr>
            <a:r>
              <a:rPr kumimoji="1" lang="zh-CN" altLang="en-US" sz="2400" b="1">
                <a:solidFill>
                  <a:srgbClr val="FF6600"/>
                </a:solidFill>
                <a:latin typeface="宋体" panose="02010600030101010101" pitchFamily="2" charset="-122"/>
              </a:rPr>
              <a:t>间接参数判断法</a:t>
            </a:r>
            <a:endParaRPr kumimoji="1" lang="zh-CN" altLang="en-US" sz="2400" b="1">
              <a:solidFill>
                <a:srgbClr val="FF6600"/>
              </a:solidFill>
              <a:latin typeface="宋体" panose="02010600030101010101" pitchFamily="2" charset="-122"/>
            </a:endParaRPr>
          </a:p>
        </p:txBody>
      </p:sp>
      <p:sp>
        <p:nvSpPr>
          <p:cNvPr id="532485" name="Rectangle 5" descr="斜纹布"/>
          <p:cNvSpPr>
            <a:spLocks noChangeArrowheads="1"/>
          </p:cNvSpPr>
          <p:nvPr/>
        </p:nvSpPr>
        <p:spPr bwMode="auto">
          <a:xfrm>
            <a:off x="524510" y="833120"/>
            <a:ext cx="8214995" cy="706755"/>
          </a:xfrm>
          <a:prstGeom prst="rect">
            <a:avLst/>
          </a:prstGeom>
          <a:noFill/>
          <a:ln w="28575" cap="sq">
            <a:solidFill>
              <a:srgbClr val="66FFFF"/>
            </a:solidFill>
            <a:miter lim="800000"/>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Lst>
        </p:spPr>
        <p:txBody>
          <a:bodyPr wrap="square">
            <a:spAutoFit/>
          </a:bodyPr>
          <a:lstStyle/>
          <a:p>
            <a:pPr fontAlgn="base">
              <a:spcBef>
                <a:spcPct val="0"/>
              </a:spcBef>
              <a:spcAft>
                <a:spcPct val="0"/>
              </a:spcAft>
            </a:pPr>
            <a:r>
              <a:rPr kumimoji="1" lang="zh-CN" altLang="en-US" sz="2000" b="1">
                <a:solidFill>
                  <a:srgbClr val="FFFF00"/>
                </a:solidFill>
                <a:latin typeface="宋体" panose="02010600030101010101" pitchFamily="2" charset="-122"/>
              </a:rPr>
              <a:t>指根据模拟量输入通道的采样值的变化情况来判断模拟量输出通道或开关量输出通道是否正常。</a:t>
            </a:r>
            <a:endParaRPr kumimoji="1" lang="zh-CN" altLang="en-US" sz="2000" b="1">
              <a:solidFill>
                <a:srgbClr val="FFFF00"/>
              </a:solidFill>
              <a:latin typeface="宋体" panose="02010600030101010101" pitchFamily="2" charset="-122"/>
            </a:endParaRPr>
          </a:p>
        </p:txBody>
      </p:sp>
      <p:sp>
        <p:nvSpPr>
          <p:cNvPr id="532487" name="Rectangle 7"/>
          <p:cNvSpPr>
            <a:spLocks noChangeArrowheads="1"/>
          </p:cNvSpPr>
          <p:nvPr/>
        </p:nvSpPr>
        <p:spPr bwMode="auto">
          <a:xfrm>
            <a:off x="594360" y="1649095"/>
            <a:ext cx="795020" cy="460375"/>
          </a:xfrm>
          <a:prstGeom prst="rect">
            <a:avLst/>
          </a:prstGeom>
          <a:solidFill>
            <a:schemeClr val="tx1"/>
          </a:solidFill>
          <a:ln w="28575" cap="sq">
            <a:solidFill>
              <a:srgbClr val="66FFFF"/>
            </a:solidFill>
            <a:miter lim="800000"/>
          </a:ln>
          <a:effectLst>
            <a:prstShdw prst="shdw17" dist="17961" dir="2700000">
              <a:schemeClr val="bg2"/>
            </a:prstShdw>
          </a:effectLst>
        </p:spPr>
        <p:txBody>
          <a:bodyPr wrap="square">
            <a:spAutoFit/>
          </a:bodyPr>
          <a:lstStyle/>
          <a:p>
            <a:pPr fontAlgn="base">
              <a:spcBef>
                <a:spcPct val="0"/>
              </a:spcBef>
              <a:spcAft>
                <a:spcPct val="0"/>
              </a:spcAft>
            </a:pPr>
            <a:r>
              <a:rPr kumimoji="1" lang="zh-CN" altLang="en-US" sz="2400" b="1">
                <a:solidFill>
                  <a:srgbClr val="7B46D0"/>
                </a:solidFill>
                <a:latin typeface="宋体" panose="02010600030101010101" pitchFamily="2" charset="-122"/>
              </a:rPr>
              <a:t>例如</a:t>
            </a:r>
            <a:endParaRPr kumimoji="1" lang="zh-CN" altLang="en-US" sz="2400" b="1">
              <a:solidFill>
                <a:srgbClr val="7B46D0"/>
              </a:solidFill>
              <a:latin typeface="宋体" panose="02010600030101010101" pitchFamily="2" charset="-122"/>
            </a:endParaRPr>
          </a:p>
        </p:txBody>
      </p:sp>
      <p:sp>
        <p:nvSpPr>
          <p:cNvPr id="525314" name="Text Box 2"/>
          <p:cNvSpPr txBox="1">
            <a:spLocks noChangeArrowheads="1"/>
          </p:cNvSpPr>
          <p:nvPr/>
        </p:nvSpPr>
        <p:spPr bwMode="auto">
          <a:xfrm>
            <a:off x="381000" y="372745"/>
            <a:ext cx="55626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fontAlgn="base">
              <a:spcBef>
                <a:spcPct val="50000"/>
              </a:spcBef>
              <a:spcAft>
                <a:spcPct val="0"/>
              </a:spcAft>
            </a:pPr>
            <a:r>
              <a:rPr kumimoji="1"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6.4.5</a:t>
            </a:r>
            <a:r>
              <a:rPr kumimoji="1" lang="en-US" altLang="zh-CN" sz="2400" b="1">
                <a:solidFill>
                  <a:srgbClr val="FFFFFF"/>
                </a:solidFill>
                <a:latin typeface="宋体" panose="02010600030101010101" pitchFamily="2" charset="-122"/>
                <a:ea typeface="宋体" panose="02010600030101010101" pitchFamily="2" charset="-122"/>
                <a:cs typeface="宋体" panose="02010600030101010101" pitchFamily="2" charset="-122"/>
              </a:rPr>
              <a:t> </a:t>
            </a:r>
            <a:r>
              <a:rPr kumimoji="1"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输出通道</a:t>
            </a:r>
            <a:r>
              <a:rPr kumimoji="1"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的自检</a:t>
            </a:r>
            <a:endParaRPr kumimoji="1"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pic>
        <p:nvPicPr>
          <p:cNvPr id="533506" name="Picture 2" descr="间接参数判断法"/>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398645" y="3109595"/>
            <a:ext cx="4138295" cy="3652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3508" name="Text Box 4" descr="斜纹布"/>
          <p:cNvSpPr txBox="1">
            <a:spLocks noChangeArrowheads="1"/>
          </p:cNvSpPr>
          <p:nvPr/>
        </p:nvSpPr>
        <p:spPr bwMode="auto">
          <a:xfrm>
            <a:off x="990600" y="4625340"/>
            <a:ext cx="3072130"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fontAlgn="base">
              <a:spcBef>
                <a:spcPct val="50000"/>
              </a:spcBef>
              <a:spcAft>
                <a:spcPct val="0"/>
              </a:spcAft>
            </a:pPr>
            <a:r>
              <a:rPr lang="zh-CN" altLang="en-US" sz="2000" b="1">
                <a:solidFill>
                  <a:schemeClr val="tx1"/>
                </a:solidFill>
                <a:latin typeface="宋体" panose="02010600030101010101" pitchFamily="2" charset="-122"/>
                <a:ea typeface="宋体" panose="02010600030101010101" pitchFamily="2" charset="-122"/>
              </a:rPr>
              <a:t>输出通道自检程序流程图</a:t>
            </a:r>
            <a:endParaRPr lang="zh-CN" altLang="en-US" sz="2000" b="1">
              <a:solidFill>
                <a:schemeClr val="tx1"/>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32483"/>
                                        </p:tgtEl>
                                        <p:attrNameLst>
                                          <p:attrName>style.visibility</p:attrName>
                                        </p:attrNameLst>
                                      </p:cBhvr>
                                      <p:to>
                                        <p:strVal val="visible"/>
                                      </p:to>
                                    </p:set>
                                    <p:anim calcmode="lin" valueType="num">
                                      <p:cBhvr additive="base">
                                        <p:cTn id="7" dur="500" fill="hold"/>
                                        <p:tgtEl>
                                          <p:spTgt spid="532483"/>
                                        </p:tgtEl>
                                        <p:attrNameLst>
                                          <p:attrName>ppt_x</p:attrName>
                                        </p:attrNameLst>
                                      </p:cBhvr>
                                      <p:tavLst>
                                        <p:tav tm="0">
                                          <p:val>
                                            <p:strVal val="#ppt_x"/>
                                          </p:val>
                                        </p:tav>
                                        <p:tav tm="100000">
                                          <p:val>
                                            <p:strVal val="#ppt_x"/>
                                          </p:val>
                                        </p:tav>
                                      </p:tavLst>
                                    </p:anim>
                                    <p:anim calcmode="lin" valueType="num">
                                      <p:cBhvr additive="base">
                                        <p:cTn id="8" dur="500" fill="hold"/>
                                        <p:tgtEl>
                                          <p:spTgt spid="53248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33508"/>
                                        </p:tgtEl>
                                        <p:attrNameLst>
                                          <p:attrName>style.visibility</p:attrName>
                                        </p:attrNameLst>
                                      </p:cBhvr>
                                      <p:to>
                                        <p:strVal val="visible"/>
                                      </p:to>
                                    </p:set>
                                    <p:anim calcmode="lin" valueType="num">
                                      <p:cBhvr additive="base">
                                        <p:cTn id="13" dur="500" fill="hold"/>
                                        <p:tgtEl>
                                          <p:spTgt spid="533508"/>
                                        </p:tgtEl>
                                        <p:attrNameLst>
                                          <p:attrName>ppt_x</p:attrName>
                                        </p:attrNameLst>
                                      </p:cBhvr>
                                      <p:tavLst>
                                        <p:tav tm="0">
                                          <p:val>
                                            <p:strVal val="#ppt_x"/>
                                          </p:val>
                                        </p:tav>
                                        <p:tav tm="100000">
                                          <p:val>
                                            <p:strVal val="#ppt_x"/>
                                          </p:val>
                                        </p:tav>
                                      </p:tavLst>
                                    </p:anim>
                                    <p:anim calcmode="lin" valueType="num">
                                      <p:cBhvr additive="base">
                                        <p:cTn id="14" dur="500" fill="hold"/>
                                        <p:tgtEl>
                                          <p:spTgt spid="533508"/>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33506"/>
                                        </p:tgtEl>
                                        <p:attrNameLst>
                                          <p:attrName>style.visibility</p:attrName>
                                        </p:attrNameLst>
                                      </p:cBhvr>
                                      <p:to>
                                        <p:strVal val="visible"/>
                                      </p:to>
                                    </p:set>
                                    <p:anim calcmode="lin" valueType="num">
                                      <p:cBhvr additive="base">
                                        <p:cTn id="17" dur="500" fill="hold"/>
                                        <p:tgtEl>
                                          <p:spTgt spid="533506"/>
                                        </p:tgtEl>
                                        <p:attrNameLst>
                                          <p:attrName>ppt_x</p:attrName>
                                        </p:attrNameLst>
                                      </p:cBhvr>
                                      <p:tavLst>
                                        <p:tav tm="0">
                                          <p:val>
                                            <p:strVal val="#ppt_x"/>
                                          </p:val>
                                        </p:tav>
                                        <p:tav tm="100000">
                                          <p:val>
                                            <p:strVal val="#ppt_x"/>
                                          </p:val>
                                        </p:tav>
                                      </p:tavLst>
                                    </p:anim>
                                    <p:anim calcmode="lin" valueType="num">
                                      <p:cBhvr additive="base">
                                        <p:cTn id="18" dur="500" fill="hold"/>
                                        <p:tgtEl>
                                          <p:spTgt spid="5335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483" grpId="0" animBg="1"/>
      <p:bldP spid="53350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1" name="Text Box 3" descr="斜纹布"/>
          <p:cNvSpPr txBox="1">
            <a:spLocks noChangeArrowheads="1"/>
          </p:cNvSpPr>
          <p:nvPr/>
        </p:nvSpPr>
        <p:spPr bwMode="auto">
          <a:xfrm>
            <a:off x="529273" y="833120"/>
            <a:ext cx="9144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zh-CN" altLang="en-US" sz="2400" b="1">
                <a:solidFill>
                  <a:srgbClr val="FFFF00"/>
                </a:solidFill>
                <a:latin typeface="宋体" panose="02010600030101010101" pitchFamily="2" charset="-122"/>
                <a:ea typeface="宋体" panose="02010600030101010101" pitchFamily="2" charset="-122"/>
              </a:rPr>
              <a:t>目的</a:t>
            </a:r>
            <a:endParaRPr lang="zh-CN" altLang="en-US" sz="2400" b="1">
              <a:solidFill>
                <a:srgbClr val="FFFF00"/>
              </a:solidFill>
              <a:latin typeface="宋体" panose="02010600030101010101" pitchFamily="2" charset="-122"/>
              <a:ea typeface="宋体" panose="02010600030101010101" pitchFamily="2" charset="-122"/>
            </a:endParaRPr>
          </a:p>
        </p:txBody>
      </p:sp>
      <p:sp>
        <p:nvSpPr>
          <p:cNvPr id="534532" name="Text Box 4" descr="斜纹布"/>
          <p:cNvSpPr txBox="1">
            <a:spLocks noChangeArrowheads="1"/>
          </p:cNvSpPr>
          <p:nvPr/>
        </p:nvSpPr>
        <p:spPr bwMode="auto">
          <a:xfrm>
            <a:off x="1485900" y="894715"/>
            <a:ext cx="6172200"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检测经过缓冲器的外部总线传递的信息是否正确 </a:t>
            </a:r>
            <a:endParaRPr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pic>
        <p:nvPicPr>
          <p:cNvPr id="534536" name="Picture 8" descr="6"/>
          <p:cNvPicPr>
            <a:picLocks noChangeAspect="1" noChangeArrowheads="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28900" y="3199130"/>
            <a:ext cx="3886200" cy="2616200"/>
          </a:xfrm>
          <a:prstGeom prst="rect">
            <a:avLst/>
          </a:prstGeom>
          <a:solidFill>
            <a:schemeClr val="tx1"/>
          </a:solidFill>
          <a:ln w="9525">
            <a:solidFill>
              <a:schemeClr val="tx1"/>
            </a:solidFill>
            <a:miter lim="800000"/>
            <a:headEnd/>
            <a:tailEnd/>
          </a:ln>
        </p:spPr>
      </p:pic>
      <p:sp>
        <p:nvSpPr>
          <p:cNvPr id="534537" name="Text Box 9" descr="斜纹布"/>
          <p:cNvSpPr txBox="1">
            <a:spLocks noChangeArrowheads="1"/>
          </p:cNvSpPr>
          <p:nvPr/>
        </p:nvSpPr>
        <p:spPr bwMode="auto">
          <a:xfrm>
            <a:off x="1440180" y="1355090"/>
            <a:ext cx="7484745" cy="132207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50000"/>
              </a:spcBef>
              <a:spcAft>
                <a:spcPct val="0"/>
              </a:spcAft>
            </a:pPr>
            <a:r>
              <a:rPr lang="zh-CN" altLang="en-US" sz="2000" b="1" dirty="0">
                <a:solidFill>
                  <a:srgbClr val="FFFFFF"/>
                </a:solidFill>
                <a:latin typeface="宋体" panose="02010600030101010101" pitchFamily="2" charset="-122"/>
                <a:ea typeface="宋体" panose="02010600030101010101" pitchFamily="2" charset="-122"/>
                <a:cs typeface="宋体" panose="02010600030101010101" pitchFamily="2" charset="-122"/>
              </a:rPr>
              <a:t>先对相应的锁存器执行一条输出命令，使地址总线和数据总线上的信息保存到锁存器中，再对锁存器进行读操作，让地址总线和数据总线上的信息重新读入</a:t>
            </a:r>
            <a:r>
              <a:rPr lang="en-US" altLang="zh-CN" sz="2000" b="1"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CPU</a:t>
            </a:r>
            <a:r>
              <a:rPr lang="zh-CN" altLang="en-US" sz="2000" b="1" dirty="0">
                <a:solidFill>
                  <a:srgbClr val="FFFFFF"/>
                </a:solidFill>
                <a:latin typeface="宋体" panose="02010600030101010101" pitchFamily="2" charset="-122"/>
                <a:ea typeface="宋体" panose="02010600030101010101" pitchFamily="2" charset="-122"/>
                <a:cs typeface="宋体" panose="02010600030101010101" pitchFamily="2" charset="-122"/>
              </a:rPr>
              <a:t>中，与原来的输出信息进行比较，如果结果不一致，则说明外部总线出现故障。</a:t>
            </a:r>
            <a:endParaRPr lang="zh-CN" altLang="en-US" sz="2000" b="1" dirty="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534538" name="Text Box 10" descr="斜纹布"/>
          <p:cNvSpPr txBox="1">
            <a:spLocks noChangeArrowheads="1"/>
          </p:cNvSpPr>
          <p:nvPr/>
        </p:nvSpPr>
        <p:spPr bwMode="auto">
          <a:xfrm>
            <a:off x="550863" y="1354773"/>
            <a:ext cx="10668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zh-CN" altLang="en-US" sz="2400" b="1">
                <a:solidFill>
                  <a:srgbClr val="FFFF00"/>
                </a:solidFill>
                <a:latin typeface="宋体" panose="02010600030101010101" pitchFamily="2" charset="-122"/>
                <a:ea typeface="宋体" panose="02010600030101010101" pitchFamily="2" charset="-122"/>
              </a:rPr>
              <a:t>方法</a:t>
            </a:r>
            <a:endParaRPr lang="zh-CN" altLang="en-US" sz="2400" b="1">
              <a:solidFill>
                <a:srgbClr val="FFFF00"/>
              </a:solidFill>
              <a:latin typeface="宋体" panose="02010600030101010101" pitchFamily="2" charset="-122"/>
              <a:ea typeface="宋体" panose="02010600030101010101" pitchFamily="2" charset="-122"/>
            </a:endParaRPr>
          </a:p>
        </p:txBody>
      </p:sp>
      <p:sp>
        <p:nvSpPr>
          <p:cNvPr id="525314" name="Text Box 2"/>
          <p:cNvSpPr txBox="1">
            <a:spLocks noChangeArrowheads="1"/>
          </p:cNvSpPr>
          <p:nvPr/>
        </p:nvSpPr>
        <p:spPr bwMode="auto">
          <a:xfrm>
            <a:off x="381000" y="372745"/>
            <a:ext cx="55626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fontAlgn="base">
              <a:spcBef>
                <a:spcPct val="50000"/>
              </a:spcBef>
              <a:spcAft>
                <a:spcPct val="0"/>
              </a:spcAft>
            </a:pPr>
            <a:r>
              <a:rPr kumimoji="1"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6.4.6</a:t>
            </a:r>
            <a:r>
              <a:rPr kumimoji="1" lang="en-US" altLang="zh-CN" sz="2400" b="1">
                <a:solidFill>
                  <a:srgbClr val="FFFFFF"/>
                </a:solidFill>
                <a:latin typeface="宋体" panose="02010600030101010101" pitchFamily="2" charset="-122"/>
                <a:ea typeface="宋体" panose="02010600030101010101" pitchFamily="2" charset="-122"/>
                <a:cs typeface="宋体" panose="02010600030101010101" pitchFamily="2" charset="-122"/>
              </a:rPr>
              <a:t> </a:t>
            </a:r>
            <a:r>
              <a:rPr kumimoji="1"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总线</a:t>
            </a:r>
            <a:r>
              <a:rPr kumimoji="1"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的自检</a:t>
            </a:r>
            <a:endParaRPr kumimoji="1"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5554" name="Text Box 2" descr="斜纹布"/>
          <p:cNvSpPr txBox="1">
            <a:spLocks noChangeArrowheads="1"/>
          </p:cNvSpPr>
          <p:nvPr/>
        </p:nvSpPr>
        <p:spPr bwMode="auto">
          <a:xfrm>
            <a:off x="3124200" y="609600"/>
            <a:ext cx="29718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6.1</a:t>
            </a: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概述 </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535555" name="Text Box 3" descr="斜纹布"/>
          <p:cNvSpPr txBox="1">
            <a:spLocks noChangeArrowheads="1"/>
          </p:cNvSpPr>
          <p:nvPr/>
        </p:nvSpPr>
        <p:spPr bwMode="auto">
          <a:xfrm>
            <a:off x="807720" y="1113155"/>
            <a:ext cx="73152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仪器仪表的优劣主要体现在</a:t>
            </a:r>
            <a:r>
              <a:rPr lang="zh-CN" altLang="en-US" sz="2400" b="1" u="sng">
                <a:solidFill>
                  <a:srgbClr val="FF1717"/>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精度和可靠性</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两个方面。 </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535556" name="Text Box 4" descr="斜纹布"/>
          <p:cNvSpPr txBox="1">
            <a:spLocks noChangeArrowheads="1"/>
          </p:cNvSpPr>
          <p:nvPr/>
        </p:nvSpPr>
        <p:spPr bwMode="auto">
          <a:xfrm>
            <a:off x="768985" y="1459230"/>
            <a:ext cx="7384415" cy="82994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50000"/>
              </a:spcBef>
              <a:spcAft>
                <a:spcPct val="0"/>
              </a:spcAft>
            </a:pP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传统仪器测量结果的精度只能取决于仪表硬件各部分的精密性和稳定性水平。 </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535557" name="Text Box 5" descr="斜纹布"/>
          <p:cNvSpPr txBox="1">
            <a:spLocks noChangeArrowheads="1"/>
          </p:cNvSpPr>
          <p:nvPr/>
        </p:nvSpPr>
        <p:spPr bwMode="auto">
          <a:xfrm>
            <a:off x="765175" y="2281555"/>
            <a:ext cx="7902575" cy="82994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50000"/>
              </a:spcBef>
              <a:spcAft>
                <a:spcPct val="0"/>
              </a:spcAft>
            </a:pP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传统仪器在其部件有故障时往往也给出测量结果的显示值或执行控制动作，但并不通知使用者这是个错误的结果。 </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536587" name="Text Box 11" descr="斜纹布"/>
          <p:cNvSpPr txBox="1">
            <a:spLocks noChangeArrowheads="1"/>
          </p:cNvSpPr>
          <p:nvPr/>
        </p:nvSpPr>
        <p:spPr bwMode="auto">
          <a:xfrm>
            <a:off x="292100" y="3388360"/>
            <a:ext cx="8693150" cy="267652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algn="just" fontAlgn="base">
              <a:spcBef>
                <a:spcPts val="0"/>
              </a:spcBef>
              <a:spcAft>
                <a:spcPct val="0"/>
              </a:spcAft>
            </a:pPr>
            <a:r>
              <a:rPr lang="zh-CN" altLang="en-US" sz="2400" b="1">
                <a:solidFill>
                  <a:srgbClr val="FFFF00"/>
                </a:solidFill>
                <a:latin typeface="宋体" panose="02010600030101010101" pitchFamily="2" charset="-122"/>
              </a:rPr>
              <a:t>（</a:t>
            </a:r>
            <a:r>
              <a:rPr lang="en-US" altLang="zh-CN" sz="2400" b="1">
                <a:solidFill>
                  <a:srgbClr val="FFFF00"/>
                </a:solidFill>
                <a:latin typeface="Times New Roman" panose="02020603050405020304" pitchFamily="18" charset="0"/>
              </a:rPr>
              <a:t>1</a:t>
            </a:r>
            <a:r>
              <a:rPr lang="zh-CN" altLang="en-US" sz="2400" b="1">
                <a:solidFill>
                  <a:srgbClr val="FFFF00"/>
                </a:solidFill>
                <a:latin typeface="宋体" panose="02010600030101010101" pitchFamily="2" charset="-122"/>
              </a:rPr>
              <a:t>）自动测量功能</a:t>
            </a:r>
            <a:r>
              <a:rPr lang="en-US" altLang="zh-CN" sz="2400" b="1">
                <a:solidFill>
                  <a:srgbClr val="FFFF00"/>
                </a:solidFill>
                <a:latin typeface="宋体" panose="02010600030101010101" pitchFamily="2" charset="-122"/>
              </a:rPr>
              <a:t>  </a:t>
            </a:r>
            <a:r>
              <a:rPr lang="zh-CN" altLang="en-US" sz="2400" b="1">
                <a:solidFill>
                  <a:srgbClr val="FFFF00"/>
                </a:solidFill>
                <a:latin typeface="宋体" panose="02010600030101010101" pitchFamily="2" charset="-122"/>
              </a:rPr>
              <a:t>智能仪器由于具有</a:t>
            </a:r>
            <a:r>
              <a:rPr lang="zh-CN" altLang="en-US" sz="2400" b="1">
                <a:solidFill>
                  <a:srgbClr val="FFFF00"/>
                </a:solidFill>
                <a:latin typeface="ˎ̥" charset="0"/>
              </a:rPr>
              <a:t>仪器的自动校准、零点自动调节、触发电平自动调节、量程自动转换等功能，极大地提高了仪器的测量精度</a:t>
            </a:r>
            <a:endParaRPr lang="zh-CN" altLang="en-US" sz="2400" b="1">
              <a:solidFill>
                <a:srgbClr val="FFFF00"/>
              </a:solidFill>
              <a:latin typeface="ˎ̥" charset="0"/>
            </a:endParaRPr>
          </a:p>
          <a:p>
            <a:pPr algn="just" fontAlgn="base">
              <a:spcBef>
                <a:spcPts val="0"/>
              </a:spcBef>
              <a:spcAft>
                <a:spcPct val="0"/>
              </a:spcAft>
            </a:pPr>
            <a:r>
              <a:rPr lang="zh-CN" altLang="en-US" sz="2400" b="1">
                <a:solidFill>
                  <a:srgbClr val="FFFF00"/>
                </a:solidFill>
                <a:latin typeface="宋体" panose="02010600030101010101" pitchFamily="2" charset="-122"/>
              </a:rPr>
              <a:t>（</a:t>
            </a:r>
            <a:r>
              <a:rPr lang="en-US" altLang="zh-CN" sz="2400" b="1">
                <a:solidFill>
                  <a:srgbClr val="FFFF00"/>
                </a:solidFill>
                <a:latin typeface="宋体" panose="02010600030101010101" pitchFamily="2" charset="-122"/>
              </a:rPr>
              <a:t>2</a:t>
            </a:r>
            <a:r>
              <a:rPr lang="zh-CN" altLang="en-US" sz="2400" b="1">
                <a:solidFill>
                  <a:srgbClr val="FFFF00"/>
                </a:solidFill>
                <a:latin typeface="宋体" panose="02010600030101010101" pitchFamily="2" charset="-122"/>
              </a:rPr>
              <a:t>）自检功能 </a:t>
            </a:r>
            <a:r>
              <a:rPr lang="zh-CN" altLang="en-US" sz="2400" b="1">
                <a:solidFill>
                  <a:srgbClr val="FFFF00"/>
                </a:solidFill>
                <a:latin typeface="Times New Roman" panose="02020603050405020304" pitchFamily="18" charset="0"/>
              </a:rPr>
              <a:t> </a:t>
            </a:r>
            <a:r>
              <a:rPr lang="zh-CN" altLang="en-US" sz="2400" b="1">
                <a:solidFill>
                  <a:srgbClr val="FFFF00"/>
                </a:solidFill>
                <a:latin typeface="宋体" panose="02010600030101010101" pitchFamily="2" charset="-122"/>
              </a:rPr>
              <a:t>智能仪器如果发生了故障，需要能自动进行故障的检测和诊断，并提醒操作人员注意，将影响降低到最低限度，以保证整个系统的安全和可靠运行。</a:t>
            </a:r>
            <a:endParaRPr lang="zh-CN" altLang="en-US" sz="2400" b="1">
              <a:solidFill>
                <a:srgbClr val="FFFF00"/>
              </a:solidFill>
              <a:latin typeface="宋体" panose="02010600030101010101" pitchFamily="2" charset="-122"/>
            </a:endParaRPr>
          </a:p>
          <a:p>
            <a:pPr algn="just" fontAlgn="base">
              <a:spcBef>
                <a:spcPts val="0"/>
              </a:spcBef>
              <a:spcAft>
                <a:spcPct val="0"/>
              </a:spcAft>
            </a:pPr>
            <a:r>
              <a:rPr lang="en-US" altLang="zh-CN" sz="2400" b="1">
                <a:solidFill>
                  <a:srgbClr val="FFFF00"/>
                </a:solidFill>
                <a:ea typeface="楷体_GB2312" pitchFamily="49" charset="-122"/>
              </a:rPr>
              <a:t>      </a:t>
            </a:r>
            <a:r>
              <a:rPr lang="zh-CN" altLang="en-US" sz="2400" b="1">
                <a:solidFill>
                  <a:srgbClr val="FFFF00"/>
                </a:solidFill>
                <a:ea typeface="楷体_GB2312" pitchFamily="49" charset="-122"/>
              </a:rPr>
              <a:t>自检方式有</a:t>
            </a:r>
            <a:r>
              <a:rPr lang="en-US" altLang="zh-CN" sz="2400" b="1">
                <a:solidFill>
                  <a:srgbClr val="FFFF00"/>
                </a:solidFill>
                <a:ea typeface="楷体_GB2312" pitchFamily="49" charset="-122"/>
              </a:rPr>
              <a:t>3</a:t>
            </a:r>
            <a:r>
              <a:rPr lang="zh-CN" altLang="en-US" sz="2400" b="1">
                <a:solidFill>
                  <a:srgbClr val="FFFF00"/>
                </a:solidFill>
                <a:ea typeface="楷体_GB2312" pitchFamily="49" charset="-122"/>
              </a:rPr>
              <a:t>种：开机自检、周期性中间和键控自检</a:t>
            </a:r>
            <a:r>
              <a:rPr lang="en-US" altLang="zh-CN" sz="2400" b="1">
                <a:solidFill>
                  <a:srgbClr val="FFFF00"/>
                </a:solidFill>
                <a:ea typeface="楷体_GB2312" pitchFamily="49" charset="-122"/>
              </a:rPr>
              <a:t> </a:t>
            </a:r>
            <a:endParaRPr lang="en-US" altLang="zh-CN" sz="2400" b="1">
              <a:solidFill>
                <a:srgbClr val="FFFF00"/>
              </a:solidFill>
              <a:ea typeface="楷体_GB2312" pitchFamily="49" charset="-122"/>
            </a:endParaRPr>
          </a:p>
        </p:txBody>
      </p:sp>
      <p:sp>
        <p:nvSpPr>
          <p:cNvPr id="536588" name="Rectangle 12" descr="斜纹布"/>
          <p:cNvSpPr>
            <a:spLocks noChangeArrowheads="1"/>
          </p:cNvSpPr>
          <p:nvPr/>
        </p:nvSpPr>
        <p:spPr bwMode="auto">
          <a:xfrm>
            <a:off x="522605" y="3001963"/>
            <a:ext cx="446786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none">
            <a:spAutoFit/>
          </a:bodyPr>
          <a:p>
            <a:pPr fontAlgn="base">
              <a:spcBef>
                <a:spcPct val="0"/>
              </a:spcBef>
              <a:spcAft>
                <a:spcPct val="0"/>
              </a:spcAft>
            </a:pPr>
            <a:r>
              <a:rPr lang="zh-CN" altLang="en-US" sz="2400" b="1">
                <a:solidFill>
                  <a:srgbClr val="FFFFFF"/>
                </a:solidFill>
                <a:latin typeface="Times New Roman" panose="02020603050405020304" pitchFamily="18" charset="0"/>
                <a:ea typeface="华文新魏" panose="02010800040101010101" pitchFamily="2" charset="-122"/>
              </a:rPr>
              <a:t>数字式仪器仪表具有的功能优势</a:t>
            </a:r>
            <a:endParaRPr lang="zh-CN" altLang="en-US" sz="2400" b="1">
              <a:solidFill>
                <a:srgbClr val="FFFFFF"/>
              </a:solidFill>
              <a:latin typeface="Times New Roman" panose="02020603050405020304" pitchFamily="18" charset="0"/>
              <a:ea typeface="华文新魏" panose="020108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35555"/>
                                        </p:tgtEl>
                                        <p:attrNameLst>
                                          <p:attrName>style.visibility</p:attrName>
                                        </p:attrNameLst>
                                      </p:cBhvr>
                                      <p:to>
                                        <p:strVal val="visible"/>
                                      </p:to>
                                    </p:set>
                                    <p:anim calcmode="lin" valueType="num">
                                      <p:cBhvr additive="base">
                                        <p:cTn id="7" dur="500" fill="hold"/>
                                        <p:tgtEl>
                                          <p:spTgt spid="535555"/>
                                        </p:tgtEl>
                                        <p:attrNameLst>
                                          <p:attrName>ppt_x</p:attrName>
                                        </p:attrNameLst>
                                      </p:cBhvr>
                                      <p:tavLst>
                                        <p:tav tm="0">
                                          <p:val>
                                            <p:strVal val="#ppt_x"/>
                                          </p:val>
                                        </p:tav>
                                        <p:tav tm="100000">
                                          <p:val>
                                            <p:strVal val="#ppt_x"/>
                                          </p:val>
                                        </p:tav>
                                      </p:tavLst>
                                    </p:anim>
                                    <p:anim calcmode="lin" valueType="num">
                                      <p:cBhvr additive="base">
                                        <p:cTn id="8" dur="500" fill="hold"/>
                                        <p:tgtEl>
                                          <p:spTgt spid="53555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35556"/>
                                        </p:tgtEl>
                                        <p:attrNameLst>
                                          <p:attrName>style.visibility</p:attrName>
                                        </p:attrNameLst>
                                      </p:cBhvr>
                                      <p:to>
                                        <p:strVal val="visible"/>
                                      </p:to>
                                    </p:set>
                                    <p:anim calcmode="lin" valueType="num">
                                      <p:cBhvr additive="base">
                                        <p:cTn id="13" dur="500" fill="hold"/>
                                        <p:tgtEl>
                                          <p:spTgt spid="535556"/>
                                        </p:tgtEl>
                                        <p:attrNameLst>
                                          <p:attrName>ppt_x</p:attrName>
                                        </p:attrNameLst>
                                      </p:cBhvr>
                                      <p:tavLst>
                                        <p:tav tm="0">
                                          <p:val>
                                            <p:strVal val="#ppt_x"/>
                                          </p:val>
                                        </p:tav>
                                        <p:tav tm="100000">
                                          <p:val>
                                            <p:strVal val="#ppt_x"/>
                                          </p:val>
                                        </p:tav>
                                      </p:tavLst>
                                    </p:anim>
                                    <p:anim calcmode="lin" valueType="num">
                                      <p:cBhvr additive="base">
                                        <p:cTn id="14" dur="500" fill="hold"/>
                                        <p:tgtEl>
                                          <p:spTgt spid="53555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35557"/>
                                        </p:tgtEl>
                                        <p:attrNameLst>
                                          <p:attrName>style.visibility</p:attrName>
                                        </p:attrNameLst>
                                      </p:cBhvr>
                                      <p:to>
                                        <p:strVal val="visible"/>
                                      </p:to>
                                    </p:set>
                                    <p:anim calcmode="lin" valueType="num">
                                      <p:cBhvr additive="base">
                                        <p:cTn id="19" dur="500" fill="hold"/>
                                        <p:tgtEl>
                                          <p:spTgt spid="535557"/>
                                        </p:tgtEl>
                                        <p:attrNameLst>
                                          <p:attrName>ppt_x</p:attrName>
                                        </p:attrNameLst>
                                      </p:cBhvr>
                                      <p:tavLst>
                                        <p:tav tm="0">
                                          <p:val>
                                            <p:strVal val="#ppt_x"/>
                                          </p:val>
                                        </p:tav>
                                        <p:tav tm="100000">
                                          <p:val>
                                            <p:strVal val="#ppt_x"/>
                                          </p:val>
                                        </p:tav>
                                      </p:tavLst>
                                    </p:anim>
                                    <p:anim calcmode="lin" valueType="num">
                                      <p:cBhvr additive="base">
                                        <p:cTn id="20" dur="500" fill="hold"/>
                                        <p:tgtEl>
                                          <p:spTgt spid="53555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36588"/>
                                        </p:tgtEl>
                                        <p:attrNameLst>
                                          <p:attrName>style.visibility</p:attrName>
                                        </p:attrNameLst>
                                      </p:cBhvr>
                                      <p:to>
                                        <p:strVal val="visible"/>
                                      </p:to>
                                    </p:set>
                                    <p:anim calcmode="lin" valueType="num">
                                      <p:cBhvr additive="base">
                                        <p:cTn id="25" dur="500" fill="hold"/>
                                        <p:tgtEl>
                                          <p:spTgt spid="536588"/>
                                        </p:tgtEl>
                                        <p:attrNameLst>
                                          <p:attrName>ppt_x</p:attrName>
                                        </p:attrNameLst>
                                      </p:cBhvr>
                                      <p:tavLst>
                                        <p:tav tm="0">
                                          <p:val>
                                            <p:strVal val="#ppt_x"/>
                                          </p:val>
                                        </p:tav>
                                        <p:tav tm="100000">
                                          <p:val>
                                            <p:strVal val="#ppt_x"/>
                                          </p:val>
                                        </p:tav>
                                      </p:tavLst>
                                    </p:anim>
                                    <p:anim calcmode="lin" valueType="num">
                                      <p:cBhvr additive="base">
                                        <p:cTn id="26" dur="500" fill="hold"/>
                                        <p:tgtEl>
                                          <p:spTgt spid="53658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36587">
                                            <p:txEl>
                                              <p:pRg st="0" end="0"/>
                                            </p:txEl>
                                          </p:spTgt>
                                        </p:tgtEl>
                                        <p:attrNameLst>
                                          <p:attrName>style.visibility</p:attrName>
                                        </p:attrNameLst>
                                      </p:cBhvr>
                                      <p:to>
                                        <p:strVal val="visible"/>
                                      </p:to>
                                    </p:set>
                                    <p:anim calcmode="lin" valueType="num">
                                      <p:cBhvr additive="base">
                                        <p:cTn id="31" dur="500" fill="hold"/>
                                        <p:tgtEl>
                                          <p:spTgt spid="536587">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3658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36587">
                                            <p:txEl>
                                              <p:pRg st="1" end="1"/>
                                            </p:txEl>
                                          </p:spTgt>
                                        </p:tgtEl>
                                        <p:attrNameLst>
                                          <p:attrName>style.visibility</p:attrName>
                                        </p:attrNameLst>
                                      </p:cBhvr>
                                      <p:to>
                                        <p:strVal val="visible"/>
                                      </p:to>
                                    </p:set>
                                    <p:anim calcmode="lin" valueType="num">
                                      <p:cBhvr additive="base">
                                        <p:cTn id="37" dur="500" fill="hold"/>
                                        <p:tgtEl>
                                          <p:spTgt spid="536587">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3658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536587">
                                            <p:txEl>
                                              <p:pRg st="2" end="2"/>
                                            </p:txEl>
                                          </p:spTgt>
                                        </p:tgtEl>
                                        <p:attrNameLst>
                                          <p:attrName>style.visibility</p:attrName>
                                        </p:attrNameLst>
                                      </p:cBhvr>
                                      <p:to>
                                        <p:strVal val="visible"/>
                                      </p:to>
                                    </p:set>
                                    <p:anim calcmode="lin" valueType="num">
                                      <p:cBhvr additive="base">
                                        <p:cTn id="43" dur="500" fill="hold"/>
                                        <p:tgtEl>
                                          <p:spTgt spid="536587">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3658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5555" grpId="0" bldLvl="0" animBg="1"/>
      <p:bldP spid="535556" grpId="0" bldLvl="0" animBg="1"/>
      <p:bldP spid="535557" grpId="0" bldLvl="0" animBg="1"/>
      <p:bldP spid="536588"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11" name="Text Box 11" descr="斜纹布"/>
          <p:cNvSpPr txBox="1">
            <a:spLocks noChangeArrowheads="1"/>
          </p:cNvSpPr>
          <p:nvPr/>
        </p:nvSpPr>
        <p:spPr bwMode="auto">
          <a:xfrm>
            <a:off x="2814320" y="367030"/>
            <a:ext cx="320738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50000"/>
              </a:spcBef>
              <a:spcAft>
                <a:spcPct val="0"/>
              </a:spcAft>
            </a:pPr>
            <a:r>
              <a:rPr lang="en-US" altLang="zh-CN" sz="24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6.2 </a:t>
            </a:r>
            <a:r>
              <a:rPr lang="en-US" altLang="zh-CN" sz="24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  </a:t>
            </a:r>
            <a:r>
              <a:rPr lang="zh-CN" altLang="en-US" sz="24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仪器的自动校准 </a:t>
            </a:r>
            <a:endParaRPr lang="zh-CN" altLang="en-US" sz="24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endParaRPr>
          </a:p>
        </p:txBody>
      </p:sp>
      <p:sp>
        <p:nvSpPr>
          <p:cNvPr id="537612" name="Text Box 12" descr="斜纹布"/>
          <p:cNvSpPr txBox="1">
            <a:spLocks noChangeArrowheads="1"/>
          </p:cNvSpPr>
          <p:nvPr/>
        </p:nvSpPr>
        <p:spPr bwMode="auto">
          <a:xfrm>
            <a:off x="228600" y="998220"/>
            <a:ext cx="8520113" cy="507746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ts val="0"/>
              </a:spcBef>
              <a:spcAft>
                <a:spcPct val="0"/>
              </a:spcAft>
              <a:buFont typeface="Wingdings" panose="05000000000000000000" pitchFamily="2" charset="2"/>
              <a:buChar char="Ø"/>
            </a:pPr>
            <a:r>
              <a:rPr lang="en-US" altLang="zh-CN"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 </a:t>
            </a:r>
            <a:r>
              <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仪器测量参数的准确性受到各种因素的影响，如温度、湿度等。为保证仪器在预定精度下正常工作，仪器必须定期进行校准。</a:t>
            </a:r>
            <a:endPar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endParaRPr>
          </a:p>
          <a:p>
            <a:pPr fontAlgn="base">
              <a:spcBef>
                <a:spcPts val="0"/>
              </a:spcBef>
              <a:spcAft>
                <a:spcPct val="0"/>
              </a:spcAft>
              <a:buFont typeface="Wingdings" panose="05000000000000000000" pitchFamily="2" charset="2"/>
              <a:buChar char="Ø"/>
            </a:pPr>
            <a:r>
              <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 传统仪器校准通过对已知标准校准源直接测量，或通过与更高精度的同类仪器进行比较测量来实现。	</a:t>
            </a:r>
            <a:endPar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endParaRPr>
          </a:p>
          <a:p>
            <a:pPr fontAlgn="base">
              <a:spcBef>
                <a:spcPts val="0"/>
              </a:spcBef>
              <a:spcAft>
                <a:spcPct val="0"/>
              </a:spcAft>
              <a:buFont typeface="Wingdings" panose="05000000000000000000" pitchFamily="2" charset="2"/>
              <a:buChar char="Ø"/>
            </a:pPr>
            <a:r>
              <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 当被校准仪器的测量存在误差时，需要手动调节仪器内部的可调器件（可调电阻、可调电容、可调电感等），使其示值接近标准值。</a:t>
            </a:r>
            <a:endPar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endParaRPr>
          </a:p>
          <a:p>
            <a:pPr fontAlgn="base">
              <a:spcBef>
                <a:spcPts val="0"/>
              </a:spcBef>
              <a:spcAft>
                <a:spcPct val="0"/>
              </a:spcAft>
              <a:buFont typeface="Wingdings" panose="05000000000000000000" pitchFamily="2" charset="2"/>
              <a:buChar char="Ø"/>
            </a:pPr>
            <a:r>
              <a:rPr lang="en-US" altLang="zh-CN" sz="2400" b="1" dirty="0">
                <a:solidFill>
                  <a:srgbClr val="FFFFFF"/>
                </a:solidFill>
                <a:effectLst>
                  <a:outerShdw blurRad="38100" dist="38100" dir="2700000" algn="tl">
                    <a:srgbClr val="000000"/>
                  </a:outerShdw>
                </a:effectLst>
                <a:sym typeface="+mn-ea"/>
              </a:rPr>
              <a:t> </a:t>
            </a:r>
            <a:r>
              <a:rPr lang="zh-CN" altLang="en-US" sz="2400" b="1" dirty="0">
                <a:solidFill>
                  <a:srgbClr val="FFFFFF"/>
                </a:solidFill>
                <a:effectLst>
                  <a:outerShdw blurRad="38100" dist="38100" dir="2700000" algn="tl">
                    <a:srgbClr val="000000"/>
                  </a:outerShdw>
                </a:effectLst>
                <a:sym typeface="+mn-ea"/>
              </a:rPr>
              <a:t>智能仪器内含微处理器，可以自动对所得测试结果与已知标准值进行比较，将测量的不确定性进行量化，验证测量仪器是否工作在规定的指标范围内。</a:t>
            </a:r>
            <a:endParaRPr lang="zh-CN" altLang="en-US" sz="2400" b="1" dirty="0">
              <a:solidFill>
                <a:srgbClr val="FFFFFF"/>
              </a:solidFill>
              <a:effectLst>
                <a:outerShdw blurRad="38100" dist="38100" dir="2700000" algn="tl">
                  <a:srgbClr val="000000"/>
                </a:outerShdw>
              </a:effectLst>
            </a:endParaRPr>
          </a:p>
          <a:p>
            <a:pPr fontAlgn="base">
              <a:spcBef>
                <a:spcPts val="0"/>
              </a:spcBef>
              <a:spcAft>
                <a:spcPct val="0"/>
              </a:spcAft>
              <a:buFont typeface="Wingdings" panose="05000000000000000000" pitchFamily="2" charset="2"/>
              <a:buChar char="Ø"/>
            </a:pPr>
            <a:r>
              <a:rPr lang="zh-CN" altLang="en-US" sz="2400" b="1" dirty="0">
                <a:solidFill>
                  <a:srgbClr val="FFFFFF"/>
                </a:solidFill>
                <a:effectLst>
                  <a:outerShdw blurRad="38100" dist="38100" dir="2700000" algn="tl">
                    <a:srgbClr val="000000"/>
                  </a:outerShdw>
                </a:effectLst>
                <a:sym typeface="+mn-ea"/>
              </a:rPr>
              <a:t> 自动校准包括内部自动校准和外部自动校准。</a:t>
            </a:r>
            <a:endParaRPr lang="zh-CN" altLang="en-US" sz="2400" b="1" dirty="0">
              <a:solidFill>
                <a:srgbClr val="FFFFFF"/>
              </a:solidFill>
              <a:effectLst>
                <a:outerShdw blurRad="38100" dist="38100" dir="2700000" algn="tl">
                  <a:srgbClr val="000000"/>
                </a:outerShdw>
              </a:effectLst>
              <a:ea typeface="楷体_GB2312" pitchFamily="49" charset="-122"/>
            </a:endParaRPr>
          </a:p>
          <a:p>
            <a:pPr fontAlgn="base">
              <a:spcBef>
                <a:spcPct val="50000"/>
              </a:spcBef>
              <a:spcAft>
                <a:spcPct val="0"/>
              </a:spcAft>
            </a:pPr>
            <a:endParaRPr lang="en-US" altLang="zh-CN"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804" name="Text Box 12" descr="斜纹布"/>
          <p:cNvSpPr txBox="1">
            <a:spLocks noChangeArrowheads="1"/>
          </p:cNvSpPr>
          <p:nvPr/>
        </p:nvSpPr>
        <p:spPr bwMode="auto">
          <a:xfrm>
            <a:off x="204470" y="827405"/>
            <a:ext cx="46482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en-US" altLang="zh-CN" sz="2400" b="1">
                <a:solidFill>
                  <a:srgbClr val="FFFF00"/>
                </a:solidFill>
                <a:latin typeface="Times New Roman" panose="02020603050405020304" pitchFamily="18" charset="0"/>
                <a:cs typeface="Times New Roman" panose="02020603050405020304" pitchFamily="18" charset="0"/>
              </a:rPr>
              <a:t>6.2.1</a:t>
            </a: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内部自动校准</a:t>
            </a:r>
            <a:endParaRPr lang="en-US" altLang="zh-CN" sz="2400" b="1">
              <a:solidFill>
                <a:srgbClr val="FFFF00"/>
              </a:solidFill>
              <a:ea typeface="楷体_GB2312" pitchFamily="49" charset="-122"/>
            </a:endParaRPr>
          </a:p>
        </p:txBody>
      </p:sp>
      <p:sp>
        <p:nvSpPr>
          <p:cNvPr id="545805" name="Text Box 13" descr="斜纹布"/>
          <p:cNvSpPr txBox="1">
            <a:spLocks noChangeArrowheads="1"/>
          </p:cNvSpPr>
          <p:nvPr/>
        </p:nvSpPr>
        <p:spPr bwMode="auto">
          <a:xfrm>
            <a:off x="499745" y="1210945"/>
            <a:ext cx="8207375" cy="255333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ts val="0"/>
              </a:spcBef>
              <a:spcAft>
                <a:spcPct val="0"/>
              </a:spcAft>
            </a:pPr>
            <a:r>
              <a:rPr lang="en-US" altLang="zh-CN" sz="2000" b="1" dirty="0">
                <a:solidFill>
                  <a:srgbClr val="FFFFFF"/>
                </a:solidFill>
                <a:latin typeface="宋体" panose="02010600030101010101" pitchFamily="2" charset="-122"/>
                <a:ea typeface="宋体" panose="02010600030101010101" pitchFamily="2" charset="-122"/>
                <a:cs typeface="宋体" panose="02010600030101010101" pitchFamily="2" charset="-122"/>
              </a:rPr>
              <a:t>    </a:t>
            </a:r>
            <a:r>
              <a:rPr lang="zh-CN" altLang="en-US" sz="2000" b="1" dirty="0">
                <a:solidFill>
                  <a:srgbClr val="FFFFFF"/>
                </a:solidFill>
                <a:latin typeface="宋体" panose="02010600030101010101" pitchFamily="2" charset="-122"/>
                <a:ea typeface="宋体" panose="02010600030101010101" pitchFamily="2" charset="-122"/>
                <a:cs typeface="宋体" panose="02010600030101010101" pitchFamily="2" charset="-122"/>
              </a:rPr>
              <a:t>内部自动校准技术利用仪器内部的校准源将各功能、各量程按工作条件调整到最佳状态。</a:t>
            </a:r>
            <a:endParaRPr lang="zh-CN" altLang="en-US" sz="2000" b="1" dirty="0">
              <a:solidFill>
                <a:srgbClr val="FFFFFF"/>
              </a:solidFill>
              <a:latin typeface="宋体" panose="02010600030101010101" pitchFamily="2" charset="-122"/>
              <a:ea typeface="宋体" panose="02010600030101010101" pitchFamily="2" charset="-122"/>
              <a:cs typeface="宋体" panose="02010600030101010101" pitchFamily="2" charset="-122"/>
            </a:endParaRPr>
          </a:p>
          <a:p>
            <a:pPr fontAlgn="base">
              <a:spcBef>
                <a:spcPts val="0"/>
              </a:spcBef>
              <a:spcAft>
                <a:spcPct val="0"/>
              </a:spcAft>
            </a:pPr>
            <a:r>
              <a:rPr lang="zh-CN" altLang="en-US" sz="2000" b="1" dirty="0">
                <a:solidFill>
                  <a:srgbClr val="FFFFFF"/>
                </a:solidFill>
                <a:latin typeface="宋体" panose="02010600030101010101" pitchFamily="2" charset="-122"/>
                <a:ea typeface="宋体" panose="02010600030101010101" pitchFamily="2" charset="-122"/>
                <a:cs typeface="宋体" panose="02010600030101010101" pitchFamily="2" charset="-122"/>
              </a:rPr>
              <a:t>    当在环境 差别较大的情况下工作时，内部自动校准实际上消除了环境因素对测量准确度的影响，补偿工作环境的变化、内部校准温度的变化等。</a:t>
            </a:r>
            <a:endParaRPr lang="zh-CN" altLang="en-US" sz="2000" b="1" dirty="0">
              <a:solidFill>
                <a:srgbClr val="FFFFFF"/>
              </a:solidFill>
              <a:latin typeface="宋体" panose="02010600030101010101" pitchFamily="2" charset="-122"/>
              <a:ea typeface="宋体" panose="02010600030101010101" pitchFamily="2" charset="-122"/>
              <a:cs typeface="宋体" panose="02010600030101010101" pitchFamily="2" charset="-122"/>
            </a:endParaRPr>
          </a:p>
          <a:p>
            <a:pPr fontAlgn="base">
              <a:spcBef>
                <a:spcPts val="0"/>
              </a:spcBef>
              <a:spcAft>
                <a:spcPct val="0"/>
              </a:spcAft>
            </a:pPr>
            <a:r>
              <a:rPr lang="en-US" altLang="zh-CN" sz="2000" b="1" dirty="0">
                <a:solidFill>
                  <a:srgbClr val="FFFFFF"/>
                </a:solidFill>
                <a:latin typeface="宋体" panose="02010600030101010101" pitchFamily="2" charset="-122"/>
                <a:ea typeface="宋体" panose="02010600030101010101" pitchFamily="2" charset="-122"/>
                <a:cs typeface="宋体" panose="02010600030101010101" pitchFamily="2" charset="-122"/>
              </a:rPr>
              <a:t>    </a:t>
            </a:r>
            <a:r>
              <a:rPr lang="zh-CN" altLang="en-US" sz="2000" b="1" dirty="0">
                <a:solidFill>
                  <a:srgbClr val="FFFFFF"/>
                </a:solidFill>
                <a:latin typeface="宋体" panose="02010600030101010101" pitchFamily="2" charset="-122"/>
                <a:ea typeface="宋体" panose="02010600030101010101" pitchFamily="2" charset="-122"/>
                <a:cs typeface="宋体" panose="02010600030101010101" pitchFamily="2" charset="-122"/>
              </a:rPr>
              <a:t>智能仪器采用内部自动校准技术，可去掉普通的微调电位器和微调电容，所有的内部调节工作都是通过存储的校准数据、可调增益放大器、可变电流源实现。</a:t>
            </a:r>
            <a:endParaRPr lang="zh-CN" altLang="en-US" sz="2000" b="1" dirty="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537611" name="Text Box 11" descr="斜纹布"/>
          <p:cNvSpPr txBox="1">
            <a:spLocks noChangeArrowheads="1"/>
          </p:cNvSpPr>
          <p:nvPr/>
        </p:nvSpPr>
        <p:spPr bwMode="auto">
          <a:xfrm>
            <a:off x="2814320" y="367030"/>
            <a:ext cx="320738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fontAlgn="base">
              <a:spcBef>
                <a:spcPct val="50000"/>
              </a:spcBef>
              <a:spcAft>
                <a:spcPct val="0"/>
              </a:spcAft>
            </a:pPr>
            <a:r>
              <a:rPr lang="en-US" altLang="zh-CN" sz="24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6.2 </a:t>
            </a:r>
            <a:r>
              <a:rPr lang="en-US" altLang="zh-CN" sz="24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  </a:t>
            </a:r>
            <a:r>
              <a:rPr lang="zh-CN" altLang="en-US" sz="24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仪器的自动校准 </a:t>
            </a:r>
            <a:endParaRPr lang="zh-CN" altLang="en-US" sz="24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endParaRPr>
          </a:p>
        </p:txBody>
      </p:sp>
      <p:sp>
        <p:nvSpPr>
          <p:cNvPr id="547854" name="Text Box 14" descr="斜纹布"/>
          <p:cNvSpPr txBox="1">
            <a:spLocks noChangeArrowheads="1"/>
          </p:cNvSpPr>
          <p:nvPr/>
        </p:nvSpPr>
        <p:spPr bwMode="auto">
          <a:xfrm>
            <a:off x="161290" y="3703003"/>
            <a:ext cx="6019800"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50000"/>
              </a:spcBef>
              <a:spcAft>
                <a:spcPct val="0"/>
              </a:spcAft>
            </a:pPr>
            <a:r>
              <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rPr>
              <a:t>1</a:t>
            </a:r>
            <a:r>
              <a:rPr lang="zh-CN" altLang="en-US" sz="2000" b="1">
                <a:solidFill>
                  <a:srgbClr val="FFFF00"/>
                </a:solidFill>
                <a:latin typeface="Times New Roman" panose="02020603050405020304" pitchFamily="18" charset="0"/>
                <a:ea typeface="楷体_GB2312" pitchFamily="49" charset="-122"/>
                <a:cs typeface="Times New Roman" panose="02020603050405020304" pitchFamily="18" charset="0"/>
              </a:rPr>
              <a:t>．</a:t>
            </a:r>
            <a:r>
              <a:rPr lang="zh-CN" altLang="en-US" sz="2000" b="1">
                <a:solidFill>
                  <a:srgbClr val="FFFF00"/>
                </a:solidFill>
                <a:ea typeface="楷体_GB2312" pitchFamily="49" charset="-122"/>
              </a:rPr>
              <a:t>输入偏置电流的自动校准 </a:t>
            </a:r>
            <a:endParaRPr lang="zh-CN" altLang="en-US" sz="2000" b="1">
              <a:solidFill>
                <a:srgbClr val="FFFF00"/>
              </a:solidFill>
              <a:ea typeface="楷体_GB2312" pitchFamily="49" charset="-122"/>
            </a:endParaRPr>
          </a:p>
        </p:txBody>
      </p:sp>
      <p:graphicFrame>
        <p:nvGraphicFramePr>
          <p:cNvPr id="547855" name="Object 15"/>
          <p:cNvGraphicFramePr>
            <a:graphicFrameLocks noChangeAspect="1"/>
          </p:cNvGraphicFramePr>
          <p:nvPr>
            <p:custDataLst>
              <p:tags r:id="rId1"/>
            </p:custDataLst>
          </p:nvPr>
        </p:nvGraphicFramePr>
        <p:xfrm>
          <a:off x="5713095" y="4279900"/>
          <a:ext cx="3213100" cy="1801495"/>
        </p:xfrm>
        <a:graphic>
          <a:graphicData uri="http://schemas.openxmlformats.org/presentationml/2006/ole">
            <mc:AlternateContent xmlns:mc="http://schemas.openxmlformats.org/markup-compatibility/2006">
              <mc:Choice xmlns:v="urn:schemas-microsoft-com:vml" Requires="v">
                <p:oleObj spid="_x0000_s1061" name="位图图像" r:id="rId2" imgW="2362200" imgH="981075" progId="Paint.Picture">
                  <p:embed/>
                </p:oleObj>
              </mc:Choice>
              <mc:Fallback>
                <p:oleObj name="位图图像" r:id="rId2" imgW="2362200" imgH="981075" progId="Paint.Picture">
                  <p:embed/>
                  <p:pic>
                    <p:nvPicPr>
                      <p:cNvPr id="0" name="图片 106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3095" y="4279900"/>
                        <a:ext cx="3213100" cy="1801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47856" name="Text Box 16" descr="斜纹布"/>
          <p:cNvSpPr txBox="1">
            <a:spLocks noChangeArrowheads="1"/>
          </p:cNvSpPr>
          <p:nvPr/>
        </p:nvSpPr>
        <p:spPr bwMode="auto">
          <a:xfrm>
            <a:off x="226060" y="4102100"/>
            <a:ext cx="5397500" cy="255333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algn="just" fontAlgn="base">
              <a:spcBef>
                <a:spcPct val="50000"/>
              </a:spcBef>
              <a:spcAft>
                <a:spcPct val="0"/>
              </a:spcAft>
            </a:pPr>
            <a:r>
              <a:rPr lang="en-US" altLang="zh-CN" sz="2000" b="1">
                <a:solidFill>
                  <a:srgbClr val="FFFFFF"/>
                </a:solidFill>
                <a:latin typeface="宋体" panose="02010600030101010101" pitchFamily="2" charset="-122"/>
                <a:ea typeface="宋体" panose="02010600030101010101" pitchFamily="2" charset="-122"/>
                <a:cs typeface="宋体" panose="02010600030101010101" pitchFamily="2" charset="-122"/>
              </a:rPr>
              <a:t>    </a:t>
            </a:r>
            <a:r>
              <a:rPr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在仪器输入端连接一个带有屏蔽的</a:t>
            </a:r>
            <a:r>
              <a:rPr lang="en-US" altLang="zh-CN" sz="20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10MΩ</a:t>
            </a:r>
            <a:r>
              <a:rPr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电阻盒，输入偏置电流</a:t>
            </a:r>
            <a:r>
              <a:rPr lang="en-US" altLang="zh-CN" sz="20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000" b="1" baseline="-25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b</a:t>
            </a:r>
            <a:r>
              <a:rPr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在该电阻上产生电压降，经</a:t>
            </a:r>
            <a:r>
              <a:rPr lang="en-US" altLang="zh-CN" sz="20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转换后储存于非易失性校准存储器内，作为输入偏置电流的修正值。在正常测量时，微处理器根据修正值选出适当的数字量到</a:t>
            </a:r>
            <a:r>
              <a:rPr lang="en-US" altLang="zh-CN" sz="20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D/A</a:t>
            </a:r>
            <a:r>
              <a:rPr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转换器，经输入偏置电流补偿电路产生补偿电流</a:t>
            </a:r>
            <a:r>
              <a:rPr lang="en-US" altLang="zh-CN" sz="20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000" b="1" baseline="-25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，抵消</a:t>
            </a:r>
            <a:r>
              <a:rPr lang="en-US" altLang="zh-CN" sz="20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000" b="1" baseline="-25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b</a:t>
            </a:r>
            <a:r>
              <a:rPr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，消除仪器输入偏置电流带来的测量误差。</a:t>
            </a:r>
            <a:endParaRPr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47854"/>
                                        </p:tgtEl>
                                        <p:attrNameLst>
                                          <p:attrName>style.visibility</p:attrName>
                                        </p:attrNameLst>
                                      </p:cBhvr>
                                      <p:to>
                                        <p:strVal val="visible"/>
                                      </p:to>
                                    </p:set>
                                    <p:anim calcmode="lin" valueType="num">
                                      <p:cBhvr additive="base">
                                        <p:cTn id="7" dur="500" fill="hold"/>
                                        <p:tgtEl>
                                          <p:spTgt spid="547854"/>
                                        </p:tgtEl>
                                        <p:attrNameLst>
                                          <p:attrName>ppt_x</p:attrName>
                                        </p:attrNameLst>
                                      </p:cBhvr>
                                      <p:tavLst>
                                        <p:tav tm="0">
                                          <p:val>
                                            <p:strVal val="#ppt_x"/>
                                          </p:val>
                                        </p:tav>
                                        <p:tav tm="100000">
                                          <p:val>
                                            <p:strVal val="#ppt_x"/>
                                          </p:val>
                                        </p:tav>
                                      </p:tavLst>
                                    </p:anim>
                                    <p:anim calcmode="lin" valueType="num">
                                      <p:cBhvr additive="base">
                                        <p:cTn id="8" dur="500" fill="hold"/>
                                        <p:tgtEl>
                                          <p:spTgt spid="54785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47856"/>
                                        </p:tgtEl>
                                        <p:attrNameLst>
                                          <p:attrName>style.visibility</p:attrName>
                                        </p:attrNameLst>
                                      </p:cBhvr>
                                      <p:to>
                                        <p:strVal val="visible"/>
                                      </p:to>
                                    </p:set>
                                    <p:anim calcmode="lin" valueType="num">
                                      <p:cBhvr additive="base">
                                        <p:cTn id="13" dur="500" fill="hold"/>
                                        <p:tgtEl>
                                          <p:spTgt spid="547856"/>
                                        </p:tgtEl>
                                        <p:attrNameLst>
                                          <p:attrName>ppt_x</p:attrName>
                                        </p:attrNameLst>
                                      </p:cBhvr>
                                      <p:tavLst>
                                        <p:tav tm="0">
                                          <p:val>
                                            <p:strVal val="#ppt_x"/>
                                          </p:val>
                                        </p:tav>
                                        <p:tav tm="100000">
                                          <p:val>
                                            <p:strVal val="#ppt_x"/>
                                          </p:val>
                                        </p:tav>
                                      </p:tavLst>
                                    </p:anim>
                                    <p:anim calcmode="lin" valueType="num">
                                      <p:cBhvr additive="base">
                                        <p:cTn id="14" dur="500" fill="hold"/>
                                        <p:tgtEl>
                                          <p:spTgt spid="547856"/>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47855"/>
                                        </p:tgtEl>
                                        <p:attrNameLst>
                                          <p:attrName>style.visibility</p:attrName>
                                        </p:attrNameLst>
                                      </p:cBhvr>
                                      <p:to>
                                        <p:strVal val="visible"/>
                                      </p:to>
                                    </p:set>
                                    <p:anim calcmode="lin" valueType="num">
                                      <p:cBhvr additive="base">
                                        <p:cTn id="17" dur="500" fill="hold"/>
                                        <p:tgtEl>
                                          <p:spTgt spid="547855"/>
                                        </p:tgtEl>
                                        <p:attrNameLst>
                                          <p:attrName>ppt_x</p:attrName>
                                        </p:attrNameLst>
                                      </p:cBhvr>
                                      <p:tavLst>
                                        <p:tav tm="0">
                                          <p:val>
                                            <p:strVal val="#ppt_x"/>
                                          </p:val>
                                        </p:tav>
                                        <p:tav tm="100000">
                                          <p:val>
                                            <p:strVal val="#ppt_x"/>
                                          </p:val>
                                        </p:tav>
                                      </p:tavLst>
                                    </p:anim>
                                    <p:anim calcmode="lin" valueType="num">
                                      <p:cBhvr additive="base">
                                        <p:cTn id="18" dur="500" fill="hold"/>
                                        <p:tgtEl>
                                          <p:spTgt spid="5478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7854" grpId="0" bldLvl="0" animBg="1"/>
      <p:bldP spid="547856"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26" name="Text Box 2" descr="斜纹布"/>
          <p:cNvSpPr txBox="1">
            <a:spLocks noChangeArrowheads="1"/>
          </p:cNvSpPr>
          <p:nvPr/>
        </p:nvSpPr>
        <p:spPr bwMode="auto">
          <a:xfrm>
            <a:off x="294005" y="706120"/>
            <a:ext cx="4724400"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lgn="just" fontAlgn="base">
              <a:spcBef>
                <a:spcPct val="50000"/>
              </a:spcBef>
              <a:spcAft>
                <a:spcPct val="0"/>
              </a:spcAft>
            </a:pP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零点漂移自动校准</a:t>
            </a:r>
            <a:endParaRPr lang="zh-CN" altLang="en-US" sz="2000" b="1">
              <a:solidFill>
                <a:srgbClr val="FFFF00"/>
              </a:solidFill>
              <a:ea typeface="宋体" panose="02010600030101010101" pitchFamily="2" charset="-122"/>
              <a:cs typeface="宋体" panose="02010600030101010101" pitchFamily="2" charset="-122"/>
            </a:endParaRPr>
          </a:p>
        </p:txBody>
      </p:sp>
      <p:sp>
        <p:nvSpPr>
          <p:cNvPr id="538627" name="Text Box 3" descr="斜纹布"/>
          <p:cNvSpPr txBox="1">
            <a:spLocks noChangeArrowheads="1"/>
          </p:cNvSpPr>
          <p:nvPr/>
        </p:nvSpPr>
        <p:spPr bwMode="auto">
          <a:xfrm>
            <a:off x="381000" y="1104900"/>
            <a:ext cx="8588375" cy="101473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50000"/>
              </a:spcBef>
              <a:spcAft>
                <a:spcPct val="0"/>
              </a:spcAft>
            </a:pP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将校准源零输出接到多用表的输入端，进入零点校准模式，此时多用表将选定功能的某一量程上的零点漂移测出并存入校准存储器，正常测量时，只要从存储器中提取此参数，并从读数中减去就得到了修正。</a:t>
            </a:r>
            <a:r>
              <a:rPr lang="zh-CN" altLang="en-US" sz="2000" b="1">
                <a:solidFill>
                  <a:srgbClr val="66FFFF"/>
                </a:solidFill>
                <a:latin typeface="宋体" panose="02010600030101010101" pitchFamily="2" charset="-122"/>
                <a:ea typeface="宋体" panose="02010600030101010101" pitchFamily="2" charset="-122"/>
                <a:cs typeface="宋体" panose="02010600030101010101" pitchFamily="2" charset="-122"/>
              </a:rPr>
              <a:t> </a:t>
            </a:r>
            <a:endParaRPr lang="zh-CN" altLang="en-US" sz="2000" b="1">
              <a:solidFill>
                <a:srgbClr val="66FFFF"/>
              </a:solidFill>
              <a:latin typeface="宋体" panose="02010600030101010101" pitchFamily="2" charset="-122"/>
              <a:ea typeface="宋体" panose="02010600030101010101" pitchFamily="2" charset="-122"/>
              <a:cs typeface="宋体" panose="02010600030101010101" pitchFamily="2" charset="-122"/>
            </a:endParaRPr>
          </a:p>
        </p:txBody>
      </p:sp>
      <p:sp>
        <p:nvSpPr>
          <p:cNvPr id="538629" name="Rectangle 5"/>
          <p:cNvSpPr>
            <a:spLocks noChangeArrowheads="1"/>
          </p:cNvSpPr>
          <p:nvPr/>
        </p:nvSpPr>
        <p:spPr bwMode="auto">
          <a:xfrm>
            <a:off x="3439160" y="2160905"/>
            <a:ext cx="2237740" cy="676910"/>
          </a:xfrm>
          <a:prstGeom prst="rect">
            <a:avLst/>
          </a:prstGeom>
          <a:solidFill>
            <a:srgbClr val="66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just" eaLnBrk="0" fontAlgn="base" hangingPunct="0">
              <a:spcBef>
                <a:spcPct val="0"/>
              </a:spcBef>
              <a:spcAft>
                <a:spcPct val="0"/>
              </a:spcAft>
            </a:pPr>
            <a:r>
              <a:rPr lang="zh-CN" altLang="en-US" sz="2000" b="1">
                <a:solidFill>
                  <a:srgbClr val="000000"/>
                </a:solidFill>
                <a:latin typeface="宋体" panose="02010600030101010101" pitchFamily="2" charset="-122"/>
                <a:ea typeface="宋体" panose="02010600030101010101" pitchFamily="2" charset="-122"/>
                <a:cs typeface="宋体" panose="02010600030101010101" pitchFamily="2" charset="-122"/>
              </a:rPr>
              <a:t>零点偏移校准前后的输入</a:t>
            </a:r>
            <a:r>
              <a:rPr lang="en-US" altLang="zh-CN" sz="2000" b="1">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zh-CN" altLang="en-US" sz="2000" b="1">
                <a:solidFill>
                  <a:srgbClr val="000000"/>
                </a:solidFill>
                <a:latin typeface="宋体" panose="02010600030101010101" pitchFamily="2" charset="-122"/>
                <a:ea typeface="宋体" panose="02010600030101010101" pitchFamily="2" charset="-122"/>
                <a:cs typeface="宋体" panose="02010600030101010101" pitchFamily="2" charset="-122"/>
              </a:rPr>
              <a:t>输出特性</a:t>
            </a:r>
            <a:endParaRPr lang="zh-CN" altLang="en-US" sz="2000" b="1">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538630" name="Object 6"/>
          <p:cNvGraphicFramePr>
            <a:graphicFrameLocks noChangeAspect="1"/>
          </p:cNvGraphicFramePr>
          <p:nvPr/>
        </p:nvGraphicFramePr>
        <p:xfrm>
          <a:off x="6713220" y="2119630"/>
          <a:ext cx="2150745" cy="1697355"/>
        </p:xfrm>
        <a:graphic>
          <a:graphicData uri="http://schemas.openxmlformats.org/presentationml/2006/ole">
            <mc:AlternateContent xmlns:mc="http://schemas.openxmlformats.org/markup-compatibility/2006">
              <mc:Choice xmlns:v="urn:schemas-microsoft-com:vml" Requires="v">
                <p:oleObj spid="_x0000_s2085" name="位图图像" r:id="rId1" imgW="1943100" imgH="1533525" progId="Paint.Picture">
                  <p:embed/>
                </p:oleObj>
              </mc:Choice>
              <mc:Fallback>
                <p:oleObj name="位图图像" r:id="rId1" imgW="1943100" imgH="1533525" progId="Paint.Picture">
                  <p:embed/>
                  <p:pic>
                    <p:nvPicPr>
                      <p:cNvPr id="0" name="图片 208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13220" y="2119630"/>
                        <a:ext cx="2150745" cy="1697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38631" name="AutoShape 7"/>
          <p:cNvSpPr>
            <a:spLocks noChangeArrowheads="1"/>
          </p:cNvSpPr>
          <p:nvPr/>
        </p:nvSpPr>
        <p:spPr bwMode="auto">
          <a:xfrm>
            <a:off x="5768340" y="2320925"/>
            <a:ext cx="914400" cy="381000"/>
          </a:xfrm>
          <a:prstGeom prst="rightArrow">
            <a:avLst>
              <a:gd name="adj1" fmla="val 50000"/>
              <a:gd name="adj2" fmla="val 60000"/>
            </a:avLst>
          </a:prstGeom>
          <a:solidFill>
            <a:srgbClr val="FF99FF"/>
          </a:solidFill>
          <a:ln>
            <a:noFill/>
          </a:ln>
          <a:effectLst>
            <a:prstShdw prst="shdw17" dist="17961" dir="2700000">
              <a:schemeClr val="bg2"/>
            </a:prstShdw>
          </a:effectLst>
          <a:extLst>
            <a:ext uri="{91240B29-F687-4F45-9708-019B960494DF}">
              <a14:hiddenLine xmlns:a14="http://schemas.microsoft.com/office/drawing/2010/main" w="28575">
                <a:solidFill>
                  <a:schemeClr val="tx1"/>
                </a:solidFill>
                <a:miter lim="800000"/>
                <a:headEnd/>
                <a:tailEnd/>
              </a14:hiddenLine>
            </a:ext>
          </a:extLst>
        </p:spPr>
        <p:txBody>
          <a:bodyPr wrap="none" anchor="ctr"/>
          <a:lstStyle/>
          <a:p>
            <a:pPr fontAlgn="base">
              <a:spcBef>
                <a:spcPct val="0"/>
              </a:spcBef>
              <a:spcAft>
                <a:spcPct val="0"/>
              </a:spcAft>
            </a:pPr>
            <a:endParaRPr lang="zh-CN" altLang="en-US" sz="2000" b="1">
              <a:solidFill>
                <a:srgbClr val="FFFF00"/>
              </a:solidFill>
              <a:latin typeface="宋体" panose="02010600030101010101" pitchFamily="2" charset="-122"/>
              <a:ea typeface="宋体" panose="02010600030101010101" pitchFamily="2" charset="-122"/>
            </a:endParaRPr>
          </a:p>
        </p:txBody>
      </p:sp>
      <p:sp>
        <p:nvSpPr>
          <p:cNvPr id="545804" name="Text Box 12" descr="斜纹布"/>
          <p:cNvSpPr txBox="1">
            <a:spLocks noChangeArrowheads="1"/>
          </p:cNvSpPr>
          <p:nvPr/>
        </p:nvSpPr>
        <p:spPr bwMode="auto">
          <a:xfrm>
            <a:off x="204470" y="332105"/>
            <a:ext cx="46482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50000"/>
              </a:spcBef>
              <a:spcAft>
                <a:spcPct val="0"/>
              </a:spcAft>
            </a:pPr>
            <a:r>
              <a:rPr lang="en-US" altLang="zh-CN" sz="2400" b="1">
                <a:solidFill>
                  <a:srgbClr val="FFFF00"/>
                </a:solidFill>
                <a:latin typeface="Times New Roman" panose="02020603050405020304" pitchFamily="18" charset="0"/>
                <a:cs typeface="Times New Roman" panose="02020603050405020304" pitchFamily="18" charset="0"/>
              </a:rPr>
              <a:t>6.2.1</a:t>
            </a: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内部自动校准</a:t>
            </a:r>
            <a:endParaRPr lang="en-US" altLang="zh-CN" sz="2400" b="1">
              <a:solidFill>
                <a:srgbClr val="FFFF00"/>
              </a:solidFill>
              <a:ea typeface="楷体_GB2312" pitchFamily="49" charset="-122"/>
            </a:endParaRPr>
          </a:p>
        </p:txBody>
      </p:sp>
      <p:sp>
        <p:nvSpPr>
          <p:cNvPr id="539650" name="Text Box 2" descr="斜纹布"/>
          <p:cNvSpPr txBox="1">
            <a:spLocks noChangeArrowheads="1"/>
          </p:cNvSpPr>
          <p:nvPr/>
        </p:nvSpPr>
        <p:spPr bwMode="auto">
          <a:xfrm>
            <a:off x="306070" y="2032635"/>
            <a:ext cx="2489200"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fontAlgn="base">
              <a:spcBef>
                <a:spcPct val="50000"/>
              </a:spcBef>
              <a:spcAft>
                <a:spcPct val="0"/>
              </a:spcAft>
            </a:pP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增益自动校准 </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pic>
        <p:nvPicPr>
          <p:cNvPr id="539652" name="Picture 4" descr="自动零点调整原理图"/>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6755" y="2832735"/>
            <a:ext cx="4311650" cy="1389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9653" name="Rectangle 5"/>
          <p:cNvSpPr>
            <a:spLocks noChangeArrowheads="1"/>
          </p:cNvSpPr>
          <p:nvPr/>
        </p:nvSpPr>
        <p:spPr bwMode="auto">
          <a:xfrm>
            <a:off x="500380" y="2432050"/>
            <a:ext cx="2228850" cy="320675"/>
          </a:xfrm>
          <a:prstGeom prst="rect">
            <a:avLst/>
          </a:prstGeom>
          <a:solidFill>
            <a:srgbClr val="FF99FF"/>
          </a:solidFill>
          <a:ln>
            <a:noFill/>
          </a:ln>
          <a:extLst>
            <a:ext uri="{91240B29-F687-4F45-9708-019B960494DF}">
              <a14:hiddenLine xmlns:a14="http://schemas.microsoft.com/office/drawing/2010/main" w="9525">
                <a:solidFill>
                  <a:srgbClr val="000000"/>
                </a:solidFill>
                <a:miter lim="800000"/>
                <a:headEnd/>
                <a:tailEnd/>
              </a14:hiddenLine>
            </a:ext>
          </a:extLst>
        </p:spPr>
        <p:txBody>
          <a:bodyPr/>
          <a:p>
            <a:pPr algn="just" eaLnBrk="0" fontAlgn="base" hangingPunct="0">
              <a:spcBef>
                <a:spcPct val="0"/>
              </a:spcBef>
              <a:spcAft>
                <a:spcPct val="0"/>
              </a:spcAft>
            </a:pPr>
            <a:r>
              <a:rPr lang="zh-CN" altLang="en-US" sz="2000" b="1">
                <a:solidFill>
                  <a:srgbClr val="000000"/>
                </a:solidFill>
                <a:latin typeface="宋体" panose="02010600030101010101" pitchFamily="2" charset="-122"/>
                <a:ea typeface="宋体" panose="02010600030101010101" pitchFamily="2" charset="-122"/>
              </a:rPr>
              <a:t>增益自动校准原理</a:t>
            </a:r>
            <a:endParaRPr lang="zh-CN" altLang="en-US" sz="2000" b="1">
              <a:solidFill>
                <a:srgbClr val="000000"/>
              </a:solidFill>
              <a:latin typeface="宋体" panose="02010600030101010101" pitchFamily="2" charset="-122"/>
              <a:ea typeface="宋体" panose="02010600030101010101" pitchFamily="2" charset="-122"/>
            </a:endParaRPr>
          </a:p>
        </p:txBody>
      </p:sp>
      <p:sp>
        <p:nvSpPr>
          <p:cNvPr id="539655" name="Text Box 7" descr="斜纹布"/>
          <p:cNvSpPr txBox="1">
            <a:spLocks noChangeArrowheads="1"/>
          </p:cNvSpPr>
          <p:nvPr/>
        </p:nvSpPr>
        <p:spPr bwMode="auto">
          <a:xfrm>
            <a:off x="117475" y="4257675"/>
            <a:ext cx="9008110" cy="163004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algn="just" fontAlgn="base">
              <a:spcBef>
                <a:spcPts val="0"/>
              </a:spcBef>
              <a:spcAft>
                <a:spcPct val="0"/>
              </a:spcAft>
              <a:buFontTx/>
              <a:buChar char="•"/>
            </a:pPr>
            <a:r>
              <a:rPr lang="en-US"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微处理器通过输出口控制使仪器输入端接地，启动一次测量得到测量值</a:t>
            </a: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000" b="1" baseline="-30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，此值便是仪器衰减器、放大器、</a:t>
            </a: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转换器等模拟部件所产生的零位输出值</a:t>
            </a: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000" b="1" baseline="-30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a:t>
            </a:r>
            <a:endPar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endParaRPr>
          </a:p>
          <a:p>
            <a:pPr algn="just" fontAlgn="base">
              <a:spcBef>
                <a:spcPts val="0"/>
              </a:spcBef>
              <a:spcAft>
                <a:spcPct val="0"/>
              </a:spcAft>
              <a:buFontTx/>
              <a:buChar char="•"/>
            </a:pP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 微处理器通过输出口又控制输入接基准电压</a:t>
            </a: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000" b="1" baseline="-30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，测得输出数据为</a:t>
            </a: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000" b="1" baseline="-30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，将</a:t>
            </a: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000" b="1" baseline="-30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000" b="1" baseline="-30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存入</a:t>
            </a: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RAM</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的确定单元中；</a:t>
            </a:r>
            <a:endPar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endParaRPr>
          </a:p>
          <a:p>
            <a:pPr algn="just" fontAlgn="base">
              <a:spcBef>
                <a:spcPts val="0"/>
              </a:spcBef>
              <a:spcAft>
                <a:spcPct val="0"/>
              </a:spcAft>
              <a:buFontTx/>
              <a:buChar char="•"/>
            </a:pP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 使仪器输入端接被测信号</a:t>
            </a:r>
            <a:r>
              <a:rPr lang="en-US" altLang="zh-CN" sz="2000" b="1" dirty="0" err="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000" b="1" baseline="-30000" dirty="0" err="1">
                <a:solidFill>
                  <a:srgbClr val="FFFF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，此时的测量值为</a:t>
            </a:r>
            <a:r>
              <a:rPr lang="en-US" altLang="zh-CN" sz="2000" b="1" dirty="0" err="1">
                <a:solidFill>
                  <a:srgbClr val="FFFF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000" b="1" baseline="-30000" dirty="0" err="1">
                <a:solidFill>
                  <a:srgbClr val="FFFF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，则测量结果为</a:t>
            </a:r>
            <a:endPar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539656" name="Object 8"/>
          <p:cNvGraphicFramePr>
            <a:graphicFrameLocks noChangeAspect="1"/>
          </p:cNvGraphicFramePr>
          <p:nvPr/>
        </p:nvGraphicFramePr>
        <p:xfrm>
          <a:off x="2943225" y="5890895"/>
          <a:ext cx="2557780" cy="761365"/>
        </p:xfrm>
        <a:graphic>
          <a:graphicData uri="http://schemas.openxmlformats.org/presentationml/2006/ole">
            <mc:AlternateContent xmlns:mc="http://schemas.openxmlformats.org/markup-compatibility/2006">
              <mc:Choice xmlns:v="urn:schemas-microsoft-com:vml" Requires="v">
                <p:oleObj spid="_x0000_s3109" name="Equation" r:id="rId4" imgW="1295400" imgH="381000" progId="Equation.3">
                  <p:embed/>
                </p:oleObj>
              </mc:Choice>
              <mc:Fallback>
                <p:oleObj name="Equation" r:id="rId4" imgW="1295400" imgH="381000" progId="Equation.3">
                  <p:embed/>
                  <p:pic>
                    <p:nvPicPr>
                      <p:cNvPr id="0" name="图片 310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43225" y="5890895"/>
                        <a:ext cx="2557780" cy="761365"/>
                      </a:xfrm>
                      <a:prstGeom prst="rect">
                        <a:avLst/>
                      </a:prstGeom>
                      <a:solidFill>
                        <a:srgbClr val="FF99FF"/>
                      </a:solidFill>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38629"/>
                                        </p:tgtEl>
                                        <p:attrNameLst>
                                          <p:attrName>style.visibility</p:attrName>
                                        </p:attrNameLst>
                                      </p:cBhvr>
                                      <p:to>
                                        <p:strVal val="visible"/>
                                      </p:to>
                                    </p:set>
                                    <p:anim calcmode="lin" valueType="num">
                                      <p:cBhvr additive="base">
                                        <p:cTn id="7" dur="500" fill="hold"/>
                                        <p:tgtEl>
                                          <p:spTgt spid="538629"/>
                                        </p:tgtEl>
                                        <p:attrNameLst>
                                          <p:attrName>ppt_x</p:attrName>
                                        </p:attrNameLst>
                                      </p:cBhvr>
                                      <p:tavLst>
                                        <p:tav tm="0">
                                          <p:val>
                                            <p:strVal val="#ppt_x"/>
                                          </p:val>
                                        </p:tav>
                                        <p:tav tm="100000">
                                          <p:val>
                                            <p:strVal val="#ppt_x"/>
                                          </p:val>
                                        </p:tav>
                                      </p:tavLst>
                                    </p:anim>
                                    <p:anim calcmode="lin" valueType="num">
                                      <p:cBhvr additive="base">
                                        <p:cTn id="8" dur="500" fill="hold"/>
                                        <p:tgtEl>
                                          <p:spTgt spid="53862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38631"/>
                                        </p:tgtEl>
                                        <p:attrNameLst>
                                          <p:attrName>style.visibility</p:attrName>
                                        </p:attrNameLst>
                                      </p:cBhvr>
                                      <p:to>
                                        <p:strVal val="visible"/>
                                      </p:to>
                                    </p:set>
                                    <p:anim calcmode="lin" valueType="num">
                                      <p:cBhvr additive="base">
                                        <p:cTn id="13" dur="500" fill="hold"/>
                                        <p:tgtEl>
                                          <p:spTgt spid="538631"/>
                                        </p:tgtEl>
                                        <p:attrNameLst>
                                          <p:attrName>ppt_x</p:attrName>
                                        </p:attrNameLst>
                                      </p:cBhvr>
                                      <p:tavLst>
                                        <p:tav tm="0">
                                          <p:val>
                                            <p:strVal val="#ppt_x"/>
                                          </p:val>
                                        </p:tav>
                                        <p:tav tm="100000">
                                          <p:val>
                                            <p:strVal val="#ppt_x"/>
                                          </p:val>
                                        </p:tav>
                                      </p:tavLst>
                                    </p:anim>
                                    <p:anim calcmode="lin" valueType="num">
                                      <p:cBhvr additive="base">
                                        <p:cTn id="14" dur="500" fill="hold"/>
                                        <p:tgtEl>
                                          <p:spTgt spid="53863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38630"/>
                                        </p:tgtEl>
                                        <p:attrNameLst>
                                          <p:attrName>style.visibility</p:attrName>
                                        </p:attrNameLst>
                                      </p:cBhvr>
                                      <p:to>
                                        <p:strVal val="visible"/>
                                      </p:to>
                                    </p:set>
                                    <p:anim calcmode="lin" valueType="num">
                                      <p:cBhvr additive="base">
                                        <p:cTn id="19" dur="500" fill="hold"/>
                                        <p:tgtEl>
                                          <p:spTgt spid="538630"/>
                                        </p:tgtEl>
                                        <p:attrNameLst>
                                          <p:attrName>ppt_x</p:attrName>
                                        </p:attrNameLst>
                                      </p:cBhvr>
                                      <p:tavLst>
                                        <p:tav tm="0">
                                          <p:val>
                                            <p:strVal val="#ppt_x"/>
                                          </p:val>
                                        </p:tav>
                                        <p:tav tm="100000">
                                          <p:val>
                                            <p:strVal val="#ppt_x"/>
                                          </p:val>
                                        </p:tav>
                                      </p:tavLst>
                                    </p:anim>
                                    <p:anim calcmode="lin" valueType="num">
                                      <p:cBhvr additive="base">
                                        <p:cTn id="20" dur="500" fill="hold"/>
                                        <p:tgtEl>
                                          <p:spTgt spid="53863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39650"/>
                                        </p:tgtEl>
                                        <p:attrNameLst>
                                          <p:attrName>style.visibility</p:attrName>
                                        </p:attrNameLst>
                                      </p:cBhvr>
                                      <p:to>
                                        <p:strVal val="visible"/>
                                      </p:to>
                                    </p:set>
                                    <p:anim calcmode="lin" valueType="num">
                                      <p:cBhvr additive="base">
                                        <p:cTn id="25" dur="500" fill="hold"/>
                                        <p:tgtEl>
                                          <p:spTgt spid="539650"/>
                                        </p:tgtEl>
                                        <p:attrNameLst>
                                          <p:attrName>ppt_x</p:attrName>
                                        </p:attrNameLst>
                                      </p:cBhvr>
                                      <p:tavLst>
                                        <p:tav tm="0">
                                          <p:val>
                                            <p:strVal val="#ppt_x"/>
                                          </p:val>
                                        </p:tav>
                                        <p:tav tm="100000">
                                          <p:val>
                                            <p:strVal val="#ppt_x"/>
                                          </p:val>
                                        </p:tav>
                                      </p:tavLst>
                                    </p:anim>
                                    <p:anim calcmode="lin" valueType="num">
                                      <p:cBhvr additive="base">
                                        <p:cTn id="26" dur="500" fill="hold"/>
                                        <p:tgtEl>
                                          <p:spTgt spid="53965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39653"/>
                                        </p:tgtEl>
                                        <p:attrNameLst>
                                          <p:attrName>style.visibility</p:attrName>
                                        </p:attrNameLst>
                                      </p:cBhvr>
                                      <p:to>
                                        <p:strVal val="visible"/>
                                      </p:to>
                                    </p:set>
                                    <p:anim calcmode="lin" valueType="num">
                                      <p:cBhvr additive="base">
                                        <p:cTn id="31" dur="500" fill="hold"/>
                                        <p:tgtEl>
                                          <p:spTgt spid="539653"/>
                                        </p:tgtEl>
                                        <p:attrNameLst>
                                          <p:attrName>ppt_x</p:attrName>
                                        </p:attrNameLst>
                                      </p:cBhvr>
                                      <p:tavLst>
                                        <p:tav tm="0">
                                          <p:val>
                                            <p:strVal val="#ppt_x"/>
                                          </p:val>
                                        </p:tav>
                                        <p:tav tm="100000">
                                          <p:val>
                                            <p:strVal val="#ppt_x"/>
                                          </p:val>
                                        </p:tav>
                                      </p:tavLst>
                                    </p:anim>
                                    <p:anim calcmode="lin" valueType="num">
                                      <p:cBhvr additive="base">
                                        <p:cTn id="32" dur="500" fill="hold"/>
                                        <p:tgtEl>
                                          <p:spTgt spid="539653"/>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539652"/>
                                        </p:tgtEl>
                                        <p:attrNameLst>
                                          <p:attrName>style.visibility</p:attrName>
                                        </p:attrNameLst>
                                      </p:cBhvr>
                                      <p:to>
                                        <p:strVal val="visible"/>
                                      </p:to>
                                    </p:set>
                                    <p:anim calcmode="lin" valueType="num">
                                      <p:cBhvr additive="base">
                                        <p:cTn id="35" dur="500" fill="hold"/>
                                        <p:tgtEl>
                                          <p:spTgt spid="539652"/>
                                        </p:tgtEl>
                                        <p:attrNameLst>
                                          <p:attrName>ppt_x</p:attrName>
                                        </p:attrNameLst>
                                      </p:cBhvr>
                                      <p:tavLst>
                                        <p:tav tm="0">
                                          <p:val>
                                            <p:strVal val="#ppt_x"/>
                                          </p:val>
                                        </p:tav>
                                        <p:tav tm="100000">
                                          <p:val>
                                            <p:strVal val="#ppt_x"/>
                                          </p:val>
                                        </p:tav>
                                      </p:tavLst>
                                    </p:anim>
                                    <p:anim calcmode="lin" valueType="num">
                                      <p:cBhvr additive="base">
                                        <p:cTn id="36" dur="500" fill="hold"/>
                                        <p:tgtEl>
                                          <p:spTgt spid="539652"/>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539655"/>
                                        </p:tgtEl>
                                        <p:attrNameLst>
                                          <p:attrName>style.visibility</p:attrName>
                                        </p:attrNameLst>
                                      </p:cBhvr>
                                      <p:to>
                                        <p:strVal val="visible"/>
                                      </p:to>
                                    </p:set>
                                    <p:anim calcmode="lin" valueType="num">
                                      <p:cBhvr additive="base">
                                        <p:cTn id="41" dur="500" fill="hold"/>
                                        <p:tgtEl>
                                          <p:spTgt spid="539655"/>
                                        </p:tgtEl>
                                        <p:attrNameLst>
                                          <p:attrName>ppt_x</p:attrName>
                                        </p:attrNameLst>
                                      </p:cBhvr>
                                      <p:tavLst>
                                        <p:tav tm="0">
                                          <p:val>
                                            <p:strVal val="#ppt_x"/>
                                          </p:val>
                                        </p:tav>
                                        <p:tav tm="100000">
                                          <p:val>
                                            <p:strVal val="#ppt_x"/>
                                          </p:val>
                                        </p:tav>
                                      </p:tavLst>
                                    </p:anim>
                                    <p:anim calcmode="lin" valueType="num">
                                      <p:cBhvr additive="base">
                                        <p:cTn id="42" dur="500" fill="hold"/>
                                        <p:tgtEl>
                                          <p:spTgt spid="539655"/>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539656"/>
                                        </p:tgtEl>
                                        <p:attrNameLst>
                                          <p:attrName>style.visibility</p:attrName>
                                        </p:attrNameLst>
                                      </p:cBhvr>
                                      <p:to>
                                        <p:strVal val="visible"/>
                                      </p:to>
                                    </p:set>
                                    <p:anim calcmode="lin" valueType="num">
                                      <p:cBhvr additive="base">
                                        <p:cTn id="47" dur="500" fill="hold"/>
                                        <p:tgtEl>
                                          <p:spTgt spid="539656"/>
                                        </p:tgtEl>
                                        <p:attrNameLst>
                                          <p:attrName>ppt_x</p:attrName>
                                        </p:attrNameLst>
                                      </p:cBhvr>
                                      <p:tavLst>
                                        <p:tav tm="0">
                                          <p:val>
                                            <p:strVal val="#ppt_x"/>
                                          </p:val>
                                        </p:tav>
                                        <p:tav tm="100000">
                                          <p:val>
                                            <p:strVal val="#ppt_x"/>
                                          </p:val>
                                        </p:tav>
                                      </p:tavLst>
                                    </p:anim>
                                    <p:anim calcmode="lin" valueType="num">
                                      <p:cBhvr additive="base">
                                        <p:cTn id="48" dur="500" fill="hold"/>
                                        <p:tgtEl>
                                          <p:spTgt spid="5396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8629" grpId="0" bldLvl="0" animBg="1"/>
      <p:bldP spid="538631" grpId="0" bldLvl="0" animBg="1"/>
      <p:bldP spid="539650" grpId="0" bldLvl="0" animBg="1"/>
      <p:bldP spid="539653" grpId="0" bldLvl="0" animBg="1"/>
      <p:bldP spid="539655"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0675" name="Text Box 3" descr="斜纹布"/>
          <p:cNvSpPr txBox="1">
            <a:spLocks noChangeArrowheads="1"/>
          </p:cNvSpPr>
          <p:nvPr/>
        </p:nvSpPr>
        <p:spPr bwMode="auto">
          <a:xfrm>
            <a:off x="395605" y="792480"/>
            <a:ext cx="8362950" cy="82994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en-US" altLang="zh-CN" sz="2400" b="1">
                <a:solidFill>
                  <a:schemeClr val="tx1"/>
                </a:solidFill>
                <a:latin typeface="宋体" panose="02010600030101010101" pitchFamily="2" charset="-122"/>
                <a:ea typeface="宋体" panose="02010600030101010101" pitchFamily="2" charset="-122"/>
                <a:cs typeface="宋体" panose="02010600030101010101" pitchFamily="2" charset="-122"/>
              </a:rPr>
              <a:t>    </a:t>
            </a:r>
            <a:r>
              <a:rPr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外部校准要采用高精度的外部标准。进行外部校准期间，板上校准常数要参照外部标准来调整。 </a:t>
            </a:r>
            <a:endParaRPr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540676" name="Text Box 4" descr="斜纹布"/>
          <p:cNvSpPr txBox="1">
            <a:spLocks noChangeArrowheads="1"/>
          </p:cNvSpPr>
          <p:nvPr/>
        </p:nvSpPr>
        <p:spPr bwMode="auto">
          <a:xfrm>
            <a:off x="395605" y="1622425"/>
            <a:ext cx="8488045" cy="378460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50000"/>
              </a:spcBef>
              <a:spcAft>
                <a:spcPct val="0"/>
              </a:spcAft>
            </a:pPr>
            <a:r>
              <a:rPr lang="en-US" altLang="zh-CN" sz="2400" b="1">
                <a:solidFill>
                  <a:srgbClr val="FFFFFF"/>
                </a:solidFill>
                <a:latin typeface="宋体" panose="02010600030101010101" pitchFamily="2" charset="-122"/>
                <a:ea typeface="宋体" panose="02010600030101010101" pitchFamily="2" charset="-122"/>
                <a:cs typeface="宋体" panose="02010600030101010101" pitchFamily="2" charset="-122"/>
              </a:rPr>
              <a:t>    </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一些智能仪器只需操作者按下自动校准的按键，仪器显示屏便提示操作者应输入的标准电压，操作者按提示要求将相应标准电压加到输入端之后，再按一次键，仪器就进行一次测量，并将标准量（或标准系数）存入到“</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校准存储器”，然后显示器提示下一个要求输入的标准电压值，再重复上述测量存储过程。当对预定的校正测量完成之后，校准程序还能自动计算每两个校准点之间的插值公式的系数，并把这些系数也存入“</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校准存储器”，这样就在仪器内部固定存储 </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了一张校准表和一张内插公式系数表。在正式测量时，它们将同测量结果一起形成经过修正的准确测量值。  </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545804" name="Text Box 12" descr="斜纹布"/>
          <p:cNvSpPr txBox="1">
            <a:spLocks noChangeArrowheads="1"/>
          </p:cNvSpPr>
          <p:nvPr/>
        </p:nvSpPr>
        <p:spPr bwMode="auto">
          <a:xfrm>
            <a:off x="204470" y="332105"/>
            <a:ext cx="46482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50000"/>
              </a:spcBef>
              <a:spcAft>
                <a:spcPct val="0"/>
              </a:spcAft>
            </a:pPr>
            <a:r>
              <a:rPr lang="en-US" altLang="zh-CN" sz="2400" b="1">
                <a:solidFill>
                  <a:srgbClr val="FFFF00"/>
                </a:solidFill>
                <a:latin typeface="Times New Roman" panose="02020603050405020304" pitchFamily="18" charset="0"/>
                <a:cs typeface="Times New Roman" panose="02020603050405020304" pitchFamily="18" charset="0"/>
              </a:rPr>
              <a:t>6.2.2</a:t>
            </a: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外</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部自动校准</a:t>
            </a:r>
            <a:endParaRPr lang="en-US" altLang="zh-CN" sz="2400" b="1">
              <a:solidFill>
                <a:srgbClr val="FFFF00"/>
              </a:solidFill>
              <a:ea typeface="楷体_GB2312" pitchFamily="49"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1707" name="Text Box 11" descr="斜纹布"/>
          <p:cNvSpPr txBox="1">
            <a:spLocks noChangeArrowheads="1"/>
          </p:cNvSpPr>
          <p:nvPr/>
        </p:nvSpPr>
        <p:spPr bwMode="auto">
          <a:xfrm>
            <a:off x="1861185" y="382905"/>
            <a:ext cx="49530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lgn="ctr" fontAlgn="base">
              <a:spcBef>
                <a:spcPct val="50000"/>
              </a:spcBef>
              <a:spcAft>
                <a:spcPct val="0"/>
              </a:spcAft>
            </a:pP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6.3 </a:t>
            </a: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仪器的自动测量</a:t>
            </a:r>
            <a:endParaRPr lang="en-US" altLang="zh-CN" sz="2400" b="1">
              <a:solidFill>
                <a:srgbClr val="FFFF00"/>
              </a:solidFill>
              <a:ea typeface="宋体" panose="02010600030101010101" pitchFamily="2" charset="-122"/>
              <a:cs typeface="宋体" panose="02010600030101010101" pitchFamily="2" charset="-122"/>
            </a:endParaRPr>
          </a:p>
        </p:txBody>
      </p:sp>
      <p:sp>
        <p:nvSpPr>
          <p:cNvPr id="541708" name="Text Box 12" descr="斜纹布"/>
          <p:cNvSpPr txBox="1">
            <a:spLocks noChangeArrowheads="1"/>
          </p:cNvSpPr>
          <p:nvPr/>
        </p:nvSpPr>
        <p:spPr bwMode="auto">
          <a:xfrm>
            <a:off x="646002" y="843173"/>
            <a:ext cx="8154988" cy="101473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buFont typeface="Wingdings" panose="05000000000000000000" pitchFamily="2" charset="2"/>
              <a:buChar char="Ø"/>
            </a:pPr>
            <a:r>
              <a:rPr lang="en-US" altLang="zh-CN" sz="2000" b="1" dirty="0">
                <a:solidFill>
                  <a:srgbClr val="FFFFFF"/>
                </a:solidFill>
                <a:latin typeface="宋体" panose="02010600030101010101" pitchFamily="2" charset="-122"/>
                <a:ea typeface="宋体" panose="02010600030101010101" pitchFamily="2" charset="-122"/>
                <a:cs typeface="宋体" panose="02010600030101010101" pitchFamily="2" charset="-122"/>
              </a:rPr>
              <a:t> </a:t>
            </a:r>
            <a:r>
              <a:rPr lang="zh-CN" altLang="en-US" sz="2000" b="1" dirty="0">
                <a:solidFill>
                  <a:srgbClr val="FFFFFF"/>
                </a:solidFill>
                <a:latin typeface="宋体" panose="02010600030101010101" pitchFamily="2" charset="-122"/>
                <a:ea typeface="宋体" panose="02010600030101010101" pitchFamily="2" charset="-122"/>
                <a:cs typeface="宋体" panose="02010600030101010101" pitchFamily="2" charset="-122"/>
              </a:rPr>
              <a:t>通过软件算法实现原来仅靠硬件难以实现的测量功能，并且提高了测量精度和可靠性，同时仪器操作人员省去了大量繁琐的人工调节。</a:t>
            </a:r>
            <a:endParaRPr lang="zh-CN" altLang="en-US" sz="2000" b="1" dirty="0">
              <a:solidFill>
                <a:srgbClr val="FFFFFF"/>
              </a:solidFill>
              <a:latin typeface="宋体" panose="02010600030101010101" pitchFamily="2" charset="-122"/>
              <a:ea typeface="宋体" panose="02010600030101010101" pitchFamily="2" charset="-122"/>
              <a:cs typeface="宋体" panose="02010600030101010101" pitchFamily="2" charset="-122"/>
            </a:endParaRPr>
          </a:p>
          <a:p>
            <a:pPr fontAlgn="base">
              <a:spcBef>
                <a:spcPts val="0"/>
              </a:spcBef>
              <a:spcAft>
                <a:spcPct val="0"/>
              </a:spcAft>
              <a:buFont typeface="Wingdings" panose="05000000000000000000" pitchFamily="2" charset="2"/>
              <a:buChar char="Ø"/>
            </a:pPr>
            <a:r>
              <a:rPr lang="zh-CN" altLang="en-US" sz="2000" b="1" dirty="0">
                <a:solidFill>
                  <a:srgbClr val="FFFFFF"/>
                </a:solidFill>
                <a:latin typeface="宋体" panose="02010600030101010101" pitchFamily="2" charset="-122"/>
                <a:ea typeface="宋体" panose="02010600030101010101" pitchFamily="2" charset="-122"/>
                <a:cs typeface="宋体" panose="02010600030101010101" pitchFamily="2" charset="-122"/>
              </a:rPr>
              <a:t> 包括：</a:t>
            </a:r>
            <a:r>
              <a:rPr lang="zh-CN" altLang="en-US" sz="2000" b="1" u="sng" dirty="0">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触发电平自动调节和量程自动转换功能</a:t>
            </a:r>
            <a:r>
              <a:rPr lang="zh-CN" altLang="en-US" sz="2000" b="1" dirty="0">
                <a:solidFill>
                  <a:srgbClr val="FFFFFF"/>
                </a:solidFill>
                <a:latin typeface="宋体" panose="02010600030101010101" pitchFamily="2" charset="-122"/>
                <a:ea typeface="宋体" panose="02010600030101010101" pitchFamily="2" charset="-122"/>
                <a:cs typeface="宋体" panose="02010600030101010101" pitchFamily="2" charset="-122"/>
              </a:rPr>
              <a:t>。</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548876" name="Text Box 12" descr="斜纹布"/>
          <p:cNvSpPr txBox="1">
            <a:spLocks noChangeArrowheads="1"/>
          </p:cNvSpPr>
          <p:nvPr/>
        </p:nvSpPr>
        <p:spPr bwMode="auto">
          <a:xfrm>
            <a:off x="370840" y="1891665"/>
            <a:ext cx="38862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50000"/>
              </a:spcBef>
              <a:spcAft>
                <a:spcPct val="0"/>
              </a:spcAft>
            </a:pP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6.3.1</a:t>
            </a: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触发电平自动调节 </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548877" name="Rectangle 13"/>
          <p:cNvSpPr>
            <a:spLocks noChangeArrowheads="1"/>
          </p:cNvSpPr>
          <p:nvPr/>
        </p:nvSpPr>
        <p:spPr bwMode="auto">
          <a:xfrm>
            <a:off x="715645" y="2478405"/>
            <a:ext cx="3340100" cy="494665"/>
          </a:xfrm>
          <a:prstGeom prst="rect">
            <a:avLst/>
          </a:prstGeom>
          <a:solidFill>
            <a:srgbClr val="FF99FF"/>
          </a:solidFill>
          <a:ln>
            <a:noFill/>
          </a:ln>
          <a:extLst>
            <a:ext uri="{91240B29-F687-4F45-9708-019B960494DF}">
              <a14:hiddenLine xmlns:a14="http://schemas.microsoft.com/office/drawing/2010/main" w="9525">
                <a:solidFill>
                  <a:srgbClr val="000000"/>
                </a:solidFill>
                <a:miter lim="800000"/>
                <a:headEnd/>
                <a:tailEnd/>
              </a14:hiddenLine>
            </a:ext>
          </a:extLst>
        </p:spPr>
        <p:txBody>
          <a:bodyPr/>
          <a:p>
            <a:pPr algn="just" eaLnBrk="0" fontAlgn="base" hangingPunct="0">
              <a:spcBef>
                <a:spcPct val="0"/>
              </a:spcBef>
              <a:spcAft>
                <a:spcPct val="0"/>
              </a:spcAft>
            </a:pPr>
            <a:r>
              <a:rPr lang="zh-CN" altLang="en-US" sz="2400" b="1">
                <a:solidFill>
                  <a:srgbClr val="000099"/>
                </a:solidFill>
                <a:latin typeface="Times New Roman" panose="02020603050405020304" pitchFamily="18" charset="0"/>
              </a:rPr>
              <a:t>触发电平自动调节原理</a:t>
            </a:r>
            <a:endParaRPr lang="zh-CN" altLang="en-US" sz="2400" b="1">
              <a:solidFill>
                <a:srgbClr val="000099"/>
              </a:solidFill>
              <a:latin typeface="Times New Roman" panose="02020603050405020304" pitchFamily="18" charset="0"/>
            </a:endParaRPr>
          </a:p>
        </p:txBody>
      </p:sp>
      <p:pic>
        <p:nvPicPr>
          <p:cNvPr id="548878" name="Picture 14" descr="触发电平自动调节原理图"/>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257040" y="1891665"/>
            <a:ext cx="3713480" cy="143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8880" name="Text Box 16" descr="斜纹布"/>
          <p:cNvSpPr txBox="1">
            <a:spLocks noChangeArrowheads="1"/>
          </p:cNvSpPr>
          <p:nvPr/>
        </p:nvSpPr>
        <p:spPr bwMode="auto">
          <a:xfrm>
            <a:off x="287020" y="3326765"/>
            <a:ext cx="8700135" cy="132207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algn="just" fontAlgn="base">
              <a:spcBef>
                <a:spcPct val="50000"/>
              </a:spcBef>
              <a:spcAft>
                <a:spcPct val="0"/>
              </a:spcAft>
            </a:pP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输入信号是经过可程控衰减器传输到比较器，而比较器的比较电平</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即触发电平</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是由微处理器控制、经</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转换器转换值来设定的。当经过衰减器的输入信号的幅度达到某一比较电平时，比较器输出将改变状态。触发检测器将检测到的比较器输出状态送到微处理器，触发电平即可被测出。</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549904" name="Text Box 16" descr="斜纹布"/>
          <p:cNvSpPr txBox="1">
            <a:spLocks noChangeArrowheads="1"/>
          </p:cNvSpPr>
          <p:nvPr/>
        </p:nvSpPr>
        <p:spPr bwMode="auto">
          <a:xfrm>
            <a:off x="286385" y="4608195"/>
            <a:ext cx="8700770" cy="224536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algn="just" fontAlgn="base">
              <a:spcBef>
                <a:spcPts val="0"/>
              </a:spcBef>
              <a:spcAft>
                <a:spcPct val="0"/>
              </a:spcAft>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假设某智能仪器输入电路有</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100V</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10V</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和</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1V</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三档量程。</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a:p>
            <a:pPr algn="just" fontAlgn="base">
              <a:spcBef>
                <a:spcPts val="0"/>
              </a:spcBef>
              <a:spcAft>
                <a:spcPct val="0"/>
              </a:spcAft>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粗调：确定输入波形所在量程。</a:t>
            </a:r>
            <a:r>
              <a:rPr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编程使微处理器通过输出口使衰减器置于最高量程</a:t>
            </a:r>
            <a:r>
              <a:rPr lang="en-US" altLang="zh-CN" sz="20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100V</a:t>
            </a:r>
            <a:r>
              <a:rPr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档，然后向</a:t>
            </a:r>
            <a:r>
              <a:rPr lang="en-US" altLang="zh-CN" sz="20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D/A</a:t>
            </a:r>
            <a:r>
              <a:rPr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转换器输送不同的数，逐渐调节触发电平，再通过触发检测器检测比较器输出是否翻转，以此确定输入波形幅度是否存在于该量程。若不存在则降档，则到检测出为止。</a:t>
            </a:r>
            <a:endParaRPr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endParaRPr>
          </a:p>
          <a:p>
            <a:pPr algn="just" fontAlgn="base">
              <a:spcBef>
                <a:spcPts val="0"/>
              </a:spcBef>
              <a:spcAft>
                <a:spcPct val="0"/>
              </a:spcAft>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细调：准确确定触发电平。</a:t>
            </a:r>
            <a:r>
              <a:rPr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向</a:t>
            </a:r>
            <a:r>
              <a:rPr lang="en-US" altLang="zh-CN" sz="20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D/A</a:t>
            </a:r>
            <a:r>
              <a:rPr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转换器输送较小间隔的数字量，以较小步进值调节触发电平。</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48877"/>
                                        </p:tgtEl>
                                        <p:attrNameLst>
                                          <p:attrName>style.visibility</p:attrName>
                                        </p:attrNameLst>
                                      </p:cBhvr>
                                      <p:to>
                                        <p:strVal val="visible"/>
                                      </p:to>
                                    </p:set>
                                    <p:anim calcmode="lin" valueType="num">
                                      <p:cBhvr additive="base">
                                        <p:cTn id="7" dur="500" fill="hold"/>
                                        <p:tgtEl>
                                          <p:spTgt spid="548877"/>
                                        </p:tgtEl>
                                        <p:attrNameLst>
                                          <p:attrName>ppt_x</p:attrName>
                                        </p:attrNameLst>
                                      </p:cBhvr>
                                      <p:tavLst>
                                        <p:tav tm="0">
                                          <p:val>
                                            <p:strVal val="#ppt_x"/>
                                          </p:val>
                                        </p:tav>
                                        <p:tav tm="100000">
                                          <p:val>
                                            <p:strVal val="#ppt_x"/>
                                          </p:val>
                                        </p:tav>
                                      </p:tavLst>
                                    </p:anim>
                                    <p:anim calcmode="lin" valueType="num">
                                      <p:cBhvr additive="base">
                                        <p:cTn id="8" dur="500" fill="hold"/>
                                        <p:tgtEl>
                                          <p:spTgt spid="54887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48878"/>
                                        </p:tgtEl>
                                        <p:attrNameLst>
                                          <p:attrName>style.visibility</p:attrName>
                                        </p:attrNameLst>
                                      </p:cBhvr>
                                      <p:to>
                                        <p:strVal val="visible"/>
                                      </p:to>
                                    </p:set>
                                    <p:anim calcmode="lin" valueType="num">
                                      <p:cBhvr additive="base">
                                        <p:cTn id="11" dur="500" fill="hold"/>
                                        <p:tgtEl>
                                          <p:spTgt spid="548878"/>
                                        </p:tgtEl>
                                        <p:attrNameLst>
                                          <p:attrName>ppt_x</p:attrName>
                                        </p:attrNameLst>
                                      </p:cBhvr>
                                      <p:tavLst>
                                        <p:tav tm="0">
                                          <p:val>
                                            <p:strVal val="#ppt_x"/>
                                          </p:val>
                                        </p:tav>
                                        <p:tav tm="100000">
                                          <p:val>
                                            <p:strVal val="#ppt_x"/>
                                          </p:val>
                                        </p:tav>
                                      </p:tavLst>
                                    </p:anim>
                                    <p:anim calcmode="lin" valueType="num">
                                      <p:cBhvr additive="base">
                                        <p:cTn id="12" dur="500" fill="hold"/>
                                        <p:tgtEl>
                                          <p:spTgt spid="54887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48880"/>
                                        </p:tgtEl>
                                        <p:attrNameLst>
                                          <p:attrName>style.visibility</p:attrName>
                                        </p:attrNameLst>
                                      </p:cBhvr>
                                      <p:to>
                                        <p:strVal val="visible"/>
                                      </p:to>
                                    </p:set>
                                    <p:anim calcmode="lin" valueType="num">
                                      <p:cBhvr additive="base">
                                        <p:cTn id="17" dur="500" fill="hold"/>
                                        <p:tgtEl>
                                          <p:spTgt spid="548880"/>
                                        </p:tgtEl>
                                        <p:attrNameLst>
                                          <p:attrName>ppt_x</p:attrName>
                                        </p:attrNameLst>
                                      </p:cBhvr>
                                      <p:tavLst>
                                        <p:tav tm="0">
                                          <p:val>
                                            <p:strVal val="#ppt_x"/>
                                          </p:val>
                                        </p:tav>
                                        <p:tav tm="100000">
                                          <p:val>
                                            <p:strVal val="#ppt_x"/>
                                          </p:val>
                                        </p:tav>
                                      </p:tavLst>
                                    </p:anim>
                                    <p:anim calcmode="lin" valueType="num">
                                      <p:cBhvr additive="base">
                                        <p:cTn id="18" dur="500" fill="hold"/>
                                        <p:tgtEl>
                                          <p:spTgt spid="54888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549904">
                                            <p:txEl>
                                              <p:pRg st="0" end="0"/>
                                            </p:txEl>
                                          </p:spTgt>
                                        </p:tgtEl>
                                        <p:attrNameLst>
                                          <p:attrName>style.visibility</p:attrName>
                                        </p:attrNameLst>
                                      </p:cBhvr>
                                      <p:to>
                                        <p:strVal val="visible"/>
                                      </p:to>
                                    </p:set>
                                    <p:anim calcmode="lin" valueType="num">
                                      <p:cBhvr additive="base">
                                        <p:cTn id="23" dur="500" fill="hold"/>
                                        <p:tgtEl>
                                          <p:spTgt spid="549904">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4990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549904">
                                            <p:txEl>
                                              <p:pRg st="1" end="1"/>
                                            </p:txEl>
                                          </p:spTgt>
                                        </p:tgtEl>
                                        <p:attrNameLst>
                                          <p:attrName>style.visibility</p:attrName>
                                        </p:attrNameLst>
                                      </p:cBhvr>
                                      <p:to>
                                        <p:strVal val="visible"/>
                                      </p:to>
                                    </p:set>
                                    <p:anim calcmode="lin" valueType="num">
                                      <p:cBhvr additive="base">
                                        <p:cTn id="29" dur="500" fill="hold"/>
                                        <p:tgtEl>
                                          <p:spTgt spid="549904">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4990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549904">
                                            <p:txEl>
                                              <p:pRg st="2" end="2"/>
                                            </p:txEl>
                                          </p:spTgt>
                                        </p:tgtEl>
                                        <p:attrNameLst>
                                          <p:attrName>style.visibility</p:attrName>
                                        </p:attrNameLst>
                                      </p:cBhvr>
                                      <p:to>
                                        <p:strVal val="visible"/>
                                      </p:to>
                                    </p:set>
                                    <p:anim calcmode="lin" valueType="num">
                                      <p:cBhvr additive="base">
                                        <p:cTn id="35" dur="500" fill="hold"/>
                                        <p:tgtEl>
                                          <p:spTgt spid="549904">
                                            <p:txEl>
                                              <p:pRg st="2" end="2"/>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4990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8877" grpId="0" bldLvl="0" animBg="1"/>
      <p:bldP spid="548880"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28" name="Text Box 8" descr="斜纹布"/>
          <p:cNvSpPr txBox="1">
            <a:spLocks noChangeArrowheads="1"/>
          </p:cNvSpPr>
          <p:nvPr/>
        </p:nvSpPr>
        <p:spPr bwMode="auto">
          <a:xfrm>
            <a:off x="329565" y="861695"/>
            <a:ext cx="8564880" cy="193802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ts val="0"/>
              </a:spcBef>
              <a:spcAft>
                <a:spcPct val="0"/>
              </a:spcAft>
              <a:buFont typeface="Wingdings" panose="05000000000000000000" pitchFamily="2" charset="2"/>
              <a:buChar char="Ø"/>
            </a:pPr>
            <a:r>
              <a:rPr lang="en-US" altLang="zh-CN" sz="2000" b="1">
                <a:solidFill>
                  <a:srgbClr val="FFFFFF"/>
                </a:solidFill>
                <a:latin typeface="宋体" panose="02010600030101010101" pitchFamily="2" charset="-122"/>
                <a:ea typeface="宋体" panose="02010600030101010101" pitchFamily="2" charset="-122"/>
                <a:cs typeface="宋体" panose="02010600030101010101" pitchFamily="2" charset="-122"/>
              </a:rPr>
              <a:t> </a:t>
            </a:r>
            <a:r>
              <a:rPr lang="zh-CN" altLang="en-US" sz="20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由于智能仪器中</a:t>
            </a:r>
            <a:r>
              <a:rPr lang="en-US" altLang="zh-CN" sz="2000" b="1">
                <a:solidFill>
                  <a:srgbClr val="FFFFFF"/>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A/D</a:t>
            </a:r>
            <a:r>
              <a:rPr lang="zh-CN" altLang="en-US" sz="20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转换器的输入电压通常为</a:t>
            </a:r>
            <a:r>
              <a:rPr lang="en-US" altLang="zh-CN" sz="2000" b="1">
                <a:solidFill>
                  <a:srgbClr val="FFFFFF"/>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0~10V</a:t>
            </a:r>
            <a:r>
              <a:rPr lang="zh-CN" altLang="en-US" sz="20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或</a:t>
            </a:r>
            <a:r>
              <a:rPr lang="en-US" altLang="zh-CN" sz="2000" b="1">
                <a:solidFill>
                  <a:srgbClr val="FFFFFF"/>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-5~5V</a:t>
            </a:r>
            <a:r>
              <a:rPr lang="zh-CN" altLang="en-US" sz="20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，若直接用传感器的输出电压作为</a:t>
            </a:r>
            <a:r>
              <a:rPr lang="en-US" altLang="zh-CN" sz="2000" b="1">
                <a:solidFill>
                  <a:srgbClr val="FFFFFF"/>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A/D</a:t>
            </a:r>
            <a:r>
              <a:rPr lang="zh-CN" altLang="en-US" sz="20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输入电压，往往不能充分利用</a:t>
            </a:r>
            <a:r>
              <a:rPr lang="en-US" altLang="zh-CN" sz="2000" b="1">
                <a:solidFill>
                  <a:srgbClr val="FFFFFF"/>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A/D</a:t>
            </a:r>
            <a:r>
              <a:rPr lang="zh-CN" altLang="en-US" sz="20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转换器的有效位，影响测量精度。</a:t>
            </a:r>
            <a:endParaRPr lang="zh-CN" altLang="en-US" sz="20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endParaRPr>
          </a:p>
          <a:p>
            <a:pPr fontAlgn="base">
              <a:spcBef>
                <a:spcPts val="0"/>
              </a:spcBef>
              <a:spcAft>
                <a:spcPct val="0"/>
              </a:spcAft>
              <a:buFont typeface="Wingdings" panose="05000000000000000000" pitchFamily="2" charset="2"/>
              <a:buChar char="Ø"/>
            </a:pPr>
            <a:r>
              <a:rPr lang="zh-CN" altLang="en-US" sz="20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 量程自动转换：根据输入信号大小，在很短时间内自动选定最合理的量程。在测量时先选择合适的量程，然后再进行测量。有两种途径实现：选用程控放大器和选用不同量程的传感器。</a:t>
            </a:r>
            <a:endParaRPr lang="zh-CN" altLang="en-US" sz="2000" b="1">
              <a:solidFill>
                <a:srgbClr val="FFFF00"/>
              </a:solidFill>
              <a:ea typeface="宋体" panose="02010600030101010101" pitchFamily="2" charset="-122"/>
              <a:cs typeface="宋体" panose="02010600030101010101" pitchFamily="2" charset="-122"/>
            </a:endParaRPr>
          </a:p>
        </p:txBody>
      </p:sp>
      <p:sp>
        <p:nvSpPr>
          <p:cNvPr id="548876" name="Text Box 12" descr="斜纹布"/>
          <p:cNvSpPr txBox="1">
            <a:spLocks noChangeArrowheads="1"/>
          </p:cNvSpPr>
          <p:nvPr/>
        </p:nvSpPr>
        <p:spPr bwMode="auto">
          <a:xfrm>
            <a:off x="329565" y="401320"/>
            <a:ext cx="392747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fontAlgn="base">
              <a:spcBef>
                <a:spcPct val="50000"/>
              </a:spcBef>
              <a:spcAft>
                <a:spcPct val="0"/>
              </a:spcAft>
            </a:pP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6.3.2</a:t>
            </a: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量程自动转换</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550915" name="Text Box 3" descr="斜纹布"/>
          <p:cNvSpPr txBox="1">
            <a:spLocks noChangeArrowheads="1"/>
          </p:cNvSpPr>
          <p:nvPr/>
        </p:nvSpPr>
        <p:spPr bwMode="auto">
          <a:xfrm>
            <a:off x="465455" y="2767965"/>
            <a:ext cx="3276600"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50000"/>
              </a:spcBef>
              <a:spcAft>
                <a:spcPct val="0"/>
              </a:spcAft>
            </a:pP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采用程控放大器 </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550916" name="Rectangle 4"/>
          <p:cNvSpPr>
            <a:spLocks noChangeArrowheads="1"/>
          </p:cNvSpPr>
          <p:nvPr/>
        </p:nvSpPr>
        <p:spPr bwMode="auto">
          <a:xfrm>
            <a:off x="4941570" y="2406015"/>
            <a:ext cx="3237230" cy="393700"/>
          </a:xfrm>
          <a:prstGeom prst="rect">
            <a:avLst/>
          </a:prstGeom>
          <a:solidFill>
            <a:srgbClr val="FF99FF"/>
          </a:solidFill>
          <a:ln>
            <a:noFill/>
          </a:ln>
          <a:extLst>
            <a:ext uri="{91240B29-F687-4F45-9708-019B960494DF}">
              <a14:hiddenLine xmlns:a14="http://schemas.microsoft.com/office/drawing/2010/main" w="9525">
                <a:solidFill>
                  <a:srgbClr val="000000"/>
                </a:solidFill>
                <a:miter lim="800000"/>
                <a:headEnd/>
                <a:tailEnd/>
              </a14:hiddenLine>
            </a:ext>
          </a:extLst>
        </p:spPr>
        <p:txBody>
          <a:bodyPr/>
          <a:p>
            <a:pPr algn="just" eaLnBrk="0" fontAlgn="base" hangingPunct="0">
              <a:spcBef>
                <a:spcPct val="0"/>
              </a:spcBef>
              <a:spcAft>
                <a:spcPct val="0"/>
              </a:spcAft>
            </a:pPr>
            <a:r>
              <a:rPr lang="zh-CN" altLang="en-US" sz="2000" b="1">
                <a:solidFill>
                  <a:srgbClr val="000099"/>
                </a:solidFill>
                <a:latin typeface="华文新魏" panose="02010800040101010101" pitchFamily="2" charset="-122"/>
                <a:ea typeface="华文新魏" panose="02010800040101010101" pitchFamily="2" charset="-122"/>
              </a:rPr>
              <a:t>程控放大器量程转换原理图</a:t>
            </a:r>
            <a:endParaRPr lang="zh-CN" altLang="en-US" sz="2000" b="1">
              <a:solidFill>
                <a:srgbClr val="000099"/>
              </a:solidFill>
              <a:latin typeface="华文新魏" panose="02010800040101010101" pitchFamily="2" charset="-122"/>
              <a:ea typeface="华文新魏" panose="02010800040101010101" pitchFamily="2" charset="-122"/>
            </a:endParaRPr>
          </a:p>
        </p:txBody>
      </p:sp>
      <p:pic>
        <p:nvPicPr>
          <p:cNvPr id="550917" name="Picture 5" descr="6"/>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584700" y="2767965"/>
            <a:ext cx="4191000"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0919" name="Text Box 7" descr="斜纹布"/>
          <p:cNvSpPr txBox="1">
            <a:spLocks noChangeArrowheads="1"/>
          </p:cNvSpPr>
          <p:nvPr/>
        </p:nvSpPr>
        <p:spPr bwMode="auto">
          <a:xfrm>
            <a:off x="385445" y="3873500"/>
            <a:ext cx="8557895" cy="70675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fontAlgn="base">
              <a:spcBef>
                <a:spcPts val="0"/>
              </a:spcBef>
              <a:spcAft>
                <a:spcPct val="0"/>
              </a:spcAft>
            </a:pPr>
            <a:r>
              <a:rPr lang="zh-CN" altLang="en-US" sz="2000" b="1">
                <a:solidFill>
                  <a:schemeClr val="tx1"/>
                </a:solidFill>
                <a:latin typeface="宋体" panose="02010600030101010101" pitchFamily="2" charset="-122"/>
                <a:ea typeface="宋体" panose="02010600030101010101" pitchFamily="2" charset="-122"/>
                <a:cs typeface="宋体" panose="02010600030101010101" pitchFamily="2" charset="-122"/>
              </a:rPr>
              <a:t>对幅值小的信号采用大增益，对幅值大的采用小增益，使</a:t>
            </a:r>
            <a:r>
              <a:rPr lang="en-US" altLang="zh-CN" sz="20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000" b="1">
                <a:solidFill>
                  <a:schemeClr val="tx1"/>
                </a:solidFill>
                <a:latin typeface="宋体" panose="02010600030101010101" pitchFamily="2" charset="-122"/>
                <a:ea typeface="宋体" panose="02010600030101010101" pitchFamily="2" charset="-122"/>
                <a:cs typeface="宋体" panose="02010600030101010101" pitchFamily="2" charset="-122"/>
              </a:rPr>
              <a:t>转换器信号满量程达到均一化。 </a:t>
            </a:r>
            <a:endParaRPr lang="zh-CN" altLang="en-US" sz="20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2" name="Text Box 7" descr="斜纹布"/>
          <p:cNvSpPr txBox="1">
            <a:spLocks noChangeArrowheads="1"/>
          </p:cNvSpPr>
          <p:nvPr/>
        </p:nvSpPr>
        <p:spPr bwMode="auto">
          <a:xfrm>
            <a:off x="386080" y="3166745"/>
            <a:ext cx="4198620" cy="70675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fontAlgn="base">
              <a:spcBef>
                <a:spcPts val="0"/>
              </a:spcBef>
              <a:spcAft>
                <a:spcPct val="0"/>
              </a:spcAft>
            </a:pPr>
            <a:r>
              <a:rPr lang="zh-CN" altLang="en-US" sz="2000" b="1">
                <a:solidFill>
                  <a:schemeClr val="tx1"/>
                </a:solidFill>
                <a:latin typeface="宋体" panose="02010600030101010101" pitchFamily="2" charset="-122"/>
                <a:ea typeface="宋体" panose="02010600030101010101" pitchFamily="2" charset="-122"/>
                <a:cs typeface="宋体" panose="02010600030101010101" pitchFamily="2" charset="-122"/>
              </a:rPr>
              <a:t>转换从最大量程开始，逐级比较，直至选出最合适的量程为止。</a:t>
            </a:r>
            <a:endParaRPr lang="zh-CN" altLang="en-US" sz="20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561154" name="Rectangle 2" descr="斜纹布"/>
          <p:cNvSpPr>
            <a:spLocks noChangeArrowheads="1"/>
          </p:cNvSpPr>
          <p:nvPr/>
        </p:nvSpPr>
        <p:spPr bwMode="auto">
          <a:xfrm>
            <a:off x="-9525" y="5370513"/>
            <a:ext cx="9144000" cy="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0"/>
              </a:spcBef>
              <a:spcAft>
                <a:spcPct val="0"/>
              </a:spcAft>
            </a:pPr>
            <a:endParaRPr lang="zh-CN" altLang="en-US" sz="2200" b="1">
              <a:solidFill>
                <a:srgbClr val="FFFF00"/>
              </a:solidFill>
              <a:ea typeface="楷体_GB2312" pitchFamily="49" charset="-122"/>
            </a:endParaRPr>
          </a:p>
        </p:txBody>
      </p:sp>
      <p:sp>
        <p:nvSpPr>
          <p:cNvPr id="561155" name="Rectangle 3"/>
          <p:cNvSpPr>
            <a:spLocks noChangeArrowheads="1"/>
          </p:cNvSpPr>
          <p:nvPr/>
        </p:nvSpPr>
        <p:spPr bwMode="auto">
          <a:xfrm>
            <a:off x="242570" y="4946650"/>
            <a:ext cx="3503295" cy="36385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p>
            <a:pPr algn="just" eaLnBrk="0" fontAlgn="base" hangingPunct="0">
              <a:spcBef>
                <a:spcPct val="0"/>
              </a:spcBef>
              <a:spcAft>
                <a:spcPct val="0"/>
              </a:spcAft>
            </a:pPr>
            <a:r>
              <a:rPr lang="zh-CN" altLang="en-US" sz="2000" b="1">
                <a:solidFill>
                  <a:srgbClr val="000099"/>
                </a:solidFill>
                <a:latin typeface="宋体" panose="02010600030101010101" pitchFamily="2" charset="-122"/>
                <a:ea typeface="宋体" panose="02010600030101010101" pitchFamily="2" charset="-122"/>
                <a:cs typeface="宋体" panose="02010600030101010101" pitchFamily="2" charset="-122"/>
              </a:rPr>
              <a:t>不同传感器的量程转换原理图</a:t>
            </a:r>
            <a:endParaRPr lang="zh-CN" altLang="en-US" sz="2000" b="1">
              <a:solidFill>
                <a:srgbClr val="000099"/>
              </a:solidFill>
              <a:latin typeface="宋体" panose="02010600030101010101" pitchFamily="2" charset="-122"/>
              <a:ea typeface="宋体" panose="02010600030101010101" pitchFamily="2" charset="-122"/>
              <a:cs typeface="宋体" panose="02010600030101010101" pitchFamily="2" charset="-122"/>
            </a:endParaRPr>
          </a:p>
        </p:txBody>
      </p:sp>
      <p:sp>
        <p:nvSpPr>
          <p:cNvPr id="561156" name="Rectangle 4" descr="斜纹布"/>
          <p:cNvSpPr>
            <a:spLocks noChangeArrowheads="1"/>
          </p:cNvSpPr>
          <p:nvPr/>
        </p:nvSpPr>
        <p:spPr bwMode="auto">
          <a:xfrm>
            <a:off x="342265" y="4488180"/>
            <a:ext cx="3641725"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algn="just" fontAlgn="base">
              <a:spcBef>
                <a:spcPct val="0"/>
              </a:spcBef>
              <a:spcAft>
                <a:spcPct val="0"/>
              </a:spcAft>
            </a:pP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自动切换不同量程的传感器</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pic>
        <p:nvPicPr>
          <p:cNvPr id="561158" name="Picture 6" descr="6"/>
          <p:cNvPicPr>
            <a:picLocks noChangeAspect="1" noChangeArrowheads="1"/>
          </p:cNvPicPr>
          <p:nvPr/>
        </p:nvPicPr>
        <p:blipFill>
          <a:blip r:embed="rId2" cstate="print">
            <a:extLst>
              <a:ext uri="{28A0092B-C50C-407E-A947-70E740481C1C}">
                <a14:useLocalDpi xmlns:a14="http://schemas.microsoft.com/office/drawing/2010/main" val="0"/>
              </a:ext>
            </a:extLst>
          </a:blip>
          <a:srcRect t="19658" b="20839"/>
          <a:stretch>
            <a:fillRect/>
          </a:stretch>
        </p:blipFill>
        <p:spPr bwMode="auto">
          <a:xfrm>
            <a:off x="170180" y="5369560"/>
            <a:ext cx="3867150" cy="1216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1159" name="Text Box 7" descr="斜纹布"/>
          <p:cNvSpPr txBox="1">
            <a:spLocks noChangeArrowheads="1"/>
          </p:cNvSpPr>
          <p:nvPr/>
        </p:nvSpPr>
        <p:spPr bwMode="auto">
          <a:xfrm>
            <a:off x="4037330" y="4488180"/>
            <a:ext cx="4956810" cy="224536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algn="just" fontAlgn="base">
              <a:spcBef>
                <a:spcPct val="50000"/>
              </a:spcBef>
              <a:spcAft>
                <a:spcPct val="0"/>
              </a:spcAft>
            </a:pPr>
            <a:r>
              <a:rPr lang="en-US" altLang="zh-CN" sz="2000"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000" b="1"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000" b="1" dirty="0">
                <a:solidFill>
                  <a:schemeClr val="tx1"/>
                </a:solidFill>
                <a:latin typeface="宋体" panose="02010600030101010101" pitchFamily="2" charset="-122"/>
                <a:ea typeface="宋体" panose="02010600030101010101" pitchFamily="2" charset="-122"/>
                <a:cs typeface="宋体" panose="02010600030101010101" pitchFamily="2" charset="-122"/>
              </a:rPr>
              <a:t>传感器的最大量程范围为</a:t>
            </a:r>
            <a:r>
              <a:rPr lang="en-US" altLang="zh-CN" sz="2000"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000" b="1"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b="1" dirty="0">
                <a:solidFill>
                  <a:schemeClr val="tx1"/>
                </a:solidFill>
                <a:latin typeface="宋体" panose="02010600030101010101" pitchFamily="2" charset="-122"/>
                <a:ea typeface="宋体" panose="02010600030101010101" pitchFamily="2" charset="-122"/>
                <a:cs typeface="宋体" panose="02010600030101010101" pitchFamily="2" charset="-122"/>
              </a:rPr>
              <a:t>，</a:t>
            </a:r>
            <a:r>
              <a:rPr lang="en-US" altLang="zh-CN" sz="2000"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000" b="1" dirty="0">
                <a:solidFill>
                  <a:schemeClr val="tx1"/>
                </a:solidFill>
                <a:latin typeface="宋体" panose="02010600030101010101" pitchFamily="2" charset="-122"/>
                <a:ea typeface="宋体" panose="02010600030101010101" pitchFamily="2" charset="-122"/>
                <a:cs typeface="宋体" panose="02010600030101010101" pitchFamily="2" charset="-122"/>
              </a:rPr>
              <a:t>传感器的最大量程范围为</a:t>
            </a:r>
            <a:r>
              <a:rPr lang="en-US" altLang="zh-CN" sz="2000"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000" b="1"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000" b="1" dirty="0">
                <a:solidFill>
                  <a:schemeClr val="tx1"/>
                </a:solidFill>
                <a:latin typeface="宋体" panose="02010600030101010101" pitchFamily="2" charset="-122"/>
                <a:ea typeface="宋体" panose="02010600030101010101" pitchFamily="2" charset="-122"/>
                <a:cs typeface="宋体" panose="02010600030101010101" pitchFamily="2" charset="-122"/>
              </a:rPr>
              <a:t>，且</a:t>
            </a:r>
            <a:r>
              <a:rPr lang="en-US" altLang="zh-CN" sz="2000"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000" b="1"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000"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&gt;M</a:t>
            </a:r>
            <a:r>
              <a:rPr lang="en-US" altLang="zh-CN" sz="2000" b="1"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000" b="1" dirty="0">
                <a:solidFill>
                  <a:schemeClr val="tx1"/>
                </a:solidFill>
                <a:latin typeface="宋体" panose="02010600030101010101" pitchFamily="2" charset="-122"/>
                <a:ea typeface="宋体" panose="02010600030101010101" pitchFamily="2" charset="-122"/>
                <a:cs typeface="宋体" panose="02010600030101010101" pitchFamily="2" charset="-122"/>
              </a:rPr>
              <a:t>，设它们的满量程输出是相同的。测量时，总是</a:t>
            </a:r>
            <a:r>
              <a:rPr lang="en-US" altLang="zh-CN" sz="2000"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000" b="1"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000" b="1" dirty="0">
                <a:solidFill>
                  <a:schemeClr val="tx1"/>
                </a:solidFill>
                <a:latin typeface="宋体" panose="02010600030101010101" pitchFamily="2" charset="-122"/>
                <a:ea typeface="宋体" panose="02010600030101010101" pitchFamily="2" charset="-122"/>
                <a:cs typeface="宋体" panose="02010600030101010101" pitchFamily="2" charset="-122"/>
              </a:rPr>
              <a:t>传感器先投入工作，</a:t>
            </a:r>
            <a:r>
              <a:rPr lang="en-US" altLang="zh-CN" sz="2000"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000" b="1" dirty="0">
                <a:solidFill>
                  <a:schemeClr val="tx1"/>
                </a:solidFill>
                <a:latin typeface="宋体" panose="02010600030101010101" pitchFamily="2" charset="-122"/>
                <a:ea typeface="宋体" panose="02010600030101010101" pitchFamily="2" charset="-122"/>
                <a:cs typeface="宋体" panose="02010600030101010101" pitchFamily="2" charset="-122"/>
              </a:rPr>
              <a:t>处于过载保护状态，待软件判别确认量程后，再置标志位，选取量程</a:t>
            </a:r>
            <a:r>
              <a:rPr lang="en-US" altLang="zh-CN" sz="2000"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000" b="1"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b="1" dirty="0">
                <a:solidFill>
                  <a:schemeClr val="tx1"/>
                </a:solidFill>
                <a:latin typeface="宋体" panose="02010600030101010101" pitchFamily="2" charset="-122"/>
                <a:ea typeface="宋体" panose="02010600030101010101" pitchFamily="2" charset="-122"/>
                <a:cs typeface="宋体" panose="02010600030101010101" pitchFamily="2" charset="-122"/>
              </a:rPr>
              <a:t>或</a:t>
            </a:r>
            <a:r>
              <a:rPr lang="en-US" altLang="zh-CN" sz="2000"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000" b="1"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000" b="1" dirty="0">
                <a:solidFill>
                  <a:schemeClr val="tx1"/>
                </a:solidFill>
                <a:latin typeface="宋体" panose="02010600030101010101" pitchFamily="2" charset="-122"/>
                <a:ea typeface="宋体" panose="02010600030101010101" pitchFamily="2" charset="-122"/>
                <a:cs typeface="宋体" panose="02010600030101010101" pitchFamily="2" charset="-122"/>
              </a:rPr>
              <a:t>。此方案适合传感器价格便宜的测量仪器。</a:t>
            </a:r>
            <a:endParaRPr lang="zh-CN" altLang="en-US" sz="20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50915"/>
                                        </p:tgtEl>
                                        <p:attrNameLst>
                                          <p:attrName>style.visibility</p:attrName>
                                        </p:attrNameLst>
                                      </p:cBhvr>
                                      <p:to>
                                        <p:strVal val="visible"/>
                                      </p:to>
                                    </p:set>
                                    <p:anim calcmode="lin" valueType="num">
                                      <p:cBhvr additive="base">
                                        <p:cTn id="7" dur="500" fill="hold"/>
                                        <p:tgtEl>
                                          <p:spTgt spid="550915"/>
                                        </p:tgtEl>
                                        <p:attrNameLst>
                                          <p:attrName>ppt_x</p:attrName>
                                        </p:attrNameLst>
                                      </p:cBhvr>
                                      <p:tavLst>
                                        <p:tav tm="0">
                                          <p:val>
                                            <p:strVal val="#ppt_x"/>
                                          </p:val>
                                        </p:tav>
                                        <p:tav tm="100000">
                                          <p:val>
                                            <p:strVal val="#ppt_x"/>
                                          </p:val>
                                        </p:tav>
                                      </p:tavLst>
                                    </p:anim>
                                    <p:anim calcmode="lin" valueType="num">
                                      <p:cBhvr additive="base">
                                        <p:cTn id="8" dur="500" fill="hold"/>
                                        <p:tgtEl>
                                          <p:spTgt spid="5509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50916"/>
                                        </p:tgtEl>
                                        <p:attrNameLst>
                                          <p:attrName>style.visibility</p:attrName>
                                        </p:attrNameLst>
                                      </p:cBhvr>
                                      <p:to>
                                        <p:strVal val="visible"/>
                                      </p:to>
                                    </p:set>
                                    <p:anim calcmode="lin" valueType="num">
                                      <p:cBhvr additive="base">
                                        <p:cTn id="13" dur="500" fill="hold"/>
                                        <p:tgtEl>
                                          <p:spTgt spid="550916"/>
                                        </p:tgtEl>
                                        <p:attrNameLst>
                                          <p:attrName>ppt_x</p:attrName>
                                        </p:attrNameLst>
                                      </p:cBhvr>
                                      <p:tavLst>
                                        <p:tav tm="0">
                                          <p:val>
                                            <p:strVal val="#ppt_x"/>
                                          </p:val>
                                        </p:tav>
                                        <p:tav tm="100000">
                                          <p:val>
                                            <p:strVal val="#ppt_x"/>
                                          </p:val>
                                        </p:tav>
                                      </p:tavLst>
                                    </p:anim>
                                    <p:anim calcmode="lin" valueType="num">
                                      <p:cBhvr additive="base">
                                        <p:cTn id="14" dur="500" fill="hold"/>
                                        <p:tgtEl>
                                          <p:spTgt spid="550916"/>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50917"/>
                                        </p:tgtEl>
                                        <p:attrNameLst>
                                          <p:attrName>style.visibility</p:attrName>
                                        </p:attrNameLst>
                                      </p:cBhvr>
                                      <p:to>
                                        <p:strVal val="visible"/>
                                      </p:to>
                                    </p:set>
                                    <p:anim calcmode="lin" valueType="num">
                                      <p:cBhvr additive="base">
                                        <p:cTn id="17" dur="500" fill="hold"/>
                                        <p:tgtEl>
                                          <p:spTgt spid="550917"/>
                                        </p:tgtEl>
                                        <p:attrNameLst>
                                          <p:attrName>ppt_x</p:attrName>
                                        </p:attrNameLst>
                                      </p:cBhvr>
                                      <p:tavLst>
                                        <p:tav tm="0">
                                          <p:val>
                                            <p:strVal val="#ppt_x"/>
                                          </p:val>
                                        </p:tav>
                                        <p:tav tm="100000">
                                          <p:val>
                                            <p:strVal val="#ppt_x"/>
                                          </p:val>
                                        </p:tav>
                                      </p:tavLst>
                                    </p:anim>
                                    <p:anim calcmode="lin" valueType="num">
                                      <p:cBhvr additive="base">
                                        <p:cTn id="18" dur="500" fill="hold"/>
                                        <p:tgtEl>
                                          <p:spTgt spid="55091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ppt_x"/>
                                          </p:val>
                                        </p:tav>
                                        <p:tav tm="100000">
                                          <p:val>
                                            <p:strVal val="#ppt_x"/>
                                          </p:val>
                                        </p:tav>
                                      </p:tavLst>
                                    </p:anim>
                                    <p:anim calcmode="lin" valueType="num">
                                      <p:cBhvr additive="base">
                                        <p:cTn id="2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550919"/>
                                        </p:tgtEl>
                                        <p:attrNameLst>
                                          <p:attrName>style.visibility</p:attrName>
                                        </p:attrNameLst>
                                      </p:cBhvr>
                                      <p:to>
                                        <p:strVal val="visible"/>
                                      </p:to>
                                    </p:set>
                                    <p:anim calcmode="lin" valueType="num">
                                      <p:cBhvr additive="base">
                                        <p:cTn id="29" dur="500" fill="hold"/>
                                        <p:tgtEl>
                                          <p:spTgt spid="550919"/>
                                        </p:tgtEl>
                                        <p:attrNameLst>
                                          <p:attrName>ppt_x</p:attrName>
                                        </p:attrNameLst>
                                      </p:cBhvr>
                                      <p:tavLst>
                                        <p:tav tm="0">
                                          <p:val>
                                            <p:strVal val="#ppt_x"/>
                                          </p:val>
                                        </p:tav>
                                        <p:tav tm="100000">
                                          <p:val>
                                            <p:strVal val="#ppt_x"/>
                                          </p:val>
                                        </p:tav>
                                      </p:tavLst>
                                    </p:anim>
                                    <p:anim calcmode="lin" valueType="num">
                                      <p:cBhvr additive="base">
                                        <p:cTn id="30" dur="500" fill="hold"/>
                                        <p:tgtEl>
                                          <p:spTgt spid="550919"/>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561156"/>
                                        </p:tgtEl>
                                        <p:attrNameLst>
                                          <p:attrName>style.visibility</p:attrName>
                                        </p:attrNameLst>
                                      </p:cBhvr>
                                      <p:to>
                                        <p:strVal val="visible"/>
                                      </p:to>
                                    </p:set>
                                    <p:anim calcmode="lin" valueType="num">
                                      <p:cBhvr additive="base">
                                        <p:cTn id="35" dur="500" fill="hold"/>
                                        <p:tgtEl>
                                          <p:spTgt spid="561156"/>
                                        </p:tgtEl>
                                        <p:attrNameLst>
                                          <p:attrName>ppt_x</p:attrName>
                                        </p:attrNameLst>
                                      </p:cBhvr>
                                      <p:tavLst>
                                        <p:tav tm="0">
                                          <p:val>
                                            <p:strVal val="#ppt_x"/>
                                          </p:val>
                                        </p:tav>
                                        <p:tav tm="100000">
                                          <p:val>
                                            <p:strVal val="#ppt_x"/>
                                          </p:val>
                                        </p:tav>
                                      </p:tavLst>
                                    </p:anim>
                                    <p:anim calcmode="lin" valueType="num">
                                      <p:cBhvr additive="base">
                                        <p:cTn id="36" dur="500" fill="hold"/>
                                        <p:tgtEl>
                                          <p:spTgt spid="561156"/>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561155"/>
                                        </p:tgtEl>
                                        <p:attrNameLst>
                                          <p:attrName>style.visibility</p:attrName>
                                        </p:attrNameLst>
                                      </p:cBhvr>
                                      <p:to>
                                        <p:strVal val="visible"/>
                                      </p:to>
                                    </p:set>
                                    <p:anim calcmode="lin" valueType="num">
                                      <p:cBhvr additive="base">
                                        <p:cTn id="41" dur="500" fill="hold"/>
                                        <p:tgtEl>
                                          <p:spTgt spid="561155"/>
                                        </p:tgtEl>
                                        <p:attrNameLst>
                                          <p:attrName>ppt_x</p:attrName>
                                        </p:attrNameLst>
                                      </p:cBhvr>
                                      <p:tavLst>
                                        <p:tav tm="0">
                                          <p:val>
                                            <p:strVal val="#ppt_x"/>
                                          </p:val>
                                        </p:tav>
                                        <p:tav tm="100000">
                                          <p:val>
                                            <p:strVal val="#ppt_x"/>
                                          </p:val>
                                        </p:tav>
                                      </p:tavLst>
                                    </p:anim>
                                    <p:anim calcmode="lin" valueType="num">
                                      <p:cBhvr additive="base">
                                        <p:cTn id="42" dur="500" fill="hold"/>
                                        <p:tgtEl>
                                          <p:spTgt spid="561155"/>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561158"/>
                                        </p:tgtEl>
                                        <p:attrNameLst>
                                          <p:attrName>style.visibility</p:attrName>
                                        </p:attrNameLst>
                                      </p:cBhvr>
                                      <p:to>
                                        <p:strVal val="visible"/>
                                      </p:to>
                                    </p:set>
                                    <p:anim calcmode="lin" valueType="num">
                                      <p:cBhvr additive="base">
                                        <p:cTn id="45" dur="500" fill="hold"/>
                                        <p:tgtEl>
                                          <p:spTgt spid="561158"/>
                                        </p:tgtEl>
                                        <p:attrNameLst>
                                          <p:attrName>ppt_x</p:attrName>
                                        </p:attrNameLst>
                                      </p:cBhvr>
                                      <p:tavLst>
                                        <p:tav tm="0">
                                          <p:val>
                                            <p:strVal val="#ppt_x"/>
                                          </p:val>
                                        </p:tav>
                                        <p:tav tm="100000">
                                          <p:val>
                                            <p:strVal val="#ppt_x"/>
                                          </p:val>
                                        </p:tav>
                                      </p:tavLst>
                                    </p:anim>
                                    <p:anim calcmode="lin" valueType="num">
                                      <p:cBhvr additive="base">
                                        <p:cTn id="46" dur="500" fill="hold"/>
                                        <p:tgtEl>
                                          <p:spTgt spid="561158"/>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561159"/>
                                        </p:tgtEl>
                                        <p:attrNameLst>
                                          <p:attrName>style.visibility</p:attrName>
                                        </p:attrNameLst>
                                      </p:cBhvr>
                                      <p:to>
                                        <p:strVal val="visible"/>
                                      </p:to>
                                    </p:set>
                                    <p:anim calcmode="lin" valueType="num">
                                      <p:cBhvr additive="base">
                                        <p:cTn id="51" dur="500" fill="hold"/>
                                        <p:tgtEl>
                                          <p:spTgt spid="561159"/>
                                        </p:tgtEl>
                                        <p:attrNameLst>
                                          <p:attrName>ppt_x</p:attrName>
                                        </p:attrNameLst>
                                      </p:cBhvr>
                                      <p:tavLst>
                                        <p:tav tm="0">
                                          <p:val>
                                            <p:strVal val="#ppt_x"/>
                                          </p:val>
                                        </p:tav>
                                        <p:tav tm="100000">
                                          <p:val>
                                            <p:strVal val="#ppt_x"/>
                                          </p:val>
                                        </p:tav>
                                      </p:tavLst>
                                    </p:anim>
                                    <p:anim calcmode="lin" valueType="num">
                                      <p:cBhvr additive="base">
                                        <p:cTn id="52" dur="500" fill="hold"/>
                                        <p:tgtEl>
                                          <p:spTgt spid="5611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0915" grpId="0" bldLvl="0" animBg="1"/>
      <p:bldP spid="550916" grpId="0" bldLvl="0" animBg="1"/>
      <p:bldP spid="550919" grpId="0" bldLvl="0" animBg="1"/>
      <p:bldP spid="2" grpId="0" bldLvl="0" animBg="1"/>
      <p:bldP spid="561156" grpId="0" bldLvl="0" animBg="1"/>
      <p:bldP spid="561155" grpId="0" bldLvl="0" animBg="1"/>
      <p:bldP spid="561159" grpId="0" bldLvl="0" animBg="1"/>
    </p:bldLst>
  </p:timing>
</p:sld>
</file>

<file path=ppt/tags/tag1.xml><?xml version="1.0" encoding="utf-8"?>
<p:tagLst xmlns:p="http://schemas.openxmlformats.org/presentationml/2006/main">
  <p:tag name="KSO_WM_UNIT_PLACING_PICTURE_USER_VIEWPORT" val="{&quot;height&quot;:2837,&quot;width&quot;:506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blipFill dpi="0" rotWithShape="0">
          <a:blip/>
          <a:srcRect/>
          <a:tile tx="0" ty="0" sx="100000" sy="100000" flip="none" algn="tl"/>
        </a:blipFill>
        <a:ln w="28575" cap="sq" cmpd="sng" algn="ctr">
          <a:solidFill>
            <a:schemeClr val="tx1"/>
          </a:solidFill>
          <a:prstDash val="solid"/>
          <a:round/>
          <a:headEnd type="none" w="med" len="med"/>
          <a:tailEnd type="none" w="med" len="med"/>
        </a:ln>
        <a:effectLst>
          <a:outerShdw dist="17961" dir="2700000" algn="ctr" rotWithShape="0">
            <a:schemeClr val="bg2"/>
          </a:outerShdw>
        </a:effectLst>
      </a:spPr>
      <a:bodyPr vert="horz" wrap="none" lIns="91440" tIns="45720" rIns="91440" bIns="45720" numCol="1" anchor="ctr"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2200" b="1" i="0" u="none" strike="noStrike" cap="none" normalizeH="0" baseline="0" smtClean="0">
            <a:ln>
              <a:noFill/>
            </a:ln>
            <a:solidFill>
              <a:srgbClr val="FFFF00"/>
            </a:solidFill>
            <a:effectLst/>
            <a:latin typeface="Arial" panose="020B0604020202020204" pitchFamily="34" charset="0"/>
            <a:ea typeface="楷体_GB2312" pitchFamily="49" charset="-122"/>
          </a:defRPr>
        </a:defPPr>
      </a:lstStyle>
    </a:spDef>
    <a:lnDef>
      <a:spPr bwMode="auto">
        <a:xfrm>
          <a:off x="0" y="0"/>
          <a:ext cx="1" cy="1"/>
        </a:xfrm>
        <a:custGeom>
          <a:avLst/>
          <a:gdLst/>
          <a:ahLst/>
          <a:cxnLst/>
          <a:rect l="0" t="0" r="0" b="0"/>
          <a:pathLst/>
        </a:custGeom>
        <a:blipFill dpi="0" rotWithShape="0">
          <a:blip/>
          <a:srcRect/>
          <a:tile tx="0" ty="0" sx="100000" sy="100000" flip="none" algn="tl"/>
        </a:blipFill>
        <a:ln w="28575" cap="sq" cmpd="sng" algn="ctr">
          <a:solidFill>
            <a:schemeClr val="tx1"/>
          </a:solidFill>
          <a:prstDash val="solid"/>
          <a:round/>
          <a:headEnd type="none" w="med" len="med"/>
          <a:tailEnd type="none" w="med" len="med"/>
        </a:ln>
        <a:effectLst>
          <a:outerShdw dist="17961" dir="2700000" algn="ctr" rotWithShape="0">
            <a:schemeClr val="bg2"/>
          </a:outerShdw>
        </a:effectLst>
      </a:spPr>
      <a:bodyPr vert="horz" wrap="none" lIns="91440" tIns="45720" rIns="91440" bIns="45720" numCol="1" anchor="ctr"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2200" b="1" i="0" u="none" strike="noStrike" cap="none" normalizeH="0" baseline="0" smtClean="0">
            <a:ln>
              <a:noFill/>
            </a:ln>
            <a:solidFill>
              <a:srgbClr val="FFFF00"/>
            </a:solidFill>
            <a:effectLst/>
            <a:latin typeface="Arial" panose="020B0604020202020204" pitchFamily="34" charset="0"/>
            <a:ea typeface="楷体_GB2312" pitchFamily="49" charset="-122"/>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6225</Words>
  <Application>WPS 演示</Application>
  <PresentationFormat>全屏显示(4:3)</PresentationFormat>
  <Paragraphs>396</Paragraphs>
  <Slides>23</Slides>
  <Notes>0</Notes>
  <HiddenSlides>0</HiddenSlides>
  <MMClips>0</MMClips>
  <ScaleCrop>false</ScaleCrop>
  <HeadingPairs>
    <vt:vector size="8" baseType="variant">
      <vt:variant>
        <vt:lpstr>已用的字体</vt:lpstr>
      </vt:variant>
      <vt:variant>
        <vt:i4>20</vt:i4>
      </vt:variant>
      <vt:variant>
        <vt:lpstr>主题</vt:lpstr>
      </vt:variant>
      <vt:variant>
        <vt:i4>2</vt:i4>
      </vt:variant>
      <vt:variant>
        <vt:lpstr>嵌入 OLE 服务器</vt:lpstr>
      </vt:variant>
      <vt:variant>
        <vt:i4>6</vt:i4>
      </vt:variant>
      <vt:variant>
        <vt:lpstr>幻灯片标题</vt:lpstr>
      </vt:variant>
      <vt:variant>
        <vt:i4>23</vt:i4>
      </vt:variant>
    </vt:vector>
  </HeadingPairs>
  <TitlesOfParts>
    <vt:vector size="51" baseType="lpstr">
      <vt:lpstr>Arial</vt:lpstr>
      <vt:lpstr>宋体</vt:lpstr>
      <vt:lpstr>Wingdings</vt:lpstr>
      <vt:lpstr>楷体_GB2312</vt:lpstr>
      <vt:lpstr>新宋体</vt:lpstr>
      <vt:lpstr>华文行楷</vt:lpstr>
      <vt:lpstr>微软雅黑</vt:lpstr>
      <vt:lpstr>Times New Roman</vt:lpstr>
      <vt:lpstr>隶书</vt:lpstr>
      <vt:lpstr>Monotype Sorts</vt:lpstr>
      <vt:lpstr>ˎ̥</vt:lpstr>
      <vt:lpstr>AMGDT</vt:lpstr>
      <vt:lpstr>华文新魏</vt:lpstr>
      <vt:lpstr>Arial Unicode MS</vt:lpstr>
      <vt:lpstr>Calibri</vt:lpstr>
      <vt:lpstr>仿宋_GB2312</vt:lpstr>
      <vt:lpstr>Calibri Light</vt:lpstr>
      <vt:lpstr>Wingdings</vt:lpstr>
      <vt:lpstr>仿宋</vt:lpstr>
      <vt:lpstr>AmdtSymbols</vt:lpstr>
      <vt:lpstr>Office 主题</vt:lpstr>
      <vt:lpstr>Beam</vt:lpstr>
      <vt:lpstr>Paint.Picture</vt:lpstr>
      <vt:lpstr>Paint.Picture</vt:lpstr>
      <vt:lpstr>Equation.3</vt:lpstr>
      <vt:lpstr>Paint.Picture</vt:lpstr>
      <vt:lpstr>Paint.Picture</vt:lpstr>
      <vt:lpstr>Paint.Picture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liu hong</dc:creator>
  <cp:lastModifiedBy>任我行</cp:lastModifiedBy>
  <cp:revision>30</cp:revision>
  <dcterms:created xsi:type="dcterms:W3CDTF">2017-11-26T02:58:00Z</dcterms:created>
  <dcterms:modified xsi:type="dcterms:W3CDTF">2022-03-21T11:57:26Z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87326C577C044370B2110C94B96AF5B3</vt:lpwstr>
  </property>
  <property fmtid="{D5CDD505-2E9C-101B-9397-08002B2CF9AE}" pid="3" name="KSOProductBuildVer">
    <vt:lpwstr>2052-11.1.0.11365</vt:lpwstr>
  </property>
</Properties>
</file>