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39"/>
  </p:notesMasterIdLst>
  <p:handoutMasterIdLst>
    <p:handoutMasterId r:id="rId40"/>
  </p:handoutMasterIdLst>
  <p:sldIdLst>
    <p:sldId id="440" r:id="rId2"/>
    <p:sldId id="451" r:id="rId3"/>
    <p:sldId id="439" r:id="rId4"/>
    <p:sldId id="423" r:id="rId5"/>
    <p:sldId id="260" r:id="rId6"/>
    <p:sldId id="261" r:id="rId7"/>
    <p:sldId id="426" r:id="rId8"/>
    <p:sldId id="427" r:id="rId9"/>
    <p:sldId id="430" r:id="rId10"/>
    <p:sldId id="433" r:id="rId11"/>
    <p:sldId id="396" r:id="rId12"/>
    <p:sldId id="265" r:id="rId13"/>
    <p:sldId id="448" r:id="rId14"/>
    <p:sldId id="267" r:id="rId15"/>
    <p:sldId id="270" r:id="rId16"/>
    <p:sldId id="271" r:id="rId17"/>
    <p:sldId id="442" r:id="rId18"/>
    <p:sldId id="272" r:id="rId19"/>
    <p:sldId id="434" r:id="rId20"/>
    <p:sldId id="435" r:id="rId21"/>
    <p:sldId id="273" r:id="rId22"/>
    <p:sldId id="274" r:id="rId23"/>
    <p:sldId id="279" r:id="rId24"/>
    <p:sldId id="277" r:id="rId25"/>
    <p:sldId id="390" r:id="rId26"/>
    <p:sldId id="449" r:id="rId27"/>
    <p:sldId id="417" r:id="rId28"/>
    <p:sldId id="419" r:id="rId29"/>
    <p:sldId id="420" r:id="rId30"/>
    <p:sldId id="436" r:id="rId31"/>
    <p:sldId id="280" r:id="rId32"/>
    <p:sldId id="281" r:id="rId33"/>
    <p:sldId id="283" r:id="rId34"/>
    <p:sldId id="437" r:id="rId35"/>
    <p:sldId id="282" r:id="rId36"/>
    <p:sldId id="438" r:id="rId37"/>
    <p:sldId id="450" r:id="rId38"/>
  </p:sldIdLst>
  <p:sldSz cx="9144000" cy="6858000" type="screen4x3"/>
  <p:notesSz cx="6858000" cy="9144000"/>
  <p:defaultTextStyle>
    <a:defPPr>
      <a:defRPr lang="zh-CN"/>
    </a:defPPr>
    <a:lvl1pPr algn="l" rtl="0" fontAlgn="base">
      <a:spcBef>
        <a:spcPct val="0"/>
      </a:spcBef>
      <a:spcAft>
        <a:spcPct val="0"/>
      </a:spcAft>
      <a:defRPr sz="2800" kern="1200">
        <a:solidFill>
          <a:srgbClr val="FFFF00"/>
        </a:solidFill>
        <a:latin typeface="Arial" panose="020B0604020202020204" pitchFamily="34" charset="0"/>
        <a:ea typeface="楷体_GB2312" pitchFamily="49" charset="-122"/>
        <a:cs typeface="+mn-cs"/>
      </a:defRPr>
    </a:lvl1pPr>
    <a:lvl2pPr marL="457200" algn="l" rtl="0" fontAlgn="base">
      <a:spcBef>
        <a:spcPct val="0"/>
      </a:spcBef>
      <a:spcAft>
        <a:spcPct val="0"/>
      </a:spcAft>
      <a:defRPr sz="2800" kern="1200">
        <a:solidFill>
          <a:srgbClr val="FFFF00"/>
        </a:solidFill>
        <a:latin typeface="Arial" panose="020B0604020202020204" pitchFamily="34" charset="0"/>
        <a:ea typeface="楷体_GB2312" pitchFamily="49" charset="-122"/>
        <a:cs typeface="+mn-cs"/>
      </a:defRPr>
    </a:lvl2pPr>
    <a:lvl3pPr marL="914400" algn="l" rtl="0" fontAlgn="base">
      <a:spcBef>
        <a:spcPct val="0"/>
      </a:spcBef>
      <a:spcAft>
        <a:spcPct val="0"/>
      </a:spcAft>
      <a:defRPr sz="2800" kern="1200">
        <a:solidFill>
          <a:srgbClr val="FFFF00"/>
        </a:solidFill>
        <a:latin typeface="Arial" panose="020B0604020202020204" pitchFamily="34" charset="0"/>
        <a:ea typeface="楷体_GB2312" pitchFamily="49" charset="-122"/>
        <a:cs typeface="+mn-cs"/>
      </a:defRPr>
    </a:lvl3pPr>
    <a:lvl4pPr marL="1371600" algn="l" rtl="0" fontAlgn="base">
      <a:spcBef>
        <a:spcPct val="0"/>
      </a:spcBef>
      <a:spcAft>
        <a:spcPct val="0"/>
      </a:spcAft>
      <a:defRPr sz="2800" kern="1200">
        <a:solidFill>
          <a:srgbClr val="FFFF00"/>
        </a:solidFill>
        <a:latin typeface="Arial" panose="020B0604020202020204" pitchFamily="34" charset="0"/>
        <a:ea typeface="楷体_GB2312" pitchFamily="49" charset="-122"/>
        <a:cs typeface="+mn-cs"/>
      </a:defRPr>
    </a:lvl4pPr>
    <a:lvl5pPr marL="1828800" algn="l" rtl="0" fontAlgn="base">
      <a:spcBef>
        <a:spcPct val="0"/>
      </a:spcBef>
      <a:spcAft>
        <a:spcPct val="0"/>
      </a:spcAft>
      <a:defRPr sz="2800" kern="1200">
        <a:solidFill>
          <a:srgbClr val="FFFF00"/>
        </a:solidFill>
        <a:latin typeface="Arial" panose="020B0604020202020204" pitchFamily="34" charset="0"/>
        <a:ea typeface="楷体_GB2312" pitchFamily="49" charset="-122"/>
        <a:cs typeface="+mn-cs"/>
      </a:defRPr>
    </a:lvl5pPr>
    <a:lvl6pPr marL="2286000" algn="l" defTabSz="914400" rtl="0" eaLnBrk="1" latinLnBrk="0" hangingPunct="1">
      <a:defRPr sz="2800" kern="1200">
        <a:solidFill>
          <a:srgbClr val="FFFF00"/>
        </a:solidFill>
        <a:latin typeface="Arial" panose="020B0604020202020204" pitchFamily="34" charset="0"/>
        <a:ea typeface="楷体_GB2312" pitchFamily="49" charset="-122"/>
        <a:cs typeface="+mn-cs"/>
      </a:defRPr>
    </a:lvl6pPr>
    <a:lvl7pPr marL="2743200" algn="l" defTabSz="914400" rtl="0" eaLnBrk="1" latinLnBrk="0" hangingPunct="1">
      <a:defRPr sz="2800" kern="1200">
        <a:solidFill>
          <a:srgbClr val="FFFF00"/>
        </a:solidFill>
        <a:latin typeface="Arial" panose="020B0604020202020204" pitchFamily="34" charset="0"/>
        <a:ea typeface="楷体_GB2312" pitchFamily="49" charset="-122"/>
        <a:cs typeface="+mn-cs"/>
      </a:defRPr>
    </a:lvl7pPr>
    <a:lvl8pPr marL="3200400" algn="l" defTabSz="914400" rtl="0" eaLnBrk="1" latinLnBrk="0" hangingPunct="1">
      <a:defRPr sz="2800" kern="1200">
        <a:solidFill>
          <a:srgbClr val="FFFF00"/>
        </a:solidFill>
        <a:latin typeface="Arial" panose="020B0604020202020204" pitchFamily="34" charset="0"/>
        <a:ea typeface="楷体_GB2312" pitchFamily="49" charset="-122"/>
        <a:cs typeface="+mn-cs"/>
      </a:defRPr>
    </a:lvl8pPr>
    <a:lvl9pPr marL="3657600" algn="l" defTabSz="914400" rtl="0" eaLnBrk="1" latinLnBrk="0" hangingPunct="1">
      <a:defRPr sz="2800" kern="1200">
        <a:solidFill>
          <a:srgbClr val="FFFF00"/>
        </a:solidFill>
        <a:latin typeface="Arial" panose="020B0604020202020204" pitchFamily="34" charset="0"/>
        <a:ea typeface="楷体_GB2312" pitchFamily="49" charset="-122"/>
        <a:cs typeface="+mn-cs"/>
      </a:defRPr>
    </a:lvl9pPr>
  </p:defaultTextStyle>
  <p:extLst>
    <p:ext uri="{EFAFB233-063F-42B5-8137-9DF3F51BA10A}">
      <p15:sldGuideLst xmlns:p15="http://schemas.microsoft.com/office/powerpoint/2012/main">
        <p15:guide id="1" orient="horz" pos="2203">
          <p15:clr>
            <a:srgbClr val="A4A3A4"/>
          </p15:clr>
        </p15:guide>
        <p15:guide id="2" pos="2903">
          <p15:clr>
            <a:srgbClr val="A4A3A4"/>
          </p15:clr>
        </p15:guide>
      </p15:sldGuideLst>
    </p:ext>
    <p:ext uri="{2D200454-40CA-4A62-9FC3-DE9A4176ACB9}">
      <p15:notesGuideLst xmlns:p15="http://schemas.microsoft.com/office/powerpoint/2012/main">
        <p15:guide id="1" orient="horz" pos="2937">
          <p15:clr>
            <a:srgbClr val="A4A3A4"/>
          </p15:clr>
        </p15:guide>
        <p15:guide id="2" pos="2177">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FFFF00"/>
    <a:srgbClr val="FFCC00"/>
    <a:srgbClr val="000000"/>
    <a:srgbClr val="663300"/>
    <a:srgbClr val="FF99FF"/>
    <a:srgbClr val="3366FF"/>
    <a:srgbClr val="9999FF"/>
    <a:srgbClr val="FF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29" autoAdjust="0"/>
    <p:restoredTop sz="89022" autoAdjust="0"/>
  </p:normalViewPr>
  <p:slideViewPr>
    <p:cSldViewPr>
      <p:cViewPr varScale="1">
        <p:scale>
          <a:sx n="125" d="100"/>
          <a:sy n="125" d="100"/>
        </p:scale>
        <p:origin x="1560" y="82"/>
      </p:cViewPr>
      <p:guideLst>
        <p:guide orient="horz" pos="2203"/>
        <p:guide pos="2903"/>
      </p:guideLst>
    </p:cSldViewPr>
  </p:slideViewPr>
  <p:outlineViewPr>
    <p:cViewPr>
      <p:scale>
        <a:sx n="33" d="100"/>
        <a:sy n="33" d="100"/>
      </p:scale>
      <p:origin x="0" y="0"/>
    </p:cViewPr>
  </p:outlineViewPr>
  <p:notesTextViewPr>
    <p:cViewPr>
      <p:scale>
        <a:sx n="100" d="100"/>
        <a:sy n="100" d="100"/>
      </p:scale>
      <p:origin x="0" y="0"/>
    </p:cViewPr>
  </p:notesTextViewPr>
  <p:notesViewPr>
    <p:cSldViewPr>
      <p:cViewPr varScale="1">
        <p:scale>
          <a:sx n="54" d="100"/>
          <a:sy n="54" d="100"/>
        </p:scale>
        <p:origin x="-2670" y="-84"/>
      </p:cViewPr>
      <p:guideLst>
        <p:guide orient="horz" pos="2937"/>
        <p:guide pos="2177"/>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002"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defRPr sz="1200">
                <a:solidFill>
                  <a:schemeClr val="tx1"/>
                </a:solidFill>
                <a:ea typeface="宋体" panose="02010600030101010101" pitchFamily="2" charset="-122"/>
              </a:defRPr>
            </a:lvl1pPr>
          </a:lstStyle>
          <a:p>
            <a:endParaRPr lang="en-US" altLang="zh-CN"/>
          </a:p>
        </p:txBody>
      </p:sp>
      <p:sp>
        <p:nvSpPr>
          <p:cNvPr id="512003" name="Rectangle 3"/>
          <p:cNvSpPr>
            <a:spLocks noGrp="1" noChangeArrowheads="1"/>
          </p:cNvSpPr>
          <p:nvPr>
            <p:ph type="dt" sz="quarter" idx="1"/>
          </p:nvPr>
        </p:nvSpPr>
        <p:spPr bwMode="auto">
          <a:xfrm>
            <a:off x="3884613"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lgn="r">
              <a:defRPr sz="1200">
                <a:solidFill>
                  <a:schemeClr val="tx1"/>
                </a:solidFill>
                <a:ea typeface="宋体" panose="02010600030101010101" pitchFamily="2" charset="-122"/>
              </a:defRPr>
            </a:lvl1pPr>
          </a:lstStyle>
          <a:p>
            <a:endParaRPr lang="en-US" altLang="zh-CN"/>
          </a:p>
        </p:txBody>
      </p:sp>
      <p:sp>
        <p:nvSpPr>
          <p:cNvPr id="512004" name="Rectangle 4"/>
          <p:cNvSpPr>
            <a:spLocks noGrp="1" noChangeArrowheads="1"/>
          </p:cNvSpPr>
          <p:nvPr>
            <p:ph type="ftr" sz="quarter" idx="2"/>
          </p:nvPr>
        </p:nvSpPr>
        <p:spPr bwMode="auto">
          <a:xfrm>
            <a:off x="0"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lstStyle>
            <a:lvl1pPr>
              <a:defRPr sz="1200">
                <a:solidFill>
                  <a:schemeClr val="tx1"/>
                </a:solidFill>
                <a:ea typeface="宋体" panose="02010600030101010101" pitchFamily="2" charset="-122"/>
              </a:defRPr>
            </a:lvl1pPr>
          </a:lstStyle>
          <a:p>
            <a:endParaRPr lang="en-US" altLang="zh-CN"/>
          </a:p>
        </p:txBody>
      </p:sp>
      <p:sp>
        <p:nvSpPr>
          <p:cNvPr id="512005" name="Rectangle 5"/>
          <p:cNvSpPr>
            <a:spLocks noGrp="1" noChangeArrowheads="1"/>
          </p:cNvSpPr>
          <p:nvPr>
            <p:ph type="sldNum" sz="quarter" idx="3"/>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lstStyle>
            <a:lvl1pPr algn="r">
              <a:defRPr sz="1200">
                <a:solidFill>
                  <a:schemeClr val="tx1"/>
                </a:solidFill>
                <a:ea typeface="宋体" panose="02010600030101010101" pitchFamily="2" charset="-122"/>
              </a:defRPr>
            </a:lvl1pPr>
          </a:lstStyle>
          <a:p>
            <a:fld id="{1AFAE9D8-4FB2-4E72-863D-A4C7115356C8}" type="slidenum">
              <a:rPr lang="en-US" altLang="zh-CN"/>
              <a:t>‹#›</a:t>
            </a:fld>
            <a:endParaRPr lang="en-US" altLang="zh-CN"/>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60098"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defRPr sz="1200">
                <a:solidFill>
                  <a:schemeClr val="tx1"/>
                </a:solidFill>
                <a:ea typeface="宋体" panose="02010600030101010101" pitchFamily="2" charset="-122"/>
              </a:defRPr>
            </a:lvl1pPr>
          </a:lstStyle>
          <a:p>
            <a:endParaRPr lang="en-US" altLang="zh-CN"/>
          </a:p>
        </p:txBody>
      </p:sp>
      <p:sp>
        <p:nvSpPr>
          <p:cNvPr id="260099" name="Rectangle 3"/>
          <p:cNvSpPr>
            <a:spLocks noGrp="1" noChangeArrowheads="1"/>
          </p:cNvSpPr>
          <p:nvPr>
            <p:ph type="dt" idx="1"/>
          </p:nvPr>
        </p:nvSpPr>
        <p:spPr bwMode="auto">
          <a:xfrm>
            <a:off x="3884613"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lgn="r">
              <a:defRPr sz="1200">
                <a:solidFill>
                  <a:schemeClr val="tx1"/>
                </a:solidFill>
                <a:ea typeface="宋体" panose="02010600030101010101" pitchFamily="2" charset="-122"/>
              </a:defRPr>
            </a:lvl1pPr>
          </a:lstStyle>
          <a:p>
            <a:endParaRPr lang="en-US" altLang="zh-CN"/>
          </a:p>
        </p:txBody>
      </p:sp>
      <p:sp>
        <p:nvSpPr>
          <p:cNvPr id="26010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ln>
          <a:effectLst/>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260101" name="Rectangle 5"/>
          <p:cNvSpPr>
            <a:spLocks noGrp="1" noChangeArrowheads="1"/>
          </p:cNvSpPr>
          <p:nvPr>
            <p:ph type="body" sz="quarter" idx="3"/>
          </p:nvPr>
        </p:nvSpPr>
        <p:spPr bwMode="auto">
          <a:xfrm>
            <a:off x="685800" y="4343400"/>
            <a:ext cx="5486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260102" name="Rectangle 6"/>
          <p:cNvSpPr>
            <a:spLocks noGrp="1" noChangeArrowheads="1"/>
          </p:cNvSpPr>
          <p:nvPr>
            <p:ph type="ftr" sz="quarter" idx="4"/>
          </p:nvPr>
        </p:nvSpPr>
        <p:spPr bwMode="auto">
          <a:xfrm>
            <a:off x="0"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lstStyle>
            <a:lvl1pPr>
              <a:defRPr sz="1200">
                <a:solidFill>
                  <a:schemeClr val="tx1"/>
                </a:solidFill>
                <a:ea typeface="宋体" panose="02010600030101010101" pitchFamily="2" charset="-122"/>
              </a:defRPr>
            </a:lvl1pPr>
          </a:lstStyle>
          <a:p>
            <a:endParaRPr lang="en-US" altLang="zh-CN"/>
          </a:p>
        </p:txBody>
      </p:sp>
      <p:sp>
        <p:nvSpPr>
          <p:cNvPr id="260103" name="Rectangle 7"/>
          <p:cNvSpPr>
            <a:spLocks noGrp="1" noChangeArrowheads="1"/>
          </p:cNvSpPr>
          <p:nvPr>
            <p:ph type="sldNum" sz="quarter" idx="5"/>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lstStyle>
            <a:lvl1pPr algn="r">
              <a:defRPr sz="1200">
                <a:solidFill>
                  <a:schemeClr val="tx1"/>
                </a:solidFill>
                <a:ea typeface="宋体" panose="02010600030101010101" pitchFamily="2" charset="-122"/>
              </a:defRPr>
            </a:lvl1pPr>
          </a:lstStyle>
          <a:p>
            <a:fld id="{15C7AC12-1120-4888-AC90-43338D5C5719}" type="slidenum">
              <a:rPr lang="en-US" altLang="zh-CN"/>
              <a:t>‹#›</a:t>
            </a:fld>
            <a:endParaRPr lang="en-US" altLang="zh-CN"/>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30000"/>
      </a:spcBef>
      <a:spcAft>
        <a:spcPct val="0"/>
      </a:spcAft>
      <a:defRPr sz="1200"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30000"/>
      </a:spcBef>
      <a:spcAft>
        <a:spcPct val="0"/>
      </a:spcAft>
      <a:defRPr sz="1200"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30000"/>
      </a:spcBef>
      <a:spcAft>
        <a:spcPct val="0"/>
      </a:spcAft>
      <a:defRPr sz="1200"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30000"/>
      </a:spcBef>
      <a:spcAft>
        <a:spcPct val="0"/>
      </a:spcAft>
      <a:defRPr sz="1200"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fld id="{25FEFD63-0CD2-4FE7-9E6C-2795AAD51147}" type="slidenum">
              <a:rPr lang="en-US" altLang="zh-CN"/>
              <a:t>7</a:t>
            </a:fld>
            <a:endParaRPr lang="en-US" altLang="zh-CN"/>
          </a:p>
        </p:txBody>
      </p:sp>
      <p:sp>
        <p:nvSpPr>
          <p:cNvPr id="528386" name="Rectangle 2"/>
          <p:cNvSpPr>
            <a:spLocks noGrp="1" noRot="1" noChangeAspect="1" noChangeArrowheads="1" noTextEdit="1"/>
          </p:cNvSpPr>
          <p:nvPr>
            <p:ph type="sldImg"/>
          </p:nvPr>
        </p:nvSpPr>
        <p:spPr/>
      </p:sp>
      <p:sp>
        <p:nvSpPr>
          <p:cNvPr id="528387" name="Rectangle 3"/>
          <p:cNvSpPr>
            <a:spLocks noGrp="1" noChangeArrowheads="1"/>
          </p:cNvSpPr>
          <p:nvPr>
            <p:ph type="body" idx="1"/>
          </p:nvPr>
        </p:nvSpPr>
        <p:spPr/>
        <p:txBody>
          <a:bodyPr/>
          <a:lstStyle/>
          <a:p>
            <a:pPr>
              <a:spcBef>
                <a:spcPct val="50000"/>
              </a:spcBef>
            </a:pPr>
            <a:r>
              <a:rPr lang="zh-CN" altLang="en-US" b="1">
                <a:solidFill>
                  <a:srgbClr val="FFFF00"/>
                </a:solidFill>
              </a:rPr>
              <a:t>微处理器的出现和广泛应用，产生以微处理器为核心将计算机技术与测量仪器相结合的仪器 </a:t>
            </a:r>
          </a:p>
          <a:p>
            <a:pPr>
              <a:spcBef>
                <a:spcPct val="50000"/>
              </a:spcBef>
            </a:pPr>
            <a:r>
              <a:rPr lang="zh-CN" altLang="en-US" b="1">
                <a:solidFill>
                  <a:srgbClr val="FFFF00"/>
                </a:solidFill>
              </a:rPr>
              <a:t>微处理器的出现和广泛应用，产生以微处理器为核心将计算机技术与测量仪器相结合的仪器 </a:t>
            </a:r>
          </a:p>
          <a:p>
            <a:r>
              <a:rPr lang="zh-CN" altLang="en-US"/>
              <a:t>迪斯尼北京抗毒素弗里敦思考力；可；  </a:t>
            </a: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showMasterPhAnim="0" type="title" preserve="1">
  <p:cSld name="标题幻灯片">
    <p:spTree>
      <p:nvGrpSpPr>
        <p:cNvPr id="1" name=""/>
        <p:cNvGrpSpPr/>
        <p:nvPr/>
      </p:nvGrpSpPr>
      <p:grpSpPr>
        <a:xfrm>
          <a:off x="0" y="0"/>
          <a:ext cx="0" cy="0"/>
          <a:chOff x="0" y="0"/>
          <a:chExt cx="0" cy="0"/>
        </a:xfrm>
      </p:grpSpPr>
      <p:grpSp>
        <p:nvGrpSpPr>
          <p:cNvPr id="451586" name="Group 2"/>
          <p:cNvGrpSpPr/>
          <p:nvPr/>
        </p:nvGrpSpPr>
        <p:grpSpPr bwMode="auto">
          <a:xfrm>
            <a:off x="0" y="0"/>
            <a:ext cx="9144000" cy="6856413"/>
            <a:chOff x="0" y="0"/>
            <a:chExt cx="5760" cy="4319"/>
          </a:xfrm>
        </p:grpSpPr>
        <p:sp>
          <p:nvSpPr>
            <p:cNvPr id="451587" name="Freeform 3"/>
            <p:cNvSpPr/>
            <p:nvPr/>
          </p:nvSpPr>
          <p:spPr bwMode="hidden">
            <a:xfrm>
              <a:off x="0" y="12"/>
              <a:ext cx="5758" cy="3273"/>
            </a:xfrm>
            <a:custGeom>
              <a:avLst/>
              <a:gdLst>
                <a:gd name="T0" fmla="*/ 3193 w 5740"/>
                <a:gd name="T1" fmla="*/ 1816 h 3273"/>
                <a:gd name="T2" fmla="*/ 0 w 5740"/>
                <a:gd name="T3" fmla="*/ 0 h 3273"/>
                <a:gd name="T4" fmla="*/ 0 w 5740"/>
                <a:gd name="T5" fmla="*/ 522 h 3273"/>
                <a:gd name="T6" fmla="*/ 3037 w 5740"/>
                <a:gd name="T7" fmla="*/ 1978 h 3273"/>
                <a:gd name="T8" fmla="*/ 5740 w 5740"/>
                <a:gd name="T9" fmla="*/ 3273 h 3273"/>
                <a:gd name="T10" fmla="*/ 5740 w 5740"/>
                <a:gd name="T11" fmla="*/ 3267 h 3273"/>
                <a:gd name="T12" fmla="*/ 3193 w 5740"/>
                <a:gd name="T13" fmla="*/ 1816 h 3273"/>
                <a:gd name="T14" fmla="*/ 3193 w 5740"/>
                <a:gd name="T15" fmla="*/ 1816 h 327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740" h="3273">
                  <a:moveTo>
                    <a:pt x="3193" y="1816"/>
                  </a:moveTo>
                  <a:lnTo>
                    <a:pt x="0" y="0"/>
                  </a:lnTo>
                  <a:lnTo>
                    <a:pt x="0" y="522"/>
                  </a:lnTo>
                  <a:lnTo>
                    <a:pt x="3037" y="1978"/>
                  </a:lnTo>
                  <a:lnTo>
                    <a:pt x="5740" y="3273"/>
                  </a:lnTo>
                  <a:lnTo>
                    <a:pt x="5740" y="3267"/>
                  </a:lnTo>
                  <a:lnTo>
                    <a:pt x="3193" y="1816"/>
                  </a:lnTo>
                  <a:lnTo>
                    <a:pt x="3193" y="1816"/>
                  </a:lnTo>
                  <a:close/>
                </a:path>
              </a:pathLst>
            </a:custGeom>
            <a:gradFill rotWithShape="0">
              <a:gsLst>
                <a:gs pos="0">
                  <a:schemeClr val="bg2">
                    <a:gamma/>
                    <a:shade val="63529"/>
                    <a:invGamma/>
                  </a:schemeClr>
                </a:gs>
                <a:gs pos="100000">
                  <a:schemeClr val="bg2"/>
                </a:gs>
              </a:gsLst>
              <a:lin ang="0" scaled="1"/>
            </a:gra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451588" name="Freeform 4"/>
            <p:cNvSpPr/>
            <p:nvPr/>
          </p:nvSpPr>
          <p:spPr bwMode="hidden">
            <a:xfrm>
              <a:off x="149" y="0"/>
              <a:ext cx="5609" cy="3243"/>
            </a:xfrm>
            <a:custGeom>
              <a:avLst/>
              <a:gdLst>
                <a:gd name="T0" fmla="*/ 3163 w 5591"/>
                <a:gd name="T1" fmla="*/ 1714 h 3243"/>
                <a:gd name="T2" fmla="*/ 431 w 5591"/>
                <a:gd name="T3" fmla="*/ 0 h 3243"/>
                <a:gd name="T4" fmla="*/ 0 w 5591"/>
                <a:gd name="T5" fmla="*/ 0 h 3243"/>
                <a:gd name="T6" fmla="*/ 3086 w 5591"/>
                <a:gd name="T7" fmla="*/ 1786 h 3243"/>
                <a:gd name="T8" fmla="*/ 5591 w 5591"/>
                <a:gd name="T9" fmla="*/ 3243 h 3243"/>
                <a:gd name="T10" fmla="*/ 5591 w 5591"/>
                <a:gd name="T11" fmla="*/ 3237 h 3243"/>
                <a:gd name="T12" fmla="*/ 3163 w 5591"/>
                <a:gd name="T13" fmla="*/ 1714 h 3243"/>
                <a:gd name="T14" fmla="*/ 3163 w 5591"/>
                <a:gd name="T15" fmla="*/ 1714 h 324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591" h="3243">
                  <a:moveTo>
                    <a:pt x="3163" y="1714"/>
                  </a:moveTo>
                  <a:lnTo>
                    <a:pt x="431" y="0"/>
                  </a:lnTo>
                  <a:lnTo>
                    <a:pt x="0" y="0"/>
                  </a:lnTo>
                  <a:lnTo>
                    <a:pt x="3086" y="1786"/>
                  </a:lnTo>
                  <a:lnTo>
                    <a:pt x="5591" y="3243"/>
                  </a:lnTo>
                  <a:lnTo>
                    <a:pt x="5591" y="3237"/>
                  </a:lnTo>
                  <a:lnTo>
                    <a:pt x="3163" y="1714"/>
                  </a:lnTo>
                  <a:lnTo>
                    <a:pt x="3163" y="1714"/>
                  </a:lnTo>
                  <a:close/>
                </a:path>
              </a:pathLst>
            </a:custGeom>
            <a:gradFill rotWithShape="0">
              <a:gsLst>
                <a:gs pos="0">
                  <a:schemeClr val="bg1">
                    <a:gamma/>
                    <a:shade val="60784"/>
                    <a:invGamma/>
                  </a:schemeClr>
                </a:gs>
                <a:gs pos="100000">
                  <a:schemeClr val="bg1"/>
                </a:gs>
              </a:gsLst>
              <a:lin ang="2700000" scaled="1"/>
            </a:gra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451589" name="Freeform 5"/>
            <p:cNvSpPr/>
            <p:nvPr/>
          </p:nvSpPr>
          <p:spPr bwMode="hidden">
            <a:xfrm>
              <a:off x="0" y="3433"/>
              <a:ext cx="4038" cy="191"/>
            </a:xfrm>
            <a:custGeom>
              <a:avLst/>
              <a:gdLst>
                <a:gd name="T0" fmla="*/ 0 w 4042"/>
                <a:gd name="T1" fmla="*/ 156 h 192"/>
                <a:gd name="T2" fmla="*/ 4042 w 4042"/>
                <a:gd name="T3" fmla="*/ 192 h 192"/>
                <a:gd name="T4" fmla="*/ 4042 w 4042"/>
                <a:gd name="T5" fmla="*/ 144 h 192"/>
                <a:gd name="T6" fmla="*/ 0 w 4042"/>
                <a:gd name="T7" fmla="*/ 0 h 192"/>
                <a:gd name="T8" fmla="*/ 0 w 4042"/>
                <a:gd name="T9" fmla="*/ 156 h 192"/>
                <a:gd name="T10" fmla="*/ 0 w 4042"/>
                <a:gd name="T11" fmla="*/ 156 h 192"/>
              </a:gdLst>
              <a:ahLst/>
              <a:cxnLst>
                <a:cxn ang="0">
                  <a:pos x="T0" y="T1"/>
                </a:cxn>
                <a:cxn ang="0">
                  <a:pos x="T2" y="T3"/>
                </a:cxn>
                <a:cxn ang="0">
                  <a:pos x="T4" y="T5"/>
                </a:cxn>
                <a:cxn ang="0">
                  <a:pos x="T6" y="T7"/>
                </a:cxn>
                <a:cxn ang="0">
                  <a:pos x="T8" y="T9"/>
                </a:cxn>
                <a:cxn ang="0">
                  <a:pos x="T10" y="T11"/>
                </a:cxn>
              </a:cxnLst>
              <a:rect l="0" t="0" r="r" b="b"/>
              <a:pathLst>
                <a:path w="4042" h="192">
                  <a:moveTo>
                    <a:pt x="0" y="156"/>
                  </a:moveTo>
                  <a:lnTo>
                    <a:pt x="4042" y="192"/>
                  </a:lnTo>
                  <a:lnTo>
                    <a:pt x="4042" y="144"/>
                  </a:lnTo>
                  <a:lnTo>
                    <a:pt x="0" y="0"/>
                  </a:lnTo>
                  <a:lnTo>
                    <a:pt x="0" y="156"/>
                  </a:lnTo>
                  <a:lnTo>
                    <a:pt x="0" y="156"/>
                  </a:lnTo>
                  <a:close/>
                </a:path>
              </a:pathLst>
            </a:custGeom>
            <a:gradFill rotWithShape="0">
              <a:gsLst>
                <a:gs pos="0">
                  <a:schemeClr val="bg2">
                    <a:gamma/>
                    <a:shade val="75686"/>
                    <a:invGamma/>
                  </a:schemeClr>
                </a:gs>
                <a:gs pos="100000">
                  <a:schemeClr val="bg2"/>
                </a:gs>
              </a:gsLst>
              <a:lin ang="0" scaled="1"/>
            </a:gra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451590" name="Freeform 6"/>
            <p:cNvSpPr/>
            <p:nvPr/>
          </p:nvSpPr>
          <p:spPr bwMode="hidden">
            <a:xfrm>
              <a:off x="4038" y="3577"/>
              <a:ext cx="1720" cy="65"/>
            </a:xfrm>
            <a:custGeom>
              <a:avLst/>
              <a:gdLst>
                <a:gd name="T0" fmla="*/ 1722 w 1722"/>
                <a:gd name="T1" fmla="*/ 66 h 66"/>
                <a:gd name="T2" fmla="*/ 1722 w 1722"/>
                <a:gd name="T3" fmla="*/ 60 h 66"/>
                <a:gd name="T4" fmla="*/ 0 w 1722"/>
                <a:gd name="T5" fmla="*/ 0 h 66"/>
                <a:gd name="T6" fmla="*/ 0 w 1722"/>
                <a:gd name="T7" fmla="*/ 48 h 66"/>
                <a:gd name="T8" fmla="*/ 1722 w 1722"/>
                <a:gd name="T9" fmla="*/ 66 h 66"/>
                <a:gd name="T10" fmla="*/ 1722 w 1722"/>
                <a:gd name="T11" fmla="*/ 66 h 66"/>
              </a:gdLst>
              <a:ahLst/>
              <a:cxnLst>
                <a:cxn ang="0">
                  <a:pos x="T0" y="T1"/>
                </a:cxn>
                <a:cxn ang="0">
                  <a:pos x="T2" y="T3"/>
                </a:cxn>
                <a:cxn ang="0">
                  <a:pos x="T4" y="T5"/>
                </a:cxn>
                <a:cxn ang="0">
                  <a:pos x="T6" y="T7"/>
                </a:cxn>
                <a:cxn ang="0">
                  <a:pos x="T8" y="T9"/>
                </a:cxn>
                <a:cxn ang="0">
                  <a:pos x="T10" y="T11"/>
                </a:cxn>
              </a:cxnLst>
              <a:rect l="0" t="0" r="r" b="b"/>
              <a:pathLst>
                <a:path w="1722" h="66">
                  <a:moveTo>
                    <a:pt x="1722" y="66"/>
                  </a:moveTo>
                  <a:lnTo>
                    <a:pt x="1722" y="60"/>
                  </a:lnTo>
                  <a:lnTo>
                    <a:pt x="0" y="0"/>
                  </a:lnTo>
                  <a:lnTo>
                    <a:pt x="0" y="48"/>
                  </a:lnTo>
                  <a:lnTo>
                    <a:pt x="1722" y="66"/>
                  </a:lnTo>
                  <a:lnTo>
                    <a:pt x="1722" y="66"/>
                  </a:lnTo>
                  <a:close/>
                </a:path>
              </a:pathLst>
            </a:custGeom>
            <a:gradFill rotWithShape="0">
              <a:gsLst>
                <a:gs pos="0">
                  <a:schemeClr val="bg2"/>
                </a:gs>
                <a:gs pos="100000">
                  <a:schemeClr val="bg1"/>
                </a:gs>
              </a:gsLst>
              <a:lin ang="0" scaled="1"/>
            </a:gra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451591" name="Freeform 7"/>
            <p:cNvSpPr/>
            <p:nvPr/>
          </p:nvSpPr>
          <p:spPr bwMode="hidden">
            <a:xfrm>
              <a:off x="0" y="3726"/>
              <a:ext cx="4784" cy="329"/>
            </a:xfrm>
            <a:custGeom>
              <a:avLst/>
              <a:gdLst>
                <a:gd name="T0" fmla="*/ 0 w 4789"/>
                <a:gd name="T1" fmla="*/ 329 h 329"/>
                <a:gd name="T2" fmla="*/ 4789 w 4789"/>
                <a:gd name="T3" fmla="*/ 77 h 329"/>
                <a:gd name="T4" fmla="*/ 4789 w 4789"/>
                <a:gd name="T5" fmla="*/ 0 h 329"/>
                <a:gd name="T6" fmla="*/ 0 w 4789"/>
                <a:gd name="T7" fmla="*/ 107 h 329"/>
                <a:gd name="T8" fmla="*/ 0 w 4789"/>
                <a:gd name="T9" fmla="*/ 329 h 329"/>
                <a:gd name="T10" fmla="*/ 0 w 4789"/>
                <a:gd name="T11" fmla="*/ 329 h 329"/>
              </a:gdLst>
              <a:ahLst/>
              <a:cxnLst>
                <a:cxn ang="0">
                  <a:pos x="T0" y="T1"/>
                </a:cxn>
                <a:cxn ang="0">
                  <a:pos x="T2" y="T3"/>
                </a:cxn>
                <a:cxn ang="0">
                  <a:pos x="T4" y="T5"/>
                </a:cxn>
                <a:cxn ang="0">
                  <a:pos x="T6" y="T7"/>
                </a:cxn>
                <a:cxn ang="0">
                  <a:pos x="T8" y="T9"/>
                </a:cxn>
                <a:cxn ang="0">
                  <a:pos x="T10" y="T11"/>
                </a:cxn>
              </a:cxnLst>
              <a:rect l="0" t="0" r="r" b="b"/>
              <a:pathLst>
                <a:path w="4789" h="329">
                  <a:moveTo>
                    <a:pt x="0" y="329"/>
                  </a:moveTo>
                  <a:lnTo>
                    <a:pt x="4789" y="77"/>
                  </a:lnTo>
                  <a:lnTo>
                    <a:pt x="4789" y="0"/>
                  </a:lnTo>
                  <a:lnTo>
                    <a:pt x="0" y="107"/>
                  </a:lnTo>
                  <a:lnTo>
                    <a:pt x="0" y="329"/>
                  </a:lnTo>
                  <a:lnTo>
                    <a:pt x="0" y="329"/>
                  </a:lnTo>
                  <a:close/>
                </a:path>
              </a:pathLst>
            </a:custGeom>
            <a:gradFill rotWithShape="0">
              <a:gsLst>
                <a:gs pos="0">
                  <a:schemeClr val="bg1">
                    <a:gamma/>
                    <a:shade val="81961"/>
                    <a:invGamma/>
                  </a:schemeClr>
                </a:gs>
                <a:gs pos="100000">
                  <a:schemeClr val="bg1"/>
                </a:gs>
              </a:gsLst>
              <a:lin ang="0" scaled="1"/>
            </a:gradFill>
            <a:ln>
              <a:noFill/>
            </a:ln>
            <a:effectLst/>
            <a:extLst>
              <a:ext uri="{91240B29-F687-4F45-9708-019B960494DF}">
                <a14:hiddenLine xmlns:a14="http://schemas.microsoft.com/office/drawing/2010/main" w="9525">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451592" name="Freeform 8"/>
            <p:cNvSpPr/>
            <p:nvPr/>
          </p:nvSpPr>
          <p:spPr bwMode="hidden">
            <a:xfrm>
              <a:off x="4784" y="3702"/>
              <a:ext cx="974" cy="101"/>
            </a:xfrm>
            <a:custGeom>
              <a:avLst/>
              <a:gdLst>
                <a:gd name="T0" fmla="*/ 975 w 975"/>
                <a:gd name="T1" fmla="*/ 48 h 101"/>
                <a:gd name="T2" fmla="*/ 975 w 975"/>
                <a:gd name="T3" fmla="*/ 0 h 101"/>
                <a:gd name="T4" fmla="*/ 0 w 975"/>
                <a:gd name="T5" fmla="*/ 24 h 101"/>
                <a:gd name="T6" fmla="*/ 0 w 975"/>
                <a:gd name="T7" fmla="*/ 101 h 101"/>
                <a:gd name="T8" fmla="*/ 975 w 975"/>
                <a:gd name="T9" fmla="*/ 48 h 101"/>
                <a:gd name="T10" fmla="*/ 975 w 975"/>
                <a:gd name="T11" fmla="*/ 48 h 101"/>
              </a:gdLst>
              <a:ahLst/>
              <a:cxnLst>
                <a:cxn ang="0">
                  <a:pos x="T0" y="T1"/>
                </a:cxn>
                <a:cxn ang="0">
                  <a:pos x="T2" y="T3"/>
                </a:cxn>
                <a:cxn ang="0">
                  <a:pos x="T4" y="T5"/>
                </a:cxn>
                <a:cxn ang="0">
                  <a:pos x="T6" y="T7"/>
                </a:cxn>
                <a:cxn ang="0">
                  <a:pos x="T8" y="T9"/>
                </a:cxn>
                <a:cxn ang="0">
                  <a:pos x="T10" y="T11"/>
                </a:cxn>
              </a:cxnLst>
              <a:rect l="0" t="0" r="r" b="b"/>
              <a:pathLst>
                <a:path w="975" h="101">
                  <a:moveTo>
                    <a:pt x="975" y="48"/>
                  </a:moveTo>
                  <a:lnTo>
                    <a:pt x="975" y="0"/>
                  </a:lnTo>
                  <a:lnTo>
                    <a:pt x="0" y="24"/>
                  </a:lnTo>
                  <a:lnTo>
                    <a:pt x="0" y="101"/>
                  </a:lnTo>
                  <a:lnTo>
                    <a:pt x="975" y="48"/>
                  </a:lnTo>
                  <a:lnTo>
                    <a:pt x="975" y="48"/>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451593" name="Freeform 9"/>
            <p:cNvSpPr/>
            <p:nvPr/>
          </p:nvSpPr>
          <p:spPr bwMode="hidden">
            <a:xfrm>
              <a:off x="3619" y="3815"/>
              <a:ext cx="2139" cy="198"/>
            </a:xfrm>
            <a:custGeom>
              <a:avLst/>
              <a:gdLst>
                <a:gd name="T0" fmla="*/ 2141 w 2141"/>
                <a:gd name="T1" fmla="*/ 0 h 198"/>
                <a:gd name="T2" fmla="*/ 0 w 2141"/>
                <a:gd name="T3" fmla="*/ 156 h 198"/>
                <a:gd name="T4" fmla="*/ 0 w 2141"/>
                <a:gd name="T5" fmla="*/ 198 h 198"/>
                <a:gd name="T6" fmla="*/ 2141 w 2141"/>
                <a:gd name="T7" fmla="*/ 0 h 198"/>
                <a:gd name="T8" fmla="*/ 2141 w 2141"/>
                <a:gd name="T9" fmla="*/ 0 h 198"/>
              </a:gdLst>
              <a:ahLst/>
              <a:cxnLst>
                <a:cxn ang="0">
                  <a:pos x="T0" y="T1"/>
                </a:cxn>
                <a:cxn ang="0">
                  <a:pos x="T2" y="T3"/>
                </a:cxn>
                <a:cxn ang="0">
                  <a:pos x="T4" y="T5"/>
                </a:cxn>
                <a:cxn ang="0">
                  <a:pos x="T6" y="T7"/>
                </a:cxn>
                <a:cxn ang="0">
                  <a:pos x="T8" y="T9"/>
                </a:cxn>
              </a:cxnLst>
              <a:rect l="0" t="0" r="r" b="b"/>
              <a:pathLst>
                <a:path w="2141" h="198">
                  <a:moveTo>
                    <a:pt x="2141" y="0"/>
                  </a:moveTo>
                  <a:lnTo>
                    <a:pt x="0" y="156"/>
                  </a:lnTo>
                  <a:lnTo>
                    <a:pt x="0" y="198"/>
                  </a:lnTo>
                  <a:lnTo>
                    <a:pt x="2141" y="0"/>
                  </a:lnTo>
                  <a:lnTo>
                    <a:pt x="2141" y="0"/>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451594" name="Freeform 10"/>
            <p:cNvSpPr/>
            <p:nvPr/>
          </p:nvSpPr>
          <p:spPr bwMode="hidden">
            <a:xfrm>
              <a:off x="0" y="3971"/>
              <a:ext cx="3619" cy="348"/>
            </a:xfrm>
            <a:custGeom>
              <a:avLst/>
              <a:gdLst>
                <a:gd name="T0" fmla="*/ 0 w 3623"/>
                <a:gd name="T1" fmla="*/ 348 h 348"/>
                <a:gd name="T2" fmla="*/ 311 w 3623"/>
                <a:gd name="T3" fmla="*/ 348 h 348"/>
                <a:gd name="T4" fmla="*/ 3623 w 3623"/>
                <a:gd name="T5" fmla="*/ 42 h 348"/>
                <a:gd name="T6" fmla="*/ 3623 w 3623"/>
                <a:gd name="T7" fmla="*/ 0 h 348"/>
                <a:gd name="T8" fmla="*/ 0 w 3623"/>
                <a:gd name="T9" fmla="*/ 264 h 348"/>
                <a:gd name="T10" fmla="*/ 0 w 3623"/>
                <a:gd name="T11" fmla="*/ 348 h 348"/>
                <a:gd name="T12" fmla="*/ 0 w 3623"/>
                <a:gd name="T13" fmla="*/ 348 h 348"/>
              </a:gdLst>
              <a:ahLst/>
              <a:cxnLst>
                <a:cxn ang="0">
                  <a:pos x="T0" y="T1"/>
                </a:cxn>
                <a:cxn ang="0">
                  <a:pos x="T2" y="T3"/>
                </a:cxn>
                <a:cxn ang="0">
                  <a:pos x="T4" y="T5"/>
                </a:cxn>
                <a:cxn ang="0">
                  <a:pos x="T6" y="T7"/>
                </a:cxn>
                <a:cxn ang="0">
                  <a:pos x="T8" y="T9"/>
                </a:cxn>
                <a:cxn ang="0">
                  <a:pos x="T10" y="T11"/>
                </a:cxn>
                <a:cxn ang="0">
                  <a:pos x="T12" y="T13"/>
                </a:cxn>
              </a:cxnLst>
              <a:rect l="0" t="0" r="r" b="b"/>
              <a:pathLst>
                <a:path w="3623" h="348">
                  <a:moveTo>
                    <a:pt x="0" y="348"/>
                  </a:moveTo>
                  <a:lnTo>
                    <a:pt x="311" y="348"/>
                  </a:lnTo>
                  <a:lnTo>
                    <a:pt x="3623" y="42"/>
                  </a:lnTo>
                  <a:lnTo>
                    <a:pt x="3623" y="0"/>
                  </a:lnTo>
                  <a:lnTo>
                    <a:pt x="0" y="264"/>
                  </a:lnTo>
                  <a:lnTo>
                    <a:pt x="0" y="348"/>
                  </a:lnTo>
                  <a:lnTo>
                    <a:pt x="0" y="348"/>
                  </a:lnTo>
                  <a:close/>
                </a:path>
              </a:pathLst>
            </a:custGeom>
            <a:gradFill rotWithShape="0">
              <a:gsLst>
                <a:gs pos="0">
                  <a:schemeClr val="bg1">
                    <a:gamma/>
                    <a:shade val="72549"/>
                    <a:invGamma/>
                  </a:schemeClr>
                </a:gs>
                <a:gs pos="100000">
                  <a:schemeClr val="bg1"/>
                </a:gs>
              </a:gsLst>
              <a:lin ang="0" scaled="1"/>
            </a:gra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451595" name="Freeform 11"/>
            <p:cNvSpPr/>
            <p:nvPr/>
          </p:nvSpPr>
          <p:spPr bwMode="hidden">
            <a:xfrm>
              <a:off x="2097" y="4043"/>
              <a:ext cx="2514" cy="276"/>
            </a:xfrm>
            <a:custGeom>
              <a:avLst/>
              <a:gdLst>
                <a:gd name="T0" fmla="*/ 2182 w 2517"/>
                <a:gd name="T1" fmla="*/ 276 h 276"/>
                <a:gd name="T2" fmla="*/ 2517 w 2517"/>
                <a:gd name="T3" fmla="*/ 204 h 276"/>
                <a:gd name="T4" fmla="*/ 2260 w 2517"/>
                <a:gd name="T5" fmla="*/ 0 h 276"/>
                <a:gd name="T6" fmla="*/ 0 w 2517"/>
                <a:gd name="T7" fmla="*/ 276 h 276"/>
                <a:gd name="T8" fmla="*/ 2182 w 2517"/>
                <a:gd name="T9" fmla="*/ 276 h 276"/>
                <a:gd name="T10" fmla="*/ 2182 w 2517"/>
                <a:gd name="T11" fmla="*/ 276 h 276"/>
              </a:gdLst>
              <a:ahLst/>
              <a:cxnLst>
                <a:cxn ang="0">
                  <a:pos x="T0" y="T1"/>
                </a:cxn>
                <a:cxn ang="0">
                  <a:pos x="T2" y="T3"/>
                </a:cxn>
                <a:cxn ang="0">
                  <a:pos x="T4" y="T5"/>
                </a:cxn>
                <a:cxn ang="0">
                  <a:pos x="T6" y="T7"/>
                </a:cxn>
                <a:cxn ang="0">
                  <a:pos x="T8" y="T9"/>
                </a:cxn>
                <a:cxn ang="0">
                  <a:pos x="T10" y="T11"/>
                </a:cxn>
              </a:cxnLst>
              <a:rect l="0" t="0" r="r" b="b"/>
              <a:pathLst>
                <a:path w="2517" h="276">
                  <a:moveTo>
                    <a:pt x="2182" y="276"/>
                  </a:moveTo>
                  <a:lnTo>
                    <a:pt x="2517" y="204"/>
                  </a:lnTo>
                  <a:lnTo>
                    <a:pt x="2260" y="0"/>
                  </a:lnTo>
                  <a:lnTo>
                    <a:pt x="0" y="276"/>
                  </a:lnTo>
                  <a:lnTo>
                    <a:pt x="2182" y="276"/>
                  </a:lnTo>
                  <a:lnTo>
                    <a:pt x="2182" y="276"/>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451596" name="Freeform 12"/>
            <p:cNvSpPr/>
            <p:nvPr/>
          </p:nvSpPr>
          <p:spPr bwMode="hidden">
            <a:xfrm>
              <a:off x="4354" y="3869"/>
              <a:ext cx="1404" cy="378"/>
            </a:xfrm>
            <a:custGeom>
              <a:avLst/>
              <a:gdLst>
                <a:gd name="T0" fmla="*/ 1405 w 1405"/>
                <a:gd name="T1" fmla="*/ 126 h 378"/>
                <a:gd name="T2" fmla="*/ 1405 w 1405"/>
                <a:gd name="T3" fmla="*/ 0 h 378"/>
                <a:gd name="T4" fmla="*/ 0 w 1405"/>
                <a:gd name="T5" fmla="*/ 174 h 378"/>
                <a:gd name="T6" fmla="*/ 257 w 1405"/>
                <a:gd name="T7" fmla="*/ 378 h 378"/>
                <a:gd name="T8" fmla="*/ 1405 w 1405"/>
                <a:gd name="T9" fmla="*/ 126 h 378"/>
                <a:gd name="T10" fmla="*/ 1405 w 1405"/>
                <a:gd name="T11" fmla="*/ 126 h 378"/>
              </a:gdLst>
              <a:ahLst/>
              <a:cxnLst>
                <a:cxn ang="0">
                  <a:pos x="T0" y="T1"/>
                </a:cxn>
                <a:cxn ang="0">
                  <a:pos x="T2" y="T3"/>
                </a:cxn>
                <a:cxn ang="0">
                  <a:pos x="T4" y="T5"/>
                </a:cxn>
                <a:cxn ang="0">
                  <a:pos x="T6" y="T7"/>
                </a:cxn>
                <a:cxn ang="0">
                  <a:pos x="T8" y="T9"/>
                </a:cxn>
                <a:cxn ang="0">
                  <a:pos x="T10" y="T11"/>
                </a:cxn>
              </a:cxnLst>
              <a:rect l="0" t="0" r="r" b="b"/>
              <a:pathLst>
                <a:path w="1405" h="378">
                  <a:moveTo>
                    <a:pt x="1405" y="126"/>
                  </a:moveTo>
                  <a:lnTo>
                    <a:pt x="1405" y="0"/>
                  </a:lnTo>
                  <a:lnTo>
                    <a:pt x="0" y="174"/>
                  </a:lnTo>
                  <a:lnTo>
                    <a:pt x="257" y="378"/>
                  </a:lnTo>
                  <a:lnTo>
                    <a:pt x="1405" y="126"/>
                  </a:lnTo>
                  <a:lnTo>
                    <a:pt x="1405" y="126"/>
                  </a:lnTo>
                  <a:close/>
                </a:path>
              </a:pathLst>
            </a:custGeom>
            <a:gradFill rotWithShape="0">
              <a:gsLst>
                <a:gs pos="0">
                  <a:schemeClr val="bg1"/>
                </a:gs>
                <a:gs pos="100000">
                  <a:schemeClr val="bg1">
                    <a:gamma/>
                    <a:tint val="96863"/>
                    <a:invGamma/>
                  </a:schemeClr>
                </a:gs>
              </a:gsLst>
              <a:lin ang="0" scaled="1"/>
            </a:gra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451597" name="Freeform 13"/>
            <p:cNvSpPr/>
            <p:nvPr/>
          </p:nvSpPr>
          <p:spPr bwMode="hidden">
            <a:xfrm>
              <a:off x="5030" y="3151"/>
              <a:ext cx="728" cy="240"/>
            </a:xfrm>
            <a:custGeom>
              <a:avLst/>
              <a:gdLst>
                <a:gd name="T0" fmla="*/ 729 w 729"/>
                <a:gd name="T1" fmla="*/ 240 h 240"/>
                <a:gd name="T2" fmla="*/ 0 w 729"/>
                <a:gd name="T3" fmla="*/ 0 h 240"/>
                <a:gd name="T4" fmla="*/ 0 w 729"/>
                <a:gd name="T5" fmla="*/ 6 h 240"/>
                <a:gd name="T6" fmla="*/ 729 w 729"/>
                <a:gd name="T7" fmla="*/ 240 h 240"/>
                <a:gd name="T8" fmla="*/ 729 w 729"/>
                <a:gd name="T9" fmla="*/ 240 h 240"/>
              </a:gdLst>
              <a:ahLst/>
              <a:cxnLst>
                <a:cxn ang="0">
                  <a:pos x="T0" y="T1"/>
                </a:cxn>
                <a:cxn ang="0">
                  <a:pos x="T2" y="T3"/>
                </a:cxn>
                <a:cxn ang="0">
                  <a:pos x="T4" y="T5"/>
                </a:cxn>
                <a:cxn ang="0">
                  <a:pos x="T6" y="T7"/>
                </a:cxn>
                <a:cxn ang="0">
                  <a:pos x="T8" y="T9"/>
                </a:cxn>
              </a:cxnLst>
              <a:rect l="0" t="0" r="r" b="b"/>
              <a:pathLst>
                <a:path w="729" h="240">
                  <a:moveTo>
                    <a:pt x="729" y="240"/>
                  </a:moveTo>
                  <a:lnTo>
                    <a:pt x="0" y="0"/>
                  </a:lnTo>
                  <a:lnTo>
                    <a:pt x="0" y="6"/>
                  </a:lnTo>
                  <a:lnTo>
                    <a:pt x="729" y="240"/>
                  </a:lnTo>
                  <a:lnTo>
                    <a:pt x="729" y="240"/>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451598" name="Freeform 14"/>
            <p:cNvSpPr/>
            <p:nvPr/>
          </p:nvSpPr>
          <p:spPr bwMode="hidden">
            <a:xfrm>
              <a:off x="0" y="1486"/>
              <a:ext cx="5030" cy="1671"/>
            </a:xfrm>
            <a:custGeom>
              <a:avLst/>
              <a:gdLst>
                <a:gd name="T0" fmla="*/ 0 w 5035"/>
                <a:gd name="T1" fmla="*/ 72 h 1672"/>
                <a:gd name="T2" fmla="*/ 5035 w 5035"/>
                <a:gd name="T3" fmla="*/ 1672 h 1672"/>
                <a:gd name="T4" fmla="*/ 5035 w 5035"/>
                <a:gd name="T5" fmla="*/ 1666 h 1672"/>
                <a:gd name="T6" fmla="*/ 0 w 5035"/>
                <a:gd name="T7" fmla="*/ 0 h 1672"/>
                <a:gd name="T8" fmla="*/ 0 w 5035"/>
                <a:gd name="T9" fmla="*/ 72 h 1672"/>
                <a:gd name="T10" fmla="*/ 0 w 5035"/>
                <a:gd name="T11" fmla="*/ 72 h 1672"/>
              </a:gdLst>
              <a:ahLst/>
              <a:cxnLst>
                <a:cxn ang="0">
                  <a:pos x="T0" y="T1"/>
                </a:cxn>
                <a:cxn ang="0">
                  <a:pos x="T2" y="T3"/>
                </a:cxn>
                <a:cxn ang="0">
                  <a:pos x="T4" y="T5"/>
                </a:cxn>
                <a:cxn ang="0">
                  <a:pos x="T6" y="T7"/>
                </a:cxn>
                <a:cxn ang="0">
                  <a:pos x="T8" y="T9"/>
                </a:cxn>
                <a:cxn ang="0">
                  <a:pos x="T10" y="T11"/>
                </a:cxn>
              </a:cxnLst>
              <a:rect l="0" t="0" r="r" b="b"/>
              <a:pathLst>
                <a:path w="5035" h="1672">
                  <a:moveTo>
                    <a:pt x="0" y="72"/>
                  </a:moveTo>
                  <a:lnTo>
                    <a:pt x="5035" y="1672"/>
                  </a:lnTo>
                  <a:lnTo>
                    <a:pt x="5035" y="1666"/>
                  </a:lnTo>
                  <a:lnTo>
                    <a:pt x="0" y="0"/>
                  </a:lnTo>
                  <a:lnTo>
                    <a:pt x="0" y="72"/>
                  </a:lnTo>
                  <a:lnTo>
                    <a:pt x="0" y="72"/>
                  </a:lnTo>
                  <a:close/>
                </a:path>
              </a:pathLst>
            </a:custGeom>
            <a:gradFill rotWithShape="0">
              <a:gsLst>
                <a:gs pos="0">
                  <a:schemeClr val="bg1">
                    <a:gamma/>
                    <a:shade val="54510"/>
                    <a:invGamma/>
                  </a:schemeClr>
                </a:gs>
                <a:gs pos="100000">
                  <a:schemeClr val="bg1"/>
                </a:gs>
              </a:gsLst>
              <a:lin ang="2700000" scaled="1"/>
            </a:gra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451599" name="Freeform 15"/>
            <p:cNvSpPr/>
            <p:nvPr/>
          </p:nvSpPr>
          <p:spPr bwMode="hidden">
            <a:xfrm>
              <a:off x="5030" y="3049"/>
              <a:ext cx="728" cy="318"/>
            </a:xfrm>
            <a:custGeom>
              <a:avLst/>
              <a:gdLst>
                <a:gd name="T0" fmla="*/ 729 w 729"/>
                <a:gd name="T1" fmla="*/ 318 h 318"/>
                <a:gd name="T2" fmla="*/ 729 w 729"/>
                <a:gd name="T3" fmla="*/ 312 h 318"/>
                <a:gd name="T4" fmla="*/ 0 w 729"/>
                <a:gd name="T5" fmla="*/ 0 h 318"/>
                <a:gd name="T6" fmla="*/ 0 w 729"/>
                <a:gd name="T7" fmla="*/ 54 h 318"/>
                <a:gd name="T8" fmla="*/ 729 w 729"/>
                <a:gd name="T9" fmla="*/ 318 h 318"/>
                <a:gd name="T10" fmla="*/ 729 w 729"/>
                <a:gd name="T11" fmla="*/ 318 h 318"/>
              </a:gdLst>
              <a:ahLst/>
              <a:cxnLst>
                <a:cxn ang="0">
                  <a:pos x="T0" y="T1"/>
                </a:cxn>
                <a:cxn ang="0">
                  <a:pos x="T2" y="T3"/>
                </a:cxn>
                <a:cxn ang="0">
                  <a:pos x="T4" y="T5"/>
                </a:cxn>
                <a:cxn ang="0">
                  <a:pos x="T6" y="T7"/>
                </a:cxn>
                <a:cxn ang="0">
                  <a:pos x="T8" y="T9"/>
                </a:cxn>
                <a:cxn ang="0">
                  <a:pos x="T10" y="T11"/>
                </a:cxn>
              </a:cxnLst>
              <a:rect l="0" t="0" r="r" b="b"/>
              <a:pathLst>
                <a:path w="729" h="318">
                  <a:moveTo>
                    <a:pt x="729" y="318"/>
                  </a:moveTo>
                  <a:lnTo>
                    <a:pt x="729" y="312"/>
                  </a:lnTo>
                  <a:lnTo>
                    <a:pt x="0" y="0"/>
                  </a:lnTo>
                  <a:lnTo>
                    <a:pt x="0" y="54"/>
                  </a:lnTo>
                  <a:lnTo>
                    <a:pt x="729" y="318"/>
                  </a:lnTo>
                  <a:lnTo>
                    <a:pt x="729" y="318"/>
                  </a:lnTo>
                  <a:close/>
                </a:path>
              </a:pathLst>
            </a:custGeom>
            <a:gradFill rotWithShape="0">
              <a:gsLst>
                <a:gs pos="0">
                  <a:schemeClr val="bg2"/>
                </a:gs>
                <a:gs pos="100000">
                  <a:schemeClr val="bg1"/>
                </a:gs>
              </a:gsLst>
              <a:lin ang="0" scaled="1"/>
            </a:gra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451600" name="Freeform 16"/>
            <p:cNvSpPr/>
            <p:nvPr/>
          </p:nvSpPr>
          <p:spPr bwMode="hidden">
            <a:xfrm>
              <a:off x="0" y="916"/>
              <a:ext cx="5030" cy="2187"/>
            </a:xfrm>
            <a:custGeom>
              <a:avLst/>
              <a:gdLst>
                <a:gd name="T0" fmla="*/ 0 w 5035"/>
                <a:gd name="T1" fmla="*/ 396 h 2188"/>
                <a:gd name="T2" fmla="*/ 5035 w 5035"/>
                <a:gd name="T3" fmla="*/ 2188 h 2188"/>
                <a:gd name="T4" fmla="*/ 5035 w 5035"/>
                <a:gd name="T5" fmla="*/ 2134 h 2188"/>
                <a:gd name="T6" fmla="*/ 0 w 5035"/>
                <a:gd name="T7" fmla="*/ 0 h 2188"/>
                <a:gd name="T8" fmla="*/ 0 w 5035"/>
                <a:gd name="T9" fmla="*/ 396 h 2188"/>
                <a:gd name="T10" fmla="*/ 0 w 5035"/>
                <a:gd name="T11" fmla="*/ 396 h 2188"/>
              </a:gdLst>
              <a:ahLst/>
              <a:cxnLst>
                <a:cxn ang="0">
                  <a:pos x="T0" y="T1"/>
                </a:cxn>
                <a:cxn ang="0">
                  <a:pos x="T2" y="T3"/>
                </a:cxn>
                <a:cxn ang="0">
                  <a:pos x="T4" y="T5"/>
                </a:cxn>
                <a:cxn ang="0">
                  <a:pos x="T6" y="T7"/>
                </a:cxn>
                <a:cxn ang="0">
                  <a:pos x="T8" y="T9"/>
                </a:cxn>
                <a:cxn ang="0">
                  <a:pos x="T10" y="T11"/>
                </a:cxn>
              </a:cxnLst>
              <a:rect l="0" t="0" r="r" b="b"/>
              <a:pathLst>
                <a:path w="5035" h="2188">
                  <a:moveTo>
                    <a:pt x="0" y="396"/>
                  </a:moveTo>
                  <a:lnTo>
                    <a:pt x="5035" y="2188"/>
                  </a:lnTo>
                  <a:lnTo>
                    <a:pt x="5035" y="2134"/>
                  </a:lnTo>
                  <a:lnTo>
                    <a:pt x="0" y="0"/>
                  </a:lnTo>
                  <a:lnTo>
                    <a:pt x="0" y="396"/>
                  </a:lnTo>
                  <a:lnTo>
                    <a:pt x="0" y="396"/>
                  </a:lnTo>
                  <a:close/>
                </a:path>
              </a:pathLst>
            </a:custGeom>
            <a:gradFill rotWithShape="0">
              <a:gsLst>
                <a:gs pos="0">
                  <a:schemeClr val="bg2">
                    <a:gamma/>
                    <a:shade val="66667"/>
                    <a:invGamma/>
                  </a:schemeClr>
                </a:gs>
                <a:gs pos="100000">
                  <a:schemeClr val="bg2"/>
                </a:gs>
              </a:gsLst>
              <a:lin ang="0" scaled="1"/>
            </a:gra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451601" name="Freeform 17"/>
            <p:cNvSpPr/>
            <p:nvPr/>
          </p:nvSpPr>
          <p:spPr bwMode="hidden">
            <a:xfrm>
              <a:off x="2294" y="0"/>
              <a:ext cx="3159" cy="2725"/>
            </a:xfrm>
            <a:custGeom>
              <a:avLst/>
              <a:gdLst>
                <a:gd name="T0" fmla="*/ 0 w 3163"/>
                <a:gd name="T1" fmla="*/ 0 h 2727"/>
                <a:gd name="T2" fmla="*/ 3145 w 3163"/>
                <a:gd name="T3" fmla="*/ 2727 h 2727"/>
                <a:gd name="T4" fmla="*/ 3163 w 3163"/>
                <a:gd name="T5" fmla="*/ 2704 h 2727"/>
                <a:gd name="T6" fmla="*/ 102 w 3163"/>
                <a:gd name="T7" fmla="*/ 0 h 2727"/>
                <a:gd name="T8" fmla="*/ 0 w 3163"/>
                <a:gd name="T9" fmla="*/ 0 h 2727"/>
                <a:gd name="T10" fmla="*/ 0 w 3163"/>
                <a:gd name="T11" fmla="*/ 0 h 2727"/>
              </a:gdLst>
              <a:ahLst/>
              <a:cxnLst>
                <a:cxn ang="0">
                  <a:pos x="T0" y="T1"/>
                </a:cxn>
                <a:cxn ang="0">
                  <a:pos x="T2" y="T3"/>
                </a:cxn>
                <a:cxn ang="0">
                  <a:pos x="T4" y="T5"/>
                </a:cxn>
                <a:cxn ang="0">
                  <a:pos x="T6" y="T7"/>
                </a:cxn>
                <a:cxn ang="0">
                  <a:pos x="T8" y="T9"/>
                </a:cxn>
                <a:cxn ang="0">
                  <a:pos x="T10" y="T11"/>
                </a:cxn>
              </a:cxnLst>
              <a:rect l="0" t="0" r="r" b="b"/>
              <a:pathLst>
                <a:path w="3163" h="2727">
                  <a:moveTo>
                    <a:pt x="0" y="0"/>
                  </a:moveTo>
                  <a:lnTo>
                    <a:pt x="3145" y="2727"/>
                  </a:lnTo>
                  <a:lnTo>
                    <a:pt x="3163" y="2704"/>
                  </a:lnTo>
                  <a:lnTo>
                    <a:pt x="102" y="0"/>
                  </a:lnTo>
                  <a:lnTo>
                    <a:pt x="0" y="0"/>
                  </a:lnTo>
                  <a:lnTo>
                    <a:pt x="0" y="0"/>
                  </a:lnTo>
                  <a:close/>
                </a:path>
              </a:pathLst>
            </a:custGeom>
            <a:gradFill rotWithShape="0">
              <a:gsLst>
                <a:gs pos="0">
                  <a:schemeClr val="bg1">
                    <a:gamma/>
                    <a:shade val="69804"/>
                    <a:invGamma/>
                  </a:schemeClr>
                </a:gs>
                <a:gs pos="100000">
                  <a:schemeClr val="bg1"/>
                </a:gs>
              </a:gsLst>
              <a:lin ang="2700000" scaled="1"/>
            </a:gra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451602" name="Freeform 18"/>
            <p:cNvSpPr/>
            <p:nvPr/>
          </p:nvSpPr>
          <p:spPr bwMode="hidden">
            <a:xfrm>
              <a:off x="5435" y="2702"/>
              <a:ext cx="323" cy="299"/>
            </a:xfrm>
            <a:custGeom>
              <a:avLst/>
              <a:gdLst>
                <a:gd name="T0" fmla="*/ 323 w 323"/>
                <a:gd name="T1" fmla="*/ 299 h 299"/>
                <a:gd name="T2" fmla="*/ 323 w 323"/>
                <a:gd name="T3" fmla="*/ 263 h 299"/>
                <a:gd name="T4" fmla="*/ 18 w 323"/>
                <a:gd name="T5" fmla="*/ 0 h 299"/>
                <a:gd name="T6" fmla="*/ 0 w 323"/>
                <a:gd name="T7" fmla="*/ 23 h 299"/>
                <a:gd name="T8" fmla="*/ 323 w 323"/>
                <a:gd name="T9" fmla="*/ 299 h 299"/>
                <a:gd name="T10" fmla="*/ 323 w 323"/>
                <a:gd name="T11" fmla="*/ 299 h 299"/>
              </a:gdLst>
              <a:ahLst/>
              <a:cxnLst>
                <a:cxn ang="0">
                  <a:pos x="T0" y="T1"/>
                </a:cxn>
                <a:cxn ang="0">
                  <a:pos x="T2" y="T3"/>
                </a:cxn>
                <a:cxn ang="0">
                  <a:pos x="T4" y="T5"/>
                </a:cxn>
                <a:cxn ang="0">
                  <a:pos x="T6" y="T7"/>
                </a:cxn>
                <a:cxn ang="0">
                  <a:pos x="T8" y="T9"/>
                </a:cxn>
                <a:cxn ang="0">
                  <a:pos x="T10" y="T11"/>
                </a:cxn>
              </a:cxnLst>
              <a:rect l="0" t="0" r="r" b="b"/>
              <a:pathLst>
                <a:path w="323" h="299">
                  <a:moveTo>
                    <a:pt x="323" y="299"/>
                  </a:moveTo>
                  <a:lnTo>
                    <a:pt x="323" y="263"/>
                  </a:lnTo>
                  <a:lnTo>
                    <a:pt x="18" y="0"/>
                  </a:lnTo>
                  <a:lnTo>
                    <a:pt x="0" y="23"/>
                  </a:lnTo>
                  <a:lnTo>
                    <a:pt x="323" y="299"/>
                  </a:lnTo>
                  <a:lnTo>
                    <a:pt x="323" y="299"/>
                  </a:lnTo>
                  <a:close/>
                </a:path>
              </a:pathLst>
            </a:custGeom>
            <a:gradFill rotWithShape="0">
              <a:gsLst>
                <a:gs pos="0">
                  <a:schemeClr val="bg1"/>
                </a:gs>
                <a:gs pos="100000">
                  <a:schemeClr val="bg1">
                    <a:gamma/>
                    <a:tint val="94118"/>
                    <a:invGamma/>
                  </a:schemeClr>
                </a:gs>
              </a:gsLst>
              <a:lin ang="2700000" scaled="1"/>
            </a:gra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451603" name="Freeform 19"/>
            <p:cNvSpPr/>
            <p:nvPr/>
          </p:nvSpPr>
          <p:spPr bwMode="hidden">
            <a:xfrm>
              <a:off x="5477" y="2588"/>
              <a:ext cx="281" cy="335"/>
            </a:xfrm>
            <a:custGeom>
              <a:avLst/>
              <a:gdLst>
                <a:gd name="T0" fmla="*/ 281 w 281"/>
                <a:gd name="T1" fmla="*/ 335 h 335"/>
                <a:gd name="T2" fmla="*/ 281 w 281"/>
                <a:gd name="T3" fmla="*/ 173 h 335"/>
                <a:gd name="T4" fmla="*/ 96 w 281"/>
                <a:gd name="T5" fmla="*/ 0 h 335"/>
                <a:gd name="T6" fmla="*/ 0 w 281"/>
                <a:gd name="T7" fmla="*/ 90 h 335"/>
                <a:gd name="T8" fmla="*/ 281 w 281"/>
                <a:gd name="T9" fmla="*/ 335 h 335"/>
                <a:gd name="T10" fmla="*/ 281 w 281"/>
                <a:gd name="T11" fmla="*/ 335 h 335"/>
              </a:gdLst>
              <a:ahLst/>
              <a:cxnLst>
                <a:cxn ang="0">
                  <a:pos x="T0" y="T1"/>
                </a:cxn>
                <a:cxn ang="0">
                  <a:pos x="T2" y="T3"/>
                </a:cxn>
                <a:cxn ang="0">
                  <a:pos x="T4" y="T5"/>
                </a:cxn>
                <a:cxn ang="0">
                  <a:pos x="T6" y="T7"/>
                </a:cxn>
                <a:cxn ang="0">
                  <a:pos x="T8" y="T9"/>
                </a:cxn>
                <a:cxn ang="0">
                  <a:pos x="T10" y="T11"/>
                </a:cxn>
              </a:cxnLst>
              <a:rect l="0" t="0" r="r" b="b"/>
              <a:pathLst>
                <a:path w="281" h="335">
                  <a:moveTo>
                    <a:pt x="281" y="335"/>
                  </a:moveTo>
                  <a:lnTo>
                    <a:pt x="281" y="173"/>
                  </a:lnTo>
                  <a:lnTo>
                    <a:pt x="96" y="0"/>
                  </a:lnTo>
                  <a:lnTo>
                    <a:pt x="0" y="90"/>
                  </a:lnTo>
                  <a:lnTo>
                    <a:pt x="281" y="335"/>
                  </a:lnTo>
                  <a:lnTo>
                    <a:pt x="281" y="335"/>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451604" name="Freeform 20"/>
            <p:cNvSpPr/>
            <p:nvPr/>
          </p:nvSpPr>
          <p:spPr bwMode="hidden">
            <a:xfrm>
              <a:off x="2454" y="0"/>
              <a:ext cx="3119" cy="2678"/>
            </a:xfrm>
            <a:custGeom>
              <a:avLst/>
              <a:gdLst>
                <a:gd name="T0" fmla="*/ 0 w 3122"/>
                <a:gd name="T1" fmla="*/ 0 h 2680"/>
                <a:gd name="T2" fmla="*/ 3026 w 3122"/>
                <a:gd name="T3" fmla="*/ 2680 h 2680"/>
                <a:gd name="T4" fmla="*/ 3122 w 3122"/>
                <a:gd name="T5" fmla="*/ 2590 h 2680"/>
                <a:gd name="T6" fmla="*/ 383 w 3122"/>
                <a:gd name="T7" fmla="*/ 0 h 2680"/>
                <a:gd name="T8" fmla="*/ 0 w 3122"/>
                <a:gd name="T9" fmla="*/ 0 h 2680"/>
                <a:gd name="T10" fmla="*/ 0 w 3122"/>
                <a:gd name="T11" fmla="*/ 0 h 2680"/>
              </a:gdLst>
              <a:ahLst/>
              <a:cxnLst>
                <a:cxn ang="0">
                  <a:pos x="T0" y="T1"/>
                </a:cxn>
                <a:cxn ang="0">
                  <a:pos x="T2" y="T3"/>
                </a:cxn>
                <a:cxn ang="0">
                  <a:pos x="T4" y="T5"/>
                </a:cxn>
                <a:cxn ang="0">
                  <a:pos x="T6" y="T7"/>
                </a:cxn>
                <a:cxn ang="0">
                  <a:pos x="T8" y="T9"/>
                </a:cxn>
                <a:cxn ang="0">
                  <a:pos x="T10" y="T11"/>
                </a:cxn>
              </a:cxnLst>
              <a:rect l="0" t="0" r="r" b="b"/>
              <a:pathLst>
                <a:path w="3122" h="2680">
                  <a:moveTo>
                    <a:pt x="0" y="0"/>
                  </a:moveTo>
                  <a:lnTo>
                    <a:pt x="3026" y="2680"/>
                  </a:lnTo>
                  <a:lnTo>
                    <a:pt x="3122" y="2590"/>
                  </a:lnTo>
                  <a:lnTo>
                    <a:pt x="383" y="0"/>
                  </a:lnTo>
                  <a:lnTo>
                    <a:pt x="0" y="0"/>
                  </a:lnTo>
                  <a:lnTo>
                    <a:pt x="0" y="0"/>
                  </a:lnTo>
                  <a:close/>
                </a:path>
              </a:pathLst>
            </a:custGeom>
            <a:gradFill rotWithShape="0">
              <a:gsLst>
                <a:gs pos="0">
                  <a:schemeClr val="bg1">
                    <a:gamma/>
                    <a:shade val="46275"/>
                    <a:invGamma/>
                  </a:schemeClr>
                </a:gs>
                <a:gs pos="100000">
                  <a:schemeClr val="bg1"/>
                </a:gs>
              </a:gsLst>
              <a:lin ang="2700000" scaled="1"/>
            </a:gra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451605" name="Freeform 21"/>
            <p:cNvSpPr/>
            <p:nvPr/>
          </p:nvSpPr>
          <p:spPr bwMode="hidden">
            <a:xfrm>
              <a:off x="5626" y="2534"/>
              <a:ext cx="132" cy="132"/>
            </a:xfrm>
            <a:custGeom>
              <a:avLst/>
              <a:gdLst>
                <a:gd name="T0" fmla="*/ 132 w 132"/>
                <a:gd name="T1" fmla="*/ 132 h 132"/>
                <a:gd name="T2" fmla="*/ 0 w 132"/>
                <a:gd name="T3" fmla="*/ 0 h 132"/>
                <a:gd name="T4" fmla="*/ 0 w 132"/>
                <a:gd name="T5" fmla="*/ 0 h 132"/>
                <a:gd name="T6" fmla="*/ 132 w 132"/>
                <a:gd name="T7" fmla="*/ 132 h 132"/>
                <a:gd name="T8" fmla="*/ 132 w 132"/>
                <a:gd name="T9" fmla="*/ 132 h 132"/>
              </a:gdLst>
              <a:ahLst/>
              <a:cxnLst>
                <a:cxn ang="0">
                  <a:pos x="T0" y="T1"/>
                </a:cxn>
                <a:cxn ang="0">
                  <a:pos x="T2" y="T3"/>
                </a:cxn>
                <a:cxn ang="0">
                  <a:pos x="T4" y="T5"/>
                </a:cxn>
                <a:cxn ang="0">
                  <a:pos x="T6" y="T7"/>
                </a:cxn>
                <a:cxn ang="0">
                  <a:pos x="T8" y="T9"/>
                </a:cxn>
              </a:cxnLst>
              <a:rect l="0" t="0" r="r" b="b"/>
              <a:pathLst>
                <a:path w="132" h="132">
                  <a:moveTo>
                    <a:pt x="132" y="132"/>
                  </a:moveTo>
                  <a:lnTo>
                    <a:pt x="0" y="0"/>
                  </a:lnTo>
                  <a:lnTo>
                    <a:pt x="0" y="0"/>
                  </a:lnTo>
                  <a:lnTo>
                    <a:pt x="132" y="132"/>
                  </a:lnTo>
                  <a:lnTo>
                    <a:pt x="132" y="132"/>
                  </a:lnTo>
                  <a:close/>
                </a:path>
              </a:pathLst>
            </a:custGeom>
            <a:solidFill>
              <a:srgbClr val="FF9999"/>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451606" name="Freeform 22"/>
            <p:cNvSpPr/>
            <p:nvPr/>
          </p:nvSpPr>
          <p:spPr bwMode="hidden">
            <a:xfrm>
              <a:off x="3112" y="0"/>
              <a:ext cx="2514" cy="2534"/>
            </a:xfrm>
            <a:custGeom>
              <a:avLst/>
              <a:gdLst>
                <a:gd name="T0" fmla="*/ 0 w 2517"/>
                <a:gd name="T1" fmla="*/ 0 h 2536"/>
                <a:gd name="T2" fmla="*/ 2517 w 2517"/>
                <a:gd name="T3" fmla="*/ 2536 h 2536"/>
                <a:gd name="T4" fmla="*/ 2517 w 2517"/>
                <a:gd name="T5" fmla="*/ 2536 h 2536"/>
                <a:gd name="T6" fmla="*/ 66 w 2517"/>
                <a:gd name="T7" fmla="*/ 0 h 2536"/>
                <a:gd name="T8" fmla="*/ 0 w 2517"/>
                <a:gd name="T9" fmla="*/ 0 h 2536"/>
                <a:gd name="T10" fmla="*/ 0 w 2517"/>
                <a:gd name="T11" fmla="*/ 0 h 2536"/>
              </a:gdLst>
              <a:ahLst/>
              <a:cxnLst>
                <a:cxn ang="0">
                  <a:pos x="T0" y="T1"/>
                </a:cxn>
                <a:cxn ang="0">
                  <a:pos x="T2" y="T3"/>
                </a:cxn>
                <a:cxn ang="0">
                  <a:pos x="T4" y="T5"/>
                </a:cxn>
                <a:cxn ang="0">
                  <a:pos x="T6" y="T7"/>
                </a:cxn>
                <a:cxn ang="0">
                  <a:pos x="T8" y="T9"/>
                </a:cxn>
                <a:cxn ang="0">
                  <a:pos x="T10" y="T11"/>
                </a:cxn>
              </a:cxnLst>
              <a:rect l="0" t="0" r="r" b="b"/>
              <a:pathLst>
                <a:path w="2517" h="2536">
                  <a:moveTo>
                    <a:pt x="0" y="0"/>
                  </a:moveTo>
                  <a:lnTo>
                    <a:pt x="2517" y="2536"/>
                  </a:lnTo>
                  <a:lnTo>
                    <a:pt x="2517" y="2536"/>
                  </a:lnTo>
                  <a:lnTo>
                    <a:pt x="66" y="0"/>
                  </a:lnTo>
                  <a:lnTo>
                    <a:pt x="0" y="0"/>
                  </a:lnTo>
                  <a:lnTo>
                    <a:pt x="0" y="0"/>
                  </a:lnTo>
                  <a:close/>
                </a:path>
              </a:pathLst>
            </a:custGeom>
            <a:gradFill rotWithShape="0">
              <a:gsLst>
                <a:gs pos="0">
                  <a:schemeClr val="bg1">
                    <a:gamma/>
                    <a:shade val="51373"/>
                    <a:invGamma/>
                  </a:schemeClr>
                </a:gs>
                <a:gs pos="100000">
                  <a:schemeClr val="bg1"/>
                </a:gs>
              </a:gsLst>
              <a:lin ang="2700000" scaled="1"/>
            </a:gra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451607" name="Freeform 23"/>
            <p:cNvSpPr/>
            <p:nvPr/>
          </p:nvSpPr>
          <p:spPr bwMode="hidden">
            <a:xfrm>
              <a:off x="3488" y="0"/>
              <a:ext cx="2198" cy="2480"/>
            </a:xfrm>
            <a:custGeom>
              <a:avLst/>
              <a:gdLst>
                <a:gd name="T0" fmla="*/ 0 w 2200"/>
                <a:gd name="T1" fmla="*/ 0 h 2482"/>
                <a:gd name="T2" fmla="*/ 2188 w 2200"/>
                <a:gd name="T3" fmla="*/ 2482 h 2482"/>
                <a:gd name="T4" fmla="*/ 2200 w 2200"/>
                <a:gd name="T5" fmla="*/ 2476 h 2482"/>
                <a:gd name="T6" fmla="*/ 317 w 2200"/>
                <a:gd name="T7" fmla="*/ 0 h 2482"/>
                <a:gd name="T8" fmla="*/ 0 w 2200"/>
                <a:gd name="T9" fmla="*/ 0 h 2482"/>
                <a:gd name="T10" fmla="*/ 0 w 2200"/>
                <a:gd name="T11" fmla="*/ 0 h 2482"/>
              </a:gdLst>
              <a:ahLst/>
              <a:cxnLst>
                <a:cxn ang="0">
                  <a:pos x="T0" y="T1"/>
                </a:cxn>
                <a:cxn ang="0">
                  <a:pos x="T2" y="T3"/>
                </a:cxn>
                <a:cxn ang="0">
                  <a:pos x="T4" y="T5"/>
                </a:cxn>
                <a:cxn ang="0">
                  <a:pos x="T6" y="T7"/>
                </a:cxn>
                <a:cxn ang="0">
                  <a:pos x="T8" y="T9"/>
                </a:cxn>
                <a:cxn ang="0">
                  <a:pos x="T10" y="T11"/>
                </a:cxn>
              </a:cxnLst>
              <a:rect l="0" t="0" r="r" b="b"/>
              <a:pathLst>
                <a:path w="2200" h="2482">
                  <a:moveTo>
                    <a:pt x="0" y="0"/>
                  </a:moveTo>
                  <a:lnTo>
                    <a:pt x="2188" y="2482"/>
                  </a:lnTo>
                  <a:lnTo>
                    <a:pt x="2200" y="2476"/>
                  </a:lnTo>
                  <a:lnTo>
                    <a:pt x="317" y="0"/>
                  </a:lnTo>
                  <a:lnTo>
                    <a:pt x="0" y="0"/>
                  </a:lnTo>
                  <a:lnTo>
                    <a:pt x="0" y="0"/>
                  </a:lnTo>
                  <a:close/>
                </a:path>
              </a:pathLst>
            </a:custGeom>
            <a:gradFill rotWithShape="0">
              <a:gsLst>
                <a:gs pos="0">
                  <a:schemeClr val="bg2">
                    <a:gamma/>
                    <a:shade val="78824"/>
                    <a:invGamma/>
                  </a:schemeClr>
                </a:gs>
                <a:gs pos="100000">
                  <a:schemeClr val="bg2"/>
                </a:gs>
              </a:gsLst>
              <a:lin ang="5400000" scaled="1"/>
            </a:gradFill>
            <a:ln>
              <a:noFill/>
            </a:ln>
            <a:effectLst/>
            <a:extLst>
              <a:ext uri="{91240B29-F687-4F45-9708-019B960494DF}">
                <a14:hiddenLine xmlns:a14="http://schemas.microsoft.com/office/drawing/2010/main" w="9525">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451608" name="Freeform 24"/>
            <p:cNvSpPr/>
            <p:nvPr/>
          </p:nvSpPr>
          <p:spPr bwMode="hidden">
            <a:xfrm>
              <a:off x="5674" y="2474"/>
              <a:ext cx="84" cy="96"/>
            </a:xfrm>
            <a:custGeom>
              <a:avLst/>
              <a:gdLst>
                <a:gd name="T0" fmla="*/ 84 w 84"/>
                <a:gd name="T1" fmla="*/ 96 h 96"/>
                <a:gd name="T2" fmla="*/ 84 w 84"/>
                <a:gd name="T3" fmla="*/ 90 h 96"/>
                <a:gd name="T4" fmla="*/ 12 w 84"/>
                <a:gd name="T5" fmla="*/ 0 h 96"/>
                <a:gd name="T6" fmla="*/ 0 w 84"/>
                <a:gd name="T7" fmla="*/ 6 h 96"/>
                <a:gd name="T8" fmla="*/ 84 w 84"/>
                <a:gd name="T9" fmla="*/ 96 h 96"/>
                <a:gd name="T10" fmla="*/ 84 w 84"/>
                <a:gd name="T11" fmla="*/ 96 h 96"/>
              </a:gdLst>
              <a:ahLst/>
              <a:cxnLst>
                <a:cxn ang="0">
                  <a:pos x="T0" y="T1"/>
                </a:cxn>
                <a:cxn ang="0">
                  <a:pos x="T2" y="T3"/>
                </a:cxn>
                <a:cxn ang="0">
                  <a:pos x="T4" y="T5"/>
                </a:cxn>
                <a:cxn ang="0">
                  <a:pos x="T6" y="T7"/>
                </a:cxn>
                <a:cxn ang="0">
                  <a:pos x="T8" y="T9"/>
                </a:cxn>
                <a:cxn ang="0">
                  <a:pos x="T10" y="T11"/>
                </a:cxn>
              </a:cxnLst>
              <a:rect l="0" t="0" r="r" b="b"/>
              <a:pathLst>
                <a:path w="84" h="96">
                  <a:moveTo>
                    <a:pt x="84" y="96"/>
                  </a:moveTo>
                  <a:lnTo>
                    <a:pt x="84" y="90"/>
                  </a:lnTo>
                  <a:lnTo>
                    <a:pt x="12" y="0"/>
                  </a:lnTo>
                  <a:lnTo>
                    <a:pt x="0" y="6"/>
                  </a:lnTo>
                  <a:lnTo>
                    <a:pt x="84" y="96"/>
                  </a:lnTo>
                  <a:lnTo>
                    <a:pt x="84" y="96"/>
                  </a:lnTo>
                  <a:close/>
                </a:path>
              </a:pathLst>
            </a:custGeom>
            <a:gradFill rotWithShape="0">
              <a:gsLst>
                <a:gs pos="0">
                  <a:schemeClr val="bg1"/>
                </a:gs>
                <a:gs pos="100000">
                  <a:schemeClr val="bg1">
                    <a:gamma/>
                    <a:tint val="90980"/>
                    <a:invGamma/>
                  </a:schemeClr>
                </a:gs>
              </a:gsLst>
              <a:lin ang="2700000" scaled="1"/>
            </a:gra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451609" name="Freeform 25"/>
            <p:cNvSpPr/>
            <p:nvPr/>
          </p:nvSpPr>
          <p:spPr bwMode="hidden">
            <a:xfrm>
              <a:off x="5603" y="850"/>
              <a:ext cx="155" cy="516"/>
            </a:xfrm>
            <a:custGeom>
              <a:avLst/>
              <a:gdLst>
                <a:gd name="T0" fmla="*/ 155 w 155"/>
                <a:gd name="T1" fmla="*/ 516 h 516"/>
                <a:gd name="T2" fmla="*/ 155 w 155"/>
                <a:gd name="T3" fmla="*/ 204 h 516"/>
                <a:gd name="T4" fmla="*/ 77 w 155"/>
                <a:gd name="T5" fmla="*/ 0 h 516"/>
                <a:gd name="T6" fmla="*/ 0 w 155"/>
                <a:gd name="T7" fmla="*/ 192 h 516"/>
                <a:gd name="T8" fmla="*/ 155 w 155"/>
                <a:gd name="T9" fmla="*/ 516 h 516"/>
                <a:gd name="T10" fmla="*/ 155 w 155"/>
                <a:gd name="T11" fmla="*/ 516 h 516"/>
              </a:gdLst>
              <a:ahLst/>
              <a:cxnLst>
                <a:cxn ang="0">
                  <a:pos x="T0" y="T1"/>
                </a:cxn>
                <a:cxn ang="0">
                  <a:pos x="T2" y="T3"/>
                </a:cxn>
                <a:cxn ang="0">
                  <a:pos x="T4" y="T5"/>
                </a:cxn>
                <a:cxn ang="0">
                  <a:pos x="T6" y="T7"/>
                </a:cxn>
                <a:cxn ang="0">
                  <a:pos x="T8" y="T9"/>
                </a:cxn>
                <a:cxn ang="0">
                  <a:pos x="T10" y="T11"/>
                </a:cxn>
              </a:cxnLst>
              <a:rect l="0" t="0" r="r" b="b"/>
              <a:pathLst>
                <a:path w="155" h="516">
                  <a:moveTo>
                    <a:pt x="155" y="516"/>
                  </a:moveTo>
                  <a:lnTo>
                    <a:pt x="155" y="204"/>
                  </a:lnTo>
                  <a:lnTo>
                    <a:pt x="77" y="0"/>
                  </a:lnTo>
                  <a:lnTo>
                    <a:pt x="0" y="192"/>
                  </a:lnTo>
                  <a:lnTo>
                    <a:pt x="155" y="516"/>
                  </a:lnTo>
                  <a:lnTo>
                    <a:pt x="155" y="516"/>
                  </a:lnTo>
                  <a:close/>
                </a:path>
              </a:pathLst>
            </a:custGeom>
            <a:solidFill>
              <a:schemeClr val="bg2"/>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451610" name="Freeform 26"/>
            <p:cNvSpPr/>
            <p:nvPr/>
          </p:nvSpPr>
          <p:spPr bwMode="hidden">
            <a:xfrm>
              <a:off x="5107" y="0"/>
              <a:ext cx="573" cy="1042"/>
            </a:xfrm>
            <a:custGeom>
              <a:avLst/>
              <a:gdLst>
                <a:gd name="T0" fmla="*/ 0 w 574"/>
                <a:gd name="T1" fmla="*/ 0 h 1043"/>
                <a:gd name="T2" fmla="*/ 497 w 574"/>
                <a:gd name="T3" fmla="*/ 1043 h 1043"/>
                <a:gd name="T4" fmla="*/ 574 w 574"/>
                <a:gd name="T5" fmla="*/ 851 h 1043"/>
                <a:gd name="T6" fmla="*/ 251 w 574"/>
                <a:gd name="T7" fmla="*/ 0 h 1043"/>
                <a:gd name="T8" fmla="*/ 0 w 574"/>
                <a:gd name="T9" fmla="*/ 0 h 1043"/>
                <a:gd name="T10" fmla="*/ 0 w 574"/>
                <a:gd name="T11" fmla="*/ 0 h 1043"/>
              </a:gdLst>
              <a:ahLst/>
              <a:cxnLst>
                <a:cxn ang="0">
                  <a:pos x="T0" y="T1"/>
                </a:cxn>
                <a:cxn ang="0">
                  <a:pos x="T2" y="T3"/>
                </a:cxn>
                <a:cxn ang="0">
                  <a:pos x="T4" y="T5"/>
                </a:cxn>
                <a:cxn ang="0">
                  <a:pos x="T6" y="T7"/>
                </a:cxn>
                <a:cxn ang="0">
                  <a:pos x="T8" y="T9"/>
                </a:cxn>
                <a:cxn ang="0">
                  <a:pos x="T10" y="T11"/>
                </a:cxn>
              </a:cxnLst>
              <a:rect l="0" t="0" r="r" b="b"/>
              <a:pathLst>
                <a:path w="574" h="1043">
                  <a:moveTo>
                    <a:pt x="0" y="0"/>
                  </a:moveTo>
                  <a:lnTo>
                    <a:pt x="497" y="1043"/>
                  </a:lnTo>
                  <a:lnTo>
                    <a:pt x="574" y="851"/>
                  </a:lnTo>
                  <a:lnTo>
                    <a:pt x="251" y="0"/>
                  </a:lnTo>
                  <a:lnTo>
                    <a:pt x="0" y="0"/>
                  </a:lnTo>
                  <a:lnTo>
                    <a:pt x="0" y="0"/>
                  </a:lnTo>
                  <a:close/>
                </a:path>
              </a:pathLst>
            </a:custGeom>
            <a:gradFill rotWithShape="0">
              <a:gsLst>
                <a:gs pos="0">
                  <a:schemeClr val="bg2">
                    <a:gamma/>
                    <a:shade val="66667"/>
                    <a:invGamma/>
                  </a:schemeClr>
                </a:gs>
                <a:gs pos="100000">
                  <a:schemeClr val="bg2"/>
                </a:gs>
              </a:gsLst>
              <a:lin ang="5400000" scaled="1"/>
            </a:gra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451611" name="Freeform 27"/>
            <p:cNvSpPr/>
            <p:nvPr/>
          </p:nvSpPr>
          <p:spPr bwMode="hidden">
            <a:xfrm>
              <a:off x="5411" y="0"/>
              <a:ext cx="341" cy="796"/>
            </a:xfrm>
            <a:custGeom>
              <a:avLst/>
              <a:gdLst>
                <a:gd name="T0" fmla="*/ 144 w 341"/>
                <a:gd name="T1" fmla="*/ 0 h 797"/>
                <a:gd name="T2" fmla="*/ 0 w 341"/>
                <a:gd name="T3" fmla="*/ 0 h 797"/>
                <a:gd name="T4" fmla="*/ 287 w 341"/>
                <a:gd name="T5" fmla="*/ 797 h 797"/>
                <a:gd name="T6" fmla="*/ 341 w 341"/>
                <a:gd name="T7" fmla="*/ 653 h 797"/>
                <a:gd name="T8" fmla="*/ 144 w 341"/>
                <a:gd name="T9" fmla="*/ 0 h 797"/>
                <a:gd name="T10" fmla="*/ 144 w 341"/>
                <a:gd name="T11" fmla="*/ 0 h 797"/>
              </a:gdLst>
              <a:ahLst/>
              <a:cxnLst>
                <a:cxn ang="0">
                  <a:pos x="T0" y="T1"/>
                </a:cxn>
                <a:cxn ang="0">
                  <a:pos x="T2" y="T3"/>
                </a:cxn>
                <a:cxn ang="0">
                  <a:pos x="T4" y="T5"/>
                </a:cxn>
                <a:cxn ang="0">
                  <a:pos x="T6" y="T7"/>
                </a:cxn>
                <a:cxn ang="0">
                  <a:pos x="T8" y="T9"/>
                </a:cxn>
                <a:cxn ang="0">
                  <a:pos x="T10" y="T11"/>
                </a:cxn>
              </a:cxnLst>
              <a:rect l="0" t="0" r="r" b="b"/>
              <a:pathLst>
                <a:path w="341" h="797">
                  <a:moveTo>
                    <a:pt x="144" y="0"/>
                  </a:moveTo>
                  <a:lnTo>
                    <a:pt x="0" y="0"/>
                  </a:lnTo>
                  <a:lnTo>
                    <a:pt x="287" y="797"/>
                  </a:lnTo>
                  <a:lnTo>
                    <a:pt x="341" y="653"/>
                  </a:lnTo>
                  <a:lnTo>
                    <a:pt x="144" y="0"/>
                  </a:lnTo>
                  <a:lnTo>
                    <a:pt x="144" y="0"/>
                  </a:lnTo>
                  <a:close/>
                </a:path>
              </a:pathLst>
            </a:custGeom>
            <a:gradFill rotWithShape="0">
              <a:gsLst>
                <a:gs pos="0">
                  <a:schemeClr val="bg2">
                    <a:gamma/>
                    <a:shade val="69804"/>
                    <a:invGamma/>
                  </a:schemeClr>
                </a:gs>
                <a:gs pos="100000">
                  <a:schemeClr val="bg2"/>
                </a:gs>
              </a:gsLst>
              <a:lin ang="5400000" scaled="1"/>
            </a:gra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451612" name="Freeform 28"/>
            <p:cNvSpPr/>
            <p:nvPr/>
          </p:nvSpPr>
          <p:spPr bwMode="hidden">
            <a:xfrm>
              <a:off x="5698" y="653"/>
              <a:ext cx="60" cy="311"/>
            </a:xfrm>
            <a:custGeom>
              <a:avLst/>
              <a:gdLst>
                <a:gd name="T0" fmla="*/ 0 w 60"/>
                <a:gd name="T1" fmla="*/ 144 h 312"/>
                <a:gd name="T2" fmla="*/ 60 w 60"/>
                <a:gd name="T3" fmla="*/ 312 h 312"/>
                <a:gd name="T4" fmla="*/ 60 w 60"/>
                <a:gd name="T5" fmla="*/ 6 h 312"/>
                <a:gd name="T6" fmla="*/ 54 w 60"/>
                <a:gd name="T7" fmla="*/ 0 h 312"/>
                <a:gd name="T8" fmla="*/ 0 w 60"/>
                <a:gd name="T9" fmla="*/ 144 h 312"/>
                <a:gd name="T10" fmla="*/ 0 w 60"/>
                <a:gd name="T11" fmla="*/ 144 h 312"/>
              </a:gdLst>
              <a:ahLst/>
              <a:cxnLst>
                <a:cxn ang="0">
                  <a:pos x="T0" y="T1"/>
                </a:cxn>
                <a:cxn ang="0">
                  <a:pos x="T2" y="T3"/>
                </a:cxn>
                <a:cxn ang="0">
                  <a:pos x="T4" y="T5"/>
                </a:cxn>
                <a:cxn ang="0">
                  <a:pos x="T6" y="T7"/>
                </a:cxn>
                <a:cxn ang="0">
                  <a:pos x="T8" y="T9"/>
                </a:cxn>
                <a:cxn ang="0">
                  <a:pos x="T10" y="T11"/>
                </a:cxn>
              </a:cxnLst>
              <a:rect l="0" t="0" r="r" b="b"/>
              <a:pathLst>
                <a:path w="60" h="312">
                  <a:moveTo>
                    <a:pt x="0" y="144"/>
                  </a:moveTo>
                  <a:lnTo>
                    <a:pt x="60" y="312"/>
                  </a:lnTo>
                  <a:lnTo>
                    <a:pt x="60" y="6"/>
                  </a:lnTo>
                  <a:lnTo>
                    <a:pt x="54" y="0"/>
                  </a:lnTo>
                  <a:lnTo>
                    <a:pt x="0" y="144"/>
                  </a:lnTo>
                  <a:lnTo>
                    <a:pt x="0" y="144"/>
                  </a:lnTo>
                  <a:close/>
                </a:path>
              </a:pathLst>
            </a:custGeom>
            <a:solidFill>
              <a:schemeClr val="bg2"/>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451613" name="Freeform 29"/>
            <p:cNvSpPr/>
            <p:nvPr/>
          </p:nvSpPr>
          <p:spPr bwMode="hidden">
            <a:xfrm>
              <a:off x="2" y="1601"/>
              <a:ext cx="5752" cy="1864"/>
            </a:xfrm>
            <a:custGeom>
              <a:avLst/>
              <a:gdLst>
                <a:gd name="T0" fmla="*/ 0 w 5740"/>
                <a:gd name="T1" fmla="*/ 371 h 1864"/>
                <a:gd name="T2" fmla="*/ 5740 w 5740"/>
                <a:gd name="T3" fmla="*/ 1864 h 1864"/>
                <a:gd name="T4" fmla="*/ 5740 w 5740"/>
                <a:gd name="T5" fmla="*/ 1834 h 1864"/>
                <a:gd name="T6" fmla="*/ 0 w 5740"/>
                <a:gd name="T7" fmla="*/ 0 h 1864"/>
                <a:gd name="T8" fmla="*/ 0 w 5740"/>
                <a:gd name="T9" fmla="*/ 371 h 1864"/>
                <a:gd name="T10" fmla="*/ 0 w 5740"/>
                <a:gd name="T11" fmla="*/ 371 h 1864"/>
              </a:gdLst>
              <a:ahLst/>
              <a:cxnLst>
                <a:cxn ang="0">
                  <a:pos x="T0" y="T1"/>
                </a:cxn>
                <a:cxn ang="0">
                  <a:pos x="T2" y="T3"/>
                </a:cxn>
                <a:cxn ang="0">
                  <a:pos x="T4" y="T5"/>
                </a:cxn>
                <a:cxn ang="0">
                  <a:pos x="T6" y="T7"/>
                </a:cxn>
                <a:cxn ang="0">
                  <a:pos x="T8" y="T9"/>
                </a:cxn>
                <a:cxn ang="0">
                  <a:pos x="T10" y="T11"/>
                </a:cxn>
              </a:cxnLst>
              <a:rect l="0" t="0" r="r" b="b"/>
              <a:pathLst>
                <a:path w="5740" h="1864">
                  <a:moveTo>
                    <a:pt x="0" y="371"/>
                  </a:moveTo>
                  <a:lnTo>
                    <a:pt x="5740" y="1864"/>
                  </a:lnTo>
                  <a:lnTo>
                    <a:pt x="5740" y="1834"/>
                  </a:lnTo>
                  <a:lnTo>
                    <a:pt x="0" y="0"/>
                  </a:lnTo>
                  <a:lnTo>
                    <a:pt x="0" y="371"/>
                  </a:lnTo>
                  <a:lnTo>
                    <a:pt x="0" y="371"/>
                  </a:lnTo>
                  <a:close/>
                </a:path>
              </a:pathLst>
            </a:custGeom>
            <a:gradFill rotWithShape="0">
              <a:gsLst>
                <a:gs pos="0">
                  <a:schemeClr val="bg1">
                    <a:gamma/>
                    <a:shade val="63529"/>
                    <a:invGamma/>
                  </a:schemeClr>
                </a:gs>
                <a:gs pos="100000">
                  <a:schemeClr val="bg1"/>
                </a:gs>
              </a:gsLst>
              <a:lin ang="2700000" scaled="1"/>
            </a:gra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451614" name="Freeform 30"/>
            <p:cNvSpPr/>
            <p:nvPr/>
          </p:nvSpPr>
          <p:spPr bwMode="hidden">
            <a:xfrm>
              <a:off x="5754" y="3483"/>
              <a:ext cx="6" cy="6"/>
            </a:xfrm>
            <a:custGeom>
              <a:avLst/>
              <a:gdLst>
                <a:gd name="T0" fmla="*/ 6 w 6"/>
                <a:gd name="T1" fmla="*/ 6 h 6"/>
                <a:gd name="T2" fmla="*/ 0 w 6"/>
                <a:gd name="T3" fmla="*/ 0 h 6"/>
                <a:gd name="T4" fmla="*/ 0 w 6"/>
                <a:gd name="T5" fmla="*/ 6 h 6"/>
                <a:gd name="T6" fmla="*/ 6 w 6"/>
                <a:gd name="T7" fmla="*/ 6 h 6"/>
                <a:gd name="T8" fmla="*/ 6 w 6"/>
                <a:gd name="T9" fmla="*/ 6 h 6"/>
              </a:gdLst>
              <a:ahLst/>
              <a:cxnLst>
                <a:cxn ang="0">
                  <a:pos x="T0" y="T1"/>
                </a:cxn>
                <a:cxn ang="0">
                  <a:pos x="T2" y="T3"/>
                </a:cxn>
                <a:cxn ang="0">
                  <a:pos x="T4" y="T5"/>
                </a:cxn>
                <a:cxn ang="0">
                  <a:pos x="T6" y="T7"/>
                </a:cxn>
                <a:cxn ang="0">
                  <a:pos x="T8" y="T9"/>
                </a:cxn>
              </a:cxnLst>
              <a:rect l="0" t="0" r="r" b="b"/>
              <a:pathLst>
                <a:path w="6" h="6">
                  <a:moveTo>
                    <a:pt x="6" y="6"/>
                  </a:moveTo>
                  <a:lnTo>
                    <a:pt x="0" y="0"/>
                  </a:lnTo>
                  <a:lnTo>
                    <a:pt x="0" y="6"/>
                  </a:lnTo>
                  <a:lnTo>
                    <a:pt x="6" y="6"/>
                  </a:lnTo>
                  <a:lnTo>
                    <a:pt x="6" y="6"/>
                  </a:lnTo>
                  <a:close/>
                </a:path>
              </a:pathLst>
            </a:custGeom>
            <a:solidFill>
              <a:srgbClr val="18FF00"/>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451615" name="Freeform 31"/>
            <p:cNvSpPr/>
            <p:nvPr/>
          </p:nvSpPr>
          <p:spPr bwMode="hidden">
            <a:xfrm>
              <a:off x="2" y="2152"/>
              <a:ext cx="5752" cy="1337"/>
            </a:xfrm>
            <a:custGeom>
              <a:avLst/>
              <a:gdLst>
                <a:gd name="T0" fmla="*/ 0 w 5740"/>
                <a:gd name="T1" fmla="*/ 366 h 1337"/>
                <a:gd name="T2" fmla="*/ 5740 w 5740"/>
                <a:gd name="T3" fmla="*/ 1337 h 1337"/>
                <a:gd name="T4" fmla="*/ 5740 w 5740"/>
                <a:gd name="T5" fmla="*/ 1331 h 1337"/>
                <a:gd name="T6" fmla="*/ 0 w 5740"/>
                <a:gd name="T7" fmla="*/ 0 h 1337"/>
                <a:gd name="T8" fmla="*/ 0 w 5740"/>
                <a:gd name="T9" fmla="*/ 366 h 1337"/>
                <a:gd name="T10" fmla="*/ 0 w 5740"/>
                <a:gd name="T11" fmla="*/ 366 h 1337"/>
              </a:gdLst>
              <a:ahLst/>
              <a:cxnLst>
                <a:cxn ang="0">
                  <a:pos x="T0" y="T1"/>
                </a:cxn>
                <a:cxn ang="0">
                  <a:pos x="T2" y="T3"/>
                </a:cxn>
                <a:cxn ang="0">
                  <a:pos x="T4" y="T5"/>
                </a:cxn>
                <a:cxn ang="0">
                  <a:pos x="T6" y="T7"/>
                </a:cxn>
                <a:cxn ang="0">
                  <a:pos x="T8" y="T9"/>
                </a:cxn>
                <a:cxn ang="0">
                  <a:pos x="T10" y="T11"/>
                </a:cxn>
              </a:cxnLst>
              <a:rect l="0" t="0" r="r" b="b"/>
              <a:pathLst>
                <a:path w="5740" h="1337">
                  <a:moveTo>
                    <a:pt x="0" y="366"/>
                  </a:moveTo>
                  <a:lnTo>
                    <a:pt x="5740" y="1337"/>
                  </a:lnTo>
                  <a:lnTo>
                    <a:pt x="5740" y="1331"/>
                  </a:lnTo>
                  <a:lnTo>
                    <a:pt x="0" y="0"/>
                  </a:lnTo>
                  <a:lnTo>
                    <a:pt x="0" y="366"/>
                  </a:lnTo>
                  <a:lnTo>
                    <a:pt x="0" y="366"/>
                  </a:lnTo>
                  <a:close/>
                </a:path>
              </a:pathLst>
            </a:custGeom>
            <a:gradFill rotWithShape="0">
              <a:gsLst>
                <a:gs pos="0">
                  <a:schemeClr val="bg1">
                    <a:gamma/>
                    <a:shade val="60784"/>
                    <a:invGamma/>
                  </a:schemeClr>
                </a:gs>
                <a:gs pos="100000">
                  <a:schemeClr val="bg1"/>
                </a:gs>
              </a:gsLst>
              <a:lin ang="2700000" scaled="1"/>
            </a:gra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451616" name="Freeform 32"/>
            <p:cNvSpPr/>
            <p:nvPr/>
          </p:nvSpPr>
          <p:spPr bwMode="hidden">
            <a:xfrm>
              <a:off x="2" y="3177"/>
              <a:ext cx="5752" cy="414"/>
            </a:xfrm>
            <a:custGeom>
              <a:avLst/>
              <a:gdLst>
                <a:gd name="T0" fmla="*/ 0 w 5740"/>
                <a:gd name="T1" fmla="*/ 48 h 414"/>
                <a:gd name="T2" fmla="*/ 5740 w 5740"/>
                <a:gd name="T3" fmla="*/ 414 h 414"/>
                <a:gd name="T4" fmla="*/ 5740 w 5740"/>
                <a:gd name="T5" fmla="*/ 402 h 414"/>
                <a:gd name="T6" fmla="*/ 0 w 5740"/>
                <a:gd name="T7" fmla="*/ 0 h 414"/>
                <a:gd name="T8" fmla="*/ 0 w 5740"/>
                <a:gd name="T9" fmla="*/ 48 h 414"/>
                <a:gd name="T10" fmla="*/ 0 w 5740"/>
                <a:gd name="T11" fmla="*/ 48 h 414"/>
              </a:gdLst>
              <a:ahLst/>
              <a:cxnLst>
                <a:cxn ang="0">
                  <a:pos x="T0" y="T1"/>
                </a:cxn>
                <a:cxn ang="0">
                  <a:pos x="T2" y="T3"/>
                </a:cxn>
                <a:cxn ang="0">
                  <a:pos x="T4" y="T5"/>
                </a:cxn>
                <a:cxn ang="0">
                  <a:pos x="T6" y="T7"/>
                </a:cxn>
                <a:cxn ang="0">
                  <a:pos x="T8" y="T9"/>
                </a:cxn>
                <a:cxn ang="0">
                  <a:pos x="T10" y="T11"/>
                </a:cxn>
              </a:cxnLst>
              <a:rect l="0" t="0" r="r" b="b"/>
              <a:pathLst>
                <a:path w="5740" h="414">
                  <a:moveTo>
                    <a:pt x="0" y="48"/>
                  </a:moveTo>
                  <a:lnTo>
                    <a:pt x="5740" y="414"/>
                  </a:lnTo>
                  <a:lnTo>
                    <a:pt x="5740" y="402"/>
                  </a:lnTo>
                  <a:lnTo>
                    <a:pt x="0" y="0"/>
                  </a:lnTo>
                  <a:lnTo>
                    <a:pt x="0" y="48"/>
                  </a:lnTo>
                  <a:lnTo>
                    <a:pt x="0" y="48"/>
                  </a:lnTo>
                  <a:close/>
                </a:path>
              </a:pathLst>
            </a:custGeom>
            <a:gradFill rotWithShape="0">
              <a:gsLst>
                <a:gs pos="0">
                  <a:schemeClr val="bg1">
                    <a:gamma/>
                    <a:shade val="84706"/>
                    <a:invGamma/>
                  </a:schemeClr>
                </a:gs>
                <a:gs pos="100000">
                  <a:schemeClr val="bg1"/>
                </a:gs>
              </a:gsLst>
              <a:lin ang="0" scaled="1"/>
            </a:gra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451617" name="Freeform 33"/>
            <p:cNvSpPr/>
            <p:nvPr/>
          </p:nvSpPr>
          <p:spPr bwMode="hidden">
            <a:xfrm>
              <a:off x="1297" y="0"/>
              <a:ext cx="4457" cy="3177"/>
            </a:xfrm>
            <a:custGeom>
              <a:avLst/>
              <a:gdLst>
                <a:gd name="T0" fmla="*/ 0 w 4448"/>
                <a:gd name="T1" fmla="*/ 0 h 3177"/>
                <a:gd name="T2" fmla="*/ 4448 w 4448"/>
                <a:gd name="T3" fmla="*/ 3177 h 3177"/>
                <a:gd name="T4" fmla="*/ 4448 w 4448"/>
                <a:gd name="T5" fmla="*/ 3153 h 3177"/>
                <a:gd name="T6" fmla="*/ 125 w 4448"/>
                <a:gd name="T7" fmla="*/ 0 h 3177"/>
                <a:gd name="T8" fmla="*/ 0 w 4448"/>
                <a:gd name="T9" fmla="*/ 0 h 3177"/>
                <a:gd name="T10" fmla="*/ 0 w 4448"/>
                <a:gd name="T11" fmla="*/ 0 h 3177"/>
              </a:gdLst>
              <a:ahLst/>
              <a:cxnLst>
                <a:cxn ang="0">
                  <a:pos x="T0" y="T1"/>
                </a:cxn>
                <a:cxn ang="0">
                  <a:pos x="T2" y="T3"/>
                </a:cxn>
                <a:cxn ang="0">
                  <a:pos x="T4" y="T5"/>
                </a:cxn>
                <a:cxn ang="0">
                  <a:pos x="T6" y="T7"/>
                </a:cxn>
                <a:cxn ang="0">
                  <a:pos x="T8" y="T9"/>
                </a:cxn>
                <a:cxn ang="0">
                  <a:pos x="T10" y="T11"/>
                </a:cxn>
              </a:cxnLst>
              <a:rect l="0" t="0" r="r" b="b"/>
              <a:pathLst>
                <a:path w="4448" h="3177">
                  <a:moveTo>
                    <a:pt x="0" y="0"/>
                  </a:moveTo>
                  <a:lnTo>
                    <a:pt x="4448" y="3177"/>
                  </a:lnTo>
                  <a:lnTo>
                    <a:pt x="4448" y="3153"/>
                  </a:lnTo>
                  <a:lnTo>
                    <a:pt x="125" y="0"/>
                  </a:lnTo>
                  <a:lnTo>
                    <a:pt x="0" y="0"/>
                  </a:lnTo>
                  <a:lnTo>
                    <a:pt x="0" y="0"/>
                  </a:lnTo>
                  <a:close/>
                </a:path>
              </a:pathLst>
            </a:custGeom>
            <a:gradFill rotWithShape="0">
              <a:gsLst>
                <a:gs pos="0">
                  <a:schemeClr val="bg1">
                    <a:gamma/>
                    <a:shade val="48627"/>
                    <a:invGamma/>
                  </a:schemeClr>
                </a:gs>
                <a:gs pos="100000">
                  <a:schemeClr val="bg1"/>
                </a:gs>
              </a:gsLst>
              <a:lin ang="2700000" scaled="1"/>
            </a:gra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451618" name="Freeform 34"/>
            <p:cNvSpPr/>
            <p:nvPr/>
          </p:nvSpPr>
          <p:spPr bwMode="hidden">
            <a:xfrm>
              <a:off x="3321" y="0"/>
              <a:ext cx="2433" cy="2614"/>
            </a:xfrm>
            <a:custGeom>
              <a:avLst/>
              <a:gdLst>
                <a:gd name="T0" fmla="*/ 0 w 2428"/>
                <a:gd name="T1" fmla="*/ 0 h 2614"/>
                <a:gd name="T2" fmla="*/ 2428 w 2428"/>
                <a:gd name="T3" fmla="*/ 2614 h 2614"/>
                <a:gd name="T4" fmla="*/ 2428 w 2428"/>
                <a:gd name="T5" fmla="*/ 2608 h 2614"/>
                <a:gd name="T6" fmla="*/ 66 w 2428"/>
                <a:gd name="T7" fmla="*/ 0 h 2614"/>
                <a:gd name="T8" fmla="*/ 0 w 2428"/>
                <a:gd name="T9" fmla="*/ 0 h 2614"/>
                <a:gd name="T10" fmla="*/ 0 w 2428"/>
                <a:gd name="T11" fmla="*/ 0 h 2614"/>
              </a:gdLst>
              <a:ahLst/>
              <a:cxnLst>
                <a:cxn ang="0">
                  <a:pos x="T0" y="T1"/>
                </a:cxn>
                <a:cxn ang="0">
                  <a:pos x="T2" y="T3"/>
                </a:cxn>
                <a:cxn ang="0">
                  <a:pos x="T4" y="T5"/>
                </a:cxn>
                <a:cxn ang="0">
                  <a:pos x="T6" y="T7"/>
                </a:cxn>
                <a:cxn ang="0">
                  <a:pos x="T8" y="T9"/>
                </a:cxn>
                <a:cxn ang="0">
                  <a:pos x="T10" y="T11"/>
                </a:cxn>
              </a:cxnLst>
              <a:rect l="0" t="0" r="r" b="b"/>
              <a:pathLst>
                <a:path w="2428" h="2614">
                  <a:moveTo>
                    <a:pt x="0" y="0"/>
                  </a:moveTo>
                  <a:lnTo>
                    <a:pt x="2428" y="2614"/>
                  </a:lnTo>
                  <a:lnTo>
                    <a:pt x="2428" y="2608"/>
                  </a:lnTo>
                  <a:lnTo>
                    <a:pt x="66" y="0"/>
                  </a:lnTo>
                  <a:lnTo>
                    <a:pt x="0" y="0"/>
                  </a:lnTo>
                  <a:lnTo>
                    <a:pt x="0" y="0"/>
                  </a:lnTo>
                  <a:close/>
                </a:path>
              </a:pathLst>
            </a:custGeom>
            <a:gradFill rotWithShape="0">
              <a:gsLst>
                <a:gs pos="0">
                  <a:schemeClr val="bg1">
                    <a:gamma/>
                    <a:shade val="84706"/>
                    <a:invGamma/>
                  </a:schemeClr>
                </a:gs>
                <a:gs pos="100000">
                  <a:schemeClr val="bg1"/>
                </a:gs>
              </a:gsLst>
              <a:lin ang="2700000" scaled="1"/>
            </a:gra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451619" name="Freeform 35"/>
            <p:cNvSpPr/>
            <p:nvPr/>
          </p:nvSpPr>
          <p:spPr bwMode="hidden">
            <a:xfrm>
              <a:off x="3950" y="0"/>
              <a:ext cx="1804" cy="2464"/>
            </a:xfrm>
            <a:custGeom>
              <a:avLst/>
              <a:gdLst>
                <a:gd name="T0" fmla="*/ 485 w 1800"/>
                <a:gd name="T1" fmla="*/ 0 h 2464"/>
                <a:gd name="T2" fmla="*/ 0 w 1800"/>
                <a:gd name="T3" fmla="*/ 0 h 2464"/>
                <a:gd name="T4" fmla="*/ 1800 w 1800"/>
                <a:gd name="T5" fmla="*/ 2464 h 2464"/>
                <a:gd name="T6" fmla="*/ 1800 w 1800"/>
                <a:gd name="T7" fmla="*/ 2248 h 2464"/>
                <a:gd name="T8" fmla="*/ 1794 w 1800"/>
                <a:gd name="T9" fmla="*/ 2248 h 2464"/>
                <a:gd name="T10" fmla="*/ 485 w 1800"/>
                <a:gd name="T11" fmla="*/ 0 h 2464"/>
                <a:gd name="T12" fmla="*/ 485 w 1800"/>
                <a:gd name="T13" fmla="*/ 0 h 2464"/>
              </a:gdLst>
              <a:ahLst/>
              <a:cxnLst>
                <a:cxn ang="0">
                  <a:pos x="T0" y="T1"/>
                </a:cxn>
                <a:cxn ang="0">
                  <a:pos x="T2" y="T3"/>
                </a:cxn>
                <a:cxn ang="0">
                  <a:pos x="T4" y="T5"/>
                </a:cxn>
                <a:cxn ang="0">
                  <a:pos x="T6" y="T7"/>
                </a:cxn>
                <a:cxn ang="0">
                  <a:pos x="T8" y="T9"/>
                </a:cxn>
                <a:cxn ang="0">
                  <a:pos x="T10" y="T11"/>
                </a:cxn>
                <a:cxn ang="0">
                  <a:pos x="T12" y="T13"/>
                </a:cxn>
              </a:cxnLst>
              <a:rect l="0" t="0" r="r" b="b"/>
              <a:pathLst>
                <a:path w="1800" h="2464">
                  <a:moveTo>
                    <a:pt x="485" y="0"/>
                  </a:moveTo>
                  <a:lnTo>
                    <a:pt x="0" y="0"/>
                  </a:lnTo>
                  <a:lnTo>
                    <a:pt x="1800" y="2464"/>
                  </a:lnTo>
                  <a:lnTo>
                    <a:pt x="1800" y="2248"/>
                  </a:lnTo>
                  <a:lnTo>
                    <a:pt x="1794" y="2248"/>
                  </a:lnTo>
                  <a:lnTo>
                    <a:pt x="485" y="0"/>
                  </a:lnTo>
                  <a:lnTo>
                    <a:pt x="485" y="0"/>
                  </a:lnTo>
                  <a:close/>
                </a:path>
              </a:pathLst>
            </a:custGeom>
            <a:gradFill rotWithShape="0">
              <a:gsLst>
                <a:gs pos="0">
                  <a:schemeClr val="bg2">
                    <a:gamma/>
                    <a:shade val="78824"/>
                    <a:invGamma/>
                  </a:schemeClr>
                </a:gs>
                <a:gs pos="100000">
                  <a:schemeClr val="bg2"/>
                </a:gs>
              </a:gsLst>
              <a:lin ang="5400000" scaled="1"/>
            </a:gra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451620" name="Freeform 36"/>
            <p:cNvSpPr/>
            <p:nvPr/>
          </p:nvSpPr>
          <p:spPr bwMode="hidden">
            <a:xfrm>
              <a:off x="4519" y="0"/>
              <a:ext cx="1235" cy="2074"/>
            </a:xfrm>
            <a:custGeom>
              <a:avLst/>
              <a:gdLst>
                <a:gd name="T0" fmla="*/ 0 w 1232"/>
                <a:gd name="T1" fmla="*/ 0 h 2074"/>
                <a:gd name="T2" fmla="*/ 1232 w 1232"/>
                <a:gd name="T3" fmla="*/ 2074 h 2074"/>
                <a:gd name="T4" fmla="*/ 1232 w 1232"/>
                <a:gd name="T5" fmla="*/ 2038 h 2074"/>
                <a:gd name="T6" fmla="*/ 42 w 1232"/>
                <a:gd name="T7" fmla="*/ 0 h 2074"/>
                <a:gd name="T8" fmla="*/ 0 w 1232"/>
                <a:gd name="T9" fmla="*/ 0 h 2074"/>
                <a:gd name="T10" fmla="*/ 0 w 1232"/>
                <a:gd name="T11" fmla="*/ 0 h 2074"/>
              </a:gdLst>
              <a:ahLst/>
              <a:cxnLst>
                <a:cxn ang="0">
                  <a:pos x="T0" y="T1"/>
                </a:cxn>
                <a:cxn ang="0">
                  <a:pos x="T2" y="T3"/>
                </a:cxn>
                <a:cxn ang="0">
                  <a:pos x="T4" y="T5"/>
                </a:cxn>
                <a:cxn ang="0">
                  <a:pos x="T6" y="T7"/>
                </a:cxn>
                <a:cxn ang="0">
                  <a:pos x="T8" y="T9"/>
                </a:cxn>
                <a:cxn ang="0">
                  <a:pos x="T10" y="T11"/>
                </a:cxn>
              </a:cxnLst>
              <a:rect l="0" t="0" r="r" b="b"/>
              <a:pathLst>
                <a:path w="1232" h="2074">
                  <a:moveTo>
                    <a:pt x="0" y="0"/>
                  </a:moveTo>
                  <a:lnTo>
                    <a:pt x="1232" y="2074"/>
                  </a:lnTo>
                  <a:lnTo>
                    <a:pt x="1232" y="2038"/>
                  </a:lnTo>
                  <a:lnTo>
                    <a:pt x="42" y="0"/>
                  </a:lnTo>
                  <a:lnTo>
                    <a:pt x="0" y="0"/>
                  </a:lnTo>
                  <a:lnTo>
                    <a:pt x="0" y="0"/>
                  </a:lnTo>
                  <a:close/>
                </a:path>
              </a:pathLst>
            </a:custGeom>
            <a:gradFill rotWithShape="0">
              <a:gsLst>
                <a:gs pos="0">
                  <a:schemeClr val="bg1">
                    <a:gamma/>
                    <a:shade val="57647"/>
                    <a:invGamma/>
                  </a:schemeClr>
                </a:gs>
                <a:gs pos="100000">
                  <a:schemeClr val="bg1"/>
                </a:gs>
              </a:gsLst>
              <a:lin ang="2700000" scaled="1"/>
            </a:gra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451621" name="Freeform 37"/>
            <p:cNvSpPr/>
            <p:nvPr/>
          </p:nvSpPr>
          <p:spPr bwMode="hidden">
            <a:xfrm>
              <a:off x="4694" y="0"/>
              <a:ext cx="1060" cy="1936"/>
            </a:xfrm>
            <a:custGeom>
              <a:avLst/>
              <a:gdLst>
                <a:gd name="T0" fmla="*/ 0 w 1058"/>
                <a:gd name="T1" fmla="*/ 0 h 1936"/>
                <a:gd name="T2" fmla="*/ 1058 w 1058"/>
                <a:gd name="T3" fmla="*/ 1936 h 1936"/>
                <a:gd name="T4" fmla="*/ 1058 w 1058"/>
                <a:gd name="T5" fmla="*/ 1930 h 1936"/>
                <a:gd name="T6" fmla="*/ 54 w 1058"/>
                <a:gd name="T7" fmla="*/ 0 h 1936"/>
                <a:gd name="T8" fmla="*/ 0 w 1058"/>
                <a:gd name="T9" fmla="*/ 0 h 1936"/>
                <a:gd name="T10" fmla="*/ 0 w 1058"/>
                <a:gd name="T11" fmla="*/ 0 h 1936"/>
              </a:gdLst>
              <a:ahLst/>
              <a:cxnLst>
                <a:cxn ang="0">
                  <a:pos x="T0" y="T1"/>
                </a:cxn>
                <a:cxn ang="0">
                  <a:pos x="T2" y="T3"/>
                </a:cxn>
                <a:cxn ang="0">
                  <a:pos x="T4" y="T5"/>
                </a:cxn>
                <a:cxn ang="0">
                  <a:pos x="T6" y="T7"/>
                </a:cxn>
                <a:cxn ang="0">
                  <a:pos x="T8" y="T9"/>
                </a:cxn>
                <a:cxn ang="0">
                  <a:pos x="T10" y="T11"/>
                </a:cxn>
              </a:cxnLst>
              <a:rect l="0" t="0" r="r" b="b"/>
              <a:pathLst>
                <a:path w="1058" h="1936">
                  <a:moveTo>
                    <a:pt x="0" y="0"/>
                  </a:moveTo>
                  <a:lnTo>
                    <a:pt x="1058" y="1936"/>
                  </a:lnTo>
                  <a:lnTo>
                    <a:pt x="1058" y="1930"/>
                  </a:lnTo>
                  <a:lnTo>
                    <a:pt x="54" y="0"/>
                  </a:lnTo>
                  <a:lnTo>
                    <a:pt x="0" y="0"/>
                  </a:lnTo>
                  <a:lnTo>
                    <a:pt x="0" y="0"/>
                  </a:lnTo>
                  <a:close/>
                </a:path>
              </a:pathLst>
            </a:custGeom>
            <a:gradFill rotWithShape="0">
              <a:gsLst>
                <a:gs pos="0">
                  <a:schemeClr val="bg1">
                    <a:gamma/>
                    <a:shade val="72549"/>
                    <a:invGamma/>
                  </a:schemeClr>
                </a:gs>
                <a:gs pos="100000">
                  <a:schemeClr val="bg1"/>
                </a:gs>
              </a:gsLst>
              <a:lin ang="2700000" scaled="1"/>
            </a:gra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451622" name="Freeform 38"/>
            <p:cNvSpPr/>
            <p:nvPr/>
          </p:nvSpPr>
          <p:spPr bwMode="hidden">
            <a:xfrm>
              <a:off x="4981" y="0"/>
              <a:ext cx="773" cy="1487"/>
            </a:xfrm>
            <a:custGeom>
              <a:avLst/>
              <a:gdLst>
                <a:gd name="T0" fmla="*/ 771 w 771"/>
                <a:gd name="T1" fmla="*/ 1433 h 1487"/>
                <a:gd name="T2" fmla="*/ 42 w 771"/>
                <a:gd name="T3" fmla="*/ 0 h 1487"/>
                <a:gd name="T4" fmla="*/ 0 w 771"/>
                <a:gd name="T5" fmla="*/ 0 h 1487"/>
                <a:gd name="T6" fmla="*/ 771 w 771"/>
                <a:gd name="T7" fmla="*/ 1487 h 1487"/>
                <a:gd name="T8" fmla="*/ 771 w 771"/>
                <a:gd name="T9" fmla="*/ 1433 h 1487"/>
                <a:gd name="T10" fmla="*/ 771 w 771"/>
                <a:gd name="T11" fmla="*/ 1433 h 1487"/>
              </a:gdLst>
              <a:ahLst/>
              <a:cxnLst>
                <a:cxn ang="0">
                  <a:pos x="T0" y="T1"/>
                </a:cxn>
                <a:cxn ang="0">
                  <a:pos x="T2" y="T3"/>
                </a:cxn>
                <a:cxn ang="0">
                  <a:pos x="T4" y="T5"/>
                </a:cxn>
                <a:cxn ang="0">
                  <a:pos x="T6" y="T7"/>
                </a:cxn>
                <a:cxn ang="0">
                  <a:pos x="T8" y="T9"/>
                </a:cxn>
                <a:cxn ang="0">
                  <a:pos x="T10" y="T11"/>
                </a:cxn>
              </a:cxnLst>
              <a:rect l="0" t="0" r="r" b="b"/>
              <a:pathLst>
                <a:path w="771" h="1487">
                  <a:moveTo>
                    <a:pt x="771" y="1433"/>
                  </a:moveTo>
                  <a:lnTo>
                    <a:pt x="42" y="0"/>
                  </a:lnTo>
                  <a:lnTo>
                    <a:pt x="0" y="0"/>
                  </a:lnTo>
                  <a:lnTo>
                    <a:pt x="771" y="1487"/>
                  </a:lnTo>
                  <a:lnTo>
                    <a:pt x="771" y="1433"/>
                  </a:lnTo>
                  <a:lnTo>
                    <a:pt x="771" y="1433"/>
                  </a:lnTo>
                  <a:close/>
                </a:path>
              </a:pathLst>
            </a:custGeom>
            <a:gradFill rotWithShape="0">
              <a:gsLst>
                <a:gs pos="0">
                  <a:schemeClr val="bg1">
                    <a:gamma/>
                    <a:shade val="78824"/>
                    <a:invGamma/>
                  </a:schemeClr>
                </a:gs>
                <a:gs pos="100000">
                  <a:schemeClr val="bg1"/>
                </a:gs>
              </a:gsLst>
              <a:lin ang="2700000" scaled="1"/>
            </a:gra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grpSp>
          <p:nvGrpSpPr>
            <p:cNvPr id="451623" name="Group 39"/>
            <p:cNvGrpSpPr/>
            <p:nvPr userDrawn="1"/>
          </p:nvGrpSpPr>
          <p:grpSpPr bwMode="auto">
            <a:xfrm>
              <a:off x="0" y="1632"/>
              <a:ext cx="5758" cy="1858"/>
              <a:chOff x="0" y="1632"/>
              <a:chExt cx="5758" cy="1858"/>
            </a:xfrm>
          </p:grpSpPr>
          <p:sp>
            <p:nvSpPr>
              <p:cNvPr id="451624" name="Freeform 40"/>
              <p:cNvSpPr/>
              <p:nvPr/>
            </p:nvSpPr>
            <p:spPr bwMode="hidden">
              <a:xfrm>
                <a:off x="0" y="1632"/>
                <a:ext cx="3670" cy="1313"/>
              </a:xfrm>
              <a:custGeom>
                <a:avLst/>
                <a:gdLst>
                  <a:gd name="T0" fmla="*/ 0 w 3659"/>
                  <a:gd name="T1" fmla="*/ 0 h 1313"/>
                  <a:gd name="T2" fmla="*/ 0 w 3659"/>
                  <a:gd name="T3" fmla="*/ 366 h 1313"/>
                  <a:gd name="T4" fmla="*/ 3635 w 3659"/>
                  <a:gd name="T5" fmla="*/ 1313 h 1313"/>
                  <a:gd name="T6" fmla="*/ 3647 w 3659"/>
                  <a:gd name="T7" fmla="*/ 1235 h 1313"/>
                  <a:gd name="T8" fmla="*/ 3659 w 3659"/>
                  <a:gd name="T9" fmla="*/ 1163 h 1313"/>
                  <a:gd name="T10" fmla="*/ 0 w 3659"/>
                  <a:gd name="T11" fmla="*/ 0 h 1313"/>
                  <a:gd name="T12" fmla="*/ 0 w 3659"/>
                  <a:gd name="T13" fmla="*/ 0 h 1313"/>
                </a:gdLst>
                <a:ahLst/>
                <a:cxnLst>
                  <a:cxn ang="0">
                    <a:pos x="T0" y="T1"/>
                  </a:cxn>
                  <a:cxn ang="0">
                    <a:pos x="T2" y="T3"/>
                  </a:cxn>
                  <a:cxn ang="0">
                    <a:pos x="T4" y="T5"/>
                  </a:cxn>
                  <a:cxn ang="0">
                    <a:pos x="T6" y="T7"/>
                  </a:cxn>
                  <a:cxn ang="0">
                    <a:pos x="T8" y="T9"/>
                  </a:cxn>
                  <a:cxn ang="0">
                    <a:pos x="T10" y="T11"/>
                  </a:cxn>
                  <a:cxn ang="0">
                    <a:pos x="T12" y="T13"/>
                  </a:cxn>
                </a:cxnLst>
                <a:rect l="0" t="0" r="r" b="b"/>
                <a:pathLst>
                  <a:path w="3659" h="1313">
                    <a:moveTo>
                      <a:pt x="0" y="0"/>
                    </a:moveTo>
                    <a:lnTo>
                      <a:pt x="0" y="366"/>
                    </a:lnTo>
                    <a:lnTo>
                      <a:pt x="3635" y="1313"/>
                    </a:lnTo>
                    <a:lnTo>
                      <a:pt x="3647" y="1235"/>
                    </a:lnTo>
                    <a:lnTo>
                      <a:pt x="3659" y="1163"/>
                    </a:lnTo>
                    <a:lnTo>
                      <a:pt x="0" y="0"/>
                    </a:lnTo>
                    <a:lnTo>
                      <a:pt x="0" y="0"/>
                    </a:lnTo>
                    <a:close/>
                  </a:path>
                </a:pathLst>
              </a:custGeom>
              <a:gradFill rotWithShape="0">
                <a:gsLst>
                  <a:gs pos="0">
                    <a:schemeClr val="bg1">
                      <a:gamma/>
                      <a:shade val="72549"/>
                      <a:invGamma/>
                    </a:schemeClr>
                  </a:gs>
                  <a:gs pos="100000">
                    <a:schemeClr val="bg1"/>
                  </a:gs>
                </a:gsLst>
                <a:lin ang="0" scaled="1"/>
              </a:gra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451625" name="Freeform 41"/>
              <p:cNvSpPr/>
              <p:nvPr/>
            </p:nvSpPr>
            <p:spPr bwMode="hidden">
              <a:xfrm>
                <a:off x="3646" y="2795"/>
                <a:ext cx="2112" cy="695"/>
              </a:xfrm>
              <a:custGeom>
                <a:avLst/>
                <a:gdLst>
                  <a:gd name="T0" fmla="*/ 2105 w 2105"/>
                  <a:gd name="T1" fmla="*/ 665 h 695"/>
                  <a:gd name="T2" fmla="*/ 24 w 2105"/>
                  <a:gd name="T3" fmla="*/ 0 h 695"/>
                  <a:gd name="T4" fmla="*/ 12 w 2105"/>
                  <a:gd name="T5" fmla="*/ 72 h 695"/>
                  <a:gd name="T6" fmla="*/ 0 w 2105"/>
                  <a:gd name="T7" fmla="*/ 150 h 695"/>
                  <a:gd name="T8" fmla="*/ 2105 w 2105"/>
                  <a:gd name="T9" fmla="*/ 695 h 695"/>
                  <a:gd name="T10" fmla="*/ 2105 w 2105"/>
                  <a:gd name="T11" fmla="*/ 665 h 695"/>
                  <a:gd name="T12" fmla="*/ 2105 w 2105"/>
                  <a:gd name="T13" fmla="*/ 665 h 695"/>
                </a:gdLst>
                <a:ahLst/>
                <a:cxnLst>
                  <a:cxn ang="0">
                    <a:pos x="T0" y="T1"/>
                  </a:cxn>
                  <a:cxn ang="0">
                    <a:pos x="T2" y="T3"/>
                  </a:cxn>
                  <a:cxn ang="0">
                    <a:pos x="T4" y="T5"/>
                  </a:cxn>
                  <a:cxn ang="0">
                    <a:pos x="T6" y="T7"/>
                  </a:cxn>
                  <a:cxn ang="0">
                    <a:pos x="T8" y="T9"/>
                  </a:cxn>
                  <a:cxn ang="0">
                    <a:pos x="T10" y="T11"/>
                  </a:cxn>
                  <a:cxn ang="0">
                    <a:pos x="T12" y="T13"/>
                  </a:cxn>
                </a:cxnLst>
                <a:rect l="0" t="0" r="r" b="b"/>
                <a:pathLst>
                  <a:path w="2105" h="695">
                    <a:moveTo>
                      <a:pt x="2105" y="665"/>
                    </a:moveTo>
                    <a:lnTo>
                      <a:pt x="24" y="0"/>
                    </a:lnTo>
                    <a:lnTo>
                      <a:pt x="12" y="72"/>
                    </a:lnTo>
                    <a:lnTo>
                      <a:pt x="0" y="150"/>
                    </a:lnTo>
                    <a:lnTo>
                      <a:pt x="2105" y="695"/>
                    </a:lnTo>
                    <a:lnTo>
                      <a:pt x="2105" y="665"/>
                    </a:lnTo>
                    <a:lnTo>
                      <a:pt x="2105" y="665"/>
                    </a:lnTo>
                    <a:close/>
                  </a:path>
                </a:pathLst>
              </a:custGeom>
              <a:gradFill rotWithShape="0">
                <a:gsLst>
                  <a:gs pos="0">
                    <a:schemeClr val="bg1"/>
                  </a:gs>
                  <a:gs pos="100000">
                    <a:schemeClr val="bg1">
                      <a:gamma/>
                      <a:tint val="90980"/>
                      <a:invGamma/>
                    </a:schemeClr>
                  </a:gs>
                </a:gsLst>
                <a:lin ang="0" scaled="1"/>
              </a:gra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grpSp>
      </p:grpSp>
      <p:sp>
        <p:nvSpPr>
          <p:cNvPr id="451626" name="Rectangle 42"/>
          <p:cNvSpPr>
            <a:spLocks noGrp="1" noChangeArrowheads="1"/>
          </p:cNvSpPr>
          <p:nvPr>
            <p:ph type="ctrTitle" sz="quarter"/>
          </p:nvPr>
        </p:nvSpPr>
        <p:spPr>
          <a:xfrm>
            <a:off x="457200" y="1600200"/>
            <a:ext cx="8229600" cy="1828800"/>
          </a:xfrm>
        </p:spPr>
        <p:txBody>
          <a:bodyPr/>
          <a:lstStyle>
            <a:lvl1pPr>
              <a:defRPr sz="4800"/>
            </a:lvl1pPr>
          </a:lstStyle>
          <a:p>
            <a:pPr lvl="0"/>
            <a:endParaRPr lang="zh-CN" altLang="zh-CN" noProof="0"/>
          </a:p>
        </p:txBody>
      </p:sp>
      <p:sp>
        <p:nvSpPr>
          <p:cNvPr id="451627" name="Rectangle 43"/>
          <p:cNvSpPr>
            <a:spLocks noGrp="1" noChangeArrowheads="1"/>
          </p:cNvSpPr>
          <p:nvPr>
            <p:ph type="subTitle" sz="quarter" idx="1"/>
          </p:nvPr>
        </p:nvSpPr>
        <p:spPr>
          <a:xfrm>
            <a:off x="1371600" y="3886200"/>
            <a:ext cx="6400800" cy="1752600"/>
          </a:xfrm>
        </p:spPr>
        <p:txBody>
          <a:bodyPr/>
          <a:lstStyle>
            <a:lvl1pPr marL="0" indent="0" algn="ctr">
              <a:buFont typeface="Wingdings" panose="05000000000000000000" pitchFamily="2" charset="2"/>
              <a:buNone/>
              <a:defRPr sz="3600"/>
            </a:lvl1pPr>
          </a:lstStyle>
          <a:p>
            <a:pPr lvl="0"/>
            <a:r>
              <a:rPr lang="zh-CN" altLang="en-US" noProof="0"/>
              <a:t>单击此处编辑母版副标题样式</a:t>
            </a:r>
          </a:p>
        </p:txBody>
      </p:sp>
      <p:sp>
        <p:nvSpPr>
          <p:cNvPr id="451628" name="Rectangle 44"/>
          <p:cNvSpPr>
            <a:spLocks noGrp="1" noChangeArrowheads="1"/>
          </p:cNvSpPr>
          <p:nvPr>
            <p:ph type="dt" sz="quarter" idx="2"/>
          </p:nvPr>
        </p:nvSpPr>
        <p:spPr/>
        <p:txBody>
          <a:bodyPr/>
          <a:lstStyle>
            <a:lvl1pPr>
              <a:defRPr/>
            </a:lvl1pPr>
          </a:lstStyle>
          <a:p>
            <a:endParaRPr lang="en-US" altLang="zh-CN"/>
          </a:p>
        </p:txBody>
      </p:sp>
      <p:sp>
        <p:nvSpPr>
          <p:cNvPr id="451630" name="Rectangle 46"/>
          <p:cNvSpPr>
            <a:spLocks noGrp="1" noChangeArrowheads="1"/>
          </p:cNvSpPr>
          <p:nvPr>
            <p:ph type="sldNum" sz="quarter" idx="4"/>
          </p:nvPr>
        </p:nvSpPr>
        <p:spPr/>
        <p:txBody>
          <a:bodyPr/>
          <a:lstStyle>
            <a:lvl1pPr>
              <a:defRPr/>
            </a:lvl1pPr>
          </a:lstStyle>
          <a:p>
            <a:fld id="{8C2C2AC7-81AC-4B02-AE4A-D875B3D3F1B5}" type="slidenum">
              <a:rPr lang="en-US" altLang="zh-CN"/>
              <a:t>‹#›</a:t>
            </a:fld>
            <a:endParaRPr lang="en-US" altLang="zh-CN"/>
          </a:p>
        </p:txBody>
      </p:sp>
      <p:pic>
        <p:nvPicPr>
          <p:cNvPr id="451631" name="Picture 47" descr="图片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9750" y="188913"/>
            <a:ext cx="8135938" cy="287337"/>
          </a:xfrm>
          <a:prstGeom prst="rect">
            <a:avLst/>
          </a:prstGeom>
          <a:noFill/>
          <a:extLst>
            <a:ext uri="{909E8E84-426E-40DD-AFC4-6F175D3DCCD1}">
              <a14:hiddenFill xmlns:a14="http://schemas.microsoft.com/office/drawing/2010/main">
                <a:solidFill>
                  <a:srgbClr val="FFFFFF"/>
                </a:solidFill>
              </a14:hiddenFill>
            </a:ext>
          </a:extLst>
        </p:spPr>
      </p:pic>
      <p:sp>
        <p:nvSpPr>
          <p:cNvPr id="451632" name="WordArt 48"/>
          <p:cNvSpPr>
            <a:spLocks noChangeArrowheads="1" noChangeShapeType="1" noTextEdit="1"/>
          </p:cNvSpPr>
          <p:nvPr/>
        </p:nvSpPr>
        <p:spPr bwMode="auto">
          <a:xfrm>
            <a:off x="1187450" y="44450"/>
            <a:ext cx="2016125" cy="431800"/>
          </a:xfrm>
          <a:prstGeom prst="rect">
            <a:avLst/>
          </a:prstGeom>
          <a:extLst>
            <a:ext uri="{91240B29-F687-4F45-9708-019B960494DF}">
              <a14:hiddenLine xmlns:a14="http://schemas.microsoft.com/office/drawing/2010/main" w="9525">
                <a:solidFill>
                  <a:srgbClr val="000000"/>
                </a:solidFill>
                <a:round/>
              </a14:hiddenLine>
            </a:ext>
          </a:extLst>
        </p:spPr>
        <p:txBody>
          <a:bodyPr wrap="none" fromWordArt="1">
            <a:prstTxWarp prst="textPlain">
              <a:avLst>
                <a:gd name="adj" fmla="val 50000"/>
              </a:avLst>
            </a:prstTxWarp>
          </a:bodyPr>
          <a:lstStyle/>
          <a:p>
            <a:pPr algn="ctr"/>
            <a:r>
              <a:rPr lang="zh-CN" altLang="en-US" sz="2400" b="1" kern="10" spc="480">
                <a:gradFill rotWithShape="0">
                  <a:gsLst>
                    <a:gs pos="0">
                      <a:srgbClr val="AAAAAA"/>
                    </a:gs>
                    <a:gs pos="100000">
                      <a:srgbClr val="FFFFFF"/>
                    </a:gs>
                  </a:gsLst>
                  <a:lin ang="5400000" scaled="1"/>
                </a:gradFill>
                <a:effectLst>
                  <a:outerShdw dist="45791" dir="3378596" algn="ctr" rotWithShape="0">
                    <a:srgbClr val="4D4D4D">
                      <a:alpha val="80000"/>
                    </a:srgbClr>
                  </a:outerShdw>
                </a:effectLst>
                <a:latin typeface="华文行楷" panose="02010800040101010101" pitchFamily="2" charset="-122"/>
                <a:ea typeface="华文行楷" panose="02010800040101010101" pitchFamily="2" charset="-122"/>
              </a:rPr>
              <a:t>智能仪器设计基础</a:t>
            </a:r>
          </a:p>
        </p:txBody>
      </p:sp>
      <p:sp>
        <p:nvSpPr>
          <p:cNvPr id="451634" name="WordArt 50"/>
          <p:cNvSpPr>
            <a:spLocks noChangeArrowheads="1" noChangeShapeType="1" noTextEdit="1"/>
          </p:cNvSpPr>
          <p:nvPr userDrawn="1"/>
        </p:nvSpPr>
        <p:spPr bwMode="auto">
          <a:xfrm>
            <a:off x="5580063" y="44450"/>
            <a:ext cx="2016125" cy="431800"/>
          </a:xfrm>
          <a:prstGeom prst="rect">
            <a:avLst/>
          </a:prstGeom>
          <a:extLst>
            <a:ext uri="{91240B29-F687-4F45-9708-019B960494DF}">
              <a14:hiddenLine xmlns:a14="http://schemas.microsoft.com/office/drawing/2010/main" w="9525">
                <a:solidFill>
                  <a:srgbClr val="000000"/>
                </a:solidFill>
                <a:round/>
              </a14:hiddenLine>
            </a:ext>
          </a:extLst>
        </p:spPr>
        <p:txBody>
          <a:bodyPr wrap="none" fromWordArt="1">
            <a:prstTxWarp prst="textPlain">
              <a:avLst>
                <a:gd name="adj" fmla="val 50000"/>
              </a:avLst>
            </a:prstTxWarp>
          </a:bodyPr>
          <a:lstStyle/>
          <a:p>
            <a:pPr algn="ctr"/>
            <a:r>
              <a:rPr lang="zh-CN" altLang="en-US" sz="2400" b="1" kern="10" spc="480">
                <a:gradFill rotWithShape="0">
                  <a:gsLst>
                    <a:gs pos="0">
                      <a:srgbClr val="AAAAAA"/>
                    </a:gs>
                    <a:gs pos="100000">
                      <a:srgbClr val="FFFFFF"/>
                    </a:gs>
                  </a:gsLst>
                  <a:lin ang="5400000" scaled="1"/>
                </a:gradFill>
                <a:effectLst>
                  <a:outerShdw dist="45791" dir="3378596" algn="ctr" rotWithShape="0">
                    <a:srgbClr val="4D4D4D">
                      <a:alpha val="80000"/>
                    </a:srgbClr>
                  </a:outerShdw>
                </a:effectLst>
                <a:latin typeface="华文行楷" panose="02010800040101010101" pitchFamily="2" charset="-122"/>
                <a:ea typeface="华文行楷" panose="02010800040101010101" pitchFamily="2" charset="-122"/>
              </a:rPr>
              <a:t>第一章 绪论</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8" presetClass="entr" presetSubtype="0" fill="hold" grpId="0" nodeType="withEffect" nodePh="1">
                                  <p:stCondLst>
                                    <p:cond delay="0"/>
                                  </p:stCondLst>
                                  <p:endCondLst>
                                    <p:cond evt="begin" delay="0">
                                      <p:tn val="5"/>
                                    </p:cond>
                                  </p:endCondLst>
                                  <p:childTnLst>
                                    <p:set>
                                      <p:cBhvr>
                                        <p:cTn id="6" dur="indefinite" fill="hold">
                                          <p:stCondLst>
                                            <p:cond delay="0"/>
                                          </p:stCondLst>
                                        </p:cTn>
                                        <p:tgtEl>
                                          <p:spTgt spid="451626"/>
                                        </p:tgtEl>
                                        <p:attrNameLst>
                                          <p:attrName>style.visibility</p:attrName>
                                        </p:attrNameLst>
                                      </p:cBhvr>
                                      <p:to>
                                        <p:strVal val="visible"/>
                                      </p:to>
                                    </p:set>
                                    <p:anim calcmode="lin" valueType="num">
                                      <p:cBhvr>
                                        <p:cTn id="7" dur="15000" fill="hold"/>
                                        <p:tgtEl>
                                          <p:spTgt spid="451626"/>
                                        </p:tgtEl>
                                        <p:attrNameLst>
                                          <p:attrName>ppt_x</p:attrName>
                                        </p:attrNameLst>
                                      </p:cBhvr>
                                      <p:tavLst>
                                        <p:tav tm="0">
                                          <p:val>
                                            <p:strVal val="#ppt_x"/>
                                          </p:val>
                                        </p:tav>
                                        <p:tav tm="100000">
                                          <p:val>
                                            <p:strVal val="#ppt_x"/>
                                          </p:val>
                                        </p:tav>
                                      </p:tavLst>
                                    </p:anim>
                                    <p:anim calcmode="lin" valueType="num">
                                      <p:cBhvr>
                                        <p:cTn id="8" dur="15000" fill="hold"/>
                                        <p:tgtEl>
                                          <p:spTgt spid="451626"/>
                                        </p:tgtEl>
                                        <p:attrNameLst>
                                          <p:attrName>ppt_y</p:attrName>
                                        </p:attrNameLst>
                                      </p:cBhvr>
                                      <p:tavLst>
                                        <p:tav tm="0">
                                          <p:val>
                                            <p:strVal val="#ppt_y+1"/>
                                          </p:val>
                                        </p:tav>
                                        <p:tav tm="100000">
                                          <p:val>
                                            <p:strVal val="#ppt_y-1"/>
                                          </p:val>
                                        </p:tav>
                                      </p:tavLst>
                                    </p:anim>
                                  </p:childTnLst>
                                </p:cTn>
                              </p:par>
                              <p:par>
                                <p:cTn id="9" presetID="28" presetClass="entr" presetSubtype="0" fill="hold" grpId="0" nodeType="withEffect">
                                  <p:stCondLst>
                                    <p:cond delay="0"/>
                                  </p:stCondLst>
                                  <p:childTnLst>
                                    <p:set>
                                      <p:cBhvr>
                                        <p:cTn id="10" dur="indefinite" fill="hold">
                                          <p:stCondLst>
                                            <p:cond delay="0"/>
                                          </p:stCondLst>
                                        </p:cTn>
                                        <p:tgtEl>
                                          <p:spTgt spid="451627">
                                            <p:txEl>
                                              <p:pRg st="0" end="0"/>
                                            </p:txEl>
                                          </p:spTgt>
                                        </p:tgtEl>
                                        <p:attrNameLst>
                                          <p:attrName>style.visibility</p:attrName>
                                        </p:attrNameLst>
                                      </p:cBhvr>
                                      <p:to>
                                        <p:strVal val="visible"/>
                                      </p:to>
                                    </p:set>
                                    <p:anim calcmode="lin" valueType="num">
                                      <p:cBhvr>
                                        <p:cTn id="11" dur="15000" fill="hold"/>
                                        <p:tgtEl>
                                          <p:spTgt spid="451627">
                                            <p:txEl>
                                              <p:pRg st="0" end="0"/>
                                            </p:txEl>
                                          </p:spTgt>
                                        </p:tgtEl>
                                        <p:attrNameLst>
                                          <p:attrName>ppt_x</p:attrName>
                                        </p:attrNameLst>
                                      </p:cBhvr>
                                      <p:tavLst>
                                        <p:tav tm="0">
                                          <p:val>
                                            <p:strVal val="#ppt_x"/>
                                          </p:val>
                                        </p:tav>
                                        <p:tav tm="100000">
                                          <p:val>
                                            <p:strVal val="#ppt_x"/>
                                          </p:val>
                                        </p:tav>
                                      </p:tavLst>
                                    </p:anim>
                                    <p:anim calcmode="lin" valueType="num">
                                      <p:cBhvr>
                                        <p:cTn id="12" dur="15000" fill="hold"/>
                                        <p:tgtEl>
                                          <p:spTgt spid="451627">
                                            <p:txEl>
                                              <p:pRg st="0" end="0"/>
                                            </p:txEl>
                                          </p:spTgt>
                                        </p:tgtEl>
                                        <p:attrNameLst>
                                          <p:attrName>ppt_y</p:attrName>
                                        </p:attrNameLst>
                                      </p:cBhvr>
                                      <p:tavLst>
                                        <p:tav tm="0">
                                          <p:val>
                                            <p:strVal val="#ppt_y+1"/>
                                          </p:val>
                                        </p:tav>
                                        <p:tav tm="100000">
                                          <p:val>
                                            <p:strVal val="#ppt_y-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1626" grpId="0"/>
      <p:bldP spid="451627" grpId="0" build="allAtOnce">
        <p:tmplLst>
          <p:tmpl lvl="1">
            <p:tnLst>
              <p:par>
                <p:cTn presetID="28" presetClass="entr" presetSubtype="0" fill="hold" nodeType="withEffect">
                  <p:stCondLst>
                    <p:cond delay="0"/>
                  </p:stCondLst>
                  <p:childTnLst>
                    <p:set>
                      <p:cBhvr>
                        <p:cTn dur="indefinite" fill="hold">
                          <p:stCondLst>
                            <p:cond delay="0"/>
                          </p:stCondLst>
                        </p:cTn>
                        <p:tgtEl>
                          <p:spTgt spid="451627"/>
                        </p:tgtEl>
                        <p:attrNameLst>
                          <p:attrName>style.visibility</p:attrName>
                        </p:attrNameLst>
                      </p:cBhvr>
                      <p:to>
                        <p:strVal val="visible"/>
                      </p:to>
                    </p:set>
                    <p:anim calcmode="lin" valueType="num">
                      <p:cBhvr>
                        <p:cTn dur="15000" fill="hold"/>
                        <p:tgtEl>
                          <p:spTgt spid="451627"/>
                        </p:tgtEl>
                        <p:attrNameLst>
                          <p:attrName>ppt_x</p:attrName>
                        </p:attrNameLst>
                      </p:cBhvr>
                      <p:tavLst>
                        <p:tav tm="0">
                          <p:val>
                            <p:strVal val="#ppt_x"/>
                          </p:val>
                        </p:tav>
                        <p:tav tm="100000">
                          <p:val>
                            <p:strVal val="#ppt_x"/>
                          </p:val>
                        </p:tav>
                      </p:tavLst>
                    </p:anim>
                    <p:anim calcmode="lin" valueType="num">
                      <p:cBhvr>
                        <p:cTn dur="15000" fill="hold"/>
                        <p:tgtEl>
                          <p:spTgt spid="451627"/>
                        </p:tgtEl>
                        <p:attrNameLst>
                          <p:attrName>ppt_y</p:attrName>
                        </p:attrNameLst>
                      </p:cBhvr>
                      <p:tavLst>
                        <p:tav tm="0">
                          <p:val>
                            <p:strVal val="#ppt_y+1"/>
                          </p:val>
                        </p:tav>
                        <p:tav tm="100000">
                          <p:val>
                            <p:strVal val="#ppt_y-1"/>
                          </p:val>
                        </p:tav>
                      </p:tavLst>
                    </p:anim>
                  </p:childTnLst>
                </p:cTn>
              </p:par>
            </p:tnLst>
          </p:tmpl>
        </p:tmplLst>
      </p:bldP>
    </p:bld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lvl1pPr>
              <a:defRPr/>
            </a:lvl1pPr>
          </a:lstStyle>
          <a:p>
            <a:endParaRPr lang="en-US" altLang="zh-CN"/>
          </a:p>
        </p:txBody>
      </p:sp>
      <p:sp>
        <p:nvSpPr>
          <p:cNvPr id="5" name="页脚占位符 4"/>
          <p:cNvSpPr>
            <a:spLocks noGrp="1"/>
          </p:cNvSpPr>
          <p:nvPr>
            <p:ph type="ftr" sz="quarter" idx="11"/>
          </p:nvPr>
        </p:nvSpPr>
        <p:spPr/>
        <p:txBody>
          <a:bodyPr/>
          <a:lstStyle>
            <a:lvl1pPr>
              <a:defRPr/>
            </a:lvl1pPr>
          </a:lstStyle>
          <a:p>
            <a:endParaRPr lang="en-US" altLang="zh-CN"/>
          </a:p>
        </p:txBody>
      </p:sp>
      <p:sp>
        <p:nvSpPr>
          <p:cNvPr id="6" name="灯片编号占位符 5"/>
          <p:cNvSpPr>
            <a:spLocks noGrp="1"/>
          </p:cNvSpPr>
          <p:nvPr>
            <p:ph type="sldNum" sz="quarter" idx="12"/>
          </p:nvPr>
        </p:nvSpPr>
        <p:spPr/>
        <p:txBody>
          <a:bodyPr/>
          <a:lstStyle>
            <a:lvl1pPr>
              <a:defRPr/>
            </a:lvl1pPr>
          </a:lstStyle>
          <a:p>
            <a:fld id="{1C4B4CBA-0A10-43AF-A55D-F9232B415C86}" type="slidenum">
              <a:rPr lang="en-US" altLang="zh-CN"/>
              <a:t>‹#›</a:t>
            </a:fld>
            <a:endParaRPr lang="en-US" altLang="zh-CN"/>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7813"/>
            <a:ext cx="2057400" cy="5853112"/>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457200" y="277813"/>
            <a:ext cx="6019800" cy="5853112"/>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lvl1pPr>
              <a:defRPr/>
            </a:lvl1pPr>
          </a:lstStyle>
          <a:p>
            <a:endParaRPr lang="en-US" altLang="zh-CN"/>
          </a:p>
        </p:txBody>
      </p:sp>
      <p:sp>
        <p:nvSpPr>
          <p:cNvPr id="5" name="页脚占位符 4"/>
          <p:cNvSpPr>
            <a:spLocks noGrp="1"/>
          </p:cNvSpPr>
          <p:nvPr>
            <p:ph type="ftr" sz="quarter" idx="11"/>
          </p:nvPr>
        </p:nvSpPr>
        <p:spPr/>
        <p:txBody>
          <a:bodyPr/>
          <a:lstStyle>
            <a:lvl1pPr>
              <a:defRPr/>
            </a:lvl1pPr>
          </a:lstStyle>
          <a:p>
            <a:endParaRPr lang="en-US" altLang="zh-CN"/>
          </a:p>
        </p:txBody>
      </p:sp>
      <p:sp>
        <p:nvSpPr>
          <p:cNvPr id="6" name="灯片编号占位符 5"/>
          <p:cNvSpPr>
            <a:spLocks noGrp="1"/>
          </p:cNvSpPr>
          <p:nvPr>
            <p:ph type="sldNum" sz="quarter" idx="12"/>
          </p:nvPr>
        </p:nvSpPr>
        <p:spPr/>
        <p:txBody>
          <a:bodyPr/>
          <a:lstStyle>
            <a:lvl1pPr>
              <a:defRPr/>
            </a:lvl1pPr>
          </a:lstStyle>
          <a:p>
            <a:fld id="{07309EEE-B6BD-483A-9B16-C233B7E15E63}" type="slidenum">
              <a:rPr lang="en-US" altLang="zh-CN"/>
              <a:t>‹#›</a:t>
            </a:fld>
            <a:endParaRPr lang="en-US" altLang="zh-CN"/>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fourObj" preserve="1">
  <p:cSld name="标题和四项内容">
    <p:spTree>
      <p:nvGrpSpPr>
        <p:cNvPr id="1" name=""/>
        <p:cNvGrpSpPr/>
        <p:nvPr/>
      </p:nvGrpSpPr>
      <p:grpSpPr>
        <a:xfrm>
          <a:off x="0" y="0"/>
          <a:ext cx="0" cy="0"/>
          <a:chOff x="0" y="0"/>
          <a:chExt cx="0" cy="0"/>
        </a:xfrm>
      </p:grpSpPr>
      <p:sp>
        <p:nvSpPr>
          <p:cNvPr id="2" name="标题 1"/>
          <p:cNvSpPr>
            <a:spLocks noGrp="1"/>
          </p:cNvSpPr>
          <p:nvPr>
            <p:ph type="title" sz="quarter"/>
          </p:nvPr>
        </p:nvSpPr>
        <p:spPr>
          <a:xfrm>
            <a:off x="457200" y="277813"/>
            <a:ext cx="8229600" cy="1143000"/>
          </a:xfrm>
        </p:spPr>
        <p:txBody>
          <a:bodyPr/>
          <a:lstStyle/>
          <a:p>
            <a:r>
              <a:rPr lang="zh-CN" altLang="en-US"/>
              <a:t>单击此处编辑母版标题样式</a:t>
            </a:r>
          </a:p>
        </p:txBody>
      </p:sp>
      <p:sp>
        <p:nvSpPr>
          <p:cNvPr id="3" name="内容占位符 2"/>
          <p:cNvSpPr>
            <a:spLocks noGrp="1"/>
          </p:cNvSpPr>
          <p:nvPr>
            <p:ph sz="quarter" idx="1"/>
          </p:nvPr>
        </p:nvSpPr>
        <p:spPr>
          <a:xfrm>
            <a:off x="457200" y="1600200"/>
            <a:ext cx="4038600" cy="2189163"/>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quarter" idx="2"/>
          </p:nvPr>
        </p:nvSpPr>
        <p:spPr>
          <a:xfrm>
            <a:off x="4648200" y="1600200"/>
            <a:ext cx="4038600" cy="2189163"/>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内容占位符 4"/>
          <p:cNvSpPr>
            <a:spLocks noGrp="1"/>
          </p:cNvSpPr>
          <p:nvPr>
            <p:ph sz="quarter" idx="3"/>
          </p:nvPr>
        </p:nvSpPr>
        <p:spPr>
          <a:xfrm>
            <a:off x="457200" y="3941763"/>
            <a:ext cx="4038600" cy="2189162"/>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内容占位符 5"/>
          <p:cNvSpPr>
            <a:spLocks noGrp="1"/>
          </p:cNvSpPr>
          <p:nvPr>
            <p:ph sz="quarter" idx="4"/>
          </p:nvPr>
        </p:nvSpPr>
        <p:spPr>
          <a:xfrm>
            <a:off x="4648200" y="3941763"/>
            <a:ext cx="4038600" cy="2189162"/>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a:xfrm>
            <a:off x="457200" y="6243638"/>
            <a:ext cx="2133600" cy="457200"/>
          </a:xfrm>
        </p:spPr>
        <p:txBody>
          <a:bodyPr/>
          <a:lstStyle>
            <a:lvl1pPr>
              <a:defRPr/>
            </a:lvl1pPr>
          </a:lstStyle>
          <a:p>
            <a:endParaRPr lang="en-US" altLang="zh-CN"/>
          </a:p>
        </p:txBody>
      </p:sp>
      <p:sp>
        <p:nvSpPr>
          <p:cNvPr id="8" name="页脚占位符 7"/>
          <p:cNvSpPr>
            <a:spLocks noGrp="1"/>
          </p:cNvSpPr>
          <p:nvPr>
            <p:ph type="ftr" sz="quarter" idx="11"/>
          </p:nvPr>
        </p:nvSpPr>
        <p:spPr>
          <a:xfrm>
            <a:off x="3124200" y="6248400"/>
            <a:ext cx="2895600" cy="457200"/>
          </a:xfrm>
        </p:spPr>
        <p:txBody>
          <a:bodyPr/>
          <a:lstStyle>
            <a:lvl1pPr>
              <a:defRPr/>
            </a:lvl1pPr>
          </a:lstStyle>
          <a:p>
            <a:endParaRPr lang="en-US" altLang="zh-CN"/>
          </a:p>
        </p:txBody>
      </p:sp>
      <p:sp>
        <p:nvSpPr>
          <p:cNvPr id="9" name="灯片编号占位符 8"/>
          <p:cNvSpPr>
            <a:spLocks noGrp="1"/>
          </p:cNvSpPr>
          <p:nvPr>
            <p:ph type="sldNum" sz="quarter" idx="12"/>
          </p:nvPr>
        </p:nvSpPr>
        <p:spPr>
          <a:xfrm>
            <a:off x="6553200" y="6243638"/>
            <a:ext cx="2133600" cy="457200"/>
          </a:xfrm>
        </p:spPr>
        <p:txBody>
          <a:bodyPr/>
          <a:lstStyle>
            <a:lvl1pPr>
              <a:defRPr/>
            </a:lvl1pPr>
          </a:lstStyle>
          <a:p>
            <a:fld id="{3A02ED79-EB76-457B-A595-8D38D4EFF6F2}" type="slidenum">
              <a:rPr lang="en-US" altLang="zh-CN"/>
              <a:t>‹#›</a:t>
            </a:fld>
            <a:endParaRPr lang="en-US" altLang="zh-CN"/>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lvl1pPr>
              <a:defRPr/>
            </a:lvl1pPr>
          </a:lstStyle>
          <a:p>
            <a:endParaRPr lang="en-US" altLang="zh-CN"/>
          </a:p>
        </p:txBody>
      </p:sp>
      <p:sp>
        <p:nvSpPr>
          <p:cNvPr id="5" name="页脚占位符 4"/>
          <p:cNvSpPr>
            <a:spLocks noGrp="1"/>
          </p:cNvSpPr>
          <p:nvPr>
            <p:ph type="ftr" sz="quarter" idx="11"/>
          </p:nvPr>
        </p:nvSpPr>
        <p:spPr/>
        <p:txBody>
          <a:bodyPr/>
          <a:lstStyle>
            <a:lvl1pPr>
              <a:defRPr/>
            </a:lvl1pPr>
          </a:lstStyle>
          <a:p>
            <a:endParaRPr lang="en-US" altLang="zh-CN"/>
          </a:p>
        </p:txBody>
      </p:sp>
      <p:sp>
        <p:nvSpPr>
          <p:cNvPr id="6" name="灯片编号占位符 5"/>
          <p:cNvSpPr>
            <a:spLocks noGrp="1"/>
          </p:cNvSpPr>
          <p:nvPr>
            <p:ph type="sldNum" sz="quarter" idx="12"/>
          </p:nvPr>
        </p:nvSpPr>
        <p:spPr/>
        <p:txBody>
          <a:bodyPr/>
          <a:lstStyle>
            <a:lvl1pPr>
              <a:defRPr/>
            </a:lvl1pPr>
          </a:lstStyle>
          <a:p>
            <a:fld id="{494A7BB9-4631-4AA7-9ACC-A2D97FA8F902}" type="slidenum">
              <a:rPr lang="en-US" altLang="zh-CN"/>
              <a:t>‹#›</a:t>
            </a:fld>
            <a:endParaRPr lang="en-US" altLang="zh-CN"/>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23888" y="1709738"/>
            <a:ext cx="7886700" cy="2852737"/>
          </a:xfrm>
        </p:spPr>
        <p:txBody>
          <a:bodyPr anchor="b"/>
          <a:lstStyle>
            <a:lvl1pPr>
              <a:defRPr sz="6000"/>
            </a:lvl1pPr>
          </a:lstStyle>
          <a:p>
            <a:r>
              <a:rPr lang="zh-CN" altLang="en-US"/>
              <a:t>单击此处编辑母版标题样式</a:t>
            </a:r>
          </a:p>
        </p:txBody>
      </p:sp>
      <p:sp>
        <p:nvSpPr>
          <p:cNvPr id="3" name="文本占位符 2"/>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zh-CN" altLang="en-US"/>
              <a:t>单击此处编辑母版文本样式</a:t>
            </a:r>
          </a:p>
        </p:txBody>
      </p:sp>
      <p:sp>
        <p:nvSpPr>
          <p:cNvPr id="4" name="日期占位符 3"/>
          <p:cNvSpPr>
            <a:spLocks noGrp="1"/>
          </p:cNvSpPr>
          <p:nvPr>
            <p:ph type="dt" sz="half" idx="10"/>
          </p:nvPr>
        </p:nvSpPr>
        <p:spPr/>
        <p:txBody>
          <a:bodyPr/>
          <a:lstStyle>
            <a:lvl1pPr>
              <a:defRPr/>
            </a:lvl1pPr>
          </a:lstStyle>
          <a:p>
            <a:endParaRPr lang="en-US" altLang="zh-CN"/>
          </a:p>
        </p:txBody>
      </p:sp>
      <p:sp>
        <p:nvSpPr>
          <p:cNvPr id="5" name="页脚占位符 4"/>
          <p:cNvSpPr>
            <a:spLocks noGrp="1"/>
          </p:cNvSpPr>
          <p:nvPr>
            <p:ph type="ftr" sz="quarter" idx="11"/>
          </p:nvPr>
        </p:nvSpPr>
        <p:spPr/>
        <p:txBody>
          <a:bodyPr/>
          <a:lstStyle>
            <a:lvl1pPr>
              <a:defRPr/>
            </a:lvl1pPr>
          </a:lstStyle>
          <a:p>
            <a:endParaRPr lang="en-US" altLang="zh-CN"/>
          </a:p>
        </p:txBody>
      </p:sp>
      <p:sp>
        <p:nvSpPr>
          <p:cNvPr id="6" name="灯片编号占位符 5"/>
          <p:cNvSpPr>
            <a:spLocks noGrp="1"/>
          </p:cNvSpPr>
          <p:nvPr>
            <p:ph type="sldNum" sz="quarter" idx="12"/>
          </p:nvPr>
        </p:nvSpPr>
        <p:spPr/>
        <p:txBody>
          <a:bodyPr/>
          <a:lstStyle>
            <a:lvl1pPr>
              <a:defRPr/>
            </a:lvl1pPr>
          </a:lstStyle>
          <a:p>
            <a:fld id="{F30A1A66-3A48-4157-A5C0-4DE5822B7879}" type="slidenum">
              <a:rPr lang="en-US" altLang="zh-CN"/>
              <a:t>‹#›</a:t>
            </a:fld>
            <a:endParaRPr lang="en-US" altLang="zh-CN"/>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457200" y="1600200"/>
            <a:ext cx="4038600" cy="4530725"/>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4648200" y="1600200"/>
            <a:ext cx="4038600" cy="4530725"/>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p:txBody>
          <a:bodyPr/>
          <a:lstStyle>
            <a:lvl1pPr>
              <a:defRPr/>
            </a:lvl1pPr>
          </a:lstStyle>
          <a:p>
            <a:endParaRPr lang="en-US" altLang="zh-CN"/>
          </a:p>
        </p:txBody>
      </p:sp>
      <p:sp>
        <p:nvSpPr>
          <p:cNvPr id="6" name="页脚占位符 5"/>
          <p:cNvSpPr>
            <a:spLocks noGrp="1"/>
          </p:cNvSpPr>
          <p:nvPr>
            <p:ph type="ftr" sz="quarter" idx="11"/>
          </p:nvPr>
        </p:nvSpPr>
        <p:spPr/>
        <p:txBody>
          <a:bodyPr/>
          <a:lstStyle>
            <a:lvl1pPr>
              <a:defRPr/>
            </a:lvl1pPr>
          </a:lstStyle>
          <a:p>
            <a:endParaRPr lang="en-US" altLang="zh-CN"/>
          </a:p>
        </p:txBody>
      </p:sp>
      <p:sp>
        <p:nvSpPr>
          <p:cNvPr id="7" name="灯片编号占位符 6"/>
          <p:cNvSpPr>
            <a:spLocks noGrp="1"/>
          </p:cNvSpPr>
          <p:nvPr>
            <p:ph type="sldNum" sz="quarter" idx="12"/>
          </p:nvPr>
        </p:nvSpPr>
        <p:spPr/>
        <p:txBody>
          <a:bodyPr/>
          <a:lstStyle>
            <a:lvl1pPr>
              <a:defRPr/>
            </a:lvl1pPr>
          </a:lstStyle>
          <a:p>
            <a:fld id="{BD286D33-7F47-46F6-BAB6-9B87FA5B81DE}" type="slidenum">
              <a:rPr lang="en-US" altLang="zh-CN"/>
              <a:t>‹#›</a:t>
            </a:fld>
            <a:endParaRPr lang="en-US" altLang="zh-CN"/>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30238" y="365125"/>
            <a:ext cx="7886700" cy="1325563"/>
          </a:xfrm>
        </p:spPr>
        <p:txBody>
          <a:bodyPr/>
          <a:lstStyle/>
          <a:p>
            <a:r>
              <a:rPr lang="zh-CN" altLang="en-US"/>
              <a:t>单击此处编辑母版标题样式</a:t>
            </a:r>
          </a:p>
        </p:txBody>
      </p:sp>
      <p:sp>
        <p:nvSpPr>
          <p:cNvPr id="3" name="文本占位符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630238" y="2505075"/>
            <a:ext cx="3868737" cy="368458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4629150" y="2505075"/>
            <a:ext cx="3887788" cy="368458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p:txBody>
          <a:bodyPr/>
          <a:lstStyle>
            <a:lvl1pPr>
              <a:defRPr/>
            </a:lvl1pPr>
          </a:lstStyle>
          <a:p>
            <a:endParaRPr lang="en-US" altLang="zh-CN"/>
          </a:p>
        </p:txBody>
      </p:sp>
      <p:sp>
        <p:nvSpPr>
          <p:cNvPr id="8" name="页脚占位符 7"/>
          <p:cNvSpPr>
            <a:spLocks noGrp="1"/>
          </p:cNvSpPr>
          <p:nvPr>
            <p:ph type="ftr" sz="quarter" idx="11"/>
          </p:nvPr>
        </p:nvSpPr>
        <p:spPr/>
        <p:txBody>
          <a:bodyPr/>
          <a:lstStyle>
            <a:lvl1pPr>
              <a:defRPr/>
            </a:lvl1pPr>
          </a:lstStyle>
          <a:p>
            <a:endParaRPr lang="en-US" altLang="zh-CN"/>
          </a:p>
        </p:txBody>
      </p:sp>
      <p:sp>
        <p:nvSpPr>
          <p:cNvPr id="9" name="灯片编号占位符 8"/>
          <p:cNvSpPr>
            <a:spLocks noGrp="1"/>
          </p:cNvSpPr>
          <p:nvPr>
            <p:ph type="sldNum" sz="quarter" idx="12"/>
          </p:nvPr>
        </p:nvSpPr>
        <p:spPr/>
        <p:txBody>
          <a:bodyPr/>
          <a:lstStyle>
            <a:lvl1pPr>
              <a:defRPr/>
            </a:lvl1pPr>
          </a:lstStyle>
          <a:p>
            <a:fld id="{353E2D3C-C740-419D-A605-2EC0E5086BAC}" type="slidenum">
              <a:rPr lang="en-US" altLang="zh-CN"/>
              <a:t>‹#›</a:t>
            </a:fld>
            <a:endParaRPr lang="en-US" altLang="zh-CN"/>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lvl1pPr>
              <a:defRPr/>
            </a:lvl1pPr>
          </a:lstStyle>
          <a:p>
            <a:endParaRPr lang="en-US" altLang="zh-CN"/>
          </a:p>
        </p:txBody>
      </p:sp>
      <p:sp>
        <p:nvSpPr>
          <p:cNvPr id="4" name="页脚占位符 3"/>
          <p:cNvSpPr>
            <a:spLocks noGrp="1"/>
          </p:cNvSpPr>
          <p:nvPr>
            <p:ph type="ftr" sz="quarter" idx="11"/>
          </p:nvPr>
        </p:nvSpPr>
        <p:spPr/>
        <p:txBody>
          <a:bodyPr/>
          <a:lstStyle>
            <a:lvl1pPr>
              <a:defRPr/>
            </a:lvl1pPr>
          </a:lstStyle>
          <a:p>
            <a:endParaRPr lang="en-US" altLang="zh-CN"/>
          </a:p>
        </p:txBody>
      </p:sp>
      <p:sp>
        <p:nvSpPr>
          <p:cNvPr id="5" name="灯片编号占位符 4"/>
          <p:cNvSpPr>
            <a:spLocks noGrp="1"/>
          </p:cNvSpPr>
          <p:nvPr>
            <p:ph type="sldNum" sz="quarter" idx="12"/>
          </p:nvPr>
        </p:nvSpPr>
        <p:spPr/>
        <p:txBody>
          <a:bodyPr/>
          <a:lstStyle>
            <a:lvl1pPr>
              <a:defRPr/>
            </a:lvl1pPr>
          </a:lstStyle>
          <a:p>
            <a:fld id="{27099CB2-D7C4-4DE7-8865-C63CB1717BAB}" type="slidenum">
              <a:rPr lang="en-US" altLang="zh-CN"/>
              <a:t>‹#›</a:t>
            </a:fld>
            <a:endParaRPr lang="en-US" altLang="zh-CN"/>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lvl1pPr>
              <a:defRPr/>
            </a:lvl1pPr>
          </a:lstStyle>
          <a:p>
            <a:endParaRPr lang="en-US" altLang="zh-CN"/>
          </a:p>
        </p:txBody>
      </p:sp>
      <p:sp>
        <p:nvSpPr>
          <p:cNvPr id="3" name="页脚占位符 2"/>
          <p:cNvSpPr>
            <a:spLocks noGrp="1"/>
          </p:cNvSpPr>
          <p:nvPr>
            <p:ph type="ftr" sz="quarter" idx="11"/>
          </p:nvPr>
        </p:nvSpPr>
        <p:spPr/>
        <p:txBody>
          <a:bodyPr/>
          <a:lstStyle>
            <a:lvl1pPr>
              <a:defRPr/>
            </a:lvl1pPr>
          </a:lstStyle>
          <a:p>
            <a:endParaRPr lang="en-US" altLang="zh-CN"/>
          </a:p>
        </p:txBody>
      </p:sp>
      <p:sp>
        <p:nvSpPr>
          <p:cNvPr id="4" name="灯片编号占位符 3"/>
          <p:cNvSpPr>
            <a:spLocks noGrp="1"/>
          </p:cNvSpPr>
          <p:nvPr>
            <p:ph type="sldNum" sz="quarter" idx="12"/>
          </p:nvPr>
        </p:nvSpPr>
        <p:spPr/>
        <p:txBody>
          <a:bodyPr/>
          <a:lstStyle>
            <a:lvl1pPr>
              <a:defRPr/>
            </a:lvl1pPr>
          </a:lstStyle>
          <a:p>
            <a:fld id="{231C7312-F82D-44DB-BE98-CEF01BA176E7}" type="slidenum">
              <a:rPr lang="en-US" altLang="zh-CN"/>
              <a:t>‹#›</a:t>
            </a:fld>
            <a:endParaRPr lang="en-US" altLang="zh-CN"/>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30238" y="457200"/>
            <a:ext cx="2949575" cy="1600200"/>
          </a:xfrm>
        </p:spPr>
        <p:txBody>
          <a:bodyPr anchor="b"/>
          <a:lstStyle>
            <a:lvl1pPr>
              <a:defRPr sz="3200"/>
            </a:lvl1pPr>
          </a:lstStyle>
          <a:p>
            <a:r>
              <a:rPr lang="zh-CN" altLang="en-US"/>
              <a:t>单击此处编辑母版标题样式</a:t>
            </a:r>
          </a:p>
        </p:txBody>
      </p:sp>
      <p:sp>
        <p:nvSpPr>
          <p:cNvPr id="3" name="内容占位符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p:cNvSpPr>
            <a:spLocks noGrp="1"/>
          </p:cNvSpPr>
          <p:nvPr>
            <p:ph type="dt" sz="half" idx="10"/>
          </p:nvPr>
        </p:nvSpPr>
        <p:spPr/>
        <p:txBody>
          <a:bodyPr/>
          <a:lstStyle>
            <a:lvl1pPr>
              <a:defRPr/>
            </a:lvl1pPr>
          </a:lstStyle>
          <a:p>
            <a:endParaRPr lang="en-US" altLang="zh-CN"/>
          </a:p>
        </p:txBody>
      </p:sp>
      <p:sp>
        <p:nvSpPr>
          <p:cNvPr id="6" name="页脚占位符 5"/>
          <p:cNvSpPr>
            <a:spLocks noGrp="1"/>
          </p:cNvSpPr>
          <p:nvPr>
            <p:ph type="ftr" sz="quarter" idx="11"/>
          </p:nvPr>
        </p:nvSpPr>
        <p:spPr/>
        <p:txBody>
          <a:bodyPr/>
          <a:lstStyle>
            <a:lvl1pPr>
              <a:defRPr/>
            </a:lvl1pPr>
          </a:lstStyle>
          <a:p>
            <a:endParaRPr lang="en-US" altLang="zh-CN"/>
          </a:p>
        </p:txBody>
      </p:sp>
      <p:sp>
        <p:nvSpPr>
          <p:cNvPr id="7" name="灯片编号占位符 6"/>
          <p:cNvSpPr>
            <a:spLocks noGrp="1"/>
          </p:cNvSpPr>
          <p:nvPr>
            <p:ph type="sldNum" sz="quarter" idx="12"/>
          </p:nvPr>
        </p:nvSpPr>
        <p:spPr/>
        <p:txBody>
          <a:bodyPr/>
          <a:lstStyle>
            <a:lvl1pPr>
              <a:defRPr/>
            </a:lvl1pPr>
          </a:lstStyle>
          <a:p>
            <a:fld id="{9DE49B58-6D34-4AB3-AF4D-9770F5FE4906}" type="slidenum">
              <a:rPr lang="en-US" altLang="zh-CN"/>
              <a:t>‹#›</a:t>
            </a:fld>
            <a:endParaRPr lang="en-US" altLang="zh-CN"/>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30238" y="457200"/>
            <a:ext cx="2949575" cy="1600200"/>
          </a:xfrm>
        </p:spPr>
        <p:txBody>
          <a:bodyPr anchor="b"/>
          <a:lstStyle>
            <a:lvl1pPr>
              <a:defRPr sz="3200"/>
            </a:lvl1pPr>
          </a:lstStyle>
          <a:p>
            <a:r>
              <a:rPr lang="zh-CN" altLang="en-US"/>
              <a:t>单击此处编辑母版标题样式</a:t>
            </a:r>
          </a:p>
        </p:txBody>
      </p:sp>
      <p:sp>
        <p:nvSpPr>
          <p:cNvPr id="3" name="图片占位符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p:cNvSpPr>
            <a:spLocks noGrp="1"/>
          </p:cNvSpPr>
          <p:nvPr>
            <p:ph type="dt" sz="half" idx="10"/>
          </p:nvPr>
        </p:nvSpPr>
        <p:spPr/>
        <p:txBody>
          <a:bodyPr/>
          <a:lstStyle>
            <a:lvl1pPr>
              <a:defRPr/>
            </a:lvl1pPr>
          </a:lstStyle>
          <a:p>
            <a:endParaRPr lang="en-US" altLang="zh-CN"/>
          </a:p>
        </p:txBody>
      </p:sp>
      <p:sp>
        <p:nvSpPr>
          <p:cNvPr id="6" name="页脚占位符 5"/>
          <p:cNvSpPr>
            <a:spLocks noGrp="1"/>
          </p:cNvSpPr>
          <p:nvPr>
            <p:ph type="ftr" sz="quarter" idx="11"/>
          </p:nvPr>
        </p:nvSpPr>
        <p:spPr/>
        <p:txBody>
          <a:bodyPr/>
          <a:lstStyle>
            <a:lvl1pPr>
              <a:defRPr/>
            </a:lvl1pPr>
          </a:lstStyle>
          <a:p>
            <a:endParaRPr lang="en-US" altLang="zh-CN"/>
          </a:p>
        </p:txBody>
      </p:sp>
      <p:sp>
        <p:nvSpPr>
          <p:cNvPr id="7" name="灯片编号占位符 6"/>
          <p:cNvSpPr>
            <a:spLocks noGrp="1"/>
          </p:cNvSpPr>
          <p:nvPr>
            <p:ph type="sldNum" sz="quarter" idx="12"/>
          </p:nvPr>
        </p:nvSpPr>
        <p:spPr/>
        <p:txBody>
          <a:bodyPr/>
          <a:lstStyle>
            <a:lvl1pPr>
              <a:defRPr/>
            </a:lvl1pPr>
          </a:lstStyle>
          <a:p>
            <a:fld id="{2E46ABC4-C9F3-471D-97BC-2ECA25442A14}" type="slidenum">
              <a:rPr lang="en-US" altLang="zh-CN"/>
              <a:t>‹#›</a:t>
            </a:fld>
            <a:endParaRPr lang="en-US" altLang="zh-CN"/>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4.png"/><Relationship Id="rId2" Type="http://schemas.openxmlformats.org/officeDocument/2006/relationships/slideLayout" Target="../slideLayouts/slideLayout2.xml"/><Relationship Id="rId16"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0">
          <a:gsLst>
            <a:gs pos="0">
              <a:schemeClr val="bg1">
                <a:gamma/>
                <a:shade val="57647"/>
                <a:invGamma/>
              </a:schemeClr>
            </a:gs>
            <a:gs pos="100000">
              <a:schemeClr val="bg1"/>
            </a:gs>
          </a:gsLst>
          <a:lin ang="2700000" scaled="1"/>
        </a:gradFill>
        <a:effectLst/>
      </p:bgPr>
    </p:bg>
    <p:spTree>
      <p:nvGrpSpPr>
        <p:cNvPr id="1" name=""/>
        <p:cNvGrpSpPr/>
        <p:nvPr/>
      </p:nvGrpSpPr>
      <p:grpSpPr>
        <a:xfrm>
          <a:off x="0" y="0"/>
          <a:ext cx="0" cy="0"/>
          <a:chOff x="0" y="0"/>
          <a:chExt cx="0" cy="0"/>
        </a:xfrm>
      </p:grpSpPr>
      <p:grpSp>
        <p:nvGrpSpPr>
          <p:cNvPr id="450562" name="Group 2"/>
          <p:cNvGrpSpPr/>
          <p:nvPr/>
        </p:nvGrpSpPr>
        <p:grpSpPr bwMode="auto">
          <a:xfrm>
            <a:off x="0" y="0"/>
            <a:ext cx="9144000" cy="6856413"/>
            <a:chOff x="0" y="0"/>
            <a:chExt cx="5760" cy="4319"/>
          </a:xfrm>
        </p:grpSpPr>
        <p:sp>
          <p:nvSpPr>
            <p:cNvPr id="450563" name="Freeform 3"/>
            <p:cNvSpPr/>
            <p:nvPr/>
          </p:nvSpPr>
          <p:spPr bwMode="hidden">
            <a:xfrm>
              <a:off x="0" y="12"/>
              <a:ext cx="5758" cy="3273"/>
            </a:xfrm>
            <a:custGeom>
              <a:avLst/>
              <a:gdLst>
                <a:gd name="T0" fmla="*/ 3193 w 5740"/>
                <a:gd name="T1" fmla="*/ 1816 h 3273"/>
                <a:gd name="T2" fmla="*/ 0 w 5740"/>
                <a:gd name="T3" fmla="*/ 0 h 3273"/>
                <a:gd name="T4" fmla="*/ 0 w 5740"/>
                <a:gd name="T5" fmla="*/ 522 h 3273"/>
                <a:gd name="T6" fmla="*/ 3037 w 5740"/>
                <a:gd name="T7" fmla="*/ 1978 h 3273"/>
                <a:gd name="T8" fmla="*/ 5740 w 5740"/>
                <a:gd name="T9" fmla="*/ 3273 h 3273"/>
                <a:gd name="T10" fmla="*/ 5740 w 5740"/>
                <a:gd name="T11" fmla="*/ 3267 h 3273"/>
                <a:gd name="T12" fmla="*/ 3193 w 5740"/>
                <a:gd name="T13" fmla="*/ 1816 h 3273"/>
                <a:gd name="T14" fmla="*/ 3193 w 5740"/>
                <a:gd name="T15" fmla="*/ 1816 h 327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740" h="3273">
                  <a:moveTo>
                    <a:pt x="3193" y="1816"/>
                  </a:moveTo>
                  <a:lnTo>
                    <a:pt x="0" y="0"/>
                  </a:lnTo>
                  <a:lnTo>
                    <a:pt x="0" y="522"/>
                  </a:lnTo>
                  <a:lnTo>
                    <a:pt x="3037" y="1978"/>
                  </a:lnTo>
                  <a:lnTo>
                    <a:pt x="5740" y="3273"/>
                  </a:lnTo>
                  <a:lnTo>
                    <a:pt x="5740" y="3267"/>
                  </a:lnTo>
                  <a:lnTo>
                    <a:pt x="3193" y="1816"/>
                  </a:lnTo>
                  <a:lnTo>
                    <a:pt x="3193" y="1816"/>
                  </a:lnTo>
                  <a:close/>
                </a:path>
              </a:pathLst>
            </a:custGeom>
            <a:gradFill rotWithShape="0">
              <a:gsLst>
                <a:gs pos="0">
                  <a:schemeClr val="bg2">
                    <a:gamma/>
                    <a:shade val="63529"/>
                    <a:invGamma/>
                  </a:schemeClr>
                </a:gs>
                <a:gs pos="100000">
                  <a:schemeClr val="bg2"/>
                </a:gs>
              </a:gsLst>
              <a:lin ang="0" scaled="1"/>
            </a:gra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450564" name="Freeform 4"/>
            <p:cNvSpPr/>
            <p:nvPr/>
          </p:nvSpPr>
          <p:spPr bwMode="hidden">
            <a:xfrm>
              <a:off x="149" y="0"/>
              <a:ext cx="5609" cy="3243"/>
            </a:xfrm>
            <a:custGeom>
              <a:avLst/>
              <a:gdLst>
                <a:gd name="T0" fmla="*/ 3163 w 5591"/>
                <a:gd name="T1" fmla="*/ 1714 h 3243"/>
                <a:gd name="T2" fmla="*/ 431 w 5591"/>
                <a:gd name="T3" fmla="*/ 0 h 3243"/>
                <a:gd name="T4" fmla="*/ 0 w 5591"/>
                <a:gd name="T5" fmla="*/ 0 h 3243"/>
                <a:gd name="T6" fmla="*/ 3086 w 5591"/>
                <a:gd name="T7" fmla="*/ 1786 h 3243"/>
                <a:gd name="T8" fmla="*/ 5591 w 5591"/>
                <a:gd name="T9" fmla="*/ 3243 h 3243"/>
                <a:gd name="T10" fmla="*/ 5591 w 5591"/>
                <a:gd name="T11" fmla="*/ 3237 h 3243"/>
                <a:gd name="T12" fmla="*/ 3163 w 5591"/>
                <a:gd name="T13" fmla="*/ 1714 h 3243"/>
                <a:gd name="T14" fmla="*/ 3163 w 5591"/>
                <a:gd name="T15" fmla="*/ 1714 h 324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591" h="3243">
                  <a:moveTo>
                    <a:pt x="3163" y="1714"/>
                  </a:moveTo>
                  <a:lnTo>
                    <a:pt x="431" y="0"/>
                  </a:lnTo>
                  <a:lnTo>
                    <a:pt x="0" y="0"/>
                  </a:lnTo>
                  <a:lnTo>
                    <a:pt x="3086" y="1786"/>
                  </a:lnTo>
                  <a:lnTo>
                    <a:pt x="5591" y="3243"/>
                  </a:lnTo>
                  <a:lnTo>
                    <a:pt x="5591" y="3237"/>
                  </a:lnTo>
                  <a:lnTo>
                    <a:pt x="3163" y="1714"/>
                  </a:lnTo>
                  <a:lnTo>
                    <a:pt x="3163" y="1714"/>
                  </a:lnTo>
                  <a:close/>
                </a:path>
              </a:pathLst>
            </a:custGeom>
            <a:gradFill rotWithShape="0">
              <a:gsLst>
                <a:gs pos="0">
                  <a:schemeClr val="bg1">
                    <a:gamma/>
                    <a:shade val="60784"/>
                    <a:invGamma/>
                  </a:schemeClr>
                </a:gs>
                <a:gs pos="100000">
                  <a:schemeClr val="bg1"/>
                </a:gs>
              </a:gsLst>
              <a:lin ang="2700000" scaled="1"/>
            </a:gra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450565" name="Freeform 5"/>
            <p:cNvSpPr/>
            <p:nvPr/>
          </p:nvSpPr>
          <p:spPr bwMode="hidden">
            <a:xfrm>
              <a:off x="0" y="3433"/>
              <a:ext cx="4038" cy="191"/>
            </a:xfrm>
            <a:custGeom>
              <a:avLst/>
              <a:gdLst>
                <a:gd name="T0" fmla="*/ 0 w 4042"/>
                <a:gd name="T1" fmla="*/ 156 h 192"/>
                <a:gd name="T2" fmla="*/ 4042 w 4042"/>
                <a:gd name="T3" fmla="*/ 192 h 192"/>
                <a:gd name="T4" fmla="*/ 4042 w 4042"/>
                <a:gd name="T5" fmla="*/ 144 h 192"/>
                <a:gd name="T6" fmla="*/ 0 w 4042"/>
                <a:gd name="T7" fmla="*/ 0 h 192"/>
                <a:gd name="T8" fmla="*/ 0 w 4042"/>
                <a:gd name="T9" fmla="*/ 156 h 192"/>
                <a:gd name="T10" fmla="*/ 0 w 4042"/>
                <a:gd name="T11" fmla="*/ 156 h 192"/>
              </a:gdLst>
              <a:ahLst/>
              <a:cxnLst>
                <a:cxn ang="0">
                  <a:pos x="T0" y="T1"/>
                </a:cxn>
                <a:cxn ang="0">
                  <a:pos x="T2" y="T3"/>
                </a:cxn>
                <a:cxn ang="0">
                  <a:pos x="T4" y="T5"/>
                </a:cxn>
                <a:cxn ang="0">
                  <a:pos x="T6" y="T7"/>
                </a:cxn>
                <a:cxn ang="0">
                  <a:pos x="T8" y="T9"/>
                </a:cxn>
                <a:cxn ang="0">
                  <a:pos x="T10" y="T11"/>
                </a:cxn>
              </a:cxnLst>
              <a:rect l="0" t="0" r="r" b="b"/>
              <a:pathLst>
                <a:path w="4042" h="192">
                  <a:moveTo>
                    <a:pt x="0" y="156"/>
                  </a:moveTo>
                  <a:lnTo>
                    <a:pt x="4042" y="192"/>
                  </a:lnTo>
                  <a:lnTo>
                    <a:pt x="4042" y="144"/>
                  </a:lnTo>
                  <a:lnTo>
                    <a:pt x="0" y="0"/>
                  </a:lnTo>
                  <a:lnTo>
                    <a:pt x="0" y="156"/>
                  </a:lnTo>
                  <a:lnTo>
                    <a:pt x="0" y="156"/>
                  </a:lnTo>
                  <a:close/>
                </a:path>
              </a:pathLst>
            </a:custGeom>
            <a:gradFill rotWithShape="0">
              <a:gsLst>
                <a:gs pos="0">
                  <a:schemeClr val="bg2">
                    <a:gamma/>
                    <a:shade val="75686"/>
                    <a:invGamma/>
                  </a:schemeClr>
                </a:gs>
                <a:gs pos="100000">
                  <a:schemeClr val="bg2"/>
                </a:gs>
              </a:gsLst>
              <a:lin ang="0" scaled="1"/>
            </a:gra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450566" name="Freeform 6"/>
            <p:cNvSpPr/>
            <p:nvPr/>
          </p:nvSpPr>
          <p:spPr bwMode="hidden">
            <a:xfrm>
              <a:off x="4038" y="3577"/>
              <a:ext cx="1720" cy="65"/>
            </a:xfrm>
            <a:custGeom>
              <a:avLst/>
              <a:gdLst>
                <a:gd name="T0" fmla="*/ 1722 w 1722"/>
                <a:gd name="T1" fmla="*/ 66 h 66"/>
                <a:gd name="T2" fmla="*/ 1722 w 1722"/>
                <a:gd name="T3" fmla="*/ 60 h 66"/>
                <a:gd name="T4" fmla="*/ 0 w 1722"/>
                <a:gd name="T5" fmla="*/ 0 h 66"/>
                <a:gd name="T6" fmla="*/ 0 w 1722"/>
                <a:gd name="T7" fmla="*/ 48 h 66"/>
                <a:gd name="T8" fmla="*/ 1722 w 1722"/>
                <a:gd name="T9" fmla="*/ 66 h 66"/>
                <a:gd name="T10" fmla="*/ 1722 w 1722"/>
                <a:gd name="T11" fmla="*/ 66 h 66"/>
              </a:gdLst>
              <a:ahLst/>
              <a:cxnLst>
                <a:cxn ang="0">
                  <a:pos x="T0" y="T1"/>
                </a:cxn>
                <a:cxn ang="0">
                  <a:pos x="T2" y="T3"/>
                </a:cxn>
                <a:cxn ang="0">
                  <a:pos x="T4" y="T5"/>
                </a:cxn>
                <a:cxn ang="0">
                  <a:pos x="T6" y="T7"/>
                </a:cxn>
                <a:cxn ang="0">
                  <a:pos x="T8" y="T9"/>
                </a:cxn>
                <a:cxn ang="0">
                  <a:pos x="T10" y="T11"/>
                </a:cxn>
              </a:cxnLst>
              <a:rect l="0" t="0" r="r" b="b"/>
              <a:pathLst>
                <a:path w="1722" h="66">
                  <a:moveTo>
                    <a:pt x="1722" y="66"/>
                  </a:moveTo>
                  <a:lnTo>
                    <a:pt x="1722" y="60"/>
                  </a:lnTo>
                  <a:lnTo>
                    <a:pt x="0" y="0"/>
                  </a:lnTo>
                  <a:lnTo>
                    <a:pt x="0" y="48"/>
                  </a:lnTo>
                  <a:lnTo>
                    <a:pt x="1722" y="66"/>
                  </a:lnTo>
                  <a:lnTo>
                    <a:pt x="1722" y="66"/>
                  </a:lnTo>
                  <a:close/>
                </a:path>
              </a:pathLst>
            </a:custGeom>
            <a:gradFill rotWithShape="0">
              <a:gsLst>
                <a:gs pos="0">
                  <a:schemeClr val="bg2"/>
                </a:gs>
                <a:gs pos="100000">
                  <a:schemeClr val="bg1"/>
                </a:gs>
              </a:gsLst>
              <a:lin ang="0" scaled="1"/>
            </a:gra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450567" name="Freeform 7"/>
            <p:cNvSpPr/>
            <p:nvPr/>
          </p:nvSpPr>
          <p:spPr bwMode="hidden">
            <a:xfrm>
              <a:off x="0" y="3726"/>
              <a:ext cx="4784" cy="329"/>
            </a:xfrm>
            <a:custGeom>
              <a:avLst/>
              <a:gdLst>
                <a:gd name="T0" fmla="*/ 0 w 4789"/>
                <a:gd name="T1" fmla="*/ 329 h 329"/>
                <a:gd name="T2" fmla="*/ 4789 w 4789"/>
                <a:gd name="T3" fmla="*/ 77 h 329"/>
                <a:gd name="T4" fmla="*/ 4789 w 4789"/>
                <a:gd name="T5" fmla="*/ 0 h 329"/>
                <a:gd name="T6" fmla="*/ 0 w 4789"/>
                <a:gd name="T7" fmla="*/ 107 h 329"/>
                <a:gd name="T8" fmla="*/ 0 w 4789"/>
                <a:gd name="T9" fmla="*/ 329 h 329"/>
                <a:gd name="T10" fmla="*/ 0 w 4789"/>
                <a:gd name="T11" fmla="*/ 329 h 329"/>
              </a:gdLst>
              <a:ahLst/>
              <a:cxnLst>
                <a:cxn ang="0">
                  <a:pos x="T0" y="T1"/>
                </a:cxn>
                <a:cxn ang="0">
                  <a:pos x="T2" y="T3"/>
                </a:cxn>
                <a:cxn ang="0">
                  <a:pos x="T4" y="T5"/>
                </a:cxn>
                <a:cxn ang="0">
                  <a:pos x="T6" y="T7"/>
                </a:cxn>
                <a:cxn ang="0">
                  <a:pos x="T8" y="T9"/>
                </a:cxn>
                <a:cxn ang="0">
                  <a:pos x="T10" y="T11"/>
                </a:cxn>
              </a:cxnLst>
              <a:rect l="0" t="0" r="r" b="b"/>
              <a:pathLst>
                <a:path w="4789" h="329">
                  <a:moveTo>
                    <a:pt x="0" y="329"/>
                  </a:moveTo>
                  <a:lnTo>
                    <a:pt x="4789" y="77"/>
                  </a:lnTo>
                  <a:lnTo>
                    <a:pt x="4789" y="0"/>
                  </a:lnTo>
                  <a:lnTo>
                    <a:pt x="0" y="107"/>
                  </a:lnTo>
                  <a:lnTo>
                    <a:pt x="0" y="329"/>
                  </a:lnTo>
                  <a:lnTo>
                    <a:pt x="0" y="329"/>
                  </a:lnTo>
                  <a:close/>
                </a:path>
              </a:pathLst>
            </a:custGeom>
            <a:gradFill rotWithShape="0">
              <a:gsLst>
                <a:gs pos="0">
                  <a:schemeClr val="bg1">
                    <a:gamma/>
                    <a:shade val="81961"/>
                    <a:invGamma/>
                  </a:schemeClr>
                </a:gs>
                <a:gs pos="100000">
                  <a:schemeClr val="bg1"/>
                </a:gs>
              </a:gsLst>
              <a:lin ang="0" scaled="1"/>
            </a:gradFill>
            <a:ln>
              <a:noFill/>
            </a:ln>
            <a:effectLst/>
            <a:extLst>
              <a:ext uri="{91240B29-F687-4F45-9708-019B960494DF}">
                <a14:hiddenLine xmlns:a14="http://schemas.microsoft.com/office/drawing/2010/main" w="9525">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450568" name="Freeform 8"/>
            <p:cNvSpPr/>
            <p:nvPr/>
          </p:nvSpPr>
          <p:spPr bwMode="hidden">
            <a:xfrm>
              <a:off x="4784" y="3702"/>
              <a:ext cx="974" cy="101"/>
            </a:xfrm>
            <a:custGeom>
              <a:avLst/>
              <a:gdLst>
                <a:gd name="T0" fmla="*/ 975 w 975"/>
                <a:gd name="T1" fmla="*/ 48 h 101"/>
                <a:gd name="T2" fmla="*/ 975 w 975"/>
                <a:gd name="T3" fmla="*/ 0 h 101"/>
                <a:gd name="T4" fmla="*/ 0 w 975"/>
                <a:gd name="T5" fmla="*/ 24 h 101"/>
                <a:gd name="T6" fmla="*/ 0 w 975"/>
                <a:gd name="T7" fmla="*/ 101 h 101"/>
                <a:gd name="T8" fmla="*/ 975 w 975"/>
                <a:gd name="T9" fmla="*/ 48 h 101"/>
                <a:gd name="T10" fmla="*/ 975 w 975"/>
                <a:gd name="T11" fmla="*/ 48 h 101"/>
              </a:gdLst>
              <a:ahLst/>
              <a:cxnLst>
                <a:cxn ang="0">
                  <a:pos x="T0" y="T1"/>
                </a:cxn>
                <a:cxn ang="0">
                  <a:pos x="T2" y="T3"/>
                </a:cxn>
                <a:cxn ang="0">
                  <a:pos x="T4" y="T5"/>
                </a:cxn>
                <a:cxn ang="0">
                  <a:pos x="T6" y="T7"/>
                </a:cxn>
                <a:cxn ang="0">
                  <a:pos x="T8" y="T9"/>
                </a:cxn>
                <a:cxn ang="0">
                  <a:pos x="T10" y="T11"/>
                </a:cxn>
              </a:cxnLst>
              <a:rect l="0" t="0" r="r" b="b"/>
              <a:pathLst>
                <a:path w="975" h="101">
                  <a:moveTo>
                    <a:pt x="975" y="48"/>
                  </a:moveTo>
                  <a:lnTo>
                    <a:pt x="975" y="0"/>
                  </a:lnTo>
                  <a:lnTo>
                    <a:pt x="0" y="24"/>
                  </a:lnTo>
                  <a:lnTo>
                    <a:pt x="0" y="101"/>
                  </a:lnTo>
                  <a:lnTo>
                    <a:pt x="975" y="48"/>
                  </a:lnTo>
                  <a:lnTo>
                    <a:pt x="975" y="48"/>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450569" name="Freeform 9"/>
            <p:cNvSpPr/>
            <p:nvPr/>
          </p:nvSpPr>
          <p:spPr bwMode="hidden">
            <a:xfrm>
              <a:off x="3619" y="3815"/>
              <a:ext cx="2139" cy="198"/>
            </a:xfrm>
            <a:custGeom>
              <a:avLst/>
              <a:gdLst>
                <a:gd name="T0" fmla="*/ 2141 w 2141"/>
                <a:gd name="T1" fmla="*/ 0 h 198"/>
                <a:gd name="T2" fmla="*/ 0 w 2141"/>
                <a:gd name="T3" fmla="*/ 156 h 198"/>
                <a:gd name="T4" fmla="*/ 0 w 2141"/>
                <a:gd name="T5" fmla="*/ 198 h 198"/>
                <a:gd name="T6" fmla="*/ 2141 w 2141"/>
                <a:gd name="T7" fmla="*/ 0 h 198"/>
                <a:gd name="T8" fmla="*/ 2141 w 2141"/>
                <a:gd name="T9" fmla="*/ 0 h 198"/>
              </a:gdLst>
              <a:ahLst/>
              <a:cxnLst>
                <a:cxn ang="0">
                  <a:pos x="T0" y="T1"/>
                </a:cxn>
                <a:cxn ang="0">
                  <a:pos x="T2" y="T3"/>
                </a:cxn>
                <a:cxn ang="0">
                  <a:pos x="T4" y="T5"/>
                </a:cxn>
                <a:cxn ang="0">
                  <a:pos x="T6" y="T7"/>
                </a:cxn>
                <a:cxn ang="0">
                  <a:pos x="T8" y="T9"/>
                </a:cxn>
              </a:cxnLst>
              <a:rect l="0" t="0" r="r" b="b"/>
              <a:pathLst>
                <a:path w="2141" h="198">
                  <a:moveTo>
                    <a:pt x="2141" y="0"/>
                  </a:moveTo>
                  <a:lnTo>
                    <a:pt x="0" y="156"/>
                  </a:lnTo>
                  <a:lnTo>
                    <a:pt x="0" y="198"/>
                  </a:lnTo>
                  <a:lnTo>
                    <a:pt x="2141" y="0"/>
                  </a:lnTo>
                  <a:lnTo>
                    <a:pt x="2141" y="0"/>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450570" name="Freeform 10"/>
            <p:cNvSpPr/>
            <p:nvPr/>
          </p:nvSpPr>
          <p:spPr bwMode="hidden">
            <a:xfrm>
              <a:off x="0" y="3971"/>
              <a:ext cx="3619" cy="348"/>
            </a:xfrm>
            <a:custGeom>
              <a:avLst/>
              <a:gdLst>
                <a:gd name="T0" fmla="*/ 0 w 3623"/>
                <a:gd name="T1" fmla="*/ 348 h 348"/>
                <a:gd name="T2" fmla="*/ 311 w 3623"/>
                <a:gd name="T3" fmla="*/ 348 h 348"/>
                <a:gd name="T4" fmla="*/ 3623 w 3623"/>
                <a:gd name="T5" fmla="*/ 42 h 348"/>
                <a:gd name="T6" fmla="*/ 3623 w 3623"/>
                <a:gd name="T7" fmla="*/ 0 h 348"/>
                <a:gd name="T8" fmla="*/ 0 w 3623"/>
                <a:gd name="T9" fmla="*/ 264 h 348"/>
                <a:gd name="T10" fmla="*/ 0 w 3623"/>
                <a:gd name="T11" fmla="*/ 348 h 348"/>
                <a:gd name="T12" fmla="*/ 0 w 3623"/>
                <a:gd name="T13" fmla="*/ 348 h 348"/>
              </a:gdLst>
              <a:ahLst/>
              <a:cxnLst>
                <a:cxn ang="0">
                  <a:pos x="T0" y="T1"/>
                </a:cxn>
                <a:cxn ang="0">
                  <a:pos x="T2" y="T3"/>
                </a:cxn>
                <a:cxn ang="0">
                  <a:pos x="T4" y="T5"/>
                </a:cxn>
                <a:cxn ang="0">
                  <a:pos x="T6" y="T7"/>
                </a:cxn>
                <a:cxn ang="0">
                  <a:pos x="T8" y="T9"/>
                </a:cxn>
                <a:cxn ang="0">
                  <a:pos x="T10" y="T11"/>
                </a:cxn>
                <a:cxn ang="0">
                  <a:pos x="T12" y="T13"/>
                </a:cxn>
              </a:cxnLst>
              <a:rect l="0" t="0" r="r" b="b"/>
              <a:pathLst>
                <a:path w="3623" h="348">
                  <a:moveTo>
                    <a:pt x="0" y="348"/>
                  </a:moveTo>
                  <a:lnTo>
                    <a:pt x="311" y="348"/>
                  </a:lnTo>
                  <a:lnTo>
                    <a:pt x="3623" y="42"/>
                  </a:lnTo>
                  <a:lnTo>
                    <a:pt x="3623" y="0"/>
                  </a:lnTo>
                  <a:lnTo>
                    <a:pt x="0" y="264"/>
                  </a:lnTo>
                  <a:lnTo>
                    <a:pt x="0" y="348"/>
                  </a:lnTo>
                  <a:lnTo>
                    <a:pt x="0" y="348"/>
                  </a:lnTo>
                  <a:close/>
                </a:path>
              </a:pathLst>
            </a:custGeom>
            <a:gradFill rotWithShape="0">
              <a:gsLst>
                <a:gs pos="0">
                  <a:schemeClr val="bg1">
                    <a:gamma/>
                    <a:shade val="72549"/>
                    <a:invGamma/>
                  </a:schemeClr>
                </a:gs>
                <a:gs pos="100000">
                  <a:schemeClr val="bg1"/>
                </a:gs>
              </a:gsLst>
              <a:lin ang="0" scaled="1"/>
            </a:gra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450571" name="Freeform 11"/>
            <p:cNvSpPr/>
            <p:nvPr/>
          </p:nvSpPr>
          <p:spPr bwMode="hidden">
            <a:xfrm>
              <a:off x="2097" y="4043"/>
              <a:ext cx="2514" cy="276"/>
            </a:xfrm>
            <a:custGeom>
              <a:avLst/>
              <a:gdLst>
                <a:gd name="T0" fmla="*/ 2182 w 2517"/>
                <a:gd name="T1" fmla="*/ 276 h 276"/>
                <a:gd name="T2" fmla="*/ 2517 w 2517"/>
                <a:gd name="T3" fmla="*/ 204 h 276"/>
                <a:gd name="T4" fmla="*/ 2260 w 2517"/>
                <a:gd name="T5" fmla="*/ 0 h 276"/>
                <a:gd name="T6" fmla="*/ 0 w 2517"/>
                <a:gd name="T7" fmla="*/ 276 h 276"/>
                <a:gd name="T8" fmla="*/ 2182 w 2517"/>
                <a:gd name="T9" fmla="*/ 276 h 276"/>
                <a:gd name="T10" fmla="*/ 2182 w 2517"/>
                <a:gd name="T11" fmla="*/ 276 h 276"/>
              </a:gdLst>
              <a:ahLst/>
              <a:cxnLst>
                <a:cxn ang="0">
                  <a:pos x="T0" y="T1"/>
                </a:cxn>
                <a:cxn ang="0">
                  <a:pos x="T2" y="T3"/>
                </a:cxn>
                <a:cxn ang="0">
                  <a:pos x="T4" y="T5"/>
                </a:cxn>
                <a:cxn ang="0">
                  <a:pos x="T6" y="T7"/>
                </a:cxn>
                <a:cxn ang="0">
                  <a:pos x="T8" y="T9"/>
                </a:cxn>
                <a:cxn ang="0">
                  <a:pos x="T10" y="T11"/>
                </a:cxn>
              </a:cxnLst>
              <a:rect l="0" t="0" r="r" b="b"/>
              <a:pathLst>
                <a:path w="2517" h="276">
                  <a:moveTo>
                    <a:pt x="2182" y="276"/>
                  </a:moveTo>
                  <a:lnTo>
                    <a:pt x="2517" y="204"/>
                  </a:lnTo>
                  <a:lnTo>
                    <a:pt x="2260" y="0"/>
                  </a:lnTo>
                  <a:lnTo>
                    <a:pt x="0" y="276"/>
                  </a:lnTo>
                  <a:lnTo>
                    <a:pt x="2182" y="276"/>
                  </a:lnTo>
                  <a:lnTo>
                    <a:pt x="2182" y="276"/>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450572" name="Freeform 12"/>
            <p:cNvSpPr/>
            <p:nvPr/>
          </p:nvSpPr>
          <p:spPr bwMode="hidden">
            <a:xfrm>
              <a:off x="4354" y="3869"/>
              <a:ext cx="1404" cy="378"/>
            </a:xfrm>
            <a:custGeom>
              <a:avLst/>
              <a:gdLst>
                <a:gd name="T0" fmla="*/ 1405 w 1405"/>
                <a:gd name="T1" fmla="*/ 126 h 378"/>
                <a:gd name="T2" fmla="*/ 1405 w 1405"/>
                <a:gd name="T3" fmla="*/ 0 h 378"/>
                <a:gd name="T4" fmla="*/ 0 w 1405"/>
                <a:gd name="T5" fmla="*/ 174 h 378"/>
                <a:gd name="T6" fmla="*/ 257 w 1405"/>
                <a:gd name="T7" fmla="*/ 378 h 378"/>
                <a:gd name="T8" fmla="*/ 1405 w 1405"/>
                <a:gd name="T9" fmla="*/ 126 h 378"/>
                <a:gd name="T10" fmla="*/ 1405 w 1405"/>
                <a:gd name="T11" fmla="*/ 126 h 378"/>
              </a:gdLst>
              <a:ahLst/>
              <a:cxnLst>
                <a:cxn ang="0">
                  <a:pos x="T0" y="T1"/>
                </a:cxn>
                <a:cxn ang="0">
                  <a:pos x="T2" y="T3"/>
                </a:cxn>
                <a:cxn ang="0">
                  <a:pos x="T4" y="T5"/>
                </a:cxn>
                <a:cxn ang="0">
                  <a:pos x="T6" y="T7"/>
                </a:cxn>
                <a:cxn ang="0">
                  <a:pos x="T8" y="T9"/>
                </a:cxn>
                <a:cxn ang="0">
                  <a:pos x="T10" y="T11"/>
                </a:cxn>
              </a:cxnLst>
              <a:rect l="0" t="0" r="r" b="b"/>
              <a:pathLst>
                <a:path w="1405" h="378">
                  <a:moveTo>
                    <a:pt x="1405" y="126"/>
                  </a:moveTo>
                  <a:lnTo>
                    <a:pt x="1405" y="0"/>
                  </a:lnTo>
                  <a:lnTo>
                    <a:pt x="0" y="174"/>
                  </a:lnTo>
                  <a:lnTo>
                    <a:pt x="257" y="378"/>
                  </a:lnTo>
                  <a:lnTo>
                    <a:pt x="1405" y="126"/>
                  </a:lnTo>
                  <a:lnTo>
                    <a:pt x="1405" y="126"/>
                  </a:lnTo>
                  <a:close/>
                </a:path>
              </a:pathLst>
            </a:custGeom>
            <a:gradFill rotWithShape="0">
              <a:gsLst>
                <a:gs pos="0">
                  <a:schemeClr val="bg1"/>
                </a:gs>
                <a:gs pos="100000">
                  <a:schemeClr val="bg1">
                    <a:gamma/>
                    <a:tint val="96863"/>
                    <a:invGamma/>
                  </a:schemeClr>
                </a:gs>
              </a:gsLst>
              <a:lin ang="0" scaled="1"/>
            </a:gra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450573" name="Freeform 13"/>
            <p:cNvSpPr/>
            <p:nvPr/>
          </p:nvSpPr>
          <p:spPr bwMode="hidden">
            <a:xfrm>
              <a:off x="5030" y="3151"/>
              <a:ext cx="728" cy="240"/>
            </a:xfrm>
            <a:custGeom>
              <a:avLst/>
              <a:gdLst>
                <a:gd name="T0" fmla="*/ 729 w 729"/>
                <a:gd name="T1" fmla="*/ 240 h 240"/>
                <a:gd name="T2" fmla="*/ 0 w 729"/>
                <a:gd name="T3" fmla="*/ 0 h 240"/>
                <a:gd name="T4" fmla="*/ 0 w 729"/>
                <a:gd name="T5" fmla="*/ 6 h 240"/>
                <a:gd name="T6" fmla="*/ 729 w 729"/>
                <a:gd name="T7" fmla="*/ 240 h 240"/>
                <a:gd name="T8" fmla="*/ 729 w 729"/>
                <a:gd name="T9" fmla="*/ 240 h 240"/>
              </a:gdLst>
              <a:ahLst/>
              <a:cxnLst>
                <a:cxn ang="0">
                  <a:pos x="T0" y="T1"/>
                </a:cxn>
                <a:cxn ang="0">
                  <a:pos x="T2" y="T3"/>
                </a:cxn>
                <a:cxn ang="0">
                  <a:pos x="T4" y="T5"/>
                </a:cxn>
                <a:cxn ang="0">
                  <a:pos x="T6" y="T7"/>
                </a:cxn>
                <a:cxn ang="0">
                  <a:pos x="T8" y="T9"/>
                </a:cxn>
              </a:cxnLst>
              <a:rect l="0" t="0" r="r" b="b"/>
              <a:pathLst>
                <a:path w="729" h="240">
                  <a:moveTo>
                    <a:pt x="729" y="240"/>
                  </a:moveTo>
                  <a:lnTo>
                    <a:pt x="0" y="0"/>
                  </a:lnTo>
                  <a:lnTo>
                    <a:pt x="0" y="6"/>
                  </a:lnTo>
                  <a:lnTo>
                    <a:pt x="729" y="240"/>
                  </a:lnTo>
                  <a:lnTo>
                    <a:pt x="729" y="240"/>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450574" name="Freeform 14"/>
            <p:cNvSpPr/>
            <p:nvPr/>
          </p:nvSpPr>
          <p:spPr bwMode="hidden">
            <a:xfrm>
              <a:off x="0" y="1486"/>
              <a:ext cx="5030" cy="1671"/>
            </a:xfrm>
            <a:custGeom>
              <a:avLst/>
              <a:gdLst>
                <a:gd name="T0" fmla="*/ 0 w 5035"/>
                <a:gd name="T1" fmla="*/ 72 h 1672"/>
                <a:gd name="T2" fmla="*/ 5035 w 5035"/>
                <a:gd name="T3" fmla="*/ 1672 h 1672"/>
                <a:gd name="T4" fmla="*/ 5035 w 5035"/>
                <a:gd name="T5" fmla="*/ 1666 h 1672"/>
                <a:gd name="T6" fmla="*/ 0 w 5035"/>
                <a:gd name="T7" fmla="*/ 0 h 1672"/>
                <a:gd name="T8" fmla="*/ 0 w 5035"/>
                <a:gd name="T9" fmla="*/ 72 h 1672"/>
                <a:gd name="T10" fmla="*/ 0 w 5035"/>
                <a:gd name="T11" fmla="*/ 72 h 1672"/>
              </a:gdLst>
              <a:ahLst/>
              <a:cxnLst>
                <a:cxn ang="0">
                  <a:pos x="T0" y="T1"/>
                </a:cxn>
                <a:cxn ang="0">
                  <a:pos x="T2" y="T3"/>
                </a:cxn>
                <a:cxn ang="0">
                  <a:pos x="T4" y="T5"/>
                </a:cxn>
                <a:cxn ang="0">
                  <a:pos x="T6" y="T7"/>
                </a:cxn>
                <a:cxn ang="0">
                  <a:pos x="T8" y="T9"/>
                </a:cxn>
                <a:cxn ang="0">
                  <a:pos x="T10" y="T11"/>
                </a:cxn>
              </a:cxnLst>
              <a:rect l="0" t="0" r="r" b="b"/>
              <a:pathLst>
                <a:path w="5035" h="1672">
                  <a:moveTo>
                    <a:pt x="0" y="72"/>
                  </a:moveTo>
                  <a:lnTo>
                    <a:pt x="5035" y="1672"/>
                  </a:lnTo>
                  <a:lnTo>
                    <a:pt x="5035" y="1666"/>
                  </a:lnTo>
                  <a:lnTo>
                    <a:pt x="0" y="0"/>
                  </a:lnTo>
                  <a:lnTo>
                    <a:pt x="0" y="72"/>
                  </a:lnTo>
                  <a:lnTo>
                    <a:pt x="0" y="72"/>
                  </a:lnTo>
                  <a:close/>
                </a:path>
              </a:pathLst>
            </a:custGeom>
            <a:gradFill rotWithShape="0">
              <a:gsLst>
                <a:gs pos="0">
                  <a:schemeClr val="bg1">
                    <a:gamma/>
                    <a:shade val="54510"/>
                    <a:invGamma/>
                  </a:schemeClr>
                </a:gs>
                <a:gs pos="100000">
                  <a:schemeClr val="bg1"/>
                </a:gs>
              </a:gsLst>
              <a:lin ang="2700000" scaled="1"/>
            </a:gra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450575" name="Freeform 15"/>
            <p:cNvSpPr/>
            <p:nvPr/>
          </p:nvSpPr>
          <p:spPr bwMode="hidden">
            <a:xfrm>
              <a:off x="5030" y="3049"/>
              <a:ext cx="728" cy="318"/>
            </a:xfrm>
            <a:custGeom>
              <a:avLst/>
              <a:gdLst>
                <a:gd name="T0" fmla="*/ 729 w 729"/>
                <a:gd name="T1" fmla="*/ 318 h 318"/>
                <a:gd name="T2" fmla="*/ 729 w 729"/>
                <a:gd name="T3" fmla="*/ 312 h 318"/>
                <a:gd name="T4" fmla="*/ 0 w 729"/>
                <a:gd name="T5" fmla="*/ 0 h 318"/>
                <a:gd name="T6" fmla="*/ 0 w 729"/>
                <a:gd name="T7" fmla="*/ 54 h 318"/>
                <a:gd name="T8" fmla="*/ 729 w 729"/>
                <a:gd name="T9" fmla="*/ 318 h 318"/>
                <a:gd name="T10" fmla="*/ 729 w 729"/>
                <a:gd name="T11" fmla="*/ 318 h 318"/>
              </a:gdLst>
              <a:ahLst/>
              <a:cxnLst>
                <a:cxn ang="0">
                  <a:pos x="T0" y="T1"/>
                </a:cxn>
                <a:cxn ang="0">
                  <a:pos x="T2" y="T3"/>
                </a:cxn>
                <a:cxn ang="0">
                  <a:pos x="T4" y="T5"/>
                </a:cxn>
                <a:cxn ang="0">
                  <a:pos x="T6" y="T7"/>
                </a:cxn>
                <a:cxn ang="0">
                  <a:pos x="T8" y="T9"/>
                </a:cxn>
                <a:cxn ang="0">
                  <a:pos x="T10" y="T11"/>
                </a:cxn>
              </a:cxnLst>
              <a:rect l="0" t="0" r="r" b="b"/>
              <a:pathLst>
                <a:path w="729" h="318">
                  <a:moveTo>
                    <a:pt x="729" y="318"/>
                  </a:moveTo>
                  <a:lnTo>
                    <a:pt x="729" y="312"/>
                  </a:lnTo>
                  <a:lnTo>
                    <a:pt x="0" y="0"/>
                  </a:lnTo>
                  <a:lnTo>
                    <a:pt x="0" y="54"/>
                  </a:lnTo>
                  <a:lnTo>
                    <a:pt x="729" y="318"/>
                  </a:lnTo>
                  <a:lnTo>
                    <a:pt x="729" y="318"/>
                  </a:lnTo>
                  <a:close/>
                </a:path>
              </a:pathLst>
            </a:custGeom>
            <a:gradFill rotWithShape="0">
              <a:gsLst>
                <a:gs pos="0">
                  <a:schemeClr val="bg2"/>
                </a:gs>
                <a:gs pos="100000">
                  <a:schemeClr val="bg1"/>
                </a:gs>
              </a:gsLst>
              <a:lin ang="0" scaled="1"/>
            </a:gra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450576" name="Freeform 16"/>
            <p:cNvSpPr/>
            <p:nvPr/>
          </p:nvSpPr>
          <p:spPr bwMode="hidden">
            <a:xfrm>
              <a:off x="0" y="916"/>
              <a:ext cx="5030" cy="2187"/>
            </a:xfrm>
            <a:custGeom>
              <a:avLst/>
              <a:gdLst>
                <a:gd name="T0" fmla="*/ 0 w 5035"/>
                <a:gd name="T1" fmla="*/ 396 h 2188"/>
                <a:gd name="T2" fmla="*/ 5035 w 5035"/>
                <a:gd name="T3" fmla="*/ 2188 h 2188"/>
                <a:gd name="T4" fmla="*/ 5035 w 5035"/>
                <a:gd name="T5" fmla="*/ 2134 h 2188"/>
                <a:gd name="T6" fmla="*/ 0 w 5035"/>
                <a:gd name="T7" fmla="*/ 0 h 2188"/>
                <a:gd name="T8" fmla="*/ 0 w 5035"/>
                <a:gd name="T9" fmla="*/ 396 h 2188"/>
                <a:gd name="T10" fmla="*/ 0 w 5035"/>
                <a:gd name="T11" fmla="*/ 396 h 2188"/>
              </a:gdLst>
              <a:ahLst/>
              <a:cxnLst>
                <a:cxn ang="0">
                  <a:pos x="T0" y="T1"/>
                </a:cxn>
                <a:cxn ang="0">
                  <a:pos x="T2" y="T3"/>
                </a:cxn>
                <a:cxn ang="0">
                  <a:pos x="T4" y="T5"/>
                </a:cxn>
                <a:cxn ang="0">
                  <a:pos x="T6" y="T7"/>
                </a:cxn>
                <a:cxn ang="0">
                  <a:pos x="T8" y="T9"/>
                </a:cxn>
                <a:cxn ang="0">
                  <a:pos x="T10" y="T11"/>
                </a:cxn>
              </a:cxnLst>
              <a:rect l="0" t="0" r="r" b="b"/>
              <a:pathLst>
                <a:path w="5035" h="2188">
                  <a:moveTo>
                    <a:pt x="0" y="396"/>
                  </a:moveTo>
                  <a:lnTo>
                    <a:pt x="5035" y="2188"/>
                  </a:lnTo>
                  <a:lnTo>
                    <a:pt x="5035" y="2134"/>
                  </a:lnTo>
                  <a:lnTo>
                    <a:pt x="0" y="0"/>
                  </a:lnTo>
                  <a:lnTo>
                    <a:pt x="0" y="396"/>
                  </a:lnTo>
                  <a:lnTo>
                    <a:pt x="0" y="396"/>
                  </a:lnTo>
                  <a:close/>
                </a:path>
              </a:pathLst>
            </a:custGeom>
            <a:gradFill rotWithShape="0">
              <a:gsLst>
                <a:gs pos="0">
                  <a:schemeClr val="bg2">
                    <a:gamma/>
                    <a:shade val="66667"/>
                    <a:invGamma/>
                  </a:schemeClr>
                </a:gs>
                <a:gs pos="100000">
                  <a:schemeClr val="bg2"/>
                </a:gs>
              </a:gsLst>
              <a:lin ang="0" scaled="1"/>
            </a:gra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450577" name="Freeform 17"/>
            <p:cNvSpPr/>
            <p:nvPr/>
          </p:nvSpPr>
          <p:spPr bwMode="hidden">
            <a:xfrm>
              <a:off x="2294" y="0"/>
              <a:ext cx="3159" cy="2725"/>
            </a:xfrm>
            <a:custGeom>
              <a:avLst/>
              <a:gdLst>
                <a:gd name="T0" fmla="*/ 0 w 3163"/>
                <a:gd name="T1" fmla="*/ 0 h 2727"/>
                <a:gd name="T2" fmla="*/ 3145 w 3163"/>
                <a:gd name="T3" fmla="*/ 2727 h 2727"/>
                <a:gd name="T4" fmla="*/ 3163 w 3163"/>
                <a:gd name="T5" fmla="*/ 2704 h 2727"/>
                <a:gd name="T6" fmla="*/ 102 w 3163"/>
                <a:gd name="T7" fmla="*/ 0 h 2727"/>
                <a:gd name="T8" fmla="*/ 0 w 3163"/>
                <a:gd name="T9" fmla="*/ 0 h 2727"/>
                <a:gd name="T10" fmla="*/ 0 w 3163"/>
                <a:gd name="T11" fmla="*/ 0 h 2727"/>
              </a:gdLst>
              <a:ahLst/>
              <a:cxnLst>
                <a:cxn ang="0">
                  <a:pos x="T0" y="T1"/>
                </a:cxn>
                <a:cxn ang="0">
                  <a:pos x="T2" y="T3"/>
                </a:cxn>
                <a:cxn ang="0">
                  <a:pos x="T4" y="T5"/>
                </a:cxn>
                <a:cxn ang="0">
                  <a:pos x="T6" y="T7"/>
                </a:cxn>
                <a:cxn ang="0">
                  <a:pos x="T8" y="T9"/>
                </a:cxn>
                <a:cxn ang="0">
                  <a:pos x="T10" y="T11"/>
                </a:cxn>
              </a:cxnLst>
              <a:rect l="0" t="0" r="r" b="b"/>
              <a:pathLst>
                <a:path w="3163" h="2727">
                  <a:moveTo>
                    <a:pt x="0" y="0"/>
                  </a:moveTo>
                  <a:lnTo>
                    <a:pt x="3145" y="2727"/>
                  </a:lnTo>
                  <a:lnTo>
                    <a:pt x="3163" y="2704"/>
                  </a:lnTo>
                  <a:lnTo>
                    <a:pt x="102" y="0"/>
                  </a:lnTo>
                  <a:lnTo>
                    <a:pt x="0" y="0"/>
                  </a:lnTo>
                  <a:lnTo>
                    <a:pt x="0" y="0"/>
                  </a:lnTo>
                  <a:close/>
                </a:path>
              </a:pathLst>
            </a:custGeom>
            <a:gradFill rotWithShape="0">
              <a:gsLst>
                <a:gs pos="0">
                  <a:schemeClr val="bg1">
                    <a:gamma/>
                    <a:shade val="69804"/>
                    <a:invGamma/>
                  </a:schemeClr>
                </a:gs>
                <a:gs pos="100000">
                  <a:schemeClr val="bg1"/>
                </a:gs>
              </a:gsLst>
              <a:lin ang="2700000" scaled="1"/>
            </a:gra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450578" name="Freeform 18"/>
            <p:cNvSpPr/>
            <p:nvPr/>
          </p:nvSpPr>
          <p:spPr bwMode="hidden">
            <a:xfrm>
              <a:off x="5435" y="2702"/>
              <a:ext cx="323" cy="299"/>
            </a:xfrm>
            <a:custGeom>
              <a:avLst/>
              <a:gdLst>
                <a:gd name="T0" fmla="*/ 323 w 323"/>
                <a:gd name="T1" fmla="*/ 299 h 299"/>
                <a:gd name="T2" fmla="*/ 323 w 323"/>
                <a:gd name="T3" fmla="*/ 263 h 299"/>
                <a:gd name="T4" fmla="*/ 18 w 323"/>
                <a:gd name="T5" fmla="*/ 0 h 299"/>
                <a:gd name="T6" fmla="*/ 0 w 323"/>
                <a:gd name="T7" fmla="*/ 23 h 299"/>
                <a:gd name="T8" fmla="*/ 323 w 323"/>
                <a:gd name="T9" fmla="*/ 299 h 299"/>
                <a:gd name="T10" fmla="*/ 323 w 323"/>
                <a:gd name="T11" fmla="*/ 299 h 299"/>
              </a:gdLst>
              <a:ahLst/>
              <a:cxnLst>
                <a:cxn ang="0">
                  <a:pos x="T0" y="T1"/>
                </a:cxn>
                <a:cxn ang="0">
                  <a:pos x="T2" y="T3"/>
                </a:cxn>
                <a:cxn ang="0">
                  <a:pos x="T4" y="T5"/>
                </a:cxn>
                <a:cxn ang="0">
                  <a:pos x="T6" y="T7"/>
                </a:cxn>
                <a:cxn ang="0">
                  <a:pos x="T8" y="T9"/>
                </a:cxn>
                <a:cxn ang="0">
                  <a:pos x="T10" y="T11"/>
                </a:cxn>
              </a:cxnLst>
              <a:rect l="0" t="0" r="r" b="b"/>
              <a:pathLst>
                <a:path w="323" h="299">
                  <a:moveTo>
                    <a:pt x="323" y="299"/>
                  </a:moveTo>
                  <a:lnTo>
                    <a:pt x="323" y="263"/>
                  </a:lnTo>
                  <a:lnTo>
                    <a:pt x="18" y="0"/>
                  </a:lnTo>
                  <a:lnTo>
                    <a:pt x="0" y="23"/>
                  </a:lnTo>
                  <a:lnTo>
                    <a:pt x="323" y="299"/>
                  </a:lnTo>
                  <a:lnTo>
                    <a:pt x="323" y="299"/>
                  </a:lnTo>
                  <a:close/>
                </a:path>
              </a:pathLst>
            </a:custGeom>
            <a:gradFill rotWithShape="0">
              <a:gsLst>
                <a:gs pos="0">
                  <a:schemeClr val="bg1"/>
                </a:gs>
                <a:gs pos="100000">
                  <a:schemeClr val="bg1">
                    <a:gamma/>
                    <a:tint val="94118"/>
                    <a:invGamma/>
                  </a:schemeClr>
                </a:gs>
              </a:gsLst>
              <a:lin ang="2700000" scaled="1"/>
            </a:gra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450579" name="Freeform 19"/>
            <p:cNvSpPr/>
            <p:nvPr/>
          </p:nvSpPr>
          <p:spPr bwMode="hidden">
            <a:xfrm>
              <a:off x="5477" y="2588"/>
              <a:ext cx="281" cy="335"/>
            </a:xfrm>
            <a:custGeom>
              <a:avLst/>
              <a:gdLst>
                <a:gd name="T0" fmla="*/ 281 w 281"/>
                <a:gd name="T1" fmla="*/ 335 h 335"/>
                <a:gd name="T2" fmla="*/ 281 w 281"/>
                <a:gd name="T3" fmla="*/ 173 h 335"/>
                <a:gd name="T4" fmla="*/ 96 w 281"/>
                <a:gd name="T5" fmla="*/ 0 h 335"/>
                <a:gd name="T6" fmla="*/ 0 w 281"/>
                <a:gd name="T7" fmla="*/ 90 h 335"/>
                <a:gd name="T8" fmla="*/ 281 w 281"/>
                <a:gd name="T9" fmla="*/ 335 h 335"/>
                <a:gd name="T10" fmla="*/ 281 w 281"/>
                <a:gd name="T11" fmla="*/ 335 h 335"/>
              </a:gdLst>
              <a:ahLst/>
              <a:cxnLst>
                <a:cxn ang="0">
                  <a:pos x="T0" y="T1"/>
                </a:cxn>
                <a:cxn ang="0">
                  <a:pos x="T2" y="T3"/>
                </a:cxn>
                <a:cxn ang="0">
                  <a:pos x="T4" y="T5"/>
                </a:cxn>
                <a:cxn ang="0">
                  <a:pos x="T6" y="T7"/>
                </a:cxn>
                <a:cxn ang="0">
                  <a:pos x="T8" y="T9"/>
                </a:cxn>
                <a:cxn ang="0">
                  <a:pos x="T10" y="T11"/>
                </a:cxn>
              </a:cxnLst>
              <a:rect l="0" t="0" r="r" b="b"/>
              <a:pathLst>
                <a:path w="281" h="335">
                  <a:moveTo>
                    <a:pt x="281" y="335"/>
                  </a:moveTo>
                  <a:lnTo>
                    <a:pt x="281" y="173"/>
                  </a:lnTo>
                  <a:lnTo>
                    <a:pt x="96" y="0"/>
                  </a:lnTo>
                  <a:lnTo>
                    <a:pt x="0" y="90"/>
                  </a:lnTo>
                  <a:lnTo>
                    <a:pt x="281" y="335"/>
                  </a:lnTo>
                  <a:lnTo>
                    <a:pt x="281" y="335"/>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450580" name="Freeform 20"/>
            <p:cNvSpPr/>
            <p:nvPr/>
          </p:nvSpPr>
          <p:spPr bwMode="hidden">
            <a:xfrm>
              <a:off x="2454" y="0"/>
              <a:ext cx="3119" cy="2678"/>
            </a:xfrm>
            <a:custGeom>
              <a:avLst/>
              <a:gdLst>
                <a:gd name="T0" fmla="*/ 0 w 3122"/>
                <a:gd name="T1" fmla="*/ 0 h 2680"/>
                <a:gd name="T2" fmla="*/ 3026 w 3122"/>
                <a:gd name="T3" fmla="*/ 2680 h 2680"/>
                <a:gd name="T4" fmla="*/ 3122 w 3122"/>
                <a:gd name="T5" fmla="*/ 2590 h 2680"/>
                <a:gd name="T6" fmla="*/ 383 w 3122"/>
                <a:gd name="T7" fmla="*/ 0 h 2680"/>
                <a:gd name="T8" fmla="*/ 0 w 3122"/>
                <a:gd name="T9" fmla="*/ 0 h 2680"/>
                <a:gd name="T10" fmla="*/ 0 w 3122"/>
                <a:gd name="T11" fmla="*/ 0 h 2680"/>
              </a:gdLst>
              <a:ahLst/>
              <a:cxnLst>
                <a:cxn ang="0">
                  <a:pos x="T0" y="T1"/>
                </a:cxn>
                <a:cxn ang="0">
                  <a:pos x="T2" y="T3"/>
                </a:cxn>
                <a:cxn ang="0">
                  <a:pos x="T4" y="T5"/>
                </a:cxn>
                <a:cxn ang="0">
                  <a:pos x="T6" y="T7"/>
                </a:cxn>
                <a:cxn ang="0">
                  <a:pos x="T8" y="T9"/>
                </a:cxn>
                <a:cxn ang="0">
                  <a:pos x="T10" y="T11"/>
                </a:cxn>
              </a:cxnLst>
              <a:rect l="0" t="0" r="r" b="b"/>
              <a:pathLst>
                <a:path w="3122" h="2680">
                  <a:moveTo>
                    <a:pt x="0" y="0"/>
                  </a:moveTo>
                  <a:lnTo>
                    <a:pt x="3026" y="2680"/>
                  </a:lnTo>
                  <a:lnTo>
                    <a:pt x="3122" y="2590"/>
                  </a:lnTo>
                  <a:lnTo>
                    <a:pt x="383" y="0"/>
                  </a:lnTo>
                  <a:lnTo>
                    <a:pt x="0" y="0"/>
                  </a:lnTo>
                  <a:lnTo>
                    <a:pt x="0" y="0"/>
                  </a:lnTo>
                  <a:close/>
                </a:path>
              </a:pathLst>
            </a:custGeom>
            <a:gradFill rotWithShape="0">
              <a:gsLst>
                <a:gs pos="0">
                  <a:schemeClr val="bg1">
                    <a:gamma/>
                    <a:shade val="46275"/>
                    <a:invGamma/>
                  </a:schemeClr>
                </a:gs>
                <a:gs pos="100000">
                  <a:schemeClr val="bg1"/>
                </a:gs>
              </a:gsLst>
              <a:lin ang="2700000" scaled="1"/>
            </a:gra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450581" name="Freeform 21"/>
            <p:cNvSpPr/>
            <p:nvPr/>
          </p:nvSpPr>
          <p:spPr bwMode="hidden">
            <a:xfrm>
              <a:off x="5626" y="2534"/>
              <a:ext cx="132" cy="132"/>
            </a:xfrm>
            <a:custGeom>
              <a:avLst/>
              <a:gdLst>
                <a:gd name="T0" fmla="*/ 132 w 132"/>
                <a:gd name="T1" fmla="*/ 132 h 132"/>
                <a:gd name="T2" fmla="*/ 0 w 132"/>
                <a:gd name="T3" fmla="*/ 0 h 132"/>
                <a:gd name="T4" fmla="*/ 0 w 132"/>
                <a:gd name="T5" fmla="*/ 0 h 132"/>
                <a:gd name="T6" fmla="*/ 132 w 132"/>
                <a:gd name="T7" fmla="*/ 132 h 132"/>
                <a:gd name="T8" fmla="*/ 132 w 132"/>
                <a:gd name="T9" fmla="*/ 132 h 132"/>
              </a:gdLst>
              <a:ahLst/>
              <a:cxnLst>
                <a:cxn ang="0">
                  <a:pos x="T0" y="T1"/>
                </a:cxn>
                <a:cxn ang="0">
                  <a:pos x="T2" y="T3"/>
                </a:cxn>
                <a:cxn ang="0">
                  <a:pos x="T4" y="T5"/>
                </a:cxn>
                <a:cxn ang="0">
                  <a:pos x="T6" y="T7"/>
                </a:cxn>
                <a:cxn ang="0">
                  <a:pos x="T8" y="T9"/>
                </a:cxn>
              </a:cxnLst>
              <a:rect l="0" t="0" r="r" b="b"/>
              <a:pathLst>
                <a:path w="132" h="132">
                  <a:moveTo>
                    <a:pt x="132" y="132"/>
                  </a:moveTo>
                  <a:lnTo>
                    <a:pt x="0" y="0"/>
                  </a:lnTo>
                  <a:lnTo>
                    <a:pt x="0" y="0"/>
                  </a:lnTo>
                  <a:lnTo>
                    <a:pt x="132" y="132"/>
                  </a:lnTo>
                  <a:lnTo>
                    <a:pt x="132" y="132"/>
                  </a:lnTo>
                  <a:close/>
                </a:path>
              </a:pathLst>
            </a:custGeom>
            <a:solidFill>
              <a:srgbClr val="FF9999"/>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450582" name="Freeform 22"/>
            <p:cNvSpPr/>
            <p:nvPr/>
          </p:nvSpPr>
          <p:spPr bwMode="hidden">
            <a:xfrm>
              <a:off x="3112" y="0"/>
              <a:ext cx="2514" cy="2534"/>
            </a:xfrm>
            <a:custGeom>
              <a:avLst/>
              <a:gdLst>
                <a:gd name="T0" fmla="*/ 0 w 2517"/>
                <a:gd name="T1" fmla="*/ 0 h 2536"/>
                <a:gd name="T2" fmla="*/ 2517 w 2517"/>
                <a:gd name="T3" fmla="*/ 2536 h 2536"/>
                <a:gd name="T4" fmla="*/ 2517 w 2517"/>
                <a:gd name="T5" fmla="*/ 2536 h 2536"/>
                <a:gd name="T6" fmla="*/ 66 w 2517"/>
                <a:gd name="T7" fmla="*/ 0 h 2536"/>
                <a:gd name="T8" fmla="*/ 0 w 2517"/>
                <a:gd name="T9" fmla="*/ 0 h 2536"/>
                <a:gd name="T10" fmla="*/ 0 w 2517"/>
                <a:gd name="T11" fmla="*/ 0 h 2536"/>
              </a:gdLst>
              <a:ahLst/>
              <a:cxnLst>
                <a:cxn ang="0">
                  <a:pos x="T0" y="T1"/>
                </a:cxn>
                <a:cxn ang="0">
                  <a:pos x="T2" y="T3"/>
                </a:cxn>
                <a:cxn ang="0">
                  <a:pos x="T4" y="T5"/>
                </a:cxn>
                <a:cxn ang="0">
                  <a:pos x="T6" y="T7"/>
                </a:cxn>
                <a:cxn ang="0">
                  <a:pos x="T8" y="T9"/>
                </a:cxn>
                <a:cxn ang="0">
                  <a:pos x="T10" y="T11"/>
                </a:cxn>
              </a:cxnLst>
              <a:rect l="0" t="0" r="r" b="b"/>
              <a:pathLst>
                <a:path w="2517" h="2536">
                  <a:moveTo>
                    <a:pt x="0" y="0"/>
                  </a:moveTo>
                  <a:lnTo>
                    <a:pt x="2517" y="2536"/>
                  </a:lnTo>
                  <a:lnTo>
                    <a:pt x="2517" y="2536"/>
                  </a:lnTo>
                  <a:lnTo>
                    <a:pt x="66" y="0"/>
                  </a:lnTo>
                  <a:lnTo>
                    <a:pt x="0" y="0"/>
                  </a:lnTo>
                  <a:lnTo>
                    <a:pt x="0" y="0"/>
                  </a:lnTo>
                  <a:close/>
                </a:path>
              </a:pathLst>
            </a:custGeom>
            <a:gradFill rotWithShape="0">
              <a:gsLst>
                <a:gs pos="0">
                  <a:schemeClr val="bg1">
                    <a:gamma/>
                    <a:shade val="51373"/>
                    <a:invGamma/>
                  </a:schemeClr>
                </a:gs>
                <a:gs pos="100000">
                  <a:schemeClr val="bg1"/>
                </a:gs>
              </a:gsLst>
              <a:lin ang="2700000" scaled="1"/>
            </a:gra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450583" name="Freeform 23"/>
            <p:cNvSpPr/>
            <p:nvPr/>
          </p:nvSpPr>
          <p:spPr bwMode="hidden">
            <a:xfrm>
              <a:off x="3488" y="0"/>
              <a:ext cx="2198" cy="2480"/>
            </a:xfrm>
            <a:custGeom>
              <a:avLst/>
              <a:gdLst>
                <a:gd name="T0" fmla="*/ 0 w 2200"/>
                <a:gd name="T1" fmla="*/ 0 h 2482"/>
                <a:gd name="T2" fmla="*/ 2188 w 2200"/>
                <a:gd name="T3" fmla="*/ 2482 h 2482"/>
                <a:gd name="T4" fmla="*/ 2200 w 2200"/>
                <a:gd name="T5" fmla="*/ 2476 h 2482"/>
                <a:gd name="T6" fmla="*/ 317 w 2200"/>
                <a:gd name="T7" fmla="*/ 0 h 2482"/>
                <a:gd name="T8" fmla="*/ 0 w 2200"/>
                <a:gd name="T9" fmla="*/ 0 h 2482"/>
                <a:gd name="T10" fmla="*/ 0 w 2200"/>
                <a:gd name="T11" fmla="*/ 0 h 2482"/>
              </a:gdLst>
              <a:ahLst/>
              <a:cxnLst>
                <a:cxn ang="0">
                  <a:pos x="T0" y="T1"/>
                </a:cxn>
                <a:cxn ang="0">
                  <a:pos x="T2" y="T3"/>
                </a:cxn>
                <a:cxn ang="0">
                  <a:pos x="T4" y="T5"/>
                </a:cxn>
                <a:cxn ang="0">
                  <a:pos x="T6" y="T7"/>
                </a:cxn>
                <a:cxn ang="0">
                  <a:pos x="T8" y="T9"/>
                </a:cxn>
                <a:cxn ang="0">
                  <a:pos x="T10" y="T11"/>
                </a:cxn>
              </a:cxnLst>
              <a:rect l="0" t="0" r="r" b="b"/>
              <a:pathLst>
                <a:path w="2200" h="2482">
                  <a:moveTo>
                    <a:pt x="0" y="0"/>
                  </a:moveTo>
                  <a:lnTo>
                    <a:pt x="2188" y="2482"/>
                  </a:lnTo>
                  <a:lnTo>
                    <a:pt x="2200" y="2476"/>
                  </a:lnTo>
                  <a:lnTo>
                    <a:pt x="317" y="0"/>
                  </a:lnTo>
                  <a:lnTo>
                    <a:pt x="0" y="0"/>
                  </a:lnTo>
                  <a:lnTo>
                    <a:pt x="0" y="0"/>
                  </a:lnTo>
                  <a:close/>
                </a:path>
              </a:pathLst>
            </a:custGeom>
            <a:gradFill rotWithShape="0">
              <a:gsLst>
                <a:gs pos="0">
                  <a:schemeClr val="bg2">
                    <a:gamma/>
                    <a:shade val="78824"/>
                    <a:invGamma/>
                  </a:schemeClr>
                </a:gs>
                <a:gs pos="100000">
                  <a:schemeClr val="bg2"/>
                </a:gs>
              </a:gsLst>
              <a:lin ang="5400000" scaled="1"/>
            </a:gradFill>
            <a:ln>
              <a:noFill/>
            </a:ln>
            <a:effectLst/>
            <a:extLst>
              <a:ext uri="{91240B29-F687-4F45-9708-019B960494DF}">
                <a14:hiddenLine xmlns:a14="http://schemas.microsoft.com/office/drawing/2010/main" w="9525">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450584" name="Freeform 24"/>
            <p:cNvSpPr/>
            <p:nvPr/>
          </p:nvSpPr>
          <p:spPr bwMode="hidden">
            <a:xfrm>
              <a:off x="5674" y="2474"/>
              <a:ext cx="84" cy="96"/>
            </a:xfrm>
            <a:custGeom>
              <a:avLst/>
              <a:gdLst>
                <a:gd name="T0" fmla="*/ 84 w 84"/>
                <a:gd name="T1" fmla="*/ 96 h 96"/>
                <a:gd name="T2" fmla="*/ 84 w 84"/>
                <a:gd name="T3" fmla="*/ 90 h 96"/>
                <a:gd name="T4" fmla="*/ 12 w 84"/>
                <a:gd name="T5" fmla="*/ 0 h 96"/>
                <a:gd name="T6" fmla="*/ 0 w 84"/>
                <a:gd name="T7" fmla="*/ 6 h 96"/>
                <a:gd name="T8" fmla="*/ 84 w 84"/>
                <a:gd name="T9" fmla="*/ 96 h 96"/>
                <a:gd name="T10" fmla="*/ 84 w 84"/>
                <a:gd name="T11" fmla="*/ 96 h 96"/>
              </a:gdLst>
              <a:ahLst/>
              <a:cxnLst>
                <a:cxn ang="0">
                  <a:pos x="T0" y="T1"/>
                </a:cxn>
                <a:cxn ang="0">
                  <a:pos x="T2" y="T3"/>
                </a:cxn>
                <a:cxn ang="0">
                  <a:pos x="T4" y="T5"/>
                </a:cxn>
                <a:cxn ang="0">
                  <a:pos x="T6" y="T7"/>
                </a:cxn>
                <a:cxn ang="0">
                  <a:pos x="T8" y="T9"/>
                </a:cxn>
                <a:cxn ang="0">
                  <a:pos x="T10" y="T11"/>
                </a:cxn>
              </a:cxnLst>
              <a:rect l="0" t="0" r="r" b="b"/>
              <a:pathLst>
                <a:path w="84" h="96">
                  <a:moveTo>
                    <a:pt x="84" y="96"/>
                  </a:moveTo>
                  <a:lnTo>
                    <a:pt x="84" y="90"/>
                  </a:lnTo>
                  <a:lnTo>
                    <a:pt x="12" y="0"/>
                  </a:lnTo>
                  <a:lnTo>
                    <a:pt x="0" y="6"/>
                  </a:lnTo>
                  <a:lnTo>
                    <a:pt x="84" y="96"/>
                  </a:lnTo>
                  <a:lnTo>
                    <a:pt x="84" y="96"/>
                  </a:lnTo>
                  <a:close/>
                </a:path>
              </a:pathLst>
            </a:custGeom>
            <a:gradFill rotWithShape="0">
              <a:gsLst>
                <a:gs pos="0">
                  <a:schemeClr val="bg1"/>
                </a:gs>
                <a:gs pos="100000">
                  <a:schemeClr val="bg1">
                    <a:gamma/>
                    <a:tint val="90980"/>
                    <a:invGamma/>
                  </a:schemeClr>
                </a:gs>
              </a:gsLst>
              <a:lin ang="2700000" scaled="1"/>
            </a:gra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450585" name="Freeform 25"/>
            <p:cNvSpPr/>
            <p:nvPr/>
          </p:nvSpPr>
          <p:spPr bwMode="hidden">
            <a:xfrm>
              <a:off x="5603" y="850"/>
              <a:ext cx="155" cy="516"/>
            </a:xfrm>
            <a:custGeom>
              <a:avLst/>
              <a:gdLst>
                <a:gd name="T0" fmla="*/ 155 w 155"/>
                <a:gd name="T1" fmla="*/ 516 h 516"/>
                <a:gd name="T2" fmla="*/ 155 w 155"/>
                <a:gd name="T3" fmla="*/ 204 h 516"/>
                <a:gd name="T4" fmla="*/ 77 w 155"/>
                <a:gd name="T5" fmla="*/ 0 h 516"/>
                <a:gd name="T6" fmla="*/ 0 w 155"/>
                <a:gd name="T7" fmla="*/ 192 h 516"/>
                <a:gd name="T8" fmla="*/ 155 w 155"/>
                <a:gd name="T9" fmla="*/ 516 h 516"/>
                <a:gd name="T10" fmla="*/ 155 w 155"/>
                <a:gd name="T11" fmla="*/ 516 h 516"/>
              </a:gdLst>
              <a:ahLst/>
              <a:cxnLst>
                <a:cxn ang="0">
                  <a:pos x="T0" y="T1"/>
                </a:cxn>
                <a:cxn ang="0">
                  <a:pos x="T2" y="T3"/>
                </a:cxn>
                <a:cxn ang="0">
                  <a:pos x="T4" y="T5"/>
                </a:cxn>
                <a:cxn ang="0">
                  <a:pos x="T6" y="T7"/>
                </a:cxn>
                <a:cxn ang="0">
                  <a:pos x="T8" y="T9"/>
                </a:cxn>
                <a:cxn ang="0">
                  <a:pos x="T10" y="T11"/>
                </a:cxn>
              </a:cxnLst>
              <a:rect l="0" t="0" r="r" b="b"/>
              <a:pathLst>
                <a:path w="155" h="516">
                  <a:moveTo>
                    <a:pt x="155" y="516"/>
                  </a:moveTo>
                  <a:lnTo>
                    <a:pt x="155" y="204"/>
                  </a:lnTo>
                  <a:lnTo>
                    <a:pt x="77" y="0"/>
                  </a:lnTo>
                  <a:lnTo>
                    <a:pt x="0" y="192"/>
                  </a:lnTo>
                  <a:lnTo>
                    <a:pt x="155" y="516"/>
                  </a:lnTo>
                  <a:lnTo>
                    <a:pt x="155" y="516"/>
                  </a:lnTo>
                  <a:close/>
                </a:path>
              </a:pathLst>
            </a:custGeom>
            <a:solidFill>
              <a:schemeClr val="bg2"/>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450586" name="Freeform 26"/>
            <p:cNvSpPr/>
            <p:nvPr/>
          </p:nvSpPr>
          <p:spPr bwMode="hidden">
            <a:xfrm>
              <a:off x="5107" y="0"/>
              <a:ext cx="573" cy="1042"/>
            </a:xfrm>
            <a:custGeom>
              <a:avLst/>
              <a:gdLst>
                <a:gd name="T0" fmla="*/ 0 w 574"/>
                <a:gd name="T1" fmla="*/ 0 h 1043"/>
                <a:gd name="T2" fmla="*/ 497 w 574"/>
                <a:gd name="T3" fmla="*/ 1043 h 1043"/>
                <a:gd name="T4" fmla="*/ 574 w 574"/>
                <a:gd name="T5" fmla="*/ 851 h 1043"/>
                <a:gd name="T6" fmla="*/ 251 w 574"/>
                <a:gd name="T7" fmla="*/ 0 h 1043"/>
                <a:gd name="T8" fmla="*/ 0 w 574"/>
                <a:gd name="T9" fmla="*/ 0 h 1043"/>
                <a:gd name="T10" fmla="*/ 0 w 574"/>
                <a:gd name="T11" fmla="*/ 0 h 1043"/>
              </a:gdLst>
              <a:ahLst/>
              <a:cxnLst>
                <a:cxn ang="0">
                  <a:pos x="T0" y="T1"/>
                </a:cxn>
                <a:cxn ang="0">
                  <a:pos x="T2" y="T3"/>
                </a:cxn>
                <a:cxn ang="0">
                  <a:pos x="T4" y="T5"/>
                </a:cxn>
                <a:cxn ang="0">
                  <a:pos x="T6" y="T7"/>
                </a:cxn>
                <a:cxn ang="0">
                  <a:pos x="T8" y="T9"/>
                </a:cxn>
                <a:cxn ang="0">
                  <a:pos x="T10" y="T11"/>
                </a:cxn>
              </a:cxnLst>
              <a:rect l="0" t="0" r="r" b="b"/>
              <a:pathLst>
                <a:path w="574" h="1043">
                  <a:moveTo>
                    <a:pt x="0" y="0"/>
                  </a:moveTo>
                  <a:lnTo>
                    <a:pt x="497" y="1043"/>
                  </a:lnTo>
                  <a:lnTo>
                    <a:pt x="574" y="851"/>
                  </a:lnTo>
                  <a:lnTo>
                    <a:pt x="251" y="0"/>
                  </a:lnTo>
                  <a:lnTo>
                    <a:pt x="0" y="0"/>
                  </a:lnTo>
                  <a:lnTo>
                    <a:pt x="0" y="0"/>
                  </a:lnTo>
                  <a:close/>
                </a:path>
              </a:pathLst>
            </a:custGeom>
            <a:gradFill rotWithShape="0">
              <a:gsLst>
                <a:gs pos="0">
                  <a:schemeClr val="bg2">
                    <a:gamma/>
                    <a:shade val="66667"/>
                    <a:invGamma/>
                  </a:schemeClr>
                </a:gs>
                <a:gs pos="100000">
                  <a:schemeClr val="bg2"/>
                </a:gs>
              </a:gsLst>
              <a:lin ang="5400000" scaled="1"/>
            </a:gra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450587" name="Freeform 27"/>
            <p:cNvSpPr/>
            <p:nvPr/>
          </p:nvSpPr>
          <p:spPr bwMode="hidden">
            <a:xfrm>
              <a:off x="5411" y="0"/>
              <a:ext cx="341" cy="796"/>
            </a:xfrm>
            <a:custGeom>
              <a:avLst/>
              <a:gdLst>
                <a:gd name="T0" fmla="*/ 144 w 341"/>
                <a:gd name="T1" fmla="*/ 0 h 797"/>
                <a:gd name="T2" fmla="*/ 0 w 341"/>
                <a:gd name="T3" fmla="*/ 0 h 797"/>
                <a:gd name="T4" fmla="*/ 287 w 341"/>
                <a:gd name="T5" fmla="*/ 797 h 797"/>
                <a:gd name="T6" fmla="*/ 341 w 341"/>
                <a:gd name="T7" fmla="*/ 653 h 797"/>
                <a:gd name="T8" fmla="*/ 144 w 341"/>
                <a:gd name="T9" fmla="*/ 0 h 797"/>
                <a:gd name="T10" fmla="*/ 144 w 341"/>
                <a:gd name="T11" fmla="*/ 0 h 797"/>
              </a:gdLst>
              <a:ahLst/>
              <a:cxnLst>
                <a:cxn ang="0">
                  <a:pos x="T0" y="T1"/>
                </a:cxn>
                <a:cxn ang="0">
                  <a:pos x="T2" y="T3"/>
                </a:cxn>
                <a:cxn ang="0">
                  <a:pos x="T4" y="T5"/>
                </a:cxn>
                <a:cxn ang="0">
                  <a:pos x="T6" y="T7"/>
                </a:cxn>
                <a:cxn ang="0">
                  <a:pos x="T8" y="T9"/>
                </a:cxn>
                <a:cxn ang="0">
                  <a:pos x="T10" y="T11"/>
                </a:cxn>
              </a:cxnLst>
              <a:rect l="0" t="0" r="r" b="b"/>
              <a:pathLst>
                <a:path w="341" h="797">
                  <a:moveTo>
                    <a:pt x="144" y="0"/>
                  </a:moveTo>
                  <a:lnTo>
                    <a:pt x="0" y="0"/>
                  </a:lnTo>
                  <a:lnTo>
                    <a:pt x="287" y="797"/>
                  </a:lnTo>
                  <a:lnTo>
                    <a:pt x="341" y="653"/>
                  </a:lnTo>
                  <a:lnTo>
                    <a:pt x="144" y="0"/>
                  </a:lnTo>
                  <a:lnTo>
                    <a:pt x="144" y="0"/>
                  </a:lnTo>
                  <a:close/>
                </a:path>
              </a:pathLst>
            </a:custGeom>
            <a:gradFill rotWithShape="0">
              <a:gsLst>
                <a:gs pos="0">
                  <a:schemeClr val="bg2">
                    <a:gamma/>
                    <a:shade val="69804"/>
                    <a:invGamma/>
                  </a:schemeClr>
                </a:gs>
                <a:gs pos="100000">
                  <a:schemeClr val="bg2"/>
                </a:gs>
              </a:gsLst>
              <a:lin ang="5400000" scaled="1"/>
            </a:gra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450588" name="Freeform 28"/>
            <p:cNvSpPr/>
            <p:nvPr/>
          </p:nvSpPr>
          <p:spPr bwMode="hidden">
            <a:xfrm>
              <a:off x="5698" y="653"/>
              <a:ext cx="60" cy="311"/>
            </a:xfrm>
            <a:custGeom>
              <a:avLst/>
              <a:gdLst>
                <a:gd name="T0" fmla="*/ 0 w 60"/>
                <a:gd name="T1" fmla="*/ 144 h 312"/>
                <a:gd name="T2" fmla="*/ 60 w 60"/>
                <a:gd name="T3" fmla="*/ 312 h 312"/>
                <a:gd name="T4" fmla="*/ 60 w 60"/>
                <a:gd name="T5" fmla="*/ 6 h 312"/>
                <a:gd name="T6" fmla="*/ 54 w 60"/>
                <a:gd name="T7" fmla="*/ 0 h 312"/>
                <a:gd name="T8" fmla="*/ 0 w 60"/>
                <a:gd name="T9" fmla="*/ 144 h 312"/>
                <a:gd name="T10" fmla="*/ 0 w 60"/>
                <a:gd name="T11" fmla="*/ 144 h 312"/>
              </a:gdLst>
              <a:ahLst/>
              <a:cxnLst>
                <a:cxn ang="0">
                  <a:pos x="T0" y="T1"/>
                </a:cxn>
                <a:cxn ang="0">
                  <a:pos x="T2" y="T3"/>
                </a:cxn>
                <a:cxn ang="0">
                  <a:pos x="T4" y="T5"/>
                </a:cxn>
                <a:cxn ang="0">
                  <a:pos x="T6" y="T7"/>
                </a:cxn>
                <a:cxn ang="0">
                  <a:pos x="T8" y="T9"/>
                </a:cxn>
                <a:cxn ang="0">
                  <a:pos x="T10" y="T11"/>
                </a:cxn>
              </a:cxnLst>
              <a:rect l="0" t="0" r="r" b="b"/>
              <a:pathLst>
                <a:path w="60" h="312">
                  <a:moveTo>
                    <a:pt x="0" y="144"/>
                  </a:moveTo>
                  <a:lnTo>
                    <a:pt x="60" y="312"/>
                  </a:lnTo>
                  <a:lnTo>
                    <a:pt x="60" y="6"/>
                  </a:lnTo>
                  <a:lnTo>
                    <a:pt x="54" y="0"/>
                  </a:lnTo>
                  <a:lnTo>
                    <a:pt x="0" y="144"/>
                  </a:lnTo>
                  <a:lnTo>
                    <a:pt x="0" y="144"/>
                  </a:lnTo>
                  <a:close/>
                </a:path>
              </a:pathLst>
            </a:custGeom>
            <a:solidFill>
              <a:schemeClr val="bg2"/>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450589" name="Freeform 29"/>
            <p:cNvSpPr/>
            <p:nvPr/>
          </p:nvSpPr>
          <p:spPr bwMode="hidden">
            <a:xfrm>
              <a:off x="2" y="1601"/>
              <a:ext cx="5752" cy="1864"/>
            </a:xfrm>
            <a:custGeom>
              <a:avLst/>
              <a:gdLst>
                <a:gd name="T0" fmla="*/ 0 w 5740"/>
                <a:gd name="T1" fmla="*/ 371 h 1864"/>
                <a:gd name="T2" fmla="*/ 5740 w 5740"/>
                <a:gd name="T3" fmla="*/ 1864 h 1864"/>
                <a:gd name="T4" fmla="*/ 5740 w 5740"/>
                <a:gd name="T5" fmla="*/ 1834 h 1864"/>
                <a:gd name="T6" fmla="*/ 0 w 5740"/>
                <a:gd name="T7" fmla="*/ 0 h 1864"/>
                <a:gd name="T8" fmla="*/ 0 w 5740"/>
                <a:gd name="T9" fmla="*/ 371 h 1864"/>
                <a:gd name="T10" fmla="*/ 0 w 5740"/>
                <a:gd name="T11" fmla="*/ 371 h 1864"/>
              </a:gdLst>
              <a:ahLst/>
              <a:cxnLst>
                <a:cxn ang="0">
                  <a:pos x="T0" y="T1"/>
                </a:cxn>
                <a:cxn ang="0">
                  <a:pos x="T2" y="T3"/>
                </a:cxn>
                <a:cxn ang="0">
                  <a:pos x="T4" y="T5"/>
                </a:cxn>
                <a:cxn ang="0">
                  <a:pos x="T6" y="T7"/>
                </a:cxn>
                <a:cxn ang="0">
                  <a:pos x="T8" y="T9"/>
                </a:cxn>
                <a:cxn ang="0">
                  <a:pos x="T10" y="T11"/>
                </a:cxn>
              </a:cxnLst>
              <a:rect l="0" t="0" r="r" b="b"/>
              <a:pathLst>
                <a:path w="5740" h="1864">
                  <a:moveTo>
                    <a:pt x="0" y="371"/>
                  </a:moveTo>
                  <a:lnTo>
                    <a:pt x="5740" y="1864"/>
                  </a:lnTo>
                  <a:lnTo>
                    <a:pt x="5740" y="1834"/>
                  </a:lnTo>
                  <a:lnTo>
                    <a:pt x="0" y="0"/>
                  </a:lnTo>
                  <a:lnTo>
                    <a:pt x="0" y="371"/>
                  </a:lnTo>
                  <a:lnTo>
                    <a:pt x="0" y="371"/>
                  </a:lnTo>
                  <a:close/>
                </a:path>
              </a:pathLst>
            </a:custGeom>
            <a:gradFill rotWithShape="0">
              <a:gsLst>
                <a:gs pos="0">
                  <a:schemeClr val="bg1">
                    <a:gamma/>
                    <a:shade val="63529"/>
                    <a:invGamma/>
                  </a:schemeClr>
                </a:gs>
                <a:gs pos="100000">
                  <a:schemeClr val="bg1"/>
                </a:gs>
              </a:gsLst>
              <a:lin ang="2700000" scaled="1"/>
            </a:gra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450590" name="Freeform 30"/>
            <p:cNvSpPr/>
            <p:nvPr/>
          </p:nvSpPr>
          <p:spPr bwMode="hidden">
            <a:xfrm>
              <a:off x="5754" y="3483"/>
              <a:ext cx="6" cy="6"/>
            </a:xfrm>
            <a:custGeom>
              <a:avLst/>
              <a:gdLst>
                <a:gd name="T0" fmla="*/ 6 w 6"/>
                <a:gd name="T1" fmla="*/ 6 h 6"/>
                <a:gd name="T2" fmla="*/ 0 w 6"/>
                <a:gd name="T3" fmla="*/ 0 h 6"/>
                <a:gd name="T4" fmla="*/ 0 w 6"/>
                <a:gd name="T5" fmla="*/ 6 h 6"/>
                <a:gd name="T6" fmla="*/ 6 w 6"/>
                <a:gd name="T7" fmla="*/ 6 h 6"/>
                <a:gd name="T8" fmla="*/ 6 w 6"/>
                <a:gd name="T9" fmla="*/ 6 h 6"/>
              </a:gdLst>
              <a:ahLst/>
              <a:cxnLst>
                <a:cxn ang="0">
                  <a:pos x="T0" y="T1"/>
                </a:cxn>
                <a:cxn ang="0">
                  <a:pos x="T2" y="T3"/>
                </a:cxn>
                <a:cxn ang="0">
                  <a:pos x="T4" y="T5"/>
                </a:cxn>
                <a:cxn ang="0">
                  <a:pos x="T6" y="T7"/>
                </a:cxn>
                <a:cxn ang="0">
                  <a:pos x="T8" y="T9"/>
                </a:cxn>
              </a:cxnLst>
              <a:rect l="0" t="0" r="r" b="b"/>
              <a:pathLst>
                <a:path w="6" h="6">
                  <a:moveTo>
                    <a:pt x="6" y="6"/>
                  </a:moveTo>
                  <a:lnTo>
                    <a:pt x="0" y="0"/>
                  </a:lnTo>
                  <a:lnTo>
                    <a:pt x="0" y="6"/>
                  </a:lnTo>
                  <a:lnTo>
                    <a:pt x="6" y="6"/>
                  </a:lnTo>
                  <a:lnTo>
                    <a:pt x="6" y="6"/>
                  </a:lnTo>
                  <a:close/>
                </a:path>
              </a:pathLst>
            </a:custGeom>
            <a:solidFill>
              <a:srgbClr val="18FF00"/>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450591" name="Freeform 31"/>
            <p:cNvSpPr/>
            <p:nvPr/>
          </p:nvSpPr>
          <p:spPr bwMode="hidden">
            <a:xfrm>
              <a:off x="2" y="2152"/>
              <a:ext cx="5752" cy="1337"/>
            </a:xfrm>
            <a:custGeom>
              <a:avLst/>
              <a:gdLst>
                <a:gd name="T0" fmla="*/ 0 w 5740"/>
                <a:gd name="T1" fmla="*/ 366 h 1337"/>
                <a:gd name="T2" fmla="*/ 5740 w 5740"/>
                <a:gd name="T3" fmla="*/ 1337 h 1337"/>
                <a:gd name="T4" fmla="*/ 5740 w 5740"/>
                <a:gd name="T5" fmla="*/ 1331 h 1337"/>
                <a:gd name="T6" fmla="*/ 0 w 5740"/>
                <a:gd name="T7" fmla="*/ 0 h 1337"/>
                <a:gd name="T8" fmla="*/ 0 w 5740"/>
                <a:gd name="T9" fmla="*/ 366 h 1337"/>
                <a:gd name="T10" fmla="*/ 0 w 5740"/>
                <a:gd name="T11" fmla="*/ 366 h 1337"/>
              </a:gdLst>
              <a:ahLst/>
              <a:cxnLst>
                <a:cxn ang="0">
                  <a:pos x="T0" y="T1"/>
                </a:cxn>
                <a:cxn ang="0">
                  <a:pos x="T2" y="T3"/>
                </a:cxn>
                <a:cxn ang="0">
                  <a:pos x="T4" y="T5"/>
                </a:cxn>
                <a:cxn ang="0">
                  <a:pos x="T6" y="T7"/>
                </a:cxn>
                <a:cxn ang="0">
                  <a:pos x="T8" y="T9"/>
                </a:cxn>
                <a:cxn ang="0">
                  <a:pos x="T10" y="T11"/>
                </a:cxn>
              </a:cxnLst>
              <a:rect l="0" t="0" r="r" b="b"/>
              <a:pathLst>
                <a:path w="5740" h="1337">
                  <a:moveTo>
                    <a:pt x="0" y="366"/>
                  </a:moveTo>
                  <a:lnTo>
                    <a:pt x="5740" y="1337"/>
                  </a:lnTo>
                  <a:lnTo>
                    <a:pt x="5740" y="1331"/>
                  </a:lnTo>
                  <a:lnTo>
                    <a:pt x="0" y="0"/>
                  </a:lnTo>
                  <a:lnTo>
                    <a:pt x="0" y="366"/>
                  </a:lnTo>
                  <a:lnTo>
                    <a:pt x="0" y="366"/>
                  </a:lnTo>
                  <a:close/>
                </a:path>
              </a:pathLst>
            </a:custGeom>
            <a:gradFill rotWithShape="0">
              <a:gsLst>
                <a:gs pos="0">
                  <a:schemeClr val="bg1">
                    <a:gamma/>
                    <a:shade val="60784"/>
                    <a:invGamma/>
                  </a:schemeClr>
                </a:gs>
                <a:gs pos="100000">
                  <a:schemeClr val="bg1"/>
                </a:gs>
              </a:gsLst>
              <a:lin ang="2700000" scaled="1"/>
            </a:gra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450592" name="Freeform 32"/>
            <p:cNvSpPr/>
            <p:nvPr/>
          </p:nvSpPr>
          <p:spPr bwMode="hidden">
            <a:xfrm>
              <a:off x="2" y="3177"/>
              <a:ext cx="5752" cy="414"/>
            </a:xfrm>
            <a:custGeom>
              <a:avLst/>
              <a:gdLst>
                <a:gd name="T0" fmla="*/ 0 w 5740"/>
                <a:gd name="T1" fmla="*/ 48 h 414"/>
                <a:gd name="T2" fmla="*/ 5740 w 5740"/>
                <a:gd name="T3" fmla="*/ 414 h 414"/>
                <a:gd name="T4" fmla="*/ 5740 w 5740"/>
                <a:gd name="T5" fmla="*/ 402 h 414"/>
                <a:gd name="T6" fmla="*/ 0 w 5740"/>
                <a:gd name="T7" fmla="*/ 0 h 414"/>
                <a:gd name="T8" fmla="*/ 0 w 5740"/>
                <a:gd name="T9" fmla="*/ 48 h 414"/>
                <a:gd name="T10" fmla="*/ 0 w 5740"/>
                <a:gd name="T11" fmla="*/ 48 h 414"/>
              </a:gdLst>
              <a:ahLst/>
              <a:cxnLst>
                <a:cxn ang="0">
                  <a:pos x="T0" y="T1"/>
                </a:cxn>
                <a:cxn ang="0">
                  <a:pos x="T2" y="T3"/>
                </a:cxn>
                <a:cxn ang="0">
                  <a:pos x="T4" y="T5"/>
                </a:cxn>
                <a:cxn ang="0">
                  <a:pos x="T6" y="T7"/>
                </a:cxn>
                <a:cxn ang="0">
                  <a:pos x="T8" y="T9"/>
                </a:cxn>
                <a:cxn ang="0">
                  <a:pos x="T10" y="T11"/>
                </a:cxn>
              </a:cxnLst>
              <a:rect l="0" t="0" r="r" b="b"/>
              <a:pathLst>
                <a:path w="5740" h="414">
                  <a:moveTo>
                    <a:pt x="0" y="48"/>
                  </a:moveTo>
                  <a:lnTo>
                    <a:pt x="5740" y="414"/>
                  </a:lnTo>
                  <a:lnTo>
                    <a:pt x="5740" y="402"/>
                  </a:lnTo>
                  <a:lnTo>
                    <a:pt x="0" y="0"/>
                  </a:lnTo>
                  <a:lnTo>
                    <a:pt x="0" y="48"/>
                  </a:lnTo>
                  <a:lnTo>
                    <a:pt x="0" y="48"/>
                  </a:lnTo>
                  <a:close/>
                </a:path>
              </a:pathLst>
            </a:custGeom>
            <a:gradFill rotWithShape="0">
              <a:gsLst>
                <a:gs pos="0">
                  <a:schemeClr val="bg1">
                    <a:gamma/>
                    <a:shade val="84706"/>
                    <a:invGamma/>
                  </a:schemeClr>
                </a:gs>
                <a:gs pos="100000">
                  <a:schemeClr val="bg1"/>
                </a:gs>
              </a:gsLst>
              <a:lin ang="0" scaled="1"/>
            </a:gra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450593" name="Freeform 33"/>
            <p:cNvSpPr/>
            <p:nvPr/>
          </p:nvSpPr>
          <p:spPr bwMode="hidden">
            <a:xfrm>
              <a:off x="1297" y="0"/>
              <a:ext cx="4457" cy="3177"/>
            </a:xfrm>
            <a:custGeom>
              <a:avLst/>
              <a:gdLst>
                <a:gd name="T0" fmla="*/ 0 w 4448"/>
                <a:gd name="T1" fmla="*/ 0 h 3177"/>
                <a:gd name="T2" fmla="*/ 4448 w 4448"/>
                <a:gd name="T3" fmla="*/ 3177 h 3177"/>
                <a:gd name="T4" fmla="*/ 4448 w 4448"/>
                <a:gd name="T5" fmla="*/ 3153 h 3177"/>
                <a:gd name="T6" fmla="*/ 125 w 4448"/>
                <a:gd name="T7" fmla="*/ 0 h 3177"/>
                <a:gd name="T8" fmla="*/ 0 w 4448"/>
                <a:gd name="T9" fmla="*/ 0 h 3177"/>
                <a:gd name="T10" fmla="*/ 0 w 4448"/>
                <a:gd name="T11" fmla="*/ 0 h 3177"/>
              </a:gdLst>
              <a:ahLst/>
              <a:cxnLst>
                <a:cxn ang="0">
                  <a:pos x="T0" y="T1"/>
                </a:cxn>
                <a:cxn ang="0">
                  <a:pos x="T2" y="T3"/>
                </a:cxn>
                <a:cxn ang="0">
                  <a:pos x="T4" y="T5"/>
                </a:cxn>
                <a:cxn ang="0">
                  <a:pos x="T6" y="T7"/>
                </a:cxn>
                <a:cxn ang="0">
                  <a:pos x="T8" y="T9"/>
                </a:cxn>
                <a:cxn ang="0">
                  <a:pos x="T10" y="T11"/>
                </a:cxn>
              </a:cxnLst>
              <a:rect l="0" t="0" r="r" b="b"/>
              <a:pathLst>
                <a:path w="4448" h="3177">
                  <a:moveTo>
                    <a:pt x="0" y="0"/>
                  </a:moveTo>
                  <a:lnTo>
                    <a:pt x="4448" y="3177"/>
                  </a:lnTo>
                  <a:lnTo>
                    <a:pt x="4448" y="3153"/>
                  </a:lnTo>
                  <a:lnTo>
                    <a:pt x="125" y="0"/>
                  </a:lnTo>
                  <a:lnTo>
                    <a:pt x="0" y="0"/>
                  </a:lnTo>
                  <a:lnTo>
                    <a:pt x="0" y="0"/>
                  </a:lnTo>
                  <a:close/>
                </a:path>
              </a:pathLst>
            </a:custGeom>
            <a:gradFill rotWithShape="0">
              <a:gsLst>
                <a:gs pos="0">
                  <a:schemeClr val="bg1">
                    <a:gamma/>
                    <a:shade val="48627"/>
                    <a:invGamma/>
                  </a:schemeClr>
                </a:gs>
                <a:gs pos="100000">
                  <a:schemeClr val="bg1"/>
                </a:gs>
              </a:gsLst>
              <a:lin ang="2700000" scaled="1"/>
            </a:gra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450594" name="Freeform 34"/>
            <p:cNvSpPr/>
            <p:nvPr/>
          </p:nvSpPr>
          <p:spPr bwMode="hidden">
            <a:xfrm>
              <a:off x="3321" y="0"/>
              <a:ext cx="2433" cy="2614"/>
            </a:xfrm>
            <a:custGeom>
              <a:avLst/>
              <a:gdLst>
                <a:gd name="T0" fmla="*/ 0 w 2428"/>
                <a:gd name="T1" fmla="*/ 0 h 2614"/>
                <a:gd name="T2" fmla="*/ 2428 w 2428"/>
                <a:gd name="T3" fmla="*/ 2614 h 2614"/>
                <a:gd name="T4" fmla="*/ 2428 w 2428"/>
                <a:gd name="T5" fmla="*/ 2608 h 2614"/>
                <a:gd name="T6" fmla="*/ 66 w 2428"/>
                <a:gd name="T7" fmla="*/ 0 h 2614"/>
                <a:gd name="T8" fmla="*/ 0 w 2428"/>
                <a:gd name="T9" fmla="*/ 0 h 2614"/>
                <a:gd name="T10" fmla="*/ 0 w 2428"/>
                <a:gd name="T11" fmla="*/ 0 h 2614"/>
              </a:gdLst>
              <a:ahLst/>
              <a:cxnLst>
                <a:cxn ang="0">
                  <a:pos x="T0" y="T1"/>
                </a:cxn>
                <a:cxn ang="0">
                  <a:pos x="T2" y="T3"/>
                </a:cxn>
                <a:cxn ang="0">
                  <a:pos x="T4" y="T5"/>
                </a:cxn>
                <a:cxn ang="0">
                  <a:pos x="T6" y="T7"/>
                </a:cxn>
                <a:cxn ang="0">
                  <a:pos x="T8" y="T9"/>
                </a:cxn>
                <a:cxn ang="0">
                  <a:pos x="T10" y="T11"/>
                </a:cxn>
              </a:cxnLst>
              <a:rect l="0" t="0" r="r" b="b"/>
              <a:pathLst>
                <a:path w="2428" h="2614">
                  <a:moveTo>
                    <a:pt x="0" y="0"/>
                  </a:moveTo>
                  <a:lnTo>
                    <a:pt x="2428" y="2614"/>
                  </a:lnTo>
                  <a:lnTo>
                    <a:pt x="2428" y="2608"/>
                  </a:lnTo>
                  <a:lnTo>
                    <a:pt x="66" y="0"/>
                  </a:lnTo>
                  <a:lnTo>
                    <a:pt x="0" y="0"/>
                  </a:lnTo>
                  <a:lnTo>
                    <a:pt x="0" y="0"/>
                  </a:lnTo>
                  <a:close/>
                </a:path>
              </a:pathLst>
            </a:custGeom>
            <a:gradFill rotWithShape="0">
              <a:gsLst>
                <a:gs pos="0">
                  <a:schemeClr val="bg1">
                    <a:gamma/>
                    <a:shade val="84706"/>
                    <a:invGamma/>
                  </a:schemeClr>
                </a:gs>
                <a:gs pos="100000">
                  <a:schemeClr val="bg1"/>
                </a:gs>
              </a:gsLst>
              <a:lin ang="2700000" scaled="1"/>
            </a:gra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450595" name="Freeform 35"/>
            <p:cNvSpPr/>
            <p:nvPr/>
          </p:nvSpPr>
          <p:spPr bwMode="hidden">
            <a:xfrm>
              <a:off x="3950" y="0"/>
              <a:ext cx="1804" cy="2464"/>
            </a:xfrm>
            <a:custGeom>
              <a:avLst/>
              <a:gdLst>
                <a:gd name="T0" fmla="*/ 485 w 1800"/>
                <a:gd name="T1" fmla="*/ 0 h 2464"/>
                <a:gd name="T2" fmla="*/ 0 w 1800"/>
                <a:gd name="T3" fmla="*/ 0 h 2464"/>
                <a:gd name="T4" fmla="*/ 1800 w 1800"/>
                <a:gd name="T5" fmla="*/ 2464 h 2464"/>
                <a:gd name="T6" fmla="*/ 1800 w 1800"/>
                <a:gd name="T7" fmla="*/ 2248 h 2464"/>
                <a:gd name="T8" fmla="*/ 1794 w 1800"/>
                <a:gd name="T9" fmla="*/ 2248 h 2464"/>
                <a:gd name="T10" fmla="*/ 485 w 1800"/>
                <a:gd name="T11" fmla="*/ 0 h 2464"/>
                <a:gd name="T12" fmla="*/ 485 w 1800"/>
                <a:gd name="T13" fmla="*/ 0 h 2464"/>
              </a:gdLst>
              <a:ahLst/>
              <a:cxnLst>
                <a:cxn ang="0">
                  <a:pos x="T0" y="T1"/>
                </a:cxn>
                <a:cxn ang="0">
                  <a:pos x="T2" y="T3"/>
                </a:cxn>
                <a:cxn ang="0">
                  <a:pos x="T4" y="T5"/>
                </a:cxn>
                <a:cxn ang="0">
                  <a:pos x="T6" y="T7"/>
                </a:cxn>
                <a:cxn ang="0">
                  <a:pos x="T8" y="T9"/>
                </a:cxn>
                <a:cxn ang="0">
                  <a:pos x="T10" y="T11"/>
                </a:cxn>
                <a:cxn ang="0">
                  <a:pos x="T12" y="T13"/>
                </a:cxn>
              </a:cxnLst>
              <a:rect l="0" t="0" r="r" b="b"/>
              <a:pathLst>
                <a:path w="1800" h="2464">
                  <a:moveTo>
                    <a:pt x="485" y="0"/>
                  </a:moveTo>
                  <a:lnTo>
                    <a:pt x="0" y="0"/>
                  </a:lnTo>
                  <a:lnTo>
                    <a:pt x="1800" y="2464"/>
                  </a:lnTo>
                  <a:lnTo>
                    <a:pt x="1800" y="2248"/>
                  </a:lnTo>
                  <a:lnTo>
                    <a:pt x="1794" y="2248"/>
                  </a:lnTo>
                  <a:lnTo>
                    <a:pt x="485" y="0"/>
                  </a:lnTo>
                  <a:lnTo>
                    <a:pt x="485" y="0"/>
                  </a:lnTo>
                  <a:close/>
                </a:path>
              </a:pathLst>
            </a:custGeom>
            <a:gradFill rotWithShape="0">
              <a:gsLst>
                <a:gs pos="0">
                  <a:schemeClr val="bg2">
                    <a:gamma/>
                    <a:shade val="78824"/>
                    <a:invGamma/>
                  </a:schemeClr>
                </a:gs>
                <a:gs pos="100000">
                  <a:schemeClr val="bg2"/>
                </a:gs>
              </a:gsLst>
              <a:lin ang="5400000" scaled="1"/>
            </a:gra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450596" name="Freeform 36"/>
            <p:cNvSpPr/>
            <p:nvPr/>
          </p:nvSpPr>
          <p:spPr bwMode="hidden">
            <a:xfrm>
              <a:off x="4519" y="0"/>
              <a:ext cx="1235" cy="2074"/>
            </a:xfrm>
            <a:custGeom>
              <a:avLst/>
              <a:gdLst>
                <a:gd name="T0" fmla="*/ 0 w 1232"/>
                <a:gd name="T1" fmla="*/ 0 h 2074"/>
                <a:gd name="T2" fmla="*/ 1232 w 1232"/>
                <a:gd name="T3" fmla="*/ 2074 h 2074"/>
                <a:gd name="T4" fmla="*/ 1232 w 1232"/>
                <a:gd name="T5" fmla="*/ 2038 h 2074"/>
                <a:gd name="T6" fmla="*/ 42 w 1232"/>
                <a:gd name="T7" fmla="*/ 0 h 2074"/>
                <a:gd name="T8" fmla="*/ 0 w 1232"/>
                <a:gd name="T9" fmla="*/ 0 h 2074"/>
                <a:gd name="T10" fmla="*/ 0 w 1232"/>
                <a:gd name="T11" fmla="*/ 0 h 2074"/>
              </a:gdLst>
              <a:ahLst/>
              <a:cxnLst>
                <a:cxn ang="0">
                  <a:pos x="T0" y="T1"/>
                </a:cxn>
                <a:cxn ang="0">
                  <a:pos x="T2" y="T3"/>
                </a:cxn>
                <a:cxn ang="0">
                  <a:pos x="T4" y="T5"/>
                </a:cxn>
                <a:cxn ang="0">
                  <a:pos x="T6" y="T7"/>
                </a:cxn>
                <a:cxn ang="0">
                  <a:pos x="T8" y="T9"/>
                </a:cxn>
                <a:cxn ang="0">
                  <a:pos x="T10" y="T11"/>
                </a:cxn>
              </a:cxnLst>
              <a:rect l="0" t="0" r="r" b="b"/>
              <a:pathLst>
                <a:path w="1232" h="2074">
                  <a:moveTo>
                    <a:pt x="0" y="0"/>
                  </a:moveTo>
                  <a:lnTo>
                    <a:pt x="1232" y="2074"/>
                  </a:lnTo>
                  <a:lnTo>
                    <a:pt x="1232" y="2038"/>
                  </a:lnTo>
                  <a:lnTo>
                    <a:pt x="42" y="0"/>
                  </a:lnTo>
                  <a:lnTo>
                    <a:pt x="0" y="0"/>
                  </a:lnTo>
                  <a:lnTo>
                    <a:pt x="0" y="0"/>
                  </a:lnTo>
                  <a:close/>
                </a:path>
              </a:pathLst>
            </a:custGeom>
            <a:gradFill rotWithShape="0">
              <a:gsLst>
                <a:gs pos="0">
                  <a:schemeClr val="bg1">
                    <a:gamma/>
                    <a:shade val="57647"/>
                    <a:invGamma/>
                  </a:schemeClr>
                </a:gs>
                <a:gs pos="100000">
                  <a:schemeClr val="bg1"/>
                </a:gs>
              </a:gsLst>
              <a:lin ang="2700000" scaled="1"/>
            </a:gra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450597" name="Freeform 37"/>
            <p:cNvSpPr/>
            <p:nvPr/>
          </p:nvSpPr>
          <p:spPr bwMode="hidden">
            <a:xfrm>
              <a:off x="4694" y="0"/>
              <a:ext cx="1060" cy="1936"/>
            </a:xfrm>
            <a:custGeom>
              <a:avLst/>
              <a:gdLst>
                <a:gd name="T0" fmla="*/ 0 w 1058"/>
                <a:gd name="T1" fmla="*/ 0 h 1936"/>
                <a:gd name="T2" fmla="*/ 1058 w 1058"/>
                <a:gd name="T3" fmla="*/ 1936 h 1936"/>
                <a:gd name="T4" fmla="*/ 1058 w 1058"/>
                <a:gd name="T5" fmla="*/ 1930 h 1936"/>
                <a:gd name="T6" fmla="*/ 54 w 1058"/>
                <a:gd name="T7" fmla="*/ 0 h 1936"/>
                <a:gd name="T8" fmla="*/ 0 w 1058"/>
                <a:gd name="T9" fmla="*/ 0 h 1936"/>
                <a:gd name="T10" fmla="*/ 0 w 1058"/>
                <a:gd name="T11" fmla="*/ 0 h 1936"/>
              </a:gdLst>
              <a:ahLst/>
              <a:cxnLst>
                <a:cxn ang="0">
                  <a:pos x="T0" y="T1"/>
                </a:cxn>
                <a:cxn ang="0">
                  <a:pos x="T2" y="T3"/>
                </a:cxn>
                <a:cxn ang="0">
                  <a:pos x="T4" y="T5"/>
                </a:cxn>
                <a:cxn ang="0">
                  <a:pos x="T6" y="T7"/>
                </a:cxn>
                <a:cxn ang="0">
                  <a:pos x="T8" y="T9"/>
                </a:cxn>
                <a:cxn ang="0">
                  <a:pos x="T10" y="T11"/>
                </a:cxn>
              </a:cxnLst>
              <a:rect l="0" t="0" r="r" b="b"/>
              <a:pathLst>
                <a:path w="1058" h="1936">
                  <a:moveTo>
                    <a:pt x="0" y="0"/>
                  </a:moveTo>
                  <a:lnTo>
                    <a:pt x="1058" y="1936"/>
                  </a:lnTo>
                  <a:lnTo>
                    <a:pt x="1058" y="1930"/>
                  </a:lnTo>
                  <a:lnTo>
                    <a:pt x="54" y="0"/>
                  </a:lnTo>
                  <a:lnTo>
                    <a:pt x="0" y="0"/>
                  </a:lnTo>
                  <a:lnTo>
                    <a:pt x="0" y="0"/>
                  </a:lnTo>
                  <a:close/>
                </a:path>
              </a:pathLst>
            </a:custGeom>
            <a:gradFill rotWithShape="0">
              <a:gsLst>
                <a:gs pos="0">
                  <a:schemeClr val="bg1">
                    <a:gamma/>
                    <a:shade val="72549"/>
                    <a:invGamma/>
                  </a:schemeClr>
                </a:gs>
                <a:gs pos="100000">
                  <a:schemeClr val="bg1"/>
                </a:gs>
              </a:gsLst>
              <a:lin ang="2700000" scaled="1"/>
            </a:gra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450598" name="Freeform 38"/>
            <p:cNvSpPr/>
            <p:nvPr/>
          </p:nvSpPr>
          <p:spPr bwMode="hidden">
            <a:xfrm>
              <a:off x="4981" y="0"/>
              <a:ext cx="773" cy="1487"/>
            </a:xfrm>
            <a:custGeom>
              <a:avLst/>
              <a:gdLst>
                <a:gd name="T0" fmla="*/ 771 w 771"/>
                <a:gd name="T1" fmla="*/ 1433 h 1487"/>
                <a:gd name="T2" fmla="*/ 42 w 771"/>
                <a:gd name="T3" fmla="*/ 0 h 1487"/>
                <a:gd name="T4" fmla="*/ 0 w 771"/>
                <a:gd name="T5" fmla="*/ 0 h 1487"/>
                <a:gd name="T6" fmla="*/ 771 w 771"/>
                <a:gd name="T7" fmla="*/ 1487 h 1487"/>
                <a:gd name="T8" fmla="*/ 771 w 771"/>
                <a:gd name="T9" fmla="*/ 1433 h 1487"/>
                <a:gd name="T10" fmla="*/ 771 w 771"/>
                <a:gd name="T11" fmla="*/ 1433 h 1487"/>
              </a:gdLst>
              <a:ahLst/>
              <a:cxnLst>
                <a:cxn ang="0">
                  <a:pos x="T0" y="T1"/>
                </a:cxn>
                <a:cxn ang="0">
                  <a:pos x="T2" y="T3"/>
                </a:cxn>
                <a:cxn ang="0">
                  <a:pos x="T4" y="T5"/>
                </a:cxn>
                <a:cxn ang="0">
                  <a:pos x="T6" y="T7"/>
                </a:cxn>
                <a:cxn ang="0">
                  <a:pos x="T8" y="T9"/>
                </a:cxn>
                <a:cxn ang="0">
                  <a:pos x="T10" y="T11"/>
                </a:cxn>
              </a:cxnLst>
              <a:rect l="0" t="0" r="r" b="b"/>
              <a:pathLst>
                <a:path w="771" h="1487">
                  <a:moveTo>
                    <a:pt x="771" y="1433"/>
                  </a:moveTo>
                  <a:lnTo>
                    <a:pt x="42" y="0"/>
                  </a:lnTo>
                  <a:lnTo>
                    <a:pt x="0" y="0"/>
                  </a:lnTo>
                  <a:lnTo>
                    <a:pt x="771" y="1487"/>
                  </a:lnTo>
                  <a:lnTo>
                    <a:pt x="771" y="1433"/>
                  </a:lnTo>
                  <a:lnTo>
                    <a:pt x="771" y="1433"/>
                  </a:lnTo>
                  <a:close/>
                </a:path>
              </a:pathLst>
            </a:custGeom>
            <a:gradFill rotWithShape="0">
              <a:gsLst>
                <a:gs pos="0">
                  <a:schemeClr val="bg1">
                    <a:gamma/>
                    <a:shade val="78824"/>
                    <a:invGamma/>
                  </a:schemeClr>
                </a:gs>
                <a:gs pos="100000">
                  <a:schemeClr val="bg1"/>
                </a:gs>
              </a:gsLst>
              <a:lin ang="2700000" scaled="1"/>
            </a:gra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grpSp>
          <p:nvGrpSpPr>
            <p:cNvPr id="450599" name="Group 39"/>
            <p:cNvGrpSpPr/>
            <p:nvPr userDrawn="1"/>
          </p:nvGrpSpPr>
          <p:grpSpPr bwMode="auto">
            <a:xfrm>
              <a:off x="0" y="1632"/>
              <a:ext cx="5758" cy="1858"/>
              <a:chOff x="0" y="1632"/>
              <a:chExt cx="5758" cy="1858"/>
            </a:xfrm>
          </p:grpSpPr>
          <p:sp>
            <p:nvSpPr>
              <p:cNvPr id="450600" name="Freeform 40"/>
              <p:cNvSpPr/>
              <p:nvPr/>
            </p:nvSpPr>
            <p:spPr bwMode="hidden">
              <a:xfrm>
                <a:off x="0" y="1632"/>
                <a:ext cx="3670" cy="1313"/>
              </a:xfrm>
              <a:custGeom>
                <a:avLst/>
                <a:gdLst>
                  <a:gd name="T0" fmla="*/ 0 w 3659"/>
                  <a:gd name="T1" fmla="*/ 0 h 1313"/>
                  <a:gd name="T2" fmla="*/ 0 w 3659"/>
                  <a:gd name="T3" fmla="*/ 366 h 1313"/>
                  <a:gd name="T4" fmla="*/ 3635 w 3659"/>
                  <a:gd name="T5" fmla="*/ 1313 h 1313"/>
                  <a:gd name="T6" fmla="*/ 3647 w 3659"/>
                  <a:gd name="T7" fmla="*/ 1235 h 1313"/>
                  <a:gd name="T8" fmla="*/ 3659 w 3659"/>
                  <a:gd name="T9" fmla="*/ 1163 h 1313"/>
                  <a:gd name="T10" fmla="*/ 0 w 3659"/>
                  <a:gd name="T11" fmla="*/ 0 h 1313"/>
                  <a:gd name="T12" fmla="*/ 0 w 3659"/>
                  <a:gd name="T13" fmla="*/ 0 h 1313"/>
                </a:gdLst>
                <a:ahLst/>
                <a:cxnLst>
                  <a:cxn ang="0">
                    <a:pos x="T0" y="T1"/>
                  </a:cxn>
                  <a:cxn ang="0">
                    <a:pos x="T2" y="T3"/>
                  </a:cxn>
                  <a:cxn ang="0">
                    <a:pos x="T4" y="T5"/>
                  </a:cxn>
                  <a:cxn ang="0">
                    <a:pos x="T6" y="T7"/>
                  </a:cxn>
                  <a:cxn ang="0">
                    <a:pos x="T8" y="T9"/>
                  </a:cxn>
                  <a:cxn ang="0">
                    <a:pos x="T10" y="T11"/>
                  </a:cxn>
                  <a:cxn ang="0">
                    <a:pos x="T12" y="T13"/>
                  </a:cxn>
                </a:cxnLst>
                <a:rect l="0" t="0" r="r" b="b"/>
                <a:pathLst>
                  <a:path w="3659" h="1313">
                    <a:moveTo>
                      <a:pt x="0" y="0"/>
                    </a:moveTo>
                    <a:lnTo>
                      <a:pt x="0" y="366"/>
                    </a:lnTo>
                    <a:lnTo>
                      <a:pt x="3635" y="1313"/>
                    </a:lnTo>
                    <a:lnTo>
                      <a:pt x="3647" y="1235"/>
                    </a:lnTo>
                    <a:lnTo>
                      <a:pt x="3659" y="1163"/>
                    </a:lnTo>
                    <a:lnTo>
                      <a:pt x="0" y="0"/>
                    </a:lnTo>
                    <a:lnTo>
                      <a:pt x="0" y="0"/>
                    </a:lnTo>
                    <a:close/>
                  </a:path>
                </a:pathLst>
              </a:custGeom>
              <a:gradFill rotWithShape="0">
                <a:gsLst>
                  <a:gs pos="0">
                    <a:schemeClr val="bg1">
                      <a:gamma/>
                      <a:shade val="72549"/>
                      <a:invGamma/>
                    </a:schemeClr>
                  </a:gs>
                  <a:gs pos="100000">
                    <a:schemeClr val="bg1"/>
                  </a:gs>
                </a:gsLst>
                <a:lin ang="0" scaled="1"/>
              </a:gra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450601" name="Freeform 41"/>
              <p:cNvSpPr/>
              <p:nvPr/>
            </p:nvSpPr>
            <p:spPr bwMode="hidden">
              <a:xfrm>
                <a:off x="3646" y="2795"/>
                <a:ext cx="2112" cy="695"/>
              </a:xfrm>
              <a:custGeom>
                <a:avLst/>
                <a:gdLst>
                  <a:gd name="T0" fmla="*/ 2105 w 2105"/>
                  <a:gd name="T1" fmla="*/ 665 h 695"/>
                  <a:gd name="T2" fmla="*/ 24 w 2105"/>
                  <a:gd name="T3" fmla="*/ 0 h 695"/>
                  <a:gd name="T4" fmla="*/ 12 w 2105"/>
                  <a:gd name="T5" fmla="*/ 72 h 695"/>
                  <a:gd name="T6" fmla="*/ 0 w 2105"/>
                  <a:gd name="T7" fmla="*/ 150 h 695"/>
                  <a:gd name="T8" fmla="*/ 2105 w 2105"/>
                  <a:gd name="T9" fmla="*/ 695 h 695"/>
                  <a:gd name="T10" fmla="*/ 2105 w 2105"/>
                  <a:gd name="T11" fmla="*/ 665 h 695"/>
                  <a:gd name="T12" fmla="*/ 2105 w 2105"/>
                  <a:gd name="T13" fmla="*/ 665 h 695"/>
                </a:gdLst>
                <a:ahLst/>
                <a:cxnLst>
                  <a:cxn ang="0">
                    <a:pos x="T0" y="T1"/>
                  </a:cxn>
                  <a:cxn ang="0">
                    <a:pos x="T2" y="T3"/>
                  </a:cxn>
                  <a:cxn ang="0">
                    <a:pos x="T4" y="T5"/>
                  </a:cxn>
                  <a:cxn ang="0">
                    <a:pos x="T6" y="T7"/>
                  </a:cxn>
                  <a:cxn ang="0">
                    <a:pos x="T8" y="T9"/>
                  </a:cxn>
                  <a:cxn ang="0">
                    <a:pos x="T10" y="T11"/>
                  </a:cxn>
                  <a:cxn ang="0">
                    <a:pos x="T12" y="T13"/>
                  </a:cxn>
                </a:cxnLst>
                <a:rect l="0" t="0" r="r" b="b"/>
                <a:pathLst>
                  <a:path w="2105" h="695">
                    <a:moveTo>
                      <a:pt x="2105" y="665"/>
                    </a:moveTo>
                    <a:lnTo>
                      <a:pt x="24" y="0"/>
                    </a:lnTo>
                    <a:lnTo>
                      <a:pt x="12" y="72"/>
                    </a:lnTo>
                    <a:lnTo>
                      <a:pt x="0" y="150"/>
                    </a:lnTo>
                    <a:lnTo>
                      <a:pt x="2105" y="695"/>
                    </a:lnTo>
                    <a:lnTo>
                      <a:pt x="2105" y="665"/>
                    </a:lnTo>
                    <a:lnTo>
                      <a:pt x="2105" y="665"/>
                    </a:lnTo>
                    <a:close/>
                  </a:path>
                </a:pathLst>
              </a:custGeom>
              <a:gradFill rotWithShape="0">
                <a:gsLst>
                  <a:gs pos="0">
                    <a:schemeClr val="bg1"/>
                  </a:gs>
                  <a:gs pos="100000">
                    <a:schemeClr val="bg1">
                      <a:gamma/>
                      <a:tint val="90980"/>
                      <a:invGamma/>
                    </a:schemeClr>
                  </a:gs>
                </a:gsLst>
                <a:lin ang="0" scaled="1"/>
              </a:gra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grpSp>
      </p:grpSp>
      <p:sp>
        <p:nvSpPr>
          <p:cNvPr id="450602" name="Rectangle 42"/>
          <p:cNvSpPr>
            <a:spLocks noGrp="1" noChangeArrowheads="1"/>
          </p:cNvSpPr>
          <p:nvPr>
            <p:ph type="title"/>
          </p:nvPr>
        </p:nvSpPr>
        <p:spPr bwMode="auto">
          <a:xfrm>
            <a:off x="457200" y="277813"/>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lstStyle/>
          <a:p>
            <a:pPr lvl="0"/>
            <a:r>
              <a:rPr lang="zh-CN" altLang="en-US"/>
              <a:t>智能仪器</a:t>
            </a:r>
          </a:p>
        </p:txBody>
      </p:sp>
      <p:sp>
        <p:nvSpPr>
          <p:cNvPr id="450603" name="Rectangle 43"/>
          <p:cNvSpPr>
            <a:spLocks noGrp="1" noChangeArrowheads="1"/>
          </p:cNvSpPr>
          <p:nvPr>
            <p:ph type="body" idx="1"/>
          </p:nvPr>
        </p:nvSpPr>
        <p:spPr bwMode="auto">
          <a:xfrm>
            <a:off x="457200" y="1600200"/>
            <a:ext cx="8229600" cy="4530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50604" name="Rectangle 44"/>
          <p:cNvSpPr>
            <a:spLocks noGrp="1" noChangeArrowheads="1"/>
          </p:cNvSpPr>
          <p:nvPr>
            <p:ph type="dt" sz="half" idx="2"/>
          </p:nvPr>
        </p:nvSpPr>
        <p:spPr bwMode="auto">
          <a:xfrm>
            <a:off x="457200" y="6243638"/>
            <a:ext cx="2133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lstStyle>
            <a:lvl1pPr>
              <a:defRPr sz="1200">
                <a:solidFill>
                  <a:schemeClr val="tx1"/>
                </a:solidFill>
                <a:effectLst>
                  <a:outerShdw blurRad="38100" dist="38100" dir="2700000" algn="tl">
                    <a:srgbClr val="000000"/>
                  </a:outerShdw>
                </a:effectLst>
                <a:ea typeface="+mn-ea"/>
              </a:defRPr>
            </a:lvl1pPr>
          </a:lstStyle>
          <a:p>
            <a:endParaRPr lang="en-US" altLang="zh-CN"/>
          </a:p>
        </p:txBody>
      </p:sp>
      <p:sp>
        <p:nvSpPr>
          <p:cNvPr id="450605" name="Rectangle 45"/>
          <p:cNvSpPr>
            <a:spLocks noGrp="1" noChangeArrowheads="1"/>
          </p:cNvSpPr>
          <p:nvPr>
            <p:ph type="ftr" sz="quarter" idx="3"/>
          </p:nvPr>
        </p:nvSpPr>
        <p:spPr bwMode="auto">
          <a:xfrm>
            <a:off x="3124200" y="62484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lstStyle>
            <a:lvl1pPr algn="ctr">
              <a:defRPr sz="1200">
                <a:solidFill>
                  <a:schemeClr val="tx1"/>
                </a:solidFill>
                <a:effectLst>
                  <a:outerShdw blurRad="38100" dist="38100" dir="2700000" algn="tl">
                    <a:srgbClr val="000000"/>
                  </a:outerShdw>
                </a:effectLst>
                <a:ea typeface="+mn-ea"/>
              </a:defRPr>
            </a:lvl1pPr>
          </a:lstStyle>
          <a:p>
            <a:endParaRPr lang="en-US" altLang="zh-CN"/>
          </a:p>
        </p:txBody>
      </p:sp>
      <p:sp>
        <p:nvSpPr>
          <p:cNvPr id="450606" name="Rectangle 46"/>
          <p:cNvSpPr>
            <a:spLocks noGrp="1" noChangeArrowheads="1"/>
          </p:cNvSpPr>
          <p:nvPr>
            <p:ph type="sldNum" sz="quarter" idx="4"/>
          </p:nvPr>
        </p:nvSpPr>
        <p:spPr bwMode="auto">
          <a:xfrm>
            <a:off x="6553200" y="6243638"/>
            <a:ext cx="2133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lstStyle>
            <a:lvl1pPr algn="r">
              <a:defRPr sz="1200">
                <a:solidFill>
                  <a:schemeClr val="tx1"/>
                </a:solidFill>
                <a:effectLst>
                  <a:outerShdw blurRad="38100" dist="38100" dir="2700000" algn="tl">
                    <a:srgbClr val="000000"/>
                  </a:outerShdw>
                </a:effectLst>
                <a:ea typeface="+mn-ea"/>
              </a:defRPr>
            </a:lvl1pPr>
          </a:lstStyle>
          <a:p>
            <a:fld id="{D8AA09A2-3D1D-4342-B301-18D13E9882E3}" type="slidenum">
              <a:rPr lang="en-US" altLang="zh-CN"/>
              <a:t>‹#›</a:t>
            </a:fld>
            <a:endParaRPr lang="en-US" altLang="zh-CN"/>
          </a:p>
        </p:txBody>
      </p:sp>
      <p:pic>
        <p:nvPicPr>
          <p:cNvPr id="450607" name="Picture 47" descr="图片5"/>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539750" y="476250"/>
            <a:ext cx="8135938" cy="73025"/>
          </a:xfrm>
          <a:prstGeom prst="rect">
            <a:avLst/>
          </a:prstGeom>
          <a:noFill/>
          <a:extLst>
            <a:ext uri="{909E8E84-426E-40DD-AFC4-6F175D3DCCD1}">
              <a14:hiddenFill xmlns:a14="http://schemas.microsoft.com/office/drawing/2010/main">
                <a:solidFill>
                  <a:srgbClr val="FFFFFF"/>
                </a:solidFill>
              </a14:hiddenFill>
            </a:ext>
          </a:extLst>
        </p:spPr>
      </p:pic>
      <p:sp>
        <p:nvSpPr>
          <p:cNvPr id="450608" name="WordArt 48"/>
          <p:cNvSpPr>
            <a:spLocks noChangeArrowheads="1" noChangeShapeType="1" noTextEdit="1"/>
          </p:cNvSpPr>
          <p:nvPr/>
        </p:nvSpPr>
        <p:spPr bwMode="auto">
          <a:xfrm>
            <a:off x="1042988" y="44450"/>
            <a:ext cx="1657350" cy="431800"/>
          </a:xfrm>
          <a:prstGeom prst="rect">
            <a:avLst/>
          </a:prstGeom>
          <a:extLst>
            <a:ext uri="{91240B29-F687-4F45-9708-019B960494DF}">
              <a14:hiddenLine xmlns:a14="http://schemas.microsoft.com/office/drawing/2010/main" w="9525">
                <a:solidFill>
                  <a:srgbClr val="000000"/>
                </a:solidFill>
                <a:round/>
              </a14:hiddenLine>
            </a:ext>
          </a:extLst>
        </p:spPr>
        <p:txBody>
          <a:bodyPr wrap="none" fromWordArt="1">
            <a:prstTxWarp prst="textPlain">
              <a:avLst>
                <a:gd name="adj" fmla="val 50000"/>
              </a:avLst>
            </a:prstTxWarp>
          </a:bodyPr>
          <a:lstStyle/>
          <a:p>
            <a:pPr algn="ctr"/>
            <a:r>
              <a:rPr lang="zh-CN" altLang="en-US" sz="2400" b="1" kern="10" spc="480">
                <a:gradFill rotWithShape="0">
                  <a:gsLst>
                    <a:gs pos="0">
                      <a:srgbClr val="AAAAAA"/>
                    </a:gs>
                    <a:gs pos="100000">
                      <a:srgbClr val="FFFFFF"/>
                    </a:gs>
                  </a:gsLst>
                  <a:lin ang="5400000" scaled="1"/>
                </a:gradFill>
                <a:effectLst>
                  <a:outerShdw dist="45791" dir="3378596" algn="ctr" rotWithShape="0">
                    <a:srgbClr val="4D4D4D">
                      <a:alpha val="80000"/>
                    </a:srgbClr>
                  </a:outerShdw>
                </a:effectLst>
                <a:latin typeface="华文行楷" panose="02010800040101010101" pitchFamily="2" charset="-122"/>
                <a:ea typeface="华文行楷" panose="02010800040101010101" pitchFamily="2" charset="-122"/>
              </a:rPr>
              <a:t>智能仪器设计基础</a:t>
            </a:r>
          </a:p>
        </p:txBody>
      </p:sp>
      <p:sp>
        <p:nvSpPr>
          <p:cNvPr id="450613" name="WordArt 53"/>
          <p:cNvSpPr>
            <a:spLocks noChangeArrowheads="1" noChangeShapeType="1" noTextEdit="1"/>
          </p:cNvSpPr>
          <p:nvPr userDrawn="1"/>
        </p:nvSpPr>
        <p:spPr bwMode="auto">
          <a:xfrm>
            <a:off x="5722938" y="44450"/>
            <a:ext cx="1801812" cy="431800"/>
          </a:xfrm>
          <a:prstGeom prst="rect">
            <a:avLst/>
          </a:prstGeom>
          <a:extLst>
            <a:ext uri="{91240B29-F687-4F45-9708-019B960494DF}">
              <a14:hiddenLine xmlns:a14="http://schemas.microsoft.com/office/drawing/2010/main" w="9525">
                <a:solidFill>
                  <a:srgbClr val="000000"/>
                </a:solidFill>
                <a:round/>
              </a14:hiddenLine>
            </a:ext>
          </a:extLst>
        </p:spPr>
        <p:txBody>
          <a:bodyPr wrap="none" fromWordArt="1">
            <a:prstTxWarp prst="textPlain">
              <a:avLst>
                <a:gd name="adj" fmla="val 50000"/>
              </a:avLst>
            </a:prstTxWarp>
          </a:bodyPr>
          <a:lstStyle/>
          <a:p>
            <a:pPr algn="ctr"/>
            <a:r>
              <a:rPr lang="zh-CN" altLang="en-US" sz="2400" b="1" kern="10" spc="480">
                <a:gradFill rotWithShape="0">
                  <a:gsLst>
                    <a:gs pos="0">
                      <a:srgbClr val="AAAAAA"/>
                    </a:gs>
                    <a:gs pos="100000">
                      <a:srgbClr val="FFFFFF"/>
                    </a:gs>
                  </a:gsLst>
                  <a:lin ang="5400000" scaled="1"/>
                </a:gradFill>
                <a:effectLst>
                  <a:outerShdw dist="45791" dir="3378596" algn="ctr" rotWithShape="0">
                    <a:srgbClr val="4D4D4D">
                      <a:alpha val="80000"/>
                    </a:srgbClr>
                  </a:outerShdw>
                </a:effectLst>
                <a:latin typeface="华文行楷" panose="02010800040101010101" pitchFamily="2" charset="-122"/>
                <a:ea typeface="华文行楷" panose="02010800040101010101" pitchFamily="2" charset="-122"/>
              </a:rPr>
              <a:t>第一章 绪论</a:t>
            </a:r>
          </a:p>
        </p:txBody>
      </p:sp>
    </p:spTree>
  </p:cSld>
  <p:clrMap bg1="dk2" tx1="lt1" bg2="dk1"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8" presetClass="entr" presetSubtype="0" fill="hold" grpId="0" nodeType="withEffect">
                                  <p:stCondLst>
                                    <p:cond delay="0"/>
                                  </p:stCondLst>
                                  <p:childTnLst>
                                    <p:set>
                                      <p:cBhvr>
                                        <p:cTn id="6" dur="indefinite" fill="hold">
                                          <p:stCondLst>
                                            <p:cond delay="0"/>
                                          </p:stCondLst>
                                        </p:cTn>
                                        <p:tgtEl>
                                          <p:spTgt spid="450602"/>
                                        </p:tgtEl>
                                        <p:attrNameLst>
                                          <p:attrName>style.visibility</p:attrName>
                                        </p:attrNameLst>
                                      </p:cBhvr>
                                      <p:to>
                                        <p:strVal val="visible"/>
                                      </p:to>
                                    </p:set>
                                    <p:anim calcmode="lin" valueType="num">
                                      <p:cBhvr>
                                        <p:cTn id="7" dur="15000" fill="hold"/>
                                        <p:tgtEl>
                                          <p:spTgt spid="450602"/>
                                        </p:tgtEl>
                                        <p:attrNameLst>
                                          <p:attrName>ppt_x</p:attrName>
                                        </p:attrNameLst>
                                      </p:cBhvr>
                                      <p:tavLst>
                                        <p:tav tm="0">
                                          <p:val>
                                            <p:strVal val="#ppt_x"/>
                                          </p:val>
                                        </p:tav>
                                        <p:tav tm="100000">
                                          <p:val>
                                            <p:strVal val="#ppt_x"/>
                                          </p:val>
                                        </p:tav>
                                      </p:tavLst>
                                    </p:anim>
                                    <p:anim calcmode="lin" valueType="num">
                                      <p:cBhvr>
                                        <p:cTn id="8" dur="15000" fill="hold"/>
                                        <p:tgtEl>
                                          <p:spTgt spid="450602"/>
                                        </p:tgtEl>
                                        <p:attrNameLst>
                                          <p:attrName>ppt_y</p:attrName>
                                        </p:attrNameLst>
                                      </p:cBhvr>
                                      <p:tavLst>
                                        <p:tav tm="0">
                                          <p:val>
                                            <p:strVal val="#ppt_y+1"/>
                                          </p:val>
                                        </p:tav>
                                        <p:tav tm="100000">
                                          <p:val>
                                            <p:strVal val="#ppt_y-1"/>
                                          </p:val>
                                        </p:tav>
                                      </p:tavLst>
                                    </p:anim>
                                  </p:childTnLst>
                                </p:cTn>
                              </p:par>
                              <p:par>
                                <p:cTn id="9" presetID="28" presetClass="entr" presetSubtype="0" fill="hold" grpId="0" nodeType="withEffect">
                                  <p:stCondLst>
                                    <p:cond delay="0"/>
                                  </p:stCondLst>
                                  <p:childTnLst>
                                    <p:set>
                                      <p:cBhvr>
                                        <p:cTn id="10" dur="indefinite" fill="hold">
                                          <p:stCondLst>
                                            <p:cond delay="0"/>
                                          </p:stCondLst>
                                        </p:cTn>
                                        <p:tgtEl>
                                          <p:spTgt spid="450603">
                                            <p:txEl>
                                              <p:pRg st="0" end="0"/>
                                            </p:txEl>
                                          </p:spTgt>
                                        </p:tgtEl>
                                        <p:attrNameLst>
                                          <p:attrName>style.visibility</p:attrName>
                                        </p:attrNameLst>
                                      </p:cBhvr>
                                      <p:to>
                                        <p:strVal val="visible"/>
                                      </p:to>
                                    </p:set>
                                    <p:anim calcmode="lin" valueType="num">
                                      <p:cBhvr>
                                        <p:cTn id="11" dur="15000" fill="hold"/>
                                        <p:tgtEl>
                                          <p:spTgt spid="450603">
                                            <p:txEl>
                                              <p:pRg st="0" end="0"/>
                                            </p:txEl>
                                          </p:spTgt>
                                        </p:tgtEl>
                                        <p:attrNameLst>
                                          <p:attrName>ppt_x</p:attrName>
                                        </p:attrNameLst>
                                      </p:cBhvr>
                                      <p:tavLst>
                                        <p:tav tm="0">
                                          <p:val>
                                            <p:strVal val="#ppt_x"/>
                                          </p:val>
                                        </p:tav>
                                        <p:tav tm="100000">
                                          <p:val>
                                            <p:strVal val="#ppt_x"/>
                                          </p:val>
                                        </p:tav>
                                      </p:tavLst>
                                    </p:anim>
                                    <p:anim calcmode="lin" valueType="num">
                                      <p:cBhvr>
                                        <p:cTn id="12" dur="15000" fill="hold"/>
                                        <p:tgtEl>
                                          <p:spTgt spid="450603">
                                            <p:txEl>
                                              <p:pRg st="0" end="0"/>
                                            </p:txEl>
                                          </p:spTgt>
                                        </p:tgtEl>
                                        <p:attrNameLst>
                                          <p:attrName>ppt_y</p:attrName>
                                        </p:attrNameLst>
                                      </p:cBhvr>
                                      <p:tavLst>
                                        <p:tav tm="0">
                                          <p:val>
                                            <p:strVal val="#ppt_y+1"/>
                                          </p:val>
                                        </p:tav>
                                        <p:tav tm="100000">
                                          <p:val>
                                            <p:strVal val="#ppt_y-1"/>
                                          </p:val>
                                        </p:tav>
                                      </p:tavLst>
                                    </p:anim>
                                  </p:childTnLst>
                                </p:cTn>
                              </p:par>
                              <p:par>
                                <p:cTn id="13" presetID="28" presetClass="entr" presetSubtype="0" fill="hold" grpId="0" nodeType="withEffect">
                                  <p:stCondLst>
                                    <p:cond delay="0"/>
                                  </p:stCondLst>
                                  <p:childTnLst>
                                    <p:set>
                                      <p:cBhvr>
                                        <p:cTn id="14" dur="indefinite" fill="hold">
                                          <p:stCondLst>
                                            <p:cond delay="0"/>
                                          </p:stCondLst>
                                        </p:cTn>
                                        <p:tgtEl>
                                          <p:spTgt spid="450603">
                                            <p:txEl>
                                              <p:pRg st="1" end="1"/>
                                            </p:txEl>
                                          </p:spTgt>
                                        </p:tgtEl>
                                        <p:attrNameLst>
                                          <p:attrName>style.visibility</p:attrName>
                                        </p:attrNameLst>
                                      </p:cBhvr>
                                      <p:to>
                                        <p:strVal val="visible"/>
                                      </p:to>
                                    </p:set>
                                    <p:anim calcmode="lin" valueType="num">
                                      <p:cBhvr>
                                        <p:cTn id="15" dur="15000" fill="hold"/>
                                        <p:tgtEl>
                                          <p:spTgt spid="450603">
                                            <p:txEl>
                                              <p:pRg st="1" end="1"/>
                                            </p:txEl>
                                          </p:spTgt>
                                        </p:tgtEl>
                                        <p:attrNameLst>
                                          <p:attrName>ppt_x</p:attrName>
                                        </p:attrNameLst>
                                      </p:cBhvr>
                                      <p:tavLst>
                                        <p:tav tm="0">
                                          <p:val>
                                            <p:strVal val="#ppt_x"/>
                                          </p:val>
                                        </p:tav>
                                        <p:tav tm="100000">
                                          <p:val>
                                            <p:strVal val="#ppt_x"/>
                                          </p:val>
                                        </p:tav>
                                      </p:tavLst>
                                    </p:anim>
                                    <p:anim calcmode="lin" valueType="num">
                                      <p:cBhvr>
                                        <p:cTn id="16" dur="15000" fill="hold"/>
                                        <p:tgtEl>
                                          <p:spTgt spid="450603">
                                            <p:txEl>
                                              <p:pRg st="1" end="1"/>
                                            </p:txEl>
                                          </p:spTgt>
                                        </p:tgtEl>
                                        <p:attrNameLst>
                                          <p:attrName>ppt_y</p:attrName>
                                        </p:attrNameLst>
                                      </p:cBhvr>
                                      <p:tavLst>
                                        <p:tav tm="0">
                                          <p:val>
                                            <p:strVal val="#ppt_y+1"/>
                                          </p:val>
                                        </p:tav>
                                        <p:tav tm="100000">
                                          <p:val>
                                            <p:strVal val="#ppt_y-1"/>
                                          </p:val>
                                        </p:tav>
                                      </p:tavLst>
                                    </p:anim>
                                  </p:childTnLst>
                                </p:cTn>
                              </p:par>
                              <p:par>
                                <p:cTn id="17" presetID="28" presetClass="entr" presetSubtype="0" fill="hold" grpId="0" nodeType="withEffect">
                                  <p:stCondLst>
                                    <p:cond delay="0"/>
                                  </p:stCondLst>
                                  <p:childTnLst>
                                    <p:set>
                                      <p:cBhvr>
                                        <p:cTn id="18" dur="indefinite" fill="hold">
                                          <p:stCondLst>
                                            <p:cond delay="0"/>
                                          </p:stCondLst>
                                        </p:cTn>
                                        <p:tgtEl>
                                          <p:spTgt spid="450603">
                                            <p:txEl>
                                              <p:pRg st="2" end="2"/>
                                            </p:txEl>
                                          </p:spTgt>
                                        </p:tgtEl>
                                        <p:attrNameLst>
                                          <p:attrName>style.visibility</p:attrName>
                                        </p:attrNameLst>
                                      </p:cBhvr>
                                      <p:to>
                                        <p:strVal val="visible"/>
                                      </p:to>
                                    </p:set>
                                    <p:anim calcmode="lin" valueType="num">
                                      <p:cBhvr>
                                        <p:cTn id="19" dur="15000" fill="hold"/>
                                        <p:tgtEl>
                                          <p:spTgt spid="450603">
                                            <p:txEl>
                                              <p:pRg st="2" end="2"/>
                                            </p:txEl>
                                          </p:spTgt>
                                        </p:tgtEl>
                                        <p:attrNameLst>
                                          <p:attrName>ppt_x</p:attrName>
                                        </p:attrNameLst>
                                      </p:cBhvr>
                                      <p:tavLst>
                                        <p:tav tm="0">
                                          <p:val>
                                            <p:strVal val="#ppt_x"/>
                                          </p:val>
                                        </p:tav>
                                        <p:tav tm="100000">
                                          <p:val>
                                            <p:strVal val="#ppt_x"/>
                                          </p:val>
                                        </p:tav>
                                      </p:tavLst>
                                    </p:anim>
                                    <p:anim calcmode="lin" valueType="num">
                                      <p:cBhvr>
                                        <p:cTn id="20" dur="15000" fill="hold"/>
                                        <p:tgtEl>
                                          <p:spTgt spid="450603">
                                            <p:txEl>
                                              <p:pRg st="2" end="2"/>
                                            </p:txEl>
                                          </p:spTgt>
                                        </p:tgtEl>
                                        <p:attrNameLst>
                                          <p:attrName>ppt_y</p:attrName>
                                        </p:attrNameLst>
                                      </p:cBhvr>
                                      <p:tavLst>
                                        <p:tav tm="0">
                                          <p:val>
                                            <p:strVal val="#ppt_y+1"/>
                                          </p:val>
                                        </p:tav>
                                        <p:tav tm="100000">
                                          <p:val>
                                            <p:strVal val="#ppt_y-1"/>
                                          </p:val>
                                        </p:tav>
                                      </p:tavLst>
                                    </p:anim>
                                  </p:childTnLst>
                                </p:cTn>
                              </p:par>
                              <p:par>
                                <p:cTn id="21" presetID="28" presetClass="entr" presetSubtype="0" fill="hold" grpId="0" nodeType="withEffect">
                                  <p:stCondLst>
                                    <p:cond delay="0"/>
                                  </p:stCondLst>
                                  <p:childTnLst>
                                    <p:set>
                                      <p:cBhvr>
                                        <p:cTn id="22" dur="indefinite" fill="hold">
                                          <p:stCondLst>
                                            <p:cond delay="0"/>
                                          </p:stCondLst>
                                        </p:cTn>
                                        <p:tgtEl>
                                          <p:spTgt spid="450603">
                                            <p:txEl>
                                              <p:pRg st="3" end="3"/>
                                            </p:txEl>
                                          </p:spTgt>
                                        </p:tgtEl>
                                        <p:attrNameLst>
                                          <p:attrName>style.visibility</p:attrName>
                                        </p:attrNameLst>
                                      </p:cBhvr>
                                      <p:to>
                                        <p:strVal val="visible"/>
                                      </p:to>
                                    </p:set>
                                    <p:anim calcmode="lin" valueType="num">
                                      <p:cBhvr>
                                        <p:cTn id="23" dur="15000" fill="hold"/>
                                        <p:tgtEl>
                                          <p:spTgt spid="450603">
                                            <p:txEl>
                                              <p:pRg st="3" end="3"/>
                                            </p:txEl>
                                          </p:spTgt>
                                        </p:tgtEl>
                                        <p:attrNameLst>
                                          <p:attrName>ppt_x</p:attrName>
                                        </p:attrNameLst>
                                      </p:cBhvr>
                                      <p:tavLst>
                                        <p:tav tm="0">
                                          <p:val>
                                            <p:strVal val="#ppt_x"/>
                                          </p:val>
                                        </p:tav>
                                        <p:tav tm="100000">
                                          <p:val>
                                            <p:strVal val="#ppt_x"/>
                                          </p:val>
                                        </p:tav>
                                      </p:tavLst>
                                    </p:anim>
                                    <p:anim calcmode="lin" valueType="num">
                                      <p:cBhvr>
                                        <p:cTn id="24" dur="15000" fill="hold"/>
                                        <p:tgtEl>
                                          <p:spTgt spid="450603">
                                            <p:txEl>
                                              <p:pRg st="3" end="3"/>
                                            </p:txEl>
                                          </p:spTgt>
                                        </p:tgtEl>
                                        <p:attrNameLst>
                                          <p:attrName>ppt_y</p:attrName>
                                        </p:attrNameLst>
                                      </p:cBhvr>
                                      <p:tavLst>
                                        <p:tav tm="0">
                                          <p:val>
                                            <p:strVal val="#ppt_y+1"/>
                                          </p:val>
                                        </p:tav>
                                        <p:tav tm="100000">
                                          <p:val>
                                            <p:strVal val="#ppt_y-1"/>
                                          </p:val>
                                        </p:tav>
                                      </p:tavLst>
                                    </p:anim>
                                  </p:childTnLst>
                                </p:cTn>
                              </p:par>
                              <p:par>
                                <p:cTn id="25" presetID="28" presetClass="entr" presetSubtype="0" fill="hold" grpId="0" nodeType="withEffect">
                                  <p:stCondLst>
                                    <p:cond delay="0"/>
                                  </p:stCondLst>
                                  <p:childTnLst>
                                    <p:set>
                                      <p:cBhvr>
                                        <p:cTn id="26" dur="indefinite" fill="hold">
                                          <p:stCondLst>
                                            <p:cond delay="0"/>
                                          </p:stCondLst>
                                        </p:cTn>
                                        <p:tgtEl>
                                          <p:spTgt spid="450603">
                                            <p:txEl>
                                              <p:pRg st="4" end="4"/>
                                            </p:txEl>
                                          </p:spTgt>
                                        </p:tgtEl>
                                        <p:attrNameLst>
                                          <p:attrName>style.visibility</p:attrName>
                                        </p:attrNameLst>
                                      </p:cBhvr>
                                      <p:to>
                                        <p:strVal val="visible"/>
                                      </p:to>
                                    </p:set>
                                    <p:anim calcmode="lin" valueType="num">
                                      <p:cBhvr>
                                        <p:cTn id="27" dur="15000" fill="hold"/>
                                        <p:tgtEl>
                                          <p:spTgt spid="450603">
                                            <p:txEl>
                                              <p:pRg st="4" end="4"/>
                                            </p:txEl>
                                          </p:spTgt>
                                        </p:tgtEl>
                                        <p:attrNameLst>
                                          <p:attrName>ppt_x</p:attrName>
                                        </p:attrNameLst>
                                      </p:cBhvr>
                                      <p:tavLst>
                                        <p:tav tm="0">
                                          <p:val>
                                            <p:strVal val="#ppt_x"/>
                                          </p:val>
                                        </p:tav>
                                        <p:tav tm="100000">
                                          <p:val>
                                            <p:strVal val="#ppt_x"/>
                                          </p:val>
                                        </p:tav>
                                      </p:tavLst>
                                    </p:anim>
                                    <p:anim calcmode="lin" valueType="num">
                                      <p:cBhvr>
                                        <p:cTn id="28" dur="15000" fill="hold"/>
                                        <p:tgtEl>
                                          <p:spTgt spid="450603">
                                            <p:txEl>
                                              <p:pRg st="4" end="4"/>
                                            </p:txEl>
                                          </p:spTgt>
                                        </p:tgtEl>
                                        <p:attrNameLst>
                                          <p:attrName>ppt_y</p:attrName>
                                        </p:attrNameLst>
                                      </p:cBhvr>
                                      <p:tavLst>
                                        <p:tav tm="0">
                                          <p:val>
                                            <p:strVal val="#ppt_y+1"/>
                                          </p:val>
                                        </p:tav>
                                        <p:tav tm="100000">
                                          <p:val>
                                            <p:strVal val="#ppt_y-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0602" grpId="0"/>
      <p:bldP spid="450603" grpId="0" build="allAtOnce">
        <p:tmplLst>
          <p:tmpl lvl="1">
            <p:tnLst>
              <p:par>
                <p:cTn presetID="28" presetClass="entr" presetSubtype="0" fill="hold" nodeType="withEffect">
                  <p:stCondLst>
                    <p:cond delay="0"/>
                  </p:stCondLst>
                  <p:childTnLst>
                    <p:set>
                      <p:cBhvr>
                        <p:cTn dur="indefinite" fill="hold">
                          <p:stCondLst>
                            <p:cond delay="0"/>
                          </p:stCondLst>
                        </p:cTn>
                        <p:tgtEl>
                          <p:spTgt spid="450603"/>
                        </p:tgtEl>
                        <p:attrNameLst>
                          <p:attrName>style.visibility</p:attrName>
                        </p:attrNameLst>
                      </p:cBhvr>
                      <p:to>
                        <p:strVal val="visible"/>
                      </p:to>
                    </p:set>
                    <p:anim calcmode="lin" valueType="num">
                      <p:cBhvr>
                        <p:cTn dur="15000" fill="hold"/>
                        <p:tgtEl>
                          <p:spTgt spid="450603"/>
                        </p:tgtEl>
                        <p:attrNameLst>
                          <p:attrName>ppt_x</p:attrName>
                        </p:attrNameLst>
                      </p:cBhvr>
                      <p:tavLst>
                        <p:tav tm="0">
                          <p:val>
                            <p:strVal val="#ppt_x"/>
                          </p:val>
                        </p:tav>
                        <p:tav tm="100000">
                          <p:val>
                            <p:strVal val="#ppt_x"/>
                          </p:val>
                        </p:tav>
                      </p:tavLst>
                    </p:anim>
                    <p:anim calcmode="lin" valueType="num">
                      <p:cBhvr>
                        <p:cTn dur="15000" fill="hold"/>
                        <p:tgtEl>
                          <p:spTgt spid="450603"/>
                        </p:tgtEl>
                        <p:attrNameLst>
                          <p:attrName>ppt_y</p:attrName>
                        </p:attrNameLst>
                      </p:cBhvr>
                      <p:tavLst>
                        <p:tav tm="0">
                          <p:val>
                            <p:strVal val="#ppt_y+1"/>
                          </p:val>
                        </p:tav>
                        <p:tav tm="100000">
                          <p:val>
                            <p:strVal val="#ppt_y-1"/>
                          </p:val>
                        </p:tav>
                      </p:tavLst>
                    </p:anim>
                  </p:childTnLst>
                </p:cTn>
              </p:par>
            </p:tnLst>
          </p:tmpl>
          <p:tmpl lvl="2">
            <p:tnLst>
              <p:par>
                <p:cTn presetID="28" presetClass="entr" presetSubtype="0" fill="hold" nodeType="withEffect">
                  <p:stCondLst>
                    <p:cond delay="0"/>
                  </p:stCondLst>
                  <p:childTnLst>
                    <p:set>
                      <p:cBhvr>
                        <p:cTn dur="indefinite" fill="hold">
                          <p:stCondLst>
                            <p:cond delay="0"/>
                          </p:stCondLst>
                        </p:cTn>
                        <p:tgtEl>
                          <p:spTgt spid="450603"/>
                        </p:tgtEl>
                        <p:attrNameLst>
                          <p:attrName>style.visibility</p:attrName>
                        </p:attrNameLst>
                      </p:cBhvr>
                      <p:to>
                        <p:strVal val="visible"/>
                      </p:to>
                    </p:set>
                    <p:anim calcmode="lin" valueType="num">
                      <p:cBhvr>
                        <p:cTn dur="15000" fill="hold"/>
                        <p:tgtEl>
                          <p:spTgt spid="450603"/>
                        </p:tgtEl>
                        <p:attrNameLst>
                          <p:attrName>ppt_x</p:attrName>
                        </p:attrNameLst>
                      </p:cBhvr>
                      <p:tavLst>
                        <p:tav tm="0">
                          <p:val>
                            <p:strVal val="#ppt_x"/>
                          </p:val>
                        </p:tav>
                        <p:tav tm="100000">
                          <p:val>
                            <p:strVal val="#ppt_x"/>
                          </p:val>
                        </p:tav>
                      </p:tavLst>
                    </p:anim>
                    <p:anim calcmode="lin" valueType="num">
                      <p:cBhvr>
                        <p:cTn dur="15000" fill="hold"/>
                        <p:tgtEl>
                          <p:spTgt spid="450603"/>
                        </p:tgtEl>
                        <p:attrNameLst>
                          <p:attrName>ppt_y</p:attrName>
                        </p:attrNameLst>
                      </p:cBhvr>
                      <p:tavLst>
                        <p:tav tm="0">
                          <p:val>
                            <p:strVal val="#ppt_y+1"/>
                          </p:val>
                        </p:tav>
                        <p:tav tm="100000">
                          <p:val>
                            <p:strVal val="#ppt_y-1"/>
                          </p:val>
                        </p:tav>
                      </p:tavLst>
                    </p:anim>
                  </p:childTnLst>
                </p:cTn>
              </p:par>
            </p:tnLst>
          </p:tmpl>
          <p:tmpl lvl="3">
            <p:tnLst>
              <p:par>
                <p:cTn presetID="28" presetClass="entr" presetSubtype="0" fill="hold" nodeType="withEffect">
                  <p:stCondLst>
                    <p:cond delay="0"/>
                  </p:stCondLst>
                  <p:childTnLst>
                    <p:set>
                      <p:cBhvr>
                        <p:cTn dur="indefinite" fill="hold">
                          <p:stCondLst>
                            <p:cond delay="0"/>
                          </p:stCondLst>
                        </p:cTn>
                        <p:tgtEl>
                          <p:spTgt spid="450603"/>
                        </p:tgtEl>
                        <p:attrNameLst>
                          <p:attrName>style.visibility</p:attrName>
                        </p:attrNameLst>
                      </p:cBhvr>
                      <p:to>
                        <p:strVal val="visible"/>
                      </p:to>
                    </p:set>
                    <p:anim calcmode="lin" valueType="num">
                      <p:cBhvr>
                        <p:cTn dur="15000" fill="hold"/>
                        <p:tgtEl>
                          <p:spTgt spid="450603"/>
                        </p:tgtEl>
                        <p:attrNameLst>
                          <p:attrName>ppt_x</p:attrName>
                        </p:attrNameLst>
                      </p:cBhvr>
                      <p:tavLst>
                        <p:tav tm="0">
                          <p:val>
                            <p:strVal val="#ppt_x"/>
                          </p:val>
                        </p:tav>
                        <p:tav tm="100000">
                          <p:val>
                            <p:strVal val="#ppt_x"/>
                          </p:val>
                        </p:tav>
                      </p:tavLst>
                    </p:anim>
                    <p:anim calcmode="lin" valueType="num">
                      <p:cBhvr>
                        <p:cTn dur="15000" fill="hold"/>
                        <p:tgtEl>
                          <p:spTgt spid="450603"/>
                        </p:tgtEl>
                        <p:attrNameLst>
                          <p:attrName>ppt_y</p:attrName>
                        </p:attrNameLst>
                      </p:cBhvr>
                      <p:tavLst>
                        <p:tav tm="0">
                          <p:val>
                            <p:strVal val="#ppt_y+1"/>
                          </p:val>
                        </p:tav>
                        <p:tav tm="100000">
                          <p:val>
                            <p:strVal val="#ppt_y-1"/>
                          </p:val>
                        </p:tav>
                      </p:tavLst>
                    </p:anim>
                  </p:childTnLst>
                </p:cTn>
              </p:par>
            </p:tnLst>
          </p:tmpl>
          <p:tmpl lvl="4">
            <p:tnLst>
              <p:par>
                <p:cTn presetID="28" presetClass="entr" presetSubtype="0" fill="hold" nodeType="withEffect">
                  <p:stCondLst>
                    <p:cond delay="0"/>
                  </p:stCondLst>
                  <p:childTnLst>
                    <p:set>
                      <p:cBhvr>
                        <p:cTn dur="indefinite" fill="hold">
                          <p:stCondLst>
                            <p:cond delay="0"/>
                          </p:stCondLst>
                        </p:cTn>
                        <p:tgtEl>
                          <p:spTgt spid="450603"/>
                        </p:tgtEl>
                        <p:attrNameLst>
                          <p:attrName>style.visibility</p:attrName>
                        </p:attrNameLst>
                      </p:cBhvr>
                      <p:to>
                        <p:strVal val="visible"/>
                      </p:to>
                    </p:set>
                    <p:anim calcmode="lin" valueType="num">
                      <p:cBhvr>
                        <p:cTn dur="15000" fill="hold"/>
                        <p:tgtEl>
                          <p:spTgt spid="450603"/>
                        </p:tgtEl>
                        <p:attrNameLst>
                          <p:attrName>ppt_x</p:attrName>
                        </p:attrNameLst>
                      </p:cBhvr>
                      <p:tavLst>
                        <p:tav tm="0">
                          <p:val>
                            <p:strVal val="#ppt_x"/>
                          </p:val>
                        </p:tav>
                        <p:tav tm="100000">
                          <p:val>
                            <p:strVal val="#ppt_x"/>
                          </p:val>
                        </p:tav>
                      </p:tavLst>
                    </p:anim>
                    <p:anim calcmode="lin" valueType="num">
                      <p:cBhvr>
                        <p:cTn dur="15000" fill="hold"/>
                        <p:tgtEl>
                          <p:spTgt spid="450603"/>
                        </p:tgtEl>
                        <p:attrNameLst>
                          <p:attrName>ppt_y</p:attrName>
                        </p:attrNameLst>
                      </p:cBhvr>
                      <p:tavLst>
                        <p:tav tm="0">
                          <p:val>
                            <p:strVal val="#ppt_y+1"/>
                          </p:val>
                        </p:tav>
                        <p:tav tm="100000">
                          <p:val>
                            <p:strVal val="#ppt_y-1"/>
                          </p:val>
                        </p:tav>
                      </p:tavLst>
                    </p:anim>
                  </p:childTnLst>
                </p:cTn>
              </p:par>
            </p:tnLst>
          </p:tmpl>
          <p:tmpl lvl="5">
            <p:tnLst>
              <p:par>
                <p:cTn presetID="28" presetClass="entr" presetSubtype="0" fill="hold" nodeType="withEffect">
                  <p:stCondLst>
                    <p:cond delay="0"/>
                  </p:stCondLst>
                  <p:childTnLst>
                    <p:set>
                      <p:cBhvr>
                        <p:cTn dur="indefinite" fill="hold">
                          <p:stCondLst>
                            <p:cond delay="0"/>
                          </p:stCondLst>
                        </p:cTn>
                        <p:tgtEl>
                          <p:spTgt spid="450603"/>
                        </p:tgtEl>
                        <p:attrNameLst>
                          <p:attrName>style.visibility</p:attrName>
                        </p:attrNameLst>
                      </p:cBhvr>
                      <p:to>
                        <p:strVal val="visible"/>
                      </p:to>
                    </p:set>
                    <p:anim calcmode="lin" valueType="num">
                      <p:cBhvr>
                        <p:cTn dur="15000" fill="hold"/>
                        <p:tgtEl>
                          <p:spTgt spid="450603"/>
                        </p:tgtEl>
                        <p:attrNameLst>
                          <p:attrName>ppt_x</p:attrName>
                        </p:attrNameLst>
                      </p:cBhvr>
                      <p:tavLst>
                        <p:tav tm="0">
                          <p:val>
                            <p:strVal val="#ppt_x"/>
                          </p:val>
                        </p:tav>
                        <p:tav tm="100000">
                          <p:val>
                            <p:strVal val="#ppt_x"/>
                          </p:val>
                        </p:tav>
                      </p:tavLst>
                    </p:anim>
                    <p:anim calcmode="lin" valueType="num">
                      <p:cBhvr>
                        <p:cTn dur="15000" fill="hold"/>
                        <p:tgtEl>
                          <p:spTgt spid="450603"/>
                        </p:tgtEl>
                        <p:attrNameLst>
                          <p:attrName>ppt_y</p:attrName>
                        </p:attrNameLst>
                      </p:cBhvr>
                      <p:tavLst>
                        <p:tav tm="0">
                          <p:val>
                            <p:strVal val="#ppt_y+1"/>
                          </p:val>
                        </p:tav>
                        <p:tav tm="100000">
                          <p:val>
                            <p:strVal val="#ppt_y-1"/>
                          </p:val>
                        </p:tav>
                      </p:tavLst>
                    </p:anim>
                  </p:childTnLst>
                </p:cTn>
              </p:par>
            </p:tnLst>
          </p:tmpl>
        </p:tmplLst>
      </p:bldP>
    </p:bldLst>
  </p:timing>
  <p:txStyles>
    <p:titleStyle>
      <a:lvl1pPr algn="ctr" rtl="0" fontAlgn="base">
        <a:spcBef>
          <a:spcPct val="0"/>
        </a:spcBef>
        <a:spcAft>
          <a:spcPct val="0"/>
        </a:spcAft>
        <a:defRPr sz="4400" kern="1200">
          <a:solidFill>
            <a:schemeClr val="tx2"/>
          </a:solidFill>
          <a:effectLst>
            <a:outerShdw blurRad="38100" dist="38100" dir="2700000" algn="tl">
              <a:srgbClr val="000000"/>
            </a:outerShdw>
          </a:effectLst>
          <a:latin typeface="+mj-lt"/>
          <a:ea typeface="+mj-ea"/>
          <a:cs typeface="+mj-cs"/>
        </a:defRPr>
      </a:lvl1pPr>
      <a:lvl2pPr algn="ctr" rtl="0" fontAlgn="base">
        <a:spcBef>
          <a:spcPct val="0"/>
        </a:spcBef>
        <a:spcAft>
          <a:spcPct val="0"/>
        </a:spcAft>
        <a:defRPr sz="4400">
          <a:solidFill>
            <a:schemeClr val="tx2"/>
          </a:solidFill>
          <a:effectLst>
            <a:outerShdw blurRad="38100" dist="38100" dir="2700000" algn="tl">
              <a:srgbClr val="000000"/>
            </a:outerShdw>
          </a:effectLst>
          <a:latin typeface="Arial" panose="020B0604020202020204" pitchFamily="34" charset="0"/>
          <a:ea typeface="宋体" panose="02010600030101010101" pitchFamily="2" charset="-122"/>
        </a:defRPr>
      </a:lvl2pPr>
      <a:lvl3pPr algn="ctr" rtl="0" fontAlgn="base">
        <a:spcBef>
          <a:spcPct val="0"/>
        </a:spcBef>
        <a:spcAft>
          <a:spcPct val="0"/>
        </a:spcAft>
        <a:defRPr sz="4400">
          <a:solidFill>
            <a:schemeClr val="tx2"/>
          </a:solidFill>
          <a:effectLst>
            <a:outerShdw blurRad="38100" dist="38100" dir="2700000" algn="tl">
              <a:srgbClr val="000000"/>
            </a:outerShdw>
          </a:effectLst>
          <a:latin typeface="Arial" panose="020B0604020202020204" pitchFamily="34" charset="0"/>
          <a:ea typeface="宋体" panose="02010600030101010101" pitchFamily="2" charset="-122"/>
        </a:defRPr>
      </a:lvl3pPr>
      <a:lvl4pPr algn="ctr" rtl="0" fontAlgn="base">
        <a:spcBef>
          <a:spcPct val="0"/>
        </a:spcBef>
        <a:spcAft>
          <a:spcPct val="0"/>
        </a:spcAft>
        <a:defRPr sz="4400">
          <a:solidFill>
            <a:schemeClr val="tx2"/>
          </a:solidFill>
          <a:effectLst>
            <a:outerShdw blurRad="38100" dist="38100" dir="2700000" algn="tl">
              <a:srgbClr val="000000"/>
            </a:outerShdw>
          </a:effectLst>
          <a:latin typeface="Arial" panose="020B0604020202020204" pitchFamily="34" charset="0"/>
          <a:ea typeface="宋体" panose="02010600030101010101" pitchFamily="2" charset="-122"/>
        </a:defRPr>
      </a:lvl4pPr>
      <a:lvl5pPr algn="ctr" rtl="0" fontAlgn="base">
        <a:spcBef>
          <a:spcPct val="0"/>
        </a:spcBef>
        <a:spcAft>
          <a:spcPct val="0"/>
        </a:spcAft>
        <a:defRPr sz="4400">
          <a:solidFill>
            <a:schemeClr val="tx2"/>
          </a:solidFill>
          <a:effectLst>
            <a:outerShdw blurRad="38100" dist="38100" dir="2700000" algn="tl">
              <a:srgbClr val="000000"/>
            </a:outerShdw>
          </a:effectLst>
          <a:latin typeface="Arial" panose="020B0604020202020204" pitchFamily="34" charset="0"/>
          <a:ea typeface="宋体" panose="02010600030101010101" pitchFamily="2" charset="-122"/>
        </a:defRPr>
      </a:lvl5pPr>
      <a:lvl6pPr marL="457200" algn="ctr" rtl="0" fontAlgn="base">
        <a:spcBef>
          <a:spcPct val="0"/>
        </a:spcBef>
        <a:spcAft>
          <a:spcPct val="0"/>
        </a:spcAft>
        <a:defRPr sz="4400">
          <a:solidFill>
            <a:schemeClr val="tx2"/>
          </a:solidFill>
          <a:effectLst>
            <a:outerShdw blurRad="38100" dist="38100" dir="2700000" algn="tl">
              <a:srgbClr val="000000"/>
            </a:outerShdw>
          </a:effectLst>
          <a:latin typeface="Arial" panose="020B0604020202020204" pitchFamily="34" charset="0"/>
          <a:ea typeface="宋体" panose="02010600030101010101" pitchFamily="2" charset="-122"/>
        </a:defRPr>
      </a:lvl6pPr>
      <a:lvl7pPr marL="914400" algn="ctr" rtl="0" fontAlgn="base">
        <a:spcBef>
          <a:spcPct val="0"/>
        </a:spcBef>
        <a:spcAft>
          <a:spcPct val="0"/>
        </a:spcAft>
        <a:defRPr sz="4400">
          <a:solidFill>
            <a:schemeClr val="tx2"/>
          </a:solidFill>
          <a:effectLst>
            <a:outerShdw blurRad="38100" dist="38100" dir="2700000" algn="tl">
              <a:srgbClr val="000000"/>
            </a:outerShdw>
          </a:effectLst>
          <a:latin typeface="Arial" panose="020B0604020202020204" pitchFamily="34" charset="0"/>
          <a:ea typeface="宋体" panose="02010600030101010101" pitchFamily="2" charset="-122"/>
        </a:defRPr>
      </a:lvl7pPr>
      <a:lvl8pPr marL="1371600" algn="ctr" rtl="0" fontAlgn="base">
        <a:spcBef>
          <a:spcPct val="0"/>
        </a:spcBef>
        <a:spcAft>
          <a:spcPct val="0"/>
        </a:spcAft>
        <a:defRPr sz="4400">
          <a:solidFill>
            <a:schemeClr val="tx2"/>
          </a:solidFill>
          <a:effectLst>
            <a:outerShdw blurRad="38100" dist="38100" dir="2700000" algn="tl">
              <a:srgbClr val="000000"/>
            </a:outerShdw>
          </a:effectLst>
          <a:latin typeface="Arial" panose="020B0604020202020204" pitchFamily="34" charset="0"/>
          <a:ea typeface="宋体" panose="02010600030101010101" pitchFamily="2" charset="-122"/>
        </a:defRPr>
      </a:lvl8pPr>
      <a:lvl9pPr marL="1828800" algn="ctr" rtl="0" fontAlgn="base">
        <a:spcBef>
          <a:spcPct val="0"/>
        </a:spcBef>
        <a:spcAft>
          <a:spcPct val="0"/>
        </a:spcAft>
        <a:defRPr sz="4400">
          <a:solidFill>
            <a:schemeClr val="tx2"/>
          </a:solidFill>
          <a:effectLst>
            <a:outerShdw blurRad="38100" dist="38100" dir="2700000" algn="tl">
              <a:srgbClr val="000000"/>
            </a:outerShdw>
          </a:effectLst>
          <a:latin typeface="Arial" panose="020B0604020202020204" pitchFamily="34" charset="0"/>
          <a:ea typeface="宋体" panose="02010600030101010101" pitchFamily="2" charset="-122"/>
        </a:defRPr>
      </a:lvl9pPr>
    </p:titleStyle>
    <p:bodyStyle>
      <a:lvl1pPr marL="342900" indent="-342900" algn="l" rtl="0" fontAlgn="base">
        <a:spcBef>
          <a:spcPct val="20000"/>
        </a:spcBef>
        <a:spcAft>
          <a:spcPct val="0"/>
        </a:spcAft>
        <a:buClr>
          <a:schemeClr val="hlink"/>
        </a:buClr>
        <a:buSzPct val="90000"/>
        <a:buFont typeface="Wingdings" panose="05000000000000000000" pitchFamily="2" charset="2"/>
        <a:buBlip>
          <a:blip r:embed="rId15"/>
        </a:buBlip>
        <a:defRPr sz="3200" kern="1200">
          <a:solidFill>
            <a:schemeClr val="tx1"/>
          </a:solidFill>
          <a:effectLst>
            <a:outerShdw blurRad="38100" dist="38100" dir="2700000" algn="tl">
              <a:srgbClr val="000000"/>
            </a:outerShdw>
          </a:effectLst>
          <a:latin typeface="+mn-lt"/>
          <a:ea typeface="+mn-ea"/>
          <a:cs typeface="+mn-cs"/>
        </a:defRPr>
      </a:lvl1pPr>
      <a:lvl2pPr marL="742950" indent="-285750" algn="l" rtl="0" fontAlgn="base">
        <a:spcBef>
          <a:spcPct val="20000"/>
        </a:spcBef>
        <a:spcAft>
          <a:spcPct val="0"/>
        </a:spcAft>
        <a:buChar char="–"/>
        <a:defRPr sz="2800" kern="1200">
          <a:solidFill>
            <a:schemeClr val="tx1"/>
          </a:solidFill>
          <a:effectLst>
            <a:outerShdw blurRad="38100" dist="38100" dir="2700000" algn="tl">
              <a:srgbClr val="000000"/>
            </a:outerShdw>
          </a:effectLst>
          <a:latin typeface="+mn-lt"/>
          <a:ea typeface="+mn-ea"/>
          <a:cs typeface="+mn-cs"/>
        </a:defRPr>
      </a:lvl2pPr>
      <a:lvl3pPr marL="1143000" indent="-228600" algn="l" rtl="0" fontAlgn="base">
        <a:spcBef>
          <a:spcPct val="20000"/>
        </a:spcBef>
        <a:spcAft>
          <a:spcPct val="0"/>
        </a:spcAft>
        <a:buClr>
          <a:schemeClr val="accent2"/>
        </a:buClr>
        <a:buSzPct val="90000"/>
        <a:buFont typeface="Wingdings" panose="05000000000000000000" pitchFamily="2" charset="2"/>
        <a:buBlip>
          <a:blip r:embed="rId16"/>
        </a:buBlip>
        <a:defRPr sz="2400" kern="1200">
          <a:solidFill>
            <a:schemeClr val="tx1"/>
          </a:solidFill>
          <a:effectLst>
            <a:outerShdw blurRad="38100" dist="38100" dir="2700000" algn="tl">
              <a:srgbClr val="000000"/>
            </a:outerShdw>
          </a:effectLst>
          <a:latin typeface="+mn-lt"/>
          <a:ea typeface="+mn-ea"/>
          <a:cs typeface="+mn-cs"/>
        </a:defRPr>
      </a:lvl3pPr>
      <a:lvl4pPr marL="1600200" indent="-228600" algn="l" rtl="0" fontAlgn="base">
        <a:spcBef>
          <a:spcPct val="20000"/>
        </a:spcBef>
        <a:spcAft>
          <a:spcPct val="0"/>
        </a:spcAft>
        <a:buChar char="–"/>
        <a:defRPr sz="2000" kern="1200">
          <a:solidFill>
            <a:schemeClr val="tx1"/>
          </a:solidFill>
          <a:effectLst>
            <a:outerShdw blurRad="38100" dist="38100" dir="2700000" algn="tl">
              <a:srgbClr val="000000"/>
            </a:outerShdw>
          </a:effectLst>
          <a:latin typeface="+mn-lt"/>
          <a:ea typeface="+mn-ea"/>
          <a:cs typeface="+mn-cs"/>
        </a:defRPr>
      </a:lvl4pPr>
      <a:lvl5pPr marL="2057400" indent="-228600" algn="l" rtl="0" fontAlgn="base">
        <a:spcBef>
          <a:spcPct val="20000"/>
        </a:spcBef>
        <a:spcAft>
          <a:spcPct val="0"/>
        </a:spcAft>
        <a:buClr>
          <a:schemeClr val="folHlink"/>
        </a:buClr>
        <a:buSzPct val="90000"/>
        <a:buFont typeface="Wingdings" panose="05000000000000000000" pitchFamily="2" charset="2"/>
        <a:buBlip>
          <a:blip r:embed="rId17"/>
        </a:buBlip>
        <a:defRPr sz="2000" kern="1200">
          <a:solidFill>
            <a:schemeClr val="tx1"/>
          </a:solidFill>
          <a:effectLst>
            <a:outerShdw blurRad="38100" dist="38100" dir="2700000" algn="tl">
              <a:srgbClr val="000000"/>
            </a:outerShdw>
          </a:effectLst>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slide" Target="slide8.xml"/><Relationship Id="rId2" Type="http://schemas.openxmlformats.org/officeDocument/2006/relationships/slide" Target="slide7.xml"/><Relationship Id="rId1" Type="http://schemas.openxmlformats.org/officeDocument/2006/relationships/slideLayout" Target="../slideLayouts/slideLayout7.xml"/><Relationship Id="rId5" Type="http://schemas.openxmlformats.org/officeDocument/2006/relationships/slide" Target="slide10.xml"/><Relationship Id="rId4" Type="http://schemas.openxmlformats.org/officeDocument/2006/relationships/slide" Target="slide9.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8" Type="http://schemas.openxmlformats.org/officeDocument/2006/relationships/oleObject" Target="../embeddings/oleObject4.bin"/><Relationship Id="rId13" Type="http://schemas.openxmlformats.org/officeDocument/2006/relationships/image" Target="../media/image17.emf"/><Relationship Id="rId18" Type="http://schemas.openxmlformats.org/officeDocument/2006/relationships/oleObject" Target="../embeddings/oleObject10.bin"/><Relationship Id="rId3" Type="http://schemas.openxmlformats.org/officeDocument/2006/relationships/image" Target="../media/image13.emf"/><Relationship Id="rId7" Type="http://schemas.openxmlformats.org/officeDocument/2006/relationships/image" Target="../media/image15.emf"/><Relationship Id="rId12" Type="http://schemas.openxmlformats.org/officeDocument/2006/relationships/oleObject" Target="../embeddings/oleObject7.bin"/><Relationship Id="rId17" Type="http://schemas.openxmlformats.org/officeDocument/2006/relationships/image" Target="../media/image19.emf"/><Relationship Id="rId2" Type="http://schemas.openxmlformats.org/officeDocument/2006/relationships/oleObject" Target="../embeddings/oleObject1.bin"/><Relationship Id="rId16" Type="http://schemas.openxmlformats.org/officeDocument/2006/relationships/oleObject" Target="../embeddings/oleObject9.bin"/><Relationship Id="rId1" Type="http://schemas.openxmlformats.org/officeDocument/2006/relationships/slideLayout" Target="../slideLayouts/slideLayout7.xml"/><Relationship Id="rId6" Type="http://schemas.openxmlformats.org/officeDocument/2006/relationships/oleObject" Target="../embeddings/oleObject3.bin"/><Relationship Id="rId11" Type="http://schemas.openxmlformats.org/officeDocument/2006/relationships/oleObject" Target="../embeddings/oleObject6.bin"/><Relationship Id="rId5" Type="http://schemas.openxmlformats.org/officeDocument/2006/relationships/image" Target="../media/image14.emf"/><Relationship Id="rId15" Type="http://schemas.openxmlformats.org/officeDocument/2006/relationships/image" Target="../media/image18.emf"/><Relationship Id="rId10" Type="http://schemas.openxmlformats.org/officeDocument/2006/relationships/image" Target="../media/image16.emf"/><Relationship Id="rId19" Type="http://schemas.openxmlformats.org/officeDocument/2006/relationships/image" Target="../media/image20.emf"/><Relationship Id="rId4" Type="http://schemas.openxmlformats.org/officeDocument/2006/relationships/oleObject" Target="../embeddings/oleObject2.bin"/><Relationship Id="rId9" Type="http://schemas.openxmlformats.org/officeDocument/2006/relationships/oleObject" Target="../embeddings/oleObject5.bin"/><Relationship Id="rId14" Type="http://schemas.openxmlformats.org/officeDocument/2006/relationships/oleObject" Target="../embeddings/oleObject8.bin"/></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8" Type="http://schemas.openxmlformats.org/officeDocument/2006/relationships/image" Target="../media/image9.png"/><Relationship Id="rId13" Type="http://schemas.openxmlformats.org/officeDocument/2006/relationships/image" Target="../media/image10.png"/><Relationship Id="rId3" Type="http://schemas.openxmlformats.org/officeDocument/2006/relationships/image" Target="../media/image6.png"/><Relationship Id="rId7" Type="http://schemas.openxmlformats.org/officeDocument/2006/relationships/slide" Target="slide1.xml"/><Relationship Id="rId12" Type="http://schemas.openxmlformats.org/officeDocument/2006/relationships/slide" Target="slide21.xml"/><Relationship Id="rId2" Type="http://schemas.openxmlformats.org/officeDocument/2006/relationships/slide" Target="slide5.xml"/><Relationship Id="rId1" Type="http://schemas.openxmlformats.org/officeDocument/2006/relationships/slideLayout" Target="../slideLayouts/slideLayout1.xml"/><Relationship Id="rId6" Type="http://schemas.openxmlformats.org/officeDocument/2006/relationships/slide" Target="slide12.xml"/><Relationship Id="rId11" Type="http://schemas.openxmlformats.org/officeDocument/2006/relationships/slide" Target="slide27.xml"/><Relationship Id="rId5" Type="http://schemas.openxmlformats.org/officeDocument/2006/relationships/image" Target="../media/image8.png"/><Relationship Id="rId15" Type="http://schemas.openxmlformats.org/officeDocument/2006/relationships/image" Target="../media/image11.png"/><Relationship Id="rId10" Type="http://schemas.openxmlformats.org/officeDocument/2006/relationships/slide" Target="slide22.xml"/><Relationship Id="rId4" Type="http://schemas.openxmlformats.org/officeDocument/2006/relationships/image" Target="../media/image7.png"/><Relationship Id="rId9" Type="http://schemas.openxmlformats.org/officeDocument/2006/relationships/slide" Target="slide14.xml"/><Relationship Id="rId14" Type="http://schemas.openxmlformats.org/officeDocument/2006/relationships/slide" Target="slide4.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35554" name="Rectangle 2"/>
          <p:cNvSpPr>
            <a:spLocks noGrp="1" noChangeArrowheads="1"/>
          </p:cNvSpPr>
          <p:nvPr>
            <p:ph type="ctrTitle"/>
          </p:nvPr>
        </p:nvSpPr>
        <p:spPr>
          <a:xfrm>
            <a:off x="1403350" y="765175"/>
            <a:ext cx="6337300" cy="1223963"/>
          </a:xfrm>
        </p:spPr>
        <p:txBody>
          <a:bodyPr/>
          <a:lstStyle/>
          <a:p>
            <a:r>
              <a:rPr lang="zh-CN" altLang="en-US" sz="5400" b="1">
                <a:solidFill>
                  <a:schemeClr val="tx1"/>
                </a:solidFill>
                <a:latin typeface="华文新魏" panose="02010800040101010101" pitchFamily="2" charset="-122"/>
                <a:ea typeface="华文新魏" panose="02010800040101010101" pitchFamily="2" charset="-122"/>
              </a:rPr>
              <a:t>现代仪器设计</a:t>
            </a:r>
            <a:endParaRPr lang="zh-CN" altLang="en-US">
              <a:solidFill>
                <a:schemeClr val="tx1"/>
              </a:solidFill>
            </a:endParaRPr>
          </a:p>
        </p:txBody>
      </p:sp>
      <p:sp>
        <p:nvSpPr>
          <p:cNvPr id="6" name="副标题 2"/>
          <p:cNvSpPr>
            <a:spLocks noGrp="1"/>
          </p:cNvSpPr>
          <p:nvPr>
            <p:ph type="subTitle" idx="1"/>
          </p:nvPr>
        </p:nvSpPr>
        <p:spPr>
          <a:xfrm>
            <a:off x="1483568" y="2852936"/>
            <a:ext cx="6400800" cy="3096344"/>
          </a:xfrm>
        </p:spPr>
        <p:txBody>
          <a:bodyPr>
            <a:normAutofit/>
          </a:bodyPr>
          <a:lstStyle/>
          <a:p>
            <a:r>
              <a:rPr lang="zh-CN" altLang="en-US" sz="3200" b="1" dirty="0">
                <a:solidFill>
                  <a:schemeClr val="tx1"/>
                </a:solidFill>
                <a:latin typeface="华文新魏" panose="02010800040101010101" pitchFamily="2" charset="-122"/>
                <a:ea typeface="华文新魏" panose="02010800040101010101" pitchFamily="2" charset="-122"/>
              </a:rPr>
              <a:t>武汉理工大学</a:t>
            </a:r>
            <a:endParaRPr lang="en-US" altLang="zh-CN" sz="3200" b="1" dirty="0">
              <a:solidFill>
                <a:schemeClr val="tx1"/>
              </a:solidFill>
              <a:latin typeface="华文新魏" panose="02010800040101010101" pitchFamily="2" charset="-122"/>
              <a:ea typeface="华文新魏" panose="02010800040101010101" pitchFamily="2" charset="-122"/>
            </a:endParaRPr>
          </a:p>
          <a:p>
            <a:r>
              <a:rPr lang="zh-CN" altLang="en-US" sz="3200" b="1" dirty="0">
                <a:solidFill>
                  <a:schemeClr val="tx1"/>
                </a:solidFill>
                <a:latin typeface="华文新魏" panose="02010800040101010101" pitchFamily="2" charset="-122"/>
                <a:ea typeface="华文新魏" panose="02010800040101010101" pitchFamily="2" charset="-122"/>
              </a:rPr>
              <a:t>机电工程学院</a:t>
            </a:r>
            <a:endParaRPr lang="en-US" altLang="zh-CN" sz="3200" b="1" dirty="0">
              <a:solidFill>
                <a:schemeClr val="tx1"/>
              </a:solidFill>
              <a:latin typeface="华文新魏" panose="02010800040101010101" pitchFamily="2" charset="-122"/>
              <a:ea typeface="华文新魏" panose="02010800040101010101" pitchFamily="2" charset="-122"/>
            </a:endParaRPr>
          </a:p>
          <a:p>
            <a:r>
              <a:rPr lang="zh-CN" altLang="en-US" sz="3200" b="1" dirty="0">
                <a:solidFill>
                  <a:schemeClr val="tx1"/>
                </a:solidFill>
                <a:latin typeface="华文新魏" panose="02010800040101010101" pitchFamily="2" charset="-122"/>
                <a:ea typeface="华文新魏" panose="02010800040101010101" pitchFamily="2" charset="-122"/>
              </a:rPr>
              <a:t>测控系</a:t>
            </a:r>
            <a:endParaRPr lang="en-US" altLang="zh-CN" sz="3200" b="1" dirty="0">
              <a:solidFill>
                <a:schemeClr val="tx1"/>
              </a:solidFill>
              <a:latin typeface="华文新魏" panose="02010800040101010101" pitchFamily="2" charset="-122"/>
              <a:ea typeface="华文新魏" panose="02010800040101010101" pitchFamily="2" charset="-122"/>
            </a:endParaRPr>
          </a:p>
          <a:p>
            <a:endParaRPr lang="en-US" altLang="zh-CN" sz="2000" b="1" dirty="0">
              <a:solidFill>
                <a:schemeClr val="tx1"/>
              </a:solidFill>
              <a:latin typeface="+mn-ea"/>
            </a:endParaRPr>
          </a:p>
          <a:p>
            <a:endParaRPr lang="zh-CN" altLang="en-US" sz="2700" b="1" dirty="0">
              <a:solidFill>
                <a:schemeClr val="tx1"/>
              </a:solidFill>
              <a:latin typeface="华文楷体" panose="02010600040101010101" pitchFamily="2" charset="-122"/>
              <a:ea typeface="华文楷体" panose="02010600040101010101" pitchFamily="2" charset="-122"/>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5324" name="Text Box 12" descr="斜纹布"/>
          <p:cNvSpPr txBox="1">
            <a:spLocks noChangeArrowheads="1"/>
          </p:cNvSpPr>
          <p:nvPr/>
        </p:nvSpPr>
        <p:spPr bwMode="auto">
          <a:xfrm>
            <a:off x="325120" y="549593"/>
            <a:ext cx="6192838" cy="460375"/>
          </a:xfrm>
          <a:prstGeom prst="rect">
            <a:avLst/>
          </a:prstGeom>
          <a:noFill/>
          <a:ln>
            <a:noFill/>
          </a:ln>
          <a:effectLst>
            <a:prstShdw prst="shdw17" dist="17961" dir="2700000">
              <a:schemeClr val="bg2"/>
            </a:prstShdw>
          </a:effectLst>
          <a:extLst>
            <a:ext uri="{909E8E84-426E-40DD-AFC4-6F175D3DCCD1}">
              <a14:hiddenFill xmlns:a14="http://schemas.microsoft.com/office/drawing/2010/main">
                <a:blipFill dpi="0" rotWithShape="0">
                  <a:blip/>
                  <a:srcRect/>
                  <a:tile tx="0" ty="0" sx="100000" sy="100000" flip="none" algn="tl"/>
                </a:blipFill>
              </a14:hiddenFill>
            </a:ext>
            <a:ext uri="{91240B29-F687-4F45-9708-019B960494DF}">
              <a14:hiddenLine xmlns:a14="http://schemas.microsoft.com/office/drawing/2010/main" w="28575">
                <a:solidFill>
                  <a:schemeClr val="tx1"/>
                </a:solidFill>
                <a:miter lim="800000"/>
                <a:headEnd/>
                <a:tailEnd/>
              </a14:hiddenLine>
            </a:ext>
          </a:extLst>
        </p:spPr>
        <p:txBody>
          <a:bodyPr>
            <a:spAutoFit/>
          </a:bodyPr>
          <a:lstStyle/>
          <a:p>
            <a:r>
              <a:rPr lang="zh-CN" altLang="en-US" sz="2400" b="1">
                <a:solidFill>
                  <a:srgbClr val="FF0000"/>
                </a:solidFill>
              </a:rPr>
              <a:t>目前较流行的虚拟仪器软件环境 </a:t>
            </a:r>
          </a:p>
        </p:txBody>
      </p:sp>
      <p:sp>
        <p:nvSpPr>
          <p:cNvPr id="525335" name="AutoShape 23"/>
          <p:cNvSpPr/>
          <p:nvPr/>
        </p:nvSpPr>
        <p:spPr bwMode="auto">
          <a:xfrm>
            <a:off x="1043940" y="1125855"/>
            <a:ext cx="384810" cy="875665"/>
          </a:xfrm>
          <a:prstGeom prst="leftBrace">
            <a:avLst>
              <a:gd name="adj1" fmla="val 40140"/>
              <a:gd name="adj2" fmla="val 50819"/>
            </a:avLst>
          </a:prstGeom>
          <a:noFill/>
          <a:ln w="28575">
            <a:solidFill>
              <a:schemeClr val="tx1"/>
            </a:solidFill>
            <a:rou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sz="2400"/>
          </a:p>
        </p:txBody>
      </p:sp>
      <p:sp>
        <p:nvSpPr>
          <p:cNvPr id="525338" name="Text Box 26" descr="斜纹布"/>
          <p:cNvSpPr txBox="1">
            <a:spLocks noChangeArrowheads="1"/>
          </p:cNvSpPr>
          <p:nvPr/>
        </p:nvSpPr>
        <p:spPr bwMode="auto">
          <a:xfrm>
            <a:off x="1403350" y="982980"/>
            <a:ext cx="2889885" cy="460375"/>
          </a:xfrm>
          <a:prstGeom prst="rect">
            <a:avLst/>
          </a:prstGeom>
          <a:noFill/>
          <a:ln>
            <a:noFill/>
          </a:ln>
          <a:effectLst>
            <a:prstShdw prst="shdw17" dist="17961" dir="2700000">
              <a:schemeClr val="bg2"/>
            </a:prstShdw>
          </a:effectLst>
          <a:extLst>
            <a:ext uri="{909E8E84-426E-40DD-AFC4-6F175D3DCCD1}">
              <a14:hiddenFill xmlns:a14="http://schemas.microsoft.com/office/drawing/2010/main">
                <a:blipFill dpi="0" rotWithShape="0">
                  <a:blip/>
                  <a:srcRect/>
                  <a:tile tx="0" ty="0" sx="100000" sy="100000" flip="none" algn="tl"/>
                </a:blipFill>
              </a14:hiddenFill>
            </a:ext>
            <a:ext uri="{91240B29-F687-4F45-9708-019B960494DF}">
              <a14:hiddenLine xmlns:a14="http://schemas.microsoft.com/office/drawing/2010/main" w="28575">
                <a:solidFill>
                  <a:schemeClr val="tx1"/>
                </a:solidFill>
                <a:miter lim="800000"/>
                <a:headEnd/>
                <a:tailEnd/>
              </a14:hiddenLine>
            </a:ext>
          </a:extLst>
        </p:spPr>
        <p:txBody>
          <a:bodyPr wrap="square">
            <a:spAutoFit/>
          </a:bodyPr>
          <a:lstStyle/>
          <a:p>
            <a:pPr>
              <a:spcBef>
                <a:spcPct val="50000"/>
              </a:spcBef>
            </a:pPr>
            <a:r>
              <a:rPr lang="zh-CN" altLang="en-US" sz="2400" b="1"/>
              <a:t>文本式的编程语言 </a:t>
            </a:r>
          </a:p>
        </p:txBody>
      </p:sp>
      <p:sp>
        <p:nvSpPr>
          <p:cNvPr id="525339" name="Text Box 27" descr="斜纹布"/>
          <p:cNvSpPr txBox="1">
            <a:spLocks noChangeArrowheads="1"/>
          </p:cNvSpPr>
          <p:nvPr/>
        </p:nvSpPr>
        <p:spPr bwMode="auto">
          <a:xfrm>
            <a:off x="1476375" y="1703705"/>
            <a:ext cx="2495550" cy="460375"/>
          </a:xfrm>
          <a:prstGeom prst="rect">
            <a:avLst/>
          </a:prstGeom>
          <a:noFill/>
          <a:ln>
            <a:noFill/>
          </a:ln>
          <a:effectLst>
            <a:prstShdw prst="shdw17" dist="17961" dir="2700000">
              <a:schemeClr val="bg2"/>
            </a:prstShdw>
          </a:effectLst>
          <a:extLst>
            <a:ext uri="{909E8E84-426E-40DD-AFC4-6F175D3DCCD1}">
              <a14:hiddenFill xmlns:a14="http://schemas.microsoft.com/office/drawing/2010/main">
                <a:blipFill dpi="0" rotWithShape="0">
                  <a:blip/>
                  <a:srcRect/>
                  <a:tile tx="0" ty="0" sx="100000" sy="100000" flip="none" algn="tl"/>
                </a:blipFill>
              </a14:hiddenFill>
            </a:ext>
            <a:ext uri="{91240B29-F687-4F45-9708-019B960494DF}">
              <a14:hiddenLine xmlns:a14="http://schemas.microsoft.com/office/drawing/2010/main" w="28575">
                <a:solidFill>
                  <a:schemeClr val="tx1"/>
                </a:solidFill>
                <a:miter lim="800000"/>
                <a:headEnd/>
                <a:tailEnd/>
              </a14:hiddenLine>
            </a:ext>
          </a:extLst>
        </p:spPr>
        <p:txBody>
          <a:bodyPr wrap="square">
            <a:spAutoFit/>
          </a:bodyPr>
          <a:lstStyle/>
          <a:p>
            <a:pPr>
              <a:spcBef>
                <a:spcPct val="50000"/>
              </a:spcBef>
            </a:pPr>
            <a:r>
              <a:rPr lang="zh-CN" altLang="en-US" sz="2400" b="1"/>
              <a:t>图形化编程语言 </a:t>
            </a:r>
          </a:p>
        </p:txBody>
      </p:sp>
      <p:sp>
        <p:nvSpPr>
          <p:cNvPr id="525340" name="Text Box 28" descr="斜纹布"/>
          <p:cNvSpPr txBox="1">
            <a:spLocks noChangeArrowheads="1"/>
          </p:cNvSpPr>
          <p:nvPr/>
        </p:nvSpPr>
        <p:spPr bwMode="auto">
          <a:xfrm>
            <a:off x="4104005" y="982345"/>
            <a:ext cx="4392930" cy="829945"/>
          </a:xfrm>
          <a:prstGeom prst="rect">
            <a:avLst/>
          </a:prstGeom>
          <a:noFill/>
          <a:ln>
            <a:noFill/>
          </a:ln>
          <a:effectLst>
            <a:prstShdw prst="shdw17" dist="17961" dir="2700000">
              <a:schemeClr val="bg2"/>
            </a:prstShdw>
          </a:effectLst>
          <a:extLst>
            <a:ext uri="{909E8E84-426E-40DD-AFC4-6F175D3DCCD1}">
              <a14:hiddenFill xmlns:a14="http://schemas.microsoft.com/office/drawing/2010/main">
                <a:blipFill dpi="0" rotWithShape="0">
                  <a:blip/>
                  <a:srcRect/>
                  <a:tile tx="0" ty="0" sx="100000" sy="100000" flip="none" algn="tl"/>
                </a:blipFill>
              </a14:hiddenFill>
            </a:ext>
            <a:ext uri="{91240B29-F687-4F45-9708-019B960494DF}">
              <a14:hiddenLine xmlns:a14="http://schemas.microsoft.com/office/drawing/2010/main" w="28575">
                <a:solidFill>
                  <a:schemeClr val="tx1"/>
                </a:solidFill>
                <a:miter lim="800000"/>
                <a:headEnd/>
                <a:tailEnd/>
              </a14:hiddenLine>
            </a:ext>
          </a:extLst>
        </p:spPr>
        <p:txBody>
          <a:bodyPr wrap="square">
            <a:spAutoFit/>
          </a:bodyPr>
          <a:lstStyle/>
          <a:p>
            <a:pPr>
              <a:spcBef>
                <a:spcPct val="50000"/>
              </a:spcBef>
            </a:pPr>
            <a:r>
              <a:rPr lang="zh-CN" altLang="en-US" sz="2400"/>
              <a:t>如：</a:t>
            </a:r>
            <a:r>
              <a:rPr lang="en-US" altLang="zh-CN" sz="2400"/>
              <a:t>C</a:t>
            </a:r>
            <a:r>
              <a:rPr lang="zh-CN" altLang="en-US" sz="2400"/>
              <a:t>、</a:t>
            </a:r>
            <a:r>
              <a:rPr lang="en-US" altLang="zh-CN" sz="2400"/>
              <a:t>Lab Windows</a:t>
            </a:r>
            <a:r>
              <a:rPr lang="zh-CN" altLang="en-US" sz="2400"/>
              <a:t>／</a:t>
            </a:r>
            <a:r>
              <a:rPr lang="en-US" altLang="zh-CN" sz="2400"/>
              <a:t>CVI</a:t>
            </a:r>
            <a:r>
              <a:rPr lang="zh-CN" altLang="en-US" sz="2400"/>
              <a:t>， </a:t>
            </a:r>
            <a:r>
              <a:rPr lang="en-US" altLang="zh-CN" sz="2400"/>
              <a:t>Visual Basic</a:t>
            </a:r>
            <a:r>
              <a:rPr lang="zh-CN" altLang="en-US" sz="2400"/>
              <a:t>， </a:t>
            </a:r>
            <a:r>
              <a:rPr lang="en-US" altLang="zh-CN" sz="2400"/>
              <a:t>Visual C++ </a:t>
            </a:r>
          </a:p>
        </p:txBody>
      </p:sp>
      <p:sp>
        <p:nvSpPr>
          <p:cNvPr id="525341" name="Text Box 29" descr="斜纹布"/>
          <p:cNvSpPr txBox="1">
            <a:spLocks noChangeArrowheads="1"/>
          </p:cNvSpPr>
          <p:nvPr/>
        </p:nvSpPr>
        <p:spPr bwMode="auto">
          <a:xfrm>
            <a:off x="4069715" y="1703705"/>
            <a:ext cx="4321175" cy="460375"/>
          </a:xfrm>
          <a:prstGeom prst="rect">
            <a:avLst/>
          </a:prstGeom>
          <a:noFill/>
          <a:ln>
            <a:noFill/>
          </a:ln>
          <a:effectLst>
            <a:prstShdw prst="shdw17" dist="17961" dir="2700000">
              <a:schemeClr val="bg2"/>
            </a:prstShdw>
          </a:effectLst>
          <a:extLst>
            <a:ext uri="{909E8E84-426E-40DD-AFC4-6F175D3DCCD1}">
              <a14:hiddenFill xmlns:a14="http://schemas.microsoft.com/office/drawing/2010/main">
                <a:blipFill dpi="0" rotWithShape="0">
                  <a:blip/>
                  <a:srcRect/>
                  <a:tile tx="0" ty="0" sx="100000" sy="100000" flip="none" algn="tl"/>
                </a:blipFill>
              </a14:hiddenFill>
            </a:ext>
            <a:ext uri="{91240B29-F687-4F45-9708-019B960494DF}">
              <a14:hiddenLine xmlns:a14="http://schemas.microsoft.com/office/drawing/2010/main" w="28575">
                <a:solidFill>
                  <a:schemeClr val="tx1"/>
                </a:solidFill>
                <a:miter lim="800000"/>
                <a:headEnd/>
                <a:tailEnd/>
              </a14:hiddenLine>
            </a:ext>
          </a:extLst>
        </p:spPr>
        <p:txBody>
          <a:bodyPr>
            <a:spAutoFit/>
          </a:bodyPr>
          <a:lstStyle/>
          <a:p>
            <a:pPr>
              <a:spcBef>
                <a:spcPct val="50000"/>
              </a:spcBef>
            </a:pPr>
            <a:r>
              <a:rPr lang="zh-CN" altLang="en-US" sz="2400"/>
              <a:t>如：</a:t>
            </a:r>
            <a:r>
              <a:rPr lang="en-US" altLang="zh-CN" sz="2400" b="1">
                <a:solidFill>
                  <a:srgbClr val="FF99FF"/>
                </a:solidFill>
                <a:effectLst>
                  <a:outerShdw blurRad="38100" dist="38100" dir="2700000" algn="tl">
                    <a:srgbClr val="000000"/>
                  </a:outerShdw>
                </a:effectLst>
              </a:rPr>
              <a:t>LabView</a:t>
            </a:r>
            <a:r>
              <a:rPr lang="zh-CN" altLang="en-US" sz="2400"/>
              <a:t>、</a:t>
            </a:r>
            <a:r>
              <a:rPr lang="en-US" altLang="zh-CN" sz="2400"/>
              <a:t>HPVEE</a:t>
            </a:r>
            <a:r>
              <a:rPr lang="en-US" altLang="zh-CN" sz="2400" b="1"/>
              <a:t> </a:t>
            </a:r>
          </a:p>
        </p:txBody>
      </p:sp>
      <p:sp>
        <p:nvSpPr>
          <p:cNvPr id="525342" name="Text Box 30" descr="斜纹布"/>
          <p:cNvSpPr txBox="1">
            <a:spLocks noChangeArrowheads="1"/>
          </p:cNvSpPr>
          <p:nvPr/>
        </p:nvSpPr>
        <p:spPr bwMode="auto">
          <a:xfrm>
            <a:off x="397193" y="2066290"/>
            <a:ext cx="3671887" cy="460375"/>
          </a:xfrm>
          <a:prstGeom prst="rect">
            <a:avLst/>
          </a:prstGeom>
          <a:noFill/>
          <a:ln>
            <a:noFill/>
          </a:ln>
          <a:effectLst>
            <a:prstShdw prst="shdw17" dist="17961" dir="2700000">
              <a:schemeClr val="bg2"/>
            </a:prstShdw>
          </a:effectLst>
          <a:extLst>
            <a:ext uri="{909E8E84-426E-40DD-AFC4-6F175D3DCCD1}">
              <a14:hiddenFill xmlns:a14="http://schemas.microsoft.com/office/drawing/2010/main">
                <a:blipFill dpi="0" rotWithShape="0">
                  <a:blip/>
                  <a:srcRect/>
                  <a:tile tx="0" ty="0" sx="100000" sy="100000" flip="none" algn="tl"/>
                </a:blipFill>
              </a14:hiddenFill>
            </a:ext>
            <a:ext uri="{91240B29-F687-4F45-9708-019B960494DF}">
              <a14:hiddenLine xmlns:a14="http://schemas.microsoft.com/office/drawing/2010/main" w="28575">
                <a:solidFill>
                  <a:schemeClr val="tx1"/>
                </a:solidFill>
                <a:miter lim="800000"/>
                <a:headEnd/>
                <a:tailEnd/>
              </a14:hiddenLine>
            </a:ext>
          </a:extLst>
        </p:spPr>
        <p:txBody>
          <a:bodyPr>
            <a:spAutoFit/>
          </a:bodyPr>
          <a:lstStyle/>
          <a:p>
            <a:pPr>
              <a:spcBef>
                <a:spcPct val="50000"/>
              </a:spcBef>
            </a:pPr>
            <a:r>
              <a:rPr lang="zh-CN" altLang="en-US" sz="2400" b="1">
                <a:solidFill>
                  <a:srgbClr val="FF0000"/>
                </a:solidFill>
              </a:rPr>
              <a:t>虚拟仪器的优点：</a:t>
            </a:r>
          </a:p>
        </p:txBody>
      </p:sp>
      <p:sp>
        <p:nvSpPr>
          <p:cNvPr id="525343" name="Text Box 31" descr="斜纹布"/>
          <p:cNvSpPr txBox="1">
            <a:spLocks noChangeArrowheads="1"/>
          </p:cNvSpPr>
          <p:nvPr/>
        </p:nvSpPr>
        <p:spPr bwMode="auto">
          <a:xfrm>
            <a:off x="400050" y="2498725"/>
            <a:ext cx="8491220" cy="1198880"/>
          </a:xfrm>
          <a:prstGeom prst="rect">
            <a:avLst/>
          </a:prstGeom>
          <a:noFill/>
          <a:ln>
            <a:noFill/>
          </a:ln>
          <a:effectLst>
            <a:prstShdw prst="shdw17" dist="17961" dir="2700000">
              <a:schemeClr val="bg2"/>
            </a:prstShdw>
          </a:effectLst>
          <a:extLst>
            <a:ext uri="{909E8E84-426E-40DD-AFC4-6F175D3DCCD1}">
              <a14:hiddenFill xmlns:a14="http://schemas.microsoft.com/office/drawing/2010/main">
                <a:blipFill dpi="0" rotWithShape="0">
                  <a:blip/>
                  <a:srcRect/>
                  <a:tile tx="0" ty="0" sx="100000" sy="100000" flip="none" algn="tl"/>
                </a:blipFill>
              </a14:hiddenFill>
            </a:ext>
            <a:ext uri="{91240B29-F687-4F45-9708-019B960494DF}">
              <a14:hiddenLine xmlns:a14="http://schemas.microsoft.com/office/drawing/2010/main" w="28575">
                <a:solidFill>
                  <a:schemeClr val="tx1"/>
                </a:solidFill>
                <a:miter lim="800000"/>
                <a:headEnd/>
                <a:tailEnd/>
              </a14:hiddenLine>
            </a:ext>
          </a:extLst>
        </p:spPr>
        <p:txBody>
          <a:bodyPr wrap="square">
            <a:spAutoFit/>
          </a:bodyPr>
          <a:lstStyle/>
          <a:p>
            <a:pPr>
              <a:spcBef>
                <a:spcPct val="50000"/>
              </a:spcBef>
            </a:pPr>
            <a:r>
              <a:rPr lang="zh-CN" altLang="en-US" sz="2400" b="1"/>
              <a:t>测量精度高、速度快、可重复性好、开关、电缆少、系统组建时间短、测量功能易于扩展等优点，有最终取代大量的传统仪器成为仪器领域主流产品的趋势 。</a:t>
            </a:r>
          </a:p>
        </p:txBody>
      </p:sp>
      <p:sp>
        <p:nvSpPr>
          <p:cNvPr id="164923" name="Text Box 59" descr="斜纹布"/>
          <p:cNvSpPr txBox="1">
            <a:spLocks noChangeArrowheads="1"/>
          </p:cNvSpPr>
          <p:nvPr/>
        </p:nvSpPr>
        <p:spPr bwMode="auto">
          <a:xfrm>
            <a:off x="325120" y="5589905"/>
            <a:ext cx="8566785" cy="1198880"/>
          </a:xfrm>
          <a:prstGeom prst="rect">
            <a:avLst/>
          </a:prstGeom>
          <a:noFill/>
          <a:ln>
            <a:noFill/>
          </a:ln>
          <a:effectLst>
            <a:prstShdw prst="shdw17" dist="17961" dir="2700000">
              <a:schemeClr val="bg2"/>
            </a:prstShdw>
          </a:effectLst>
          <a:extLst>
            <a:ext uri="{909E8E84-426E-40DD-AFC4-6F175D3DCCD1}">
              <a14:hiddenFill xmlns:a14="http://schemas.microsoft.com/office/drawing/2010/main">
                <a:blipFill dpi="0" rotWithShape="0">
                  <a:blip/>
                  <a:srcRect/>
                  <a:tile tx="0" ty="0" sx="100000" sy="100000" flip="none" algn="tl"/>
                </a:blipFill>
              </a14:hiddenFill>
            </a:ext>
            <a:ext uri="{91240B29-F687-4F45-9708-019B960494DF}">
              <a14:hiddenLine xmlns:a14="http://schemas.microsoft.com/office/drawing/2010/main" w="28575">
                <a:solidFill>
                  <a:schemeClr val="tx1"/>
                </a:solidFill>
                <a:miter lim="800000"/>
                <a:headEnd/>
                <a:tailEnd/>
              </a14:hiddenLine>
            </a:ext>
          </a:extLst>
        </p:spPr>
        <p:txBody>
          <a:bodyPr wrap="square">
            <a:spAutoFit/>
          </a:bodyPr>
          <a:lstStyle/>
          <a:p>
            <a:pPr>
              <a:spcBef>
                <a:spcPct val="50000"/>
              </a:spcBef>
            </a:pPr>
            <a:r>
              <a:rPr lang="zh-CN" altLang="en-US" sz="2400" b="1">
                <a:solidFill>
                  <a:schemeClr val="tx1"/>
                </a:solidFill>
                <a:sym typeface="+mn-ea"/>
              </a:rPr>
              <a:t>优点</a:t>
            </a:r>
            <a:r>
              <a:rPr lang="en-US" altLang="zh-CN" sz="2400" b="1">
                <a:solidFill>
                  <a:schemeClr val="tx1"/>
                </a:solidFill>
                <a:sym typeface="+mn-ea"/>
              </a:rPr>
              <a:t>  </a:t>
            </a:r>
            <a:r>
              <a:rPr lang="zh-CN" altLang="en-US" sz="2400" b="1" dirty="0"/>
              <a:t>可以使测试人员不受时间和空间的限制，随时随地获取所需信息，同时还可以实现测试设备的远距离测试与诊断，提高测试效率，减少测试人员的工作量，方便修改、扩展。</a:t>
            </a:r>
          </a:p>
        </p:txBody>
      </p:sp>
      <p:sp>
        <p:nvSpPr>
          <p:cNvPr id="164927" name="Text Box 63" descr="斜纹布"/>
          <p:cNvSpPr txBox="1">
            <a:spLocks noChangeArrowheads="1"/>
          </p:cNvSpPr>
          <p:nvPr/>
        </p:nvSpPr>
        <p:spPr bwMode="auto">
          <a:xfrm>
            <a:off x="324485" y="3641090"/>
            <a:ext cx="8472170" cy="1938020"/>
          </a:xfrm>
          <a:prstGeom prst="rect">
            <a:avLst/>
          </a:prstGeom>
          <a:noFill/>
          <a:ln>
            <a:noFill/>
          </a:ln>
          <a:effectLst>
            <a:prstShdw prst="shdw17" dist="17961" dir="2700000">
              <a:schemeClr val="bg2"/>
            </a:prstShdw>
          </a:effectLst>
          <a:extLst>
            <a:ext uri="{909E8E84-426E-40DD-AFC4-6F175D3DCCD1}">
              <a14:hiddenFill xmlns:a14="http://schemas.microsoft.com/office/drawing/2010/main">
                <a:blipFill dpi="0" rotWithShape="0">
                  <a:blip/>
                  <a:srcRect/>
                  <a:tile tx="0" ty="0" sx="100000" sy="100000" flip="none" algn="tl"/>
                </a:blipFill>
              </a14:hiddenFill>
            </a:ext>
            <a:ext uri="{91240B29-F687-4F45-9708-019B960494DF}">
              <a14:hiddenLine xmlns:a14="http://schemas.microsoft.com/office/drawing/2010/main" w="28575">
                <a:solidFill>
                  <a:schemeClr val="tx1"/>
                </a:solidFill>
                <a:miter lim="800000"/>
                <a:headEnd/>
                <a:tailEnd/>
              </a14:hiddenLine>
            </a:ext>
          </a:extLst>
        </p:spPr>
        <p:txBody>
          <a:bodyPr wrap="square">
            <a:spAutoFit/>
          </a:bodyPr>
          <a:lstStyle/>
          <a:p>
            <a:pPr>
              <a:spcBef>
                <a:spcPct val="50000"/>
              </a:spcBef>
            </a:pPr>
            <a:r>
              <a:rPr lang="zh-CN" altLang="en-US" sz="2400" b="1">
                <a:solidFill>
                  <a:schemeClr val="tx1"/>
                </a:solidFill>
                <a:latin typeface="楷体_GB2312" pitchFamily="49" charset="-122"/>
              </a:rPr>
              <a:t>网络化仪器</a:t>
            </a:r>
            <a:r>
              <a:rPr lang="en-US" altLang="zh-CN" sz="2400" b="1">
                <a:solidFill>
                  <a:schemeClr val="tx1"/>
                </a:solidFill>
                <a:latin typeface="楷体_GB2312" pitchFamily="49" charset="-122"/>
              </a:rPr>
              <a:t>  </a:t>
            </a:r>
            <a:r>
              <a:rPr lang="zh-CN" altLang="en-US" sz="2400" b="1">
                <a:sym typeface="+mn-ea"/>
              </a:rPr>
              <a:t>在测量测试领域，将仪器、外围设备、测试对象以及数据库等资源纳入网络，实现远地化、网络化、以及测量结果信息资源共享化，使一台仪器为更多的用户所使用，实现资源共享，共同完成测试任务。这种借助于网络通信技术与虚拟仪器技术共享软硬件的结合体称为</a:t>
            </a:r>
            <a:r>
              <a:rPr lang="zh-CN" altLang="en-US" sz="2400" b="1" dirty="0">
                <a:solidFill>
                  <a:srgbClr val="FF0000"/>
                </a:solidFill>
                <a:sym typeface="+mn-ea"/>
              </a:rPr>
              <a:t>网络化仪器</a:t>
            </a:r>
            <a:r>
              <a:rPr lang="zh-CN" altLang="en-US" sz="2400" b="1">
                <a:sym typeface="+mn-ea"/>
              </a:rPr>
              <a:t>　</a:t>
            </a:r>
            <a:endParaRPr lang="en-US" altLang="zh-CN" sz="2400" b="1">
              <a:solidFill>
                <a:schemeClr val="tx1"/>
              </a:solidFill>
              <a:latin typeface="楷体_GB2312"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25335"/>
                                        </p:tgtEl>
                                        <p:attrNameLst>
                                          <p:attrName>style.visibility</p:attrName>
                                        </p:attrNameLst>
                                      </p:cBhvr>
                                      <p:to>
                                        <p:strVal val="visible"/>
                                      </p:to>
                                    </p:set>
                                    <p:anim calcmode="lin" valueType="num">
                                      <p:cBhvr additive="base">
                                        <p:cTn id="7" dur="500" fill="hold"/>
                                        <p:tgtEl>
                                          <p:spTgt spid="525335"/>
                                        </p:tgtEl>
                                        <p:attrNameLst>
                                          <p:attrName>ppt_x</p:attrName>
                                        </p:attrNameLst>
                                      </p:cBhvr>
                                      <p:tavLst>
                                        <p:tav tm="0">
                                          <p:val>
                                            <p:strVal val="#ppt_x"/>
                                          </p:val>
                                        </p:tav>
                                        <p:tav tm="100000">
                                          <p:val>
                                            <p:strVal val="#ppt_x"/>
                                          </p:val>
                                        </p:tav>
                                      </p:tavLst>
                                    </p:anim>
                                    <p:anim calcmode="lin" valueType="num">
                                      <p:cBhvr additive="base">
                                        <p:cTn id="8" dur="500" fill="hold"/>
                                        <p:tgtEl>
                                          <p:spTgt spid="52533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525338"/>
                                        </p:tgtEl>
                                        <p:attrNameLst>
                                          <p:attrName>style.visibility</p:attrName>
                                        </p:attrNameLst>
                                      </p:cBhvr>
                                      <p:to>
                                        <p:strVal val="visible"/>
                                      </p:to>
                                    </p:set>
                                    <p:anim calcmode="lin" valueType="num">
                                      <p:cBhvr additive="base">
                                        <p:cTn id="13" dur="500" fill="hold"/>
                                        <p:tgtEl>
                                          <p:spTgt spid="525338"/>
                                        </p:tgtEl>
                                        <p:attrNameLst>
                                          <p:attrName>ppt_x</p:attrName>
                                        </p:attrNameLst>
                                      </p:cBhvr>
                                      <p:tavLst>
                                        <p:tav tm="0">
                                          <p:val>
                                            <p:strVal val="#ppt_x"/>
                                          </p:val>
                                        </p:tav>
                                        <p:tav tm="100000">
                                          <p:val>
                                            <p:strVal val="#ppt_x"/>
                                          </p:val>
                                        </p:tav>
                                      </p:tavLst>
                                    </p:anim>
                                    <p:anim calcmode="lin" valueType="num">
                                      <p:cBhvr additive="base">
                                        <p:cTn id="14" dur="500" fill="hold"/>
                                        <p:tgtEl>
                                          <p:spTgt spid="525338"/>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525340"/>
                                        </p:tgtEl>
                                        <p:attrNameLst>
                                          <p:attrName>style.visibility</p:attrName>
                                        </p:attrNameLst>
                                      </p:cBhvr>
                                      <p:to>
                                        <p:strVal val="visible"/>
                                      </p:to>
                                    </p:set>
                                    <p:anim calcmode="lin" valueType="num">
                                      <p:cBhvr additive="base">
                                        <p:cTn id="19" dur="500" fill="hold"/>
                                        <p:tgtEl>
                                          <p:spTgt spid="525340"/>
                                        </p:tgtEl>
                                        <p:attrNameLst>
                                          <p:attrName>ppt_x</p:attrName>
                                        </p:attrNameLst>
                                      </p:cBhvr>
                                      <p:tavLst>
                                        <p:tav tm="0">
                                          <p:val>
                                            <p:strVal val="#ppt_x"/>
                                          </p:val>
                                        </p:tav>
                                        <p:tav tm="100000">
                                          <p:val>
                                            <p:strVal val="#ppt_x"/>
                                          </p:val>
                                        </p:tav>
                                      </p:tavLst>
                                    </p:anim>
                                    <p:anim calcmode="lin" valueType="num">
                                      <p:cBhvr additive="base">
                                        <p:cTn id="20" dur="500" fill="hold"/>
                                        <p:tgtEl>
                                          <p:spTgt spid="525340"/>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525339"/>
                                        </p:tgtEl>
                                        <p:attrNameLst>
                                          <p:attrName>style.visibility</p:attrName>
                                        </p:attrNameLst>
                                      </p:cBhvr>
                                      <p:to>
                                        <p:strVal val="visible"/>
                                      </p:to>
                                    </p:set>
                                    <p:anim calcmode="lin" valueType="num">
                                      <p:cBhvr additive="base">
                                        <p:cTn id="25" dur="500" fill="hold"/>
                                        <p:tgtEl>
                                          <p:spTgt spid="525339"/>
                                        </p:tgtEl>
                                        <p:attrNameLst>
                                          <p:attrName>ppt_x</p:attrName>
                                        </p:attrNameLst>
                                      </p:cBhvr>
                                      <p:tavLst>
                                        <p:tav tm="0">
                                          <p:val>
                                            <p:strVal val="#ppt_x"/>
                                          </p:val>
                                        </p:tav>
                                        <p:tav tm="100000">
                                          <p:val>
                                            <p:strVal val="#ppt_x"/>
                                          </p:val>
                                        </p:tav>
                                      </p:tavLst>
                                    </p:anim>
                                    <p:anim calcmode="lin" valueType="num">
                                      <p:cBhvr additive="base">
                                        <p:cTn id="26" dur="500" fill="hold"/>
                                        <p:tgtEl>
                                          <p:spTgt spid="525339"/>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525341"/>
                                        </p:tgtEl>
                                        <p:attrNameLst>
                                          <p:attrName>style.visibility</p:attrName>
                                        </p:attrNameLst>
                                      </p:cBhvr>
                                      <p:to>
                                        <p:strVal val="visible"/>
                                      </p:to>
                                    </p:set>
                                    <p:anim calcmode="lin" valueType="num">
                                      <p:cBhvr additive="base">
                                        <p:cTn id="31" dur="500" fill="hold"/>
                                        <p:tgtEl>
                                          <p:spTgt spid="525341"/>
                                        </p:tgtEl>
                                        <p:attrNameLst>
                                          <p:attrName>ppt_x</p:attrName>
                                        </p:attrNameLst>
                                      </p:cBhvr>
                                      <p:tavLst>
                                        <p:tav tm="0">
                                          <p:val>
                                            <p:strVal val="#ppt_x"/>
                                          </p:val>
                                        </p:tav>
                                        <p:tav tm="100000">
                                          <p:val>
                                            <p:strVal val="#ppt_x"/>
                                          </p:val>
                                        </p:tav>
                                      </p:tavLst>
                                    </p:anim>
                                    <p:anim calcmode="lin" valueType="num">
                                      <p:cBhvr additive="base">
                                        <p:cTn id="32" dur="500" fill="hold"/>
                                        <p:tgtEl>
                                          <p:spTgt spid="525341"/>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525342"/>
                                        </p:tgtEl>
                                        <p:attrNameLst>
                                          <p:attrName>style.visibility</p:attrName>
                                        </p:attrNameLst>
                                      </p:cBhvr>
                                      <p:to>
                                        <p:strVal val="visible"/>
                                      </p:to>
                                    </p:set>
                                    <p:anim calcmode="lin" valueType="num">
                                      <p:cBhvr additive="base">
                                        <p:cTn id="37" dur="500" fill="hold"/>
                                        <p:tgtEl>
                                          <p:spTgt spid="525342"/>
                                        </p:tgtEl>
                                        <p:attrNameLst>
                                          <p:attrName>ppt_x</p:attrName>
                                        </p:attrNameLst>
                                      </p:cBhvr>
                                      <p:tavLst>
                                        <p:tav tm="0">
                                          <p:val>
                                            <p:strVal val="#ppt_x"/>
                                          </p:val>
                                        </p:tav>
                                        <p:tav tm="100000">
                                          <p:val>
                                            <p:strVal val="#ppt_x"/>
                                          </p:val>
                                        </p:tav>
                                      </p:tavLst>
                                    </p:anim>
                                    <p:anim calcmode="lin" valueType="num">
                                      <p:cBhvr additive="base">
                                        <p:cTn id="38" dur="500" fill="hold"/>
                                        <p:tgtEl>
                                          <p:spTgt spid="525342"/>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525343"/>
                                        </p:tgtEl>
                                        <p:attrNameLst>
                                          <p:attrName>style.visibility</p:attrName>
                                        </p:attrNameLst>
                                      </p:cBhvr>
                                      <p:to>
                                        <p:strVal val="visible"/>
                                      </p:to>
                                    </p:set>
                                    <p:anim calcmode="lin" valueType="num">
                                      <p:cBhvr additive="base">
                                        <p:cTn id="43" dur="500" fill="hold"/>
                                        <p:tgtEl>
                                          <p:spTgt spid="525343"/>
                                        </p:tgtEl>
                                        <p:attrNameLst>
                                          <p:attrName>ppt_x</p:attrName>
                                        </p:attrNameLst>
                                      </p:cBhvr>
                                      <p:tavLst>
                                        <p:tav tm="0">
                                          <p:val>
                                            <p:strVal val="#ppt_x"/>
                                          </p:val>
                                        </p:tav>
                                        <p:tav tm="100000">
                                          <p:val>
                                            <p:strVal val="#ppt_x"/>
                                          </p:val>
                                        </p:tav>
                                      </p:tavLst>
                                    </p:anim>
                                    <p:anim calcmode="lin" valueType="num">
                                      <p:cBhvr additive="base">
                                        <p:cTn id="44" dur="500" fill="hold"/>
                                        <p:tgtEl>
                                          <p:spTgt spid="525343"/>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164927"/>
                                        </p:tgtEl>
                                        <p:attrNameLst>
                                          <p:attrName>style.visibility</p:attrName>
                                        </p:attrNameLst>
                                      </p:cBhvr>
                                      <p:to>
                                        <p:strVal val="visible"/>
                                      </p:to>
                                    </p:set>
                                    <p:anim calcmode="lin" valueType="num">
                                      <p:cBhvr additive="base">
                                        <p:cTn id="49" dur="500" fill="hold"/>
                                        <p:tgtEl>
                                          <p:spTgt spid="164927"/>
                                        </p:tgtEl>
                                        <p:attrNameLst>
                                          <p:attrName>ppt_x</p:attrName>
                                        </p:attrNameLst>
                                      </p:cBhvr>
                                      <p:tavLst>
                                        <p:tav tm="0">
                                          <p:val>
                                            <p:strVal val="#ppt_x"/>
                                          </p:val>
                                        </p:tav>
                                        <p:tav tm="100000">
                                          <p:val>
                                            <p:strVal val="#ppt_x"/>
                                          </p:val>
                                        </p:tav>
                                      </p:tavLst>
                                    </p:anim>
                                    <p:anim calcmode="lin" valueType="num">
                                      <p:cBhvr additive="base">
                                        <p:cTn id="50" dur="500" fill="hold"/>
                                        <p:tgtEl>
                                          <p:spTgt spid="164927"/>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164923"/>
                                        </p:tgtEl>
                                        <p:attrNameLst>
                                          <p:attrName>style.visibility</p:attrName>
                                        </p:attrNameLst>
                                      </p:cBhvr>
                                      <p:to>
                                        <p:strVal val="visible"/>
                                      </p:to>
                                    </p:set>
                                    <p:anim calcmode="lin" valueType="num">
                                      <p:cBhvr additive="base">
                                        <p:cTn id="55" dur="500" fill="hold"/>
                                        <p:tgtEl>
                                          <p:spTgt spid="164923"/>
                                        </p:tgtEl>
                                        <p:attrNameLst>
                                          <p:attrName>ppt_x</p:attrName>
                                        </p:attrNameLst>
                                      </p:cBhvr>
                                      <p:tavLst>
                                        <p:tav tm="0">
                                          <p:val>
                                            <p:strVal val="#ppt_x"/>
                                          </p:val>
                                        </p:tav>
                                        <p:tav tm="100000">
                                          <p:val>
                                            <p:strVal val="#ppt_x"/>
                                          </p:val>
                                        </p:tav>
                                      </p:tavLst>
                                    </p:anim>
                                    <p:anim calcmode="lin" valueType="num">
                                      <p:cBhvr additive="base">
                                        <p:cTn id="56" dur="500" fill="hold"/>
                                        <p:tgtEl>
                                          <p:spTgt spid="16492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5335" grpId="0" bldLvl="0" animBg="1"/>
      <p:bldP spid="525338" grpId="0" animBg="1"/>
      <p:bldP spid="525339" grpId="0" bldLvl="0" animBg="1"/>
      <p:bldP spid="525340" grpId="0" animBg="1"/>
      <p:bldP spid="525341" grpId="0" bldLvl="0" animBg="1"/>
      <p:bldP spid="525342" grpId="0" bldLvl="0" animBg="1"/>
      <p:bldP spid="525343" grpId="0" bldLvl="0" animBg="1"/>
      <p:bldP spid="164923" grpId="0" bldLvl="0" animBg="1"/>
      <p:bldP spid="164927" grpId="0" bldLvl="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114" name="Text Box 74" descr="斜纹布"/>
          <p:cNvSpPr txBox="1">
            <a:spLocks noChangeArrowheads="1"/>
          </p:cNvSpPr>
          <p:nvPr/>
        </p:nvSpPr>
        <p:spPr bwMode="auto">
          <a:xfrm>
            <a:off x="325120" y="620713"/>
            <a:ext cx="3529013" cy="460375"/>
          </a:xfrm>
          <a:prstGeom prst="rect">
            <a:avLst/>
          </a:prstGeom>
          <a:noFill/>
          <a:ln>
            <a:noFill/>
          </a:ln>
          <a:effectLst>
            <a:prstShdw prst="shdw17" dist="17961" dir="2700000">
              <a:schemeClr val="bg2"/>
            </a:prstShdw>
          </a:effectLst>
          <a:extLst>
            <a:ext uri="{909E8E84-426E-40DD-AFC4-6F175D3DCCD1}">
              <a14:hiddenFill xmlns:a14="http://schemas.microsoft.com/office/drawing/2010/main">
                <a:blipFill dpi="0" rotWithShape="0">
                  <a:blip/>
                  <a:srcRect/>
                  <a:tile tx="0" ty="0" sx="100000" sy="100000" flip="none" algn="tl"/>
                </a:blipFill>
              </a14:hiddenFill>
            </a:ext>
            <a:ext uri="{91240B29-F687-4F45-9708-019B960494DF}">
              <a14:hiddenLine xmlns:a14="http://schemas.microsoft.com/office/drawing/2010/main" w="28575">
                <a:solidFill>
                  <a:schemeClr val="tx1"/>
                </a:solidFill>
                <a:miter lim="800000"/>
                <a:headEnd/>
                <a:tailEnd/>
              </a14:hiddenLine>
            </a:ext>
          </a:extLst>
        </p:spPr>
        <p:txBody>
          <a:bodyPr>
            <a:spAutoFit/>
          </a:bodyPr>
          <a:lstStyle/>
          <a:p>
            <a:pPr>
              <a:spcBef>
                <a:spcPct val="50000"/>
              </a:spcBef>
            </a:pPr>
            <a:r>
              <a:rPr lang="zh-CN" altLang="en-US" sz="2400" b="1">
                <a:solidFill>
                  <a:schemeClr val="tx1"/>
                </a:solidFill>
                <a:latin typeface="楷体_GB2312" pitchFamily="49" charset="-122"/>
              </a:rPr>
              <a:t>网络化仪器</a:t>
            </a:r>
            <a:r>
              <a:rPr lang="zh-CN" altLang="en-US" sz="2400" b="1"/>
              <a:t> </a:t>
            </a:r>
            <a:r>
              <a:rPr lang="en-US" altLang="zh-CN" sz="2400" b="1"/>
              <a:t>   </a:t>
            </a:r>
            <a:r>
              <a:rPr lang="zh-CN" altLang="en-US" sz="2400" b="1">
                <a:sym typeface="+mn-ea"/>
              </a:rPr>
              <a:t>实现过程：</a:t>
            </a:r>
            <a:endParaRPr lang="en-US" altLang="zh-CN" sz="2400" b="1"/>
          </a:p>
        </p:txBody>
      </p:sp>
      <p:sp>
        <p:nvSpPr>
          <p:cNvPr id="471115" name="Text Box 75" descr="斜纹布"/>
          <p:cNvSpPr txBox="1">
            <a:spLocks noChangeArrowheads="1"/>
          </p:cNvSpPr>
          <p:nvPr/>
        </p:nvSpPr>
        <p:spPr bwMode="auto">
          <a:xfrm>
            <a:off x="252095" y="1055370"/>
            <a:ext cx="8853170" cy="1198880"/>
          </a:xfrm>
          <a:prstGeom prst="rect">
            <a:avLst/>
          </a:prstGeom>
          <a:noFill/>
          <a:ln>
            <a:noFill/>
          </a:ln>
          <a:effectLst>
            <a:prstShdw prst="shdw17" dist="17961" dir="2700000">
              <a:schemeClr val="bg2"/>
            </a:prstShdw>
          </a:effectLst>
          <a:extLst>
            <a:ext uri="{909E8E84-426E-40DD-AFC4-6F175D3DCCD1}">
              <a14:hiddenFill xmlns:a14="http://schemas.microsoft.com/office/drawing/2010/main">
                <a:blipFill dpi="0" rotWithShape="0">
                  <a:blip/>
                  <a:srcRect/>
                  <a:tile tx="0" ty="0" sx="100000" sy="100000" flip="none" algn="tl"/>
                </a:blipFill>
              </a14:hiddenFill>
            </a:ext>
            <a:ext uri="{91240B29-F687-4F45-9708-019B960494DF}">
              <a14:hiddenLine xmlns:a14="http://schemas.microsoft.com/office/drawing/2010/main" w="28575">
                <a:solidFill>
                  <a:schemeClr val="tx1"/>
                </a:solidFill>
                <a:miter lim="800000"/>
                <a:headEnd/>
                <a:tailEnd/>
              </a14:hiddenLine>
            </a:ext>
          </a:extLst>
        </p:spPr>
        <p:txBody>
          <a:bodyPr wrap="square">
            <a:spAutoFit/>
          </a:bodyPr>
          <a:lstStyle/>
          <a:p>
            <a:pPr eaLnBrk="1" latinLnBrk="0" hangingPunct="1"/>
            <a:r>
              <a:rPr lang="zh-CN" altLang="en-US" sz="2400" b="1"/>
              <a:t>可实现任意时间、地点对系统的远程访问，实时获得仪器的工作状态；通过友好的用户界面，对远程仪器的功能和状态进行控制和检测，将远程仪器测得的数据经网络迅速传递给本地计算机。 </a:t>
            </a:r>
          </a:p>
        </p:txBody>
      </p:sp>
      <p:sp>
        <p:nvSpPr>
          <p:cNvPr id="471118" name="Text Box 78" descr="斜纹布"/>
          <p:cNvSpPr txBox="1">
            <a:spLocks noChangeArrowheads="1"/>
          </p:cNvSpPr>
          <p:nvPr/>
        </p:nvSpPr>
        <p:spPr bwMode="auto">
          <a:xfrm>
            <a:off x="395605" y="2211705"/>
            <a:ext cx="3981450" cy="460375"/>
          </a:xfrm>
          <a:prstGeom prst="rect">
            <a:avLst/>
          </a:prstGeom>
          <a:noFill/>
          <a:ln>
            <a:noFill/>
          </a:ln>
          <a:effectLst>
            <a:prstShdw prst="shdw17" dist="17961" dir="2700000">
              <a:schemeClr val="bg2"/>
            </a:prstShdw>
          </a:effectLst>
          <a:extLst>
            <a:ext uri="{909E8E84-426E-40DD-AFC4-6F175D3DCCD1}">
              <a14:hiddenFill xmlns:a14="http://schemas.microsoft.com/office/drawing/2010/main">
                <a:blipFill dpi="0" rotWithShape="0">
                  <a:blip/>
                  <a:srcRect/>
                  <a:tile tx="0" ty="0" sx="100000" sy="100000" flip="none" algn="tl"/>
                </a:blipFill>
              </a14:hiddenFill>
            </a:ext>
            <a:ext uri="{91240B29-F687-4F45-9708-019B960494DF}">
              <a14:hiddenLine xmlns:a14="http://schemas.microsoft.com/office/drawing/2010/main" w="28575">
                <a:solidFill>
                  <a:schemeClr val="tx1"/>
                </a:solidFill>
                <a:miter lim="800000"/>
                <a:headEnd/>
                <a:tailEnd/>
              </a14:hiddenLine>
            </a:ext>
          </a:extLst>
        </p:spPr>
        <p:txBody>
          <a:bodyPr wrap="square">
            <a:spAutoFit/>
          </a:bodyPr>
          <a:lstStyle/>
          <a:p>
            <a:pPr>
              <a:spcBef>
                <a:spcPct val="50000"/>
              </a:spcBef>
            </a:pPr>
            <a:r>
              <a:rPr lang="zh-CN" altLang="en-US" sz="2400" b="1">
                <a:solidFill>
                  <a:schemeClr val="tx1"/>
                </a:solidFill>
                <a:latin typeface="楷体_GB2312" pitchFamily="49" charset="-122"/>
                <a:sym typeface="+mn-ea"/>
              </a:rPr>
              <a:t>网络化仪器</a:t>
            </a:r>
            <a:r>
              <a:rPr lang="en-US" altLang="zh-CN" sz="2400" b="1">
                <a:solidFill>
                  <a:schemeClr val="tx1"/>
                </a:solidFill>
                <a:latin typeface="楷体_GB2312" pitchFamily="49" charset="-122"/>
                <a:sym typeface="+mn-ea"/>
              </a:rPr>
              <a:t>  </a:t>
            </a:r>
            <a:r>
              <a:rPr lang="zh-CN" altLang="en-US" sz="2400" b="1"/>
              <a:t>发展方向：</a:t>
            </a:r>
          </a:p>
        </p:txBody>
      </p:sp>
      <p:sp>
        <p:nvSpPr>
          <p:cNvPr id="471119" name="Text Box 79" descr="斜纹布"/>
          <p:cNvSpPr txBox="1">
            <a:spLocks noChangeArrowheads="1"/>
          </p:cNvSpPr>
          <p:nvPr/>
        </p:nvSpPr>
        <p:spPr bwMode="auto">
          <a:xfrm>
            <a:off x="252730" y="2571750"/>
            <a:ext cx="8664575" cy="1198880"/>
          </a:xfrm>
          <a:prstGeom prst="rect">
            <a:avLst/>
          </a:prstGeom>
          <a:noFill/>
          <a:ln>
            <a:noFill/>
          </a:ln>
          <a:effectLst>
            <a:prstShdw prst="shdw17" dist="17961" dir="2700000">
              <a:schemeClr val="bg2"/>
            </a:prstShdw>
          </a:effectLst>
          <a:extLst>
            <a:ext uri="{909E8E84-426E-40DD-AFC4-6F175D3DCCD1}">
              <a14:hiddenFill xmlns:a14="http://schemas.microsoft.com/office/drawing/2010/main">
                <a:blipFill dpi="0" rotWithShape="0">
                  <a:blip/>
                  <a:srcRect/>
                  <a:tile tx="0" ty="0" sx="100000" sy="100000" flip="none" algn="tl"/>
                </a:blipFill>
              </a14:hiddenFill>
            </a:ext>
            <a:ext uri="{91240B29-F687-4F45-9708-019B960494DF}">
              <a14:hiddenLine xmlns:a14="http://schemas.microsoft.com/office/drawing/2010/main" w="28575">
                <a:solidFill>
                  <a:schemeClr val="tx1"/>
                </a:solidFill>
                <a:miter lim="800000"/>
                <a:headEnd/>
                <a:tailEnd/>
              </a14:hiddenLine>
            </a:ext>
          </a:extLst>
        </p:spPr>
        <p:txBody>
          <a:bodyPr wrap="square">
            <a:spAutoFit/>
          </a:bodyPr>
          <a:lstStyle/>
          <a:p>
            <a:pPr>
              <a:spcBef>
                <a:spcPct val="50000"/>
              </a:spcBef>
            </a:pPr>
            <a:r>
              <a:rPr lang="zh-CN" altLang="en-US" sz="2400" b="1" dirty="0"/>
              <a:t>网络化仪器是一种涉及多门学科、涵盖范围更宽、应用领域更广的仪器范畴，可以做到从任何地点、时间获取所需要的的测量信息。仪器正朝着数字化、网络化和多媒体化方向发展。</a:t>
            </a:r>
          </a:p>
        </p:txBody>
      </p:sp>
      <p:sp>
        <p:nvSpPr>
          <p:cNvPr id="166951" name="Text Box 39" descr="斜纹布"/>
          <p:cNvSpPr txBox="1">
            <a:spLocks noChangeArrowheads="1"/>
          </p:cNvSpPr>
          <p:nvPr/>
        </p:nvSpPr>
        <p:spPr bwMode="auto">
          <a:xfrm>
            <a:off x="148590" y="3740150"/>
            <a:ext cx="8743315" cy="2676525"/>
          </a:xfrm>
          <a:prstGeom prst="rect">
            <a:avLst/>
          </a:prstGeom>
          <a:noFill/>
          <a:ln>
            <a:noFill/>
          </a:ln>
          <a:effectLst>
            <a:prstShdw prst="shdw17" dist="17961" dir="2700000">
              <a:schemeClr val="bg2"/>
            </a:prstShdw>
          </a:effectLst>
          <a:extLst>
            <a:ext uri="{909E8E84-426E-40DD-AFC4-6F175D3DCCD1}">
              <a14:hiddenFill xmlns:a14="http://schemas.microsoft.com/office/drawing/2010/main">
                <a:blipFill dpi="0" rotWithShape="0">
                  <a:blip/>
                  <a:srcRect/>
                  <a:tile tx="0" ty="0" sx="100000" sy="100000" flip="none" algn="tl"/>
                </a:blipFill>
              </a14:hiddenFill>
            </a:ext>
            <a:ext uri="{91240B29-F687-4F45-9708-019B960494DF}">
              <a14:hiddenLine xmlns:a14="http://schemas.microsoft.com/office/drawing/2010/main" w="28575">
                <a:solidFill>
                  <a:schemeClr val="tx1"/>
                </a:solidFill>
                <a:miter lim="800000"/>
                <a:headEnd/>
                <a:tailEnd/>
              </a14:hiddenLine>
            </a:ext>
          </a:extLst>
        </p:spPr>
        <p:txBody>
          <a:bodyPr wrap="square">
            <a:spAutoFit/>
          </a:bodyPr>
          <a:lstStyle/>
          <a:p>
            <a:pPr>
              <a:spcBef>
                <a:spcPct val="50000"/>
              </a:spcBef>
            </a:pPr>
            <a:r>
              <a:rPr lang="zh-CN" altLang="en-US" sz="2400" b="1">
                <a:solidFill>
                  <a:schemeClr val="tx1"/>
                </a:solidFill>
                <a:latin typeface="楷体_GB2312" pitchFamily="49" charset="-122"/>
                <a:sym typeface="+mn-ea"/>
              </a:rPr>
              <a:t>综述：</a:t>
            </a:r>
            <a:r>
              <a:rPr lang="zh-CN" altLang="en-US" sz="2400" b="1"/>
              <a:t>智能仪器是计算机科学、电子学、数字信号处理、人工智能、</a:t>
            </a:r>
            <a:r>
              <a:rPr lang="en-US" altLang="zh-CN" sz="2400" b="1"/>
              <a:t>VLSI</a:t>
            </a:r>
            <a:r>
              <a:rPr lang="zh-CN" altLang="en-US" sz="2400" b="1"/>
              <a:t>等新兴技术与传统仪器仪表技术的结合。随着专用集成电路、个人仪器、网络技术等相关技术的发展，智能仪器将会得到更加广泛的应用。作为智能仪器核心部件的单片计算机技术是推动智能仪器向小型化、多功能化、更加灵活的方向发展的动力。可以预料，各种功能的智能仪器将会广泛地使用在各个领域。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71114"/>
                                        </p:tgtEl>
                                        <p:attrNameLst>
                                          <p:attrName>style.visibility</p:attrName>
                                        </p:attrNameLst>
                                      </p:cBhvr>
                                      <p:to>
                                        <p:strVal val="visible"/>
                                      </p:to>
                                    </p:set>
                                    <p:anim calcmode="lin" valueType="num">
                                      <p:cBhvr additive="base">
                                        <p:cTn id="7" dur="500" fill="hold"/>
                                        <p:tgtEl>
                                          <p:spTgt spid="471114"/>
                                        </p:tgtEl>
                                        <p:attrNameLst>
                                          <p:attrName>ppt_x</p:attrName>
                                        </p:attrNameLst>
                                      </p:cBhvr>
                                      <p:tavLst>
                                        <p:tav tm="0">
                                          <p:val>
                                            <p:strVal val="#ppt_x"/>
                                          </p:val>
                                        </p:tav>
                                        <p:tav tm="100000">
                                          <p:val>
                                            <p:strVal val="#ppt_x"/>
                                          </p:val>
                                        </p:tav>
                                      </p:tavLst>
                                    </p:anim>
                                    <p:anim calcmode="lin" valueType="num">
                                      <p:cBhvr additive="base">
                                        <p:cTn id="8" dur="500" fill="hold"/>
                                        <p:tgtEl>
                                          <p:spTgt spid="47111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71115"/>
                                        </p:tgtEl>
                                        <p:attrNameLst>
                                          <p:attrName>style.visibility</p:attrName>
                                        </p:attrNameLst>
                                      </p:cBhvr>
                                      <p:to>
                                        <p:strVal val="visible"/>
                                      </p:to>
                                    </p:set>
                                    <p:anim calcmode="lin" valueType="num">
                                      <p:cBhvr additive="base">
                                        <p:cTn id="13" dur="500" fill="hold"/>
                                        <p:tgtEl>
                                          <p:spTgt spid="471115"/>
                                        </p:tgtEl>
                                        <p:attrNameLst>
                                          <p:attrName>ppt_x</p:attrName>
                                        </p:attrNameLst>
                                      </p:cBhvr>
                                      <p:tavLst>
                                        <p:tav tm="0">
                                          <p:val>
                                            <p:strVal val="#ppt_x"/>
                                          </p:val>
                                        </p:tav>
                                        <p:tav tm="100000">
                                          <p:val>
                                            <p:strVal val="#ppt_x"/>
                                          </p:val>
                                        </p:tav>
                                      </p:tavLst>
                                    </p:anim>
                                    <p:anim calcmode="lin" valueType="num">
                                      <p:cBhvr additive="base">
                                        <p:cTn id="14" dur="500" fill="hold"/>
                                        <p:tgtEl>
                                          <p:spTgt spid="471115"/>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471118"/>
                                        </p:tgtEl>
                                        <p:attrNameLst>
                                          <p:attrName>style.visibility</p:attrName>
                                        </p:attrNameLst>
                                      </p:cBhvr>
                                      <p:to>
                                        <p:strVal val="visible"/>
                                      </p:to>
                                    </p:set>
                                    <p:anim calcmode="lin" valueType="num">
                                      <p:cBhvr additive="base">
                                        <p:cTn id="19" dur="500" fill="hold"/>
                                        <p:tgtEl>
                                          <p:spTgt spid="471118"/>
                                        </p:tgtEl>
                                        <p:attrNameLst>
                                          <p:attrName>ppt_x</p:attrName>
                                        </p:attrNameLst>
                                      </p:cBhvr>
                                      <p:tavLst>
                                        <p:tav tm="0">
                                          <p:val>
                                            <p:strVal val="#ppt_x"/>
                                          </p:val>
                                        </p:tav>
                                        <p:tav tm="100000">
                                          <p:val>
                                            <p:strVal val="#ppt_x"/>
                                          </p:val>
                                        </p:tav>
                                      </p:tavLst>
                                    </p:anim>
                                    <p:anim calcmode="lin" valueType="num">
                                      <p:cBhvr additive="base">
                                        <p:cTn id="20" dur="500" fill="hold"/>
                                        <p:tgtEl>
                                          <p:spTgt spid="471118"/>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471119"/>
                                        </p:tgtEl>
                                        <p:attrNameLst>
                                          <p:attrName>style.visibility</p:attrName>
                                        </p:attrNameLst>
                                      </p:cBhvr>
                                      <p:to>
                                        <p:strVal val="visible"/>
                                      </p:to>
                                    </p:set>
                                    <p:anim calcmode="lin" valueType="num">
                                      <p:cBhvr additive="base">
                                        <p:cTn id="25" dur="500" fill="hold"/>
                                        <p:tgtEl>
                                          <p:spTgt spid="471119"/>
                                        </p:tgtEl>
                                        <p:attrNameLst>
                                          <p:attrName>ppt_x</p:attrName>
                                        </p:attrNameLst>
                                      </p:cBhvr>
                                      <p:tavLst>
                                        <p:tav tm="0">
                                          <p:val>
                                            <p:strVal val="#ppt_x"/>
                                          </p:val>
                                        </p:tav>
                                        <p:tav tm="100000">
                                          <p:val>
                                            <p:strVal val="#ppt_x"/>
                                          </p:val>
                                        </p:tav>
                                      </p:tavLst>
                                    </p:anim>
                                    <p:anim calcmode="lin" valueType="num">
                                      <p:cBhvr additive="base">
                                        <p:cTn id="26" dur="500" fill="hold"/>
                                        <p:tgtEl>
                                          <p:spTgt spid="471119"/>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166951"/>
                                        </p:tgtEl>
                                        <p:attrNameLst>
                                          <p:attrName>style.visibility</p:attrName>
                                        </p:attrNameLst>
                                      </p:cBhvr>
                                      <p:to>
                                        <p:strVal val="visible"/>
                                      </p:to>
                                    </p:set>
                                    <p:anim calcmode="lin" valueType="num">
                                      <p:cBhvr additive="base">
                                        <p:cTn id="31" dur="500" fill="hold"/>
                                        <p:tgtEl>
                                          <p:spTgt spid="166951"/>
                                        </p:tgtEl>
                                        <p:attrNameLst>
                                          <p:attrName>ppt_x</p:attrName>
                                        </p:attrNameLst>
                                      </p:cBhvr>
                                      <p:tavLst>
                                        <p:tav tm="0">
                                          <p:val>
                                            <p:strVal val="#ppt_x"/>
                                          </p:val>
                                        </p:tav>
                                        <p:tav tm="100000">
                                          <p:val>
                                            <p:strVal val="#ppt_x"/>
                                          </p:val>
                                        </p:tav>
                                      </p:tavLst>
                                    </p:anim>
                                    <p:anim calcmode="lin" valueType="num">
                                      <p:cBhvr additive="base">
                                        <p:cTn id="32" dur="500" fill="hold"/>
                                        <p:tgtEl>
                                          <p:spTgt spid="16695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1114" grpId="0" animBg="1"/>
      <p:bldP spid="471115" grpId="0" bldLvl="0" animBg="1"/>
      <p:bldP spid="471118" grpId="0" bldLvl="0" animBg="1"/>
      <p:bldP spid="471119" grpId="0" bldLvl="0" animBg="1"/>
      <p:bldP spid="166951"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2328" name="Text Box 56" descr="斜纹布"/>
          <p:cNvSpPr txBox="1">
            <a:spLocks noChangeArrowheads="1"/>
          </p:cNvSpPr>
          <p:nvPr/>
        </p:nvSpPr>
        <p:spPr bwMode="auto">
          <a:xfrm>
            <a:off x="254000" y="549275"/>
            <a:ext cx="6481763" cy="521970"/>
          </a:xfrm>
          <a:prstGeom prst="rect">
            <a:avLst/>
          </a:prstGeom>
          <a:noFill/>
          <a:ln>
            <a:noFill/>
          </a:ln>
          <a:effectLst>
            <a:prstShdw prst="shdw17" dist="17961" dir="2700000">
              <a:schemeClr val="bg2"/>
            </a:prstShdw>
          </a:effectLst>
          <a:extLst>
            <a:ext uri="{909E8E84-426E-40DD-AFC4-6F175D3DCCD1}">
              <a14:hiddenFill xmlns:a14="http://schemas.microsoft.com/office/drawing/2010/main">
                <a:blipFill dpi="0" rotWithShape="0">
                  <a:blip/>
                  <a:srcRect/>
                  <a:tile tx="0" ty="0" sx="100000" sy="100000" flip="none" algn="tl"/>
                </a:blipFill>
              </a14:hiddenFill>
            </a:ext>
            <a:ext uri="{91240B29-F687-4F45-9708-019B960494DF}">
              <a14:hiddenLine xmlns:a14="http://schemas.microsoft.com/office/drawing/2010/main" w="28575">
                <a:solidFill>
                  <a:schemeClr val="tx1"/>
                </a:solidFill>
                <a:miter lim="800000"/>
                <a:headEnd/>
                <a:tailEnd/>
              </a14:hiddenLine>
            </a:ext>
          </a:extLst>
        </p:spPr>
        <p:txBody>
          <a:bodyPr>
            <a:spAutoFit/>
          </a:bodyPr>
          <a:lstStyle/>
          <a:p>
            <a:pPr>
              <a:spcBef>
                <a:spcPct val="50000"/>
              </a:spcBef>
            </a:pPr>
            <a:r>
              <a:rPr kumimoji="1" lang="en-US" altLang="zh-CN" b="1">
                <a:solidFill>
                  <a:srgbClr val="FF0000"/>
                </a:solidFill>
                <a:latin typeface="楷体_GB2312" pitchFamily="49" charset="-122"/>
              </a:rPr>
              <a:t>1.2</a:t>
            </a:r>
            <a:r>
              <a:rPr kumimoji="1" lang="zh-CN" altLang="en-US" b="1">
                <a:solidFill>
                  <a:srgbClr val="FF0000"/>
                </a:solidFill>
                <a:latin typeface="楷体_GB2312" pitchFamily="49" charset="-122"/>
              </a:rPr>
              <a:t>智能仪器发展趋势</a:t>
            </a:r>
            <a:r>
              <a:rPr lang="zh-CN" altLang="en-US" b="1">
                <a:solidFill>
                  <a:srgbClr val="FF0000"/>
                </a:solidFill>
              </a:rPr>
              <a:t> </a:t>
            </a:r>
          </a:p>
        </p:txBody>
      </p:sp>
      <p:sp>
        <p:nvSpPr>
          <p:cNvPr id="182329" name="Text Box 57" descr="斜纹布"/>
          <p:cNvSpPr txBox="1">
            <a:spLocks noChangeArrowheads="1"/>
          </p:cNvSpPr>
          <p:nvPr/>
        </p:nvSpPr>
        <p:spPr bwMode="auto">
          <a:xfrm>
            <a:off x="335915" y="984250"/>
            <a:ext cx="8592820" cy="1568450"/>
          </a:xfrm>
          <a:prstGeom prst="rect">
            <a:avLst/>
          </a:prstGeom>
          <a:noFill/>
          <a:ln>
            <a:noFill/>
          </a:ln>
          <a:effectLst>
            <a:prstShdw prst="shdw17" dist="17961" dir="2700000">
              <a:schemeClr val="bg2"/>
            </a:prstShdw>
          </a:effectLst>
          <a:extLst>
            <a:ext uri="{909E8E84-426E-40DD-AFC4-6F175D3DCCD1}">
              <a14:hiddenFill xmlns:a14="http://schemas.microsoft.com/office/drawing/2010/main">
                <a:blipFill dpi="0" rotWithShape="0">
                  <a:blip/>
                  <a:srcRect/>
                  <a:tile tx="0" ty="0" sx="100000" sy="100000" flip="none" algn="tl"/>
                </a:blipFill>
              </a14:hiddenFill>
            </a:ext>
            <a:ext uri="{91240B29-F687-4F45-9708-019B960494DF}">
              <a14:hiddenLine xmlns:a14="http://schemas.microsoft.com/office/drawing/2010/main" w="28575">
                <a:solidFill>
                  <a:schemeClr val="tx1"/>
                </a:solidFill>
                <a:miter lim="800000"/>
                <a:headEnd/>
                <a:tailEnd/>
              </a14:hiddenLine>
            </a:ext>
          </a:extLst>
        </p:spPr>
        <p:txBody>
          <a:bodyPr wrap="square">
            <a:spAutoFit/>
          </a:bodyPr>
          <a:lstStyle/>
          <a:p>
            <a:r>
              <a:rPr lang="en-US" altLang="zh-CN" sz="2400" b="1">
                <a:solidFill>
                  <a:schemeClr val="tx1"/>
                </a:solidFill>
                <a:latin typeface="楷体_GB2312" pitchFamily="49" charset="-122"/>
                <a:sym typeface="+mn-ea"/>
              </a:rPr>
              <a:t>1</a:t>
            </a:r>
            <a:r>
              <a:rPr lang="zh-CN" altLang="en-US" sz="2400" b="1">
                <a:solidFill>
                  <a:schemeClr val="tx1"/>
                </a:solidFill>
                <a:latin typeface="楷体_GB2312" pitchFamily="49" charset="-122"/>
                <a:sym typeface="+mn-ea"/>
              </a:rPr>
              <a:t>、微型化</a:t>
            </a:r>
            <a:r>
              <a:rPr lang="en-US" altLang="zh-CN" sz="2400" b="1">
                <a:solidFill>
                  <a:schemeClr val="tx1"/>
                </a:solidFill>
                <a:latin typeface="楷体_GB2312" pitchFamily="49" charset="-122"/>
                <a:sym typeface="+mn-ea"/>
              </a:rPr>
              <a:t> </a:t>
            </a:r>
            <a:r>
              <a:rPr lang="zh-CN" altLang="en-US" sz="2400" b="1"/>
              <a:t>随着微电子、微机械、信息等技术的不断发展，使具有传统智能仪器功能、体积小的微型智能仪器技术不断成熟，在自动化技术、航天、军事、生物技术、医疗等领域具有独特的作用。随其价格的不断降低，应用领域将不断扩大。</a:t>
            </a:r>
          </a:p>
        </p:txBody>
      </p:sp>
      <p:sp>
        <p:nvSpPr>
          <p:cNvPr id="182332" name="Text Box 60" descr="斜纹布"/>
          <p:cNvSpPr txBox="1">
            <a:spLocks noChangeArrowheads="1"/>
          </p:cNvSpPr>
          <p:nvPr/>
        </p:nvSpPr>
        <p:spPr bwMode="auto">
          <a:xfrm>
            <a:off x="335280" y="2457450"/>
            <a:ext cx="8629650" cy="460375"/>
          </a:xfrm>
          <a:prstGeom prst="rect">
            <a:avLst/>
          </a:prstGeom>
          <a:noFill/>
          <a:ln>
            <a:noFill/>
          </a:ln>
          <a:effectLst>
            <a:prstShdw prst="shdw17" dist="17961" dir="2700000">
              <a:schemeClr val="bg2"/>
            </a:prstShdw>
          </a:effectLst>
          <a:extLst>
            <a:ext uri="{909E8E84-426E-40DD-AFC4-6F175D3DCCD1}">
              <a14:hiddenFill xmlns:a14="http://schemas.microsoft.com/office/drawing/2010/main">
                <a:blipFill dpi="0" rotWithShape="0">
                  <a:blip/>
                  <a:srcRect/>
                  <a:tile tx="0" ty="0" sx="100000" sy="100000" flip="none" algn="tl"/>
                </a:blipFill>
              </a14:hiddenFill>
            </a:ext>
            <a:ext uri="{91240B29-F687-4F45-9708-019B960494DF}">
              <a14:hiddenLine xmlns:a14="http://schemas.microsoft.com/office/drawing/2010/main" w="28575">
                <a:solidFill>
                  <a:schemeClr val="tx1"/>
                </a:solidFill>
                <a:miter lim="800000"/>
                <a:headEnd/>
                <a:tailEnd/>
              </a14:hiddenLine>
            </a:ext>
          </a:extLst>
        </p:spPr>
        <p:txBody>
          <a:bodyPr wrap="square">
            <a:spAutoFit/>
          </a:bodyPr>
          <a:lstStyle/>
          <a:p>
            <a:r>
              <a:rPr lang="en-US" altLang="zh-CN" sz="2400" b="1">
                <a:solidFill>
                  <a:schemeClr val="tx1"/>
                </a:solidFill>
                <a:latin typeface="楷体_GB2312" pitchFamily="49" charset="-122"/>
                <a:sym typeface="+mn-ea"/>
              </a:rPr>
              <a:t>2</a:t>
            </a:r>
            <a:r>
              <a:rPr lang="zh-CN" altLang="en-US" sz="2400" b="1">
                <a:solidFill>
                  <a:schemeClr val="tx1"/>
                </a:solidFill>
                <a:latin typeface="楷体_GB2312" pitchFamily="49" charset="-122"/>
                <a:sym typeface="+mn-ea"/>
              </a:rPr>
              <a:t>、多功能化</a:t>
            </a:r>
            <a:r>
              <a:rPr lang="en-US" altLang="zh-CN" sz="2400" b="1">
                <a:solidFill>
                  <a:schemeClr val="tx1"/>
                </a:solidFill>
                <a:latin typeface="楷体_GB2312" pitchFamily="49" charset="-122"/>
                <a:sym typeface="+mn-ea"/>
              </a:rPr>
              <a:t> </a:t>
            </a:r>
            <a:r>
              <a:rPr lang="zh-CN" altLang="en-US" sz="2400" b="1" dirty="0"/>
              <a:t>多功能是智能仪器仪表的一个特点。</a:t>
            </a:r>
          </a:p>
        </p:txBody>
      </p:sp>
      <p:sp>
        <p:nvSpPr>
          <p:cNvPr id="183415" name="Text Box 119" descr="斜纹布"/>
          <p:cNvSpPr txBox="1">
            <a:spLocks noChangeArrowheads="1"/>
          </p:cNvSpPr>
          <p:nvPr/>
        </p:nvSpPr>
        <p:spPr bwMode="auto">
          <a:xfrm>
            <a:off x="250825" y="2878455"/>
            <a:ext cx="8497888" cy="1999615"/>
          </a:xfrm>
          <a:prstGeom prst="rect">
            <a:avLst/>
          </a:prstGeom>
          <a:noFill/>
          <a:ln>
            <a:noFill/>
          </a:ln>
          <a:effectLst>
            <a:prstShdw prst="shdw17" dist="17961" dir="2700000">
              <a:schemeClr val="bg2"/>
            </a:prstShdw>
          </a:effectLst>
          <a:extLst>
            <a:ext uri="{909E8E84-426E-40DD-AFC4-6F175D3DCCD1}">
              <a14:hiddenFill xmlns:a14="http://schemas.microsoft.com/office/drawing/2010/main">
                <a:blipFill dpi="0" rotWithShape="0">
                  <a:blip/>
                  <a:srcRect/>
                  <a:tile tx="0" ty="0" sx="100000" sy="100000" flip="none" algn="tl"/>
                </a:blipFill>
              </a14:hiddenFill>
            </a:ext>
            <a:ext uri="{91240B29-F687-4F45-9708-019B960494DF}">
              <a14:hiddenLine xmlns:a14="http://schemas.microsoft.com/office/drawing/2010/main" w="28575">
                <a:solidFill>
                  <a:schemeClr val="tx1"/>
                </a:solidFill>
                <a:miter lim="800000"/>
                <a:headEnd/>
                <a:tailEnd/>
              </a14:hiddenLine>
            </a:ext>
          </a:extLst>
        </p:spPr>
        <p:txBody>
          <a:bodyPr>
            <a:spAutoFit/>
          </a:bodyPr>
          <a:lstStyle/>
          <a:p>
            <a:r>
              <a:rPr lang="en-US" altLang="zh-CN" b="1"/>
              <a:t> </a:t>
            </a:r>
            <a:r>
              <a:rPr lang="en-US" altLang="zh-CN" sz="2400" b="1">
                <a:solidFill>
                  <a:schemeClr val="tx1"/>
                </a:solidFill>
                <a:latin typeface="楷体_GB2312" pitchFamily="49" charset="-122"/>
                <a:sym typeface="+mn-ea"/>
              </a:rPr>
              <a:t>3</a:t>
            </a:r>
            <a:r>
              <a:rPr lang="zh-CN" altLang="en-US" sz="2400" b="1">
                <a:solidFill>
                  <a:schemeClr val="tx1"/>
                </a:solidFill>
                <a:latin typeface="楷体_GB2312" pitchFamily="49" charset="-122"/>
                <a:sym typeface="+mn-ea"/>
              </a:rPr>
              <a:t>、人工智能化</a:t>
            </a:r>
            <a:r>
              <a:rPr lang="en-US" altLang="zh-CN" sz="2400" b="1">
                <a:solidFill>
                  <a:schemeClr val="tx1"/>
                </a:solidFill>
                <a:latin typeface="楷体_GB2312" pitchFamily="49" charset="-122"/>
                <a:sym typeface="+mn-ea"/>
              </a:rPr>
              <a:t> </a:t>
            </a:r>
            <a:r>
              <a:rPr lang="zh-CN" altLang="en-US" sz="2400" b="1"/>
              <a:t>使智能仪器在视觉</a:t>
            </a:r>
            <a:r>
              <a:rPr lang="en-US" altLang="zh-CN" sz="2400" b="1"/>
              <a:t>(</a:t>
            </a:r>
            <a:r>
              <a:rPr lang="zh-CN" altLang="en-US" sz="2400" b="1"/>
              <a:t>图形及色彩</a:t>
            </a:r>
            <a:r>
              <a:rPr lang="en-US" altLang="zh-CN" sz="2400" b="1"/>
              <a:t>)</a:t>
            </a:r>
            <a:r>
              <a:rPr lang="zh-CN" altLang="en-US" sz="2400" b="1"/>
              <a:t>、听觉</a:t>
            </a:r>
            <a:r>
              <a:rPr lang="en-US" altLang="zh-CN" sz="2400" b="1"/>
              <a:t>(</a:t>
            </a:r>
            <a:r>
              <a:rPr lang="zh-CN" altLang="en-US" sz="2400" b="1"/>
              <a:t>语音识别及语言领悟</a:t>
            </a:r>
            <a:r>
              <a:rPr lang="en-US" altLang="zh-CN" sz="2400" b="1"/>
              <a:t>)</a:t>
            </a:r>
            <a:r>
              <a:rPr lang="zh-CN" altLang="en-US" sz="2400" b="1"/>
              <a:t>、思维</a:t>
            </a:r>
            <a:r>
              <a:rPr lang="en-US" altLang="zh-CN" sz="2400" b="1"/>
              <a:t>(</a:t>
            </a:r>
            <a:r>
              <a:rPr lang="zh-CN" altLang="en-US" sz="2400" b="1"/>
              <a:t>推理、判断、学习与联想</a:t>
            </a:r>
            <a:r>
              <a:rPr lang="en-US" altLang="zh-CN" sz="2400" b="1"/>
              <a:t>)</a:t>
            </a:r>
            <a:r>
              <a:rPr lang="zh-CN" altLang="en-US" sz="2400" b="1"/>
              <a:t>等方面代替一部分人的脑力劳动，具有一定的人工智能作用，无需人的干预可自主地完成检测或控制任务，解决用传统方法很难解决或根本无法解决的问题。</a:t>
            </a:r>
          </a:p>
        </p:txBody>
      </p:sp>
      <p:sp>
        <p:nvSpPr>
          <p:cNvPr id="183417" name="Text Box 121" descr="斜纹布"/>
          <p:cNvSpPr txBox="1">
            <a:spLocks noChangeArrowheads="1"/>
          </p:cNvSpPr>
          <p:nvPr/>
        </p:nvSpPr>
        <p:spPr bwMode="auto">
          <a:xfrm>
            <a:off x="179070" y="4864735"/>
            <a:ext cx="8497888" cy="1568450"/>
          </a:xfrm>
          <a:prstGeom prst="rect">
            <a:avLst/>
          </a:prstGeom>
          <a:noFill/>
          <a:ln>
            <a:noFill/>
          </a:ln>
          <a:effectLst>
            <a:prstShdw prst="shdw17" dist="17961" dir="2700000">
              <a:schemeClr val="bg2"/>
            </a:prstShdw>
          </a:effectLst>
          <a:extLst>
            <a:ext uri="{909E8E84-426E-40DD-AFC4-6F175D3DCCD1}">
              <a14:hiddenFill xmlns:a14="http://schemas.microsoft.com/office/drawing/2010/main">
                <a:blipFill dpi="0" rotWithShape="0">
                  <a:blip/>
                  <a:srcRect/>
                  <a:tile tx="0" ty="0" sx="100000" sy="100000" flip="none" algn="tl"/>
                </a:blipFill>
              </a14:hiddenFill>
            </a:ext>
            <a:ext uri="{91240B29-F687-4F45-9708-019B960494DF}">
              <a14:hiddenLine xmlns:a14="http://schemas.microsoft.com/office/drawing/2010/main" w="28575">
                <a:solidFill>
                  <a:schemeClr val="tx1"/>
                </a:solidFill>
                <a:miter lim="800000"/>
                <a:headEnd/>
                <a:tailEnd/>
              </a14:hiddenLine>
            </a:ext>
          </a:extLst>
        </p:spPr>
        <p:txBody>
          <a:bodyPr>
            <a:spAutoFit/>
          </a:bodyPr>
          <a:lstStyle/>
          <a:p>
            <a:r>
              <a:rPr lang="en-US" altLang="zh-CN" sz="2400" b="1"/>
              <a:t> </a:t>
            </a:r>
            <a:r>
              <a:rPr lang="en-US" altLang="zh-CN" sz="2400" b="1">
                <a:solidFill>
                  <a:schemeClr val="tx1"/>
                </a:solidFill>
                <a:latin typeface="楷体_GB2312" pitchFamily="49" charset="-122"/>
                <a:sym typeface="+mn-ea"/>
              </a:rPr>
              <a:t>4</a:t>
            </a:r>
            <a:r>
              <a:rPr lang="zh-CN" altLang="en-US" sz="2400" b="1">
                <a:solidFill>
                  <a:schemeClr val="tx1"/>
                </a:solidFill>
                <a:latin typeface="楷体_GB2312" pitchFamily="49" charset="-122"/>
                <a:sym typeface="+mn-ea"/>
              </a:rPr>
              <a:t>、网络化</a:t>
            </a:r>
            <a:r>
              <a:rPr lang="en-US" altLang="zh-CN" sz="2400" b="1">
                <a:solidFill>
                  <a:schemeClr val="tx1"/>
                </a:solidFill>
                <a:latin typeface="楷体_GB2312" pitchFamily="49" charset="-122"/>
                <a:sym typeface="+mn-ea"/>
              </a:rPr>
              <a:t>  </a:t>
            </a:r>
            <a:r>
              <a:rPr lang="zh-CN" altLang="en-US" sz="2400" b="1"/>
              <a:t>利用网络技术将各个分散的测量仪器设备连在一起，实现各种数据、信息跨地域、跨时间的传输与交换，使测量不再是单个仪器设备相互独立操作的简单组合，而是一个统一的高效的整体，实现各仪器资源的共享和测量功能的优化。</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82329"/>
                                        </p:tgtEl>
                                        <p:attrNameLst>
                                          <p:attrName>style.visibility</p:attrName>
                                        </p:attrNameLst>
                                      </p:cBhvr>
                                      <p:to>
                                        <p:strVal val="visible"/>
                                      </p:to>
                                    </p:set>
                                    <p:anim calcmode="lin" valueType="num">
                                      <p:cBhvr additive="base">
                                        <p:cTn id="7" dur="500" fill="hold"/>
                                        <p:tgtEl>
                                          <p:spTgt spid="182329"/>
                                        </p:tgtEl>
                                        <p:attrNameLst>
                                          <p:attrName>ppt_x</p:attrName>
                                        </p:attrNameLst>
                                      </p:cBhvr>
                                      <p:tavLst>
                                        <p:tav tm="0">
                                          <p:val>
                                            <p:strVal val="#ppt_x"/>
                                          </p:val>
                                        </p:tav>
                                        <p:tav tm="100000">
                                          <p:val>
                                            <p:strVal val="#ppt_x"/>
                                          </p:val>
                                        </p:tav>
                                      </p:tavLst>
                                    </p:anim>
                                    <p:anim calcmode="lin" valueType="num">
                                      <p:cBhvr additive="base">
                                        <p:cTn id="8" dur="500" fill="hold"/>
                                        <p:tgtEl>
                                          <p:spTgt spid="18232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82332"/>
                                        </p:tgtEl>
                                        <p:attrNameLst>
                                          <p:attrName>style.visibility</p:attrName>
                                        </p:attrNameLst>
                                      </p:cBhvr>
                                      <p:to>
                                        <p:strVal val="visible"/>
                                      </p:to>
                                    </p:set>
                                    <p:anim calcmode="lin" valueType="num">
                                      <p:cBhvr additive="base">
                                        <p:cTn id="13" dur="500" fill="hold"/>
                                        <p:tgtEl>
                                          <p:spTgt spid="182332"/>
                                        </p:tgtEl>
                                        <p:attrNameLst>
                                          <p:attrName>ppt_x</p:attrName>
                                        </p:attrNameLst>
                                      </p:cBhvr>
                                      <p:tavLst>
                                        <p:tav tm="0">
                                          <p:val>
                                            <p:strVal val="#ppt_x"/>
                                          </p:val>
                                        </p:tav>
                                        <p:tav tm="100000">
                                          <p:val>
                                            <p:strVal val="#ppt_x"/>
                                          </p:val>
                                        </p:tav>
                                      </p:tavLst>
                                    </p:anim>
                                    <p:anim calcmode="lin" valueType="num">
                                      <p:cBhvr additive="base">
                                        <p:cTn id="14" dur="500" fill="hold"/>
                                        <p:tgtEl>
                                          <p:spTgt spid="182332"/>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183415"/>
                                        </p:tgtEl>
                                        <p:attrNameLst>
                                          <p:attrName>style.visibility</p:attrName>
                                        </p:attrNameLst>
                                      </p:cBhvr>
                                      <p:to>
                                        <p:strVal val="visible"/>
                                      </p:to>
                                    </p:set>
                                    <p:anim calcmode="lin" valueType="num">
                                      <p:cBhvr additive="base">
                                        <p:cTn id="19" dur="500" fill="hold"/>
                                        <p:tgtEl>
                                          <p:spTgt spid="183415"/>
                                        </p:tgtEl>
                                        <p:attrNameLst>
                                          <p:attrName>ppt_x</p:attrName>
                                        </p:attrNameLst>
                                      </p:cBhvr>
                                      <p:tavLst>
                                        <p:tav tm="0">
                                          <p:val>
                                            <p:strVal val="#ppt_x"/>
                                          </p:val>
                                        </p:tav>
                                        <p:tav tm="100000">
                                          <p:val>
                                            <p:strVal val="#ppt_x"/>
                                          </p:val>
                                        </p:tav>
                                      </p:tavLst>
                                    </p:anim>
                                    <p:anim calcmode="lin" valueType="num">
                                      <p:cBhvr additive="base">
                                        <p:cTn id="20" dur="500" fill="hold"/>
                                        <p:tgtEl>
                                          <p:spTgt spid="183415"/>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183417"/>
                                        </p:tgtEl>
                                        <p:attrNameLst>
                                          <p:attrName>style.visibility</p:attrName>
                                        </p:attrNameLst>
                                      </p:cBhvr>
                                      <p:to>
                                        <p:strVal val="visible"/>
                                      </p:to>
                                    </p:set>
                                    <p:anim calcmode="lin" valueType="num">
                                      <p:cBhvr additive="base">
                                        <p:cTn id="25" dur="500" fill="hold"/>
                                        <p:tgtEl>
                                          <p:spTgt spid="183417"/>
                                        </p:tgtEl>
                                        <p:attrNameLst>
                                          <p:attrName>ppt_x</p:attrName>
                                        </p:attrNameLst>
                                      </p:cBhvr>
                                      <p:tavLst>
                                        <p:tav tm="0">
                                          <p:val>
                                            <p:strVal val="#ppt_x"/>
                                          </p:val>
                                        </p:tav>
                                        <p:tav tm="100000">
                                          <p:val>
                                            <p:strVal val="#ppt_x"/>
                                          </p:val>
                                        </p:tav>
                                      </p:tavLst>
                                    </p:anim>
                                    <p:anim calcmode="lin" valueType="num">
                                      <p:cBhvr additive="base">
                                        <p:cTn id="26" dur="500" fill="hold"/>
                                        <p:tgtEl>
                                          <p:spTgt spid="18341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2329" grpId="0" bldLvl="0" animBg="1"/>
      <p:bldP spid="182332" grpId="0" bldLvl="0" animBg="1"/>
      <p:bldP spid="183415" grpId="0" bldLvl="0" animBg="1"/>
      <p:bldP spid="183417"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4779" name="Text Box 11" descr="斜纹布"/>
          <p:cNvSpPr txBox="1">
            <a:spLocks noChangeArrowheads="1"/>
          </p:cNvSpPr>
          <p:nvPr/>
        </p:nvSpPr>
        <p:spPr bwMode="auto">
          <a:xfrm>
            <a:off x="323850" y="1343343"/>
            <a:ext cx="8497888" cy="1938020"/>
          </a:xfrm>
          <a:prstGeom prst="rect">
            <a:avLst/>
          </a:prstGeom>
          <a:noFill/>
          <a:ln>
            <a:noFill/>
          </a:ln>
          <a:effectLst>
            <a:prstShdw prst="shdw17" dist="17961" dir="2700000">
              <a:schemeClr val="bg2"/>
            </a:prstShdw>
          </a:effectLst>
          <a:extLst>
            <a:ext uri="{909E8E84-426E-40DD-AFC4-6F175D3DCCD1}">
              <a14:hiddenFill xmlns:a14="http://schemas.microsoft.com/office/drawing/2010/main">
                <a:blipFill dpi="0" rotWithShape="0">
                  <a:blip/>
                  <a:srcRect/>
                  <a:tile tx="0" ty="0" sx="100000" sy="100000" flip="none" algn="tl"/>
                </a:blipFill>
              </a14:hiddenFill>
            </a:ext>
            <a:ext uri="{91240B29-F687-4F45-9708-019B960494DF}">
              <a14:hiddenLine xmlns:a14="http://schemas.microsoft.com/office/drawing/2010/main" w="28575">
                <a:solidFill>
                  <a:schemeClr val="tx1"/>
                </a:solidFill>
                <a:miter lim="800000"/>
                <a:headEnd/>
                <a:tailEnd/>
              </a14:hiddenLine>
            </a:ext>
          </a:extLst>
        </p:spPr>
        <p:txBody>
          <a:bodyPr>
            <a:spAutoFit/>
          </a:bodyPr>
          <a:lstStyle/>
          <a:p>
            <a:r>
              <a:rPr lang="en-US" altLang="zh-CN" sz="2400" b="1">
                <a:effectLst>
                  <a:outerShdw blurRad="38100" dist="38100" dir="2700000" algn="tl">
                    <a:srgbClr val="000000"/>
                  </a:outerShdw>
                </a:effectLst>
              </a:rPr>
              <a:t>  “</a:t>
            </a:r>
            <a:r>
              <a:rPr lang="zh-CN" altLang="en-US" sz="2400" b="1">
                <a:effectLst>
                  <a:outerShdw blurRad="38100" dist="38100" dir="2700000" algn="tl">
                    <a:srgbClr val="000000"/>
                  </a:outerShdw>
                </a:effectLst>
              </a:rPr>
              <a:t>软件硬化”</a:t>
            </a:r>
            <a:r>
              <a:rPr lang="en-US" altLang="zh-CN" sz="2400" b="1">
                <a:solidFill>
                  <a:schemeClr val="tx1"/>
                </a:solidFill>
                <a:effectLst>
                  <a:outerShdw blurRad="38100" dist="38100" dir="2700000" algn="tl">
                    <a:srgbClr val="000000"/>
                  </a:outerShdw>
                </a:effectLst>
              </a:rPr>
              <a:t>---</a:t>
            </a:r>
            <a:r>
              <a:rPr lang="zh-CN" altLang="en-US" sz="2400" b="1">
                <a:solidFill>
                  <a:schemeClr val="tx1"/>
                </a:solidFill>
                <a:effectLst>
                  <a:outerShdw blurRad="38100" dist="38100" dir="2700000" algn="tl">
                    <a:srgbClr val="000000"/>
                  </a:outerShdw>
                </a:effectLst>
              </a:rPr>
              <a:t>降低硬件成本</a:t>
            </a:r>
          </a:p>
          <a:p>
            <a:r>
              <a:rPr lang="zh-CN" altLang="en-US" sz="2400" b="1">
                <a:effectLst>
                  <a:outerShdw blurRad="38100" dist="38100" dir="2700000" algn="tl">
                    <a:srgbClr val="000000"/>
                  </a:outerShdw>
                </a:effectLst>
              </a:rPr>
              <a:t>“硬件软化”</a:t>
            </a:r>
            <a:r>
              <a:rPr lang="en-US" altLang="zh-CN" sz="2400" b="1">
                <a:solidFill>
                  <a:schemeClr val="tx1"/>
                </a:solidFill>
                <a:effectLst>
                  <a:outerShdw blurRad="38100" dist="38100" dir="2700000" algn="tl">
                    <a:srgbClr val="000000"/>
                  </a:outerShdw>
                </a:effectLst>
              </a:rPr>
              <a:t>---</a:t>
            </a:r>
            <a:r>
              <a:rPr lang="zh-CN" altLang="en-US" sz="2400" b="1">
                <a:solidFill>
                  <a:schemeClr val="tx1"/>
                </a:solidFill>
                <a:effectLst>
                  <a:outerShdw blurRad="38100" dist="38100" dir="2700000" algn="tl">
                    <a:srgbClr val="000000"/>
                  </a:outerShdw>
                </a:effectLst>
              </a:rPr>
              <a:t>如</a:t>
            </a:r>
            <a:r>
              <a:rPr lang="en-US" altLang="zh-CN" sz="2400" b="1">
                <a:solidFill>
                  <a:schemeClr val="tx1"/>
                </a:solidFill>
                <a:effectLst>
                  <a:outerShdw blurRad="38100" dist="38100" dir="2700000" algn="tl">
                    <a:srgbClr val="000000"/>
                  </a:outerShdw>
                </a:effectLst>
                <a:hlinkClick r:id="rId2" action="ppaction://hlinksldjump"/>
              </a:rPr>
              <a:t>DSP</a:t>
            </a:r>
            <a:r>
              <a:rPr lang="zh-CN" altLang="en-US" sz="2400" b="1">
                <a:solidFill>
                  <a:schemeClr val="tx1"/>
                </a:solidFill>
                <a:effectLst>
                  <a:outerShdw blurRad="38100" dist="38100" dir="2700000" algn="tl">
                    <a:srgbClr val="000000"/>
                  </a:outerShdw>
                </a:effectLst>
              </a:rPr>
              <a:t>芯片进行快速</a:t>
            </a:r>
            <a:r>
              <a:rPr lang="en-US" altLang="zh-CN" sz="2400" b="1">
                <a:solidFill>
                  <a:schemeClr val="tx1"/>
                </a:solidFill>
                <a:effectLst>
                  <a:outerShdw blurRad="38100" dist="38100" dir="2700000" algn="tl">
                    <a:srgbClr val="000000"/>
                  </a:outerShdw>
                </a:effectLst>
              </a:rPr>
              <a:t>FFT</a:t>
            </a:r>
            <a:r>
              <a:rPr lang="zh-CN" altLang="en-US" sz="2400" b="1">
                <a:solidFill>
                  <a:schemeClr val="tx1"/>
                </a:solidFill>
                <a:effectLst>
                  <a:outerShdw blurRad="38100" dist="38100" dir="2700000" algn="tl">
                    <a:srgbClr val="000000"/>
                  </a:outerShdw>
                </a:effectLst>
              </a:rPr>
              <a:t>运算</a:t>
            </a:r>
          </a:p>
          <a:p>
            <a:r>
              <a:rPr lang="zh-CN" altLang="en-US" sz="2400" b="1">
                <a:effectLst>
                  <a:outerShdw blurRad="38100" dist="38100" dir="2700000" algn="tl">
                    <a:srgbClr val="000000"/>
                  </a:outerShdw>
                </a:effectLst>
              </a:rPr>
              <a:t>“硬件是不可改变”</a:t>
            </a:r>
            <a:r>
              <a:rPr lang="zh-CN" altLang="en-US" sz="2400" b="1">
                <a:solidFill>
                  <a:schemeClr val="tx1"/>
                </a:solidFill>
                <a:effectLst>
                  <a:outerShdw blurRad="38100" dist="38100" dir="2700000" algn="tl">
                    <a:srgbClr val="000000"/>
                  </a:outerShdw>
                </a:effectLst>
              </a:rPr>
              <a:t>的观念已打破：如</a:t>
            </a:r>
            <a:r>
              <a:rPr lang="en-US" altLang="zh-CN" sz="2400" b="1">
                <a:solidFill>
                  <a:schemeClr val="tx1"/>
                </a:solidFill>
                <a:effectLst>
                  <a:outerShdw blurRad="38100" dist="38100" dir="2700000" algn="tl">
                    <a:srgbClr val="000000"/>
                  </a:outerShdw>
                </a:effectLst>
                <a:hlinkClick r:id="rId3" action="ppaction://hlinksldjump"/>
              </a:rPr>
              <a:t>GAL</a:t>
            </a:r>
            <a:r>
              <a:rPr lang="zh-CN" altLang="en-US" sz="2400" b="1">
                <a:solidFill>
                  <a:schemeClr val="tx1"/>
                </a:solidFill>
                <a:effectLst>
                  <a:outerShdw blurRad="38100" dist="38100" dir="2700000" algn="tl">
                    <a:srgbClr val="000000"/>
                  </a:outerShdw>
                </a:effectLst>
              </a:rPr>
              <a:t>、</a:t>
            </a:r>
            <a:r>
              <a:rPr lang="en-US" altLang="zh-CN" sz="2400" b="1">
                <a:solidFill>
                  <a:schemeClr val="tx1"/>
                </a:solidFill>
                <a:effectLst>
                  <a:outerShdw blurRad="38100" dist="38100" dir="2700000" algn="tl">
                    <a:srgbClr val="000000"/>
                  </a:outerShdw>
                </a:effectLst>
                <a:hlinkClick r:id="rId4" action="ppaction://hlinksldjump"/>
              </a:rPr>
              <a:t>FPGA</a:t>
            </a:r>
            <a:r>
              <a:rPr lang="zh-CN" altLang="en-US" sz="2400" b="1">
                <a:solidFill>
                  <a:schemeClr val="tx1"/>
                </a:solidFill>
                <a:effectLst>
                  <a:outerShdw blurRad="38100" dist="38100" dir="2700000" algn="tl">
                    <a:srgbClr val="000000"/>
                  </a:outerShdw>
                </a:effectLst>
              </a:rPr>
              <a:t>、</a:t>
            </a:r>
            <a:r>
              <a:rPr lang="en-US" altLang="zh-CN" sz="2400" b="1">
                <a:solidFill>
                  <a:schemeClr val="tx1"/>
                </a:solidFill>
                <a:effectLst>
                  <a:outerShdw blurRad="38100" dist="38100" dir="2700000" algn="tl">
                    <a:srgbClr val="000000"/>
                  </a:outerShdw>
                </a:effectLst>
                <a:hlinkClick r:id="rId5" action="ppaction://hlinksldjump"/>
              </a:rPr>
              <a:t>EDA</a:t>
            </a:r>
            <a:r>
              <a:rPr lang="zh-CN" altLang="en-US" sz="2400" b="1">
                <a:solidFill>
                  <a:schemeClr val="tx1"/>
                </a:solidFill>
                <a:effectLst>
                  <a:outerShdw blurRad="38100" dist="38100" dir="2700000" algn="tl">
                    <a:srgbClr val="000000"/>
                  </a:outerShdw>
                </a:effectLst>
              </a:rPr>
              <a:t>系统、嵌入式系统的使用</a:t>
            </a:r>
          </a:p>
          <a:p>
            <a:r>
              <a:rPr lang="zh-CN" altLang="en-US" sz="2400" b="1">
                <a:effectLst>
                  <a:outerShdw blurRad="38100" dist="38100" dir="2700000" algn="tl">
                    <a:srgbClr val="000000"/>
                  </a:outerShdw>
                </a:effectLst>
              </a:rPr>
              <a:t>“软件就是仪器”</a:t>
            </a:r>
            <a:r>
              <a:rPr lang="en-US" altLang="zh-CN" sz="2400" b="1">
                <a:solidFill>
                  <a:schemeClr val="tx1"/>
                </a:solidFill>
                <a:effectLst>
                  <a:outerShdw blurRad="38100" dist="38100" dir="2700000" algn="tl">
                    <a:srgbClr val="000000"/>
                  </a:outerShdw>
                </a:effectLst>
              </a:rPr>
              <a:t>---LabVIEW</a:t>
            </a:r>
            <a:r>
              <a:rPr lang="zh-CN" altLang="en-US" sz="2400" b="1">
                <a:solidFill>
                  <a:schemeClr val="tx1"/>
                </a:solidFill>
                <a:effectLst>
                  <a:outerShdw blurRad="38100" dist="38100" dir="2700000" algn="tl">
                    <a:srgbClr val="000000"/>
                  </a:outerShdw>
                </a:effectLst>
              </a:rPr>
              <a:t>和虚拟仪器的问世。</a:t>
            </a:r>
          </a:p>
        </p:txBody>
      </p:sp>
      <p:sp>
        <p:nvSpPr>
          <p:cNvPr id="544780" name="Text Box 12" descr="斜纹布"/>
          <p:cNvSpPr txBox="1">
            <a:spLocks noChangeArrowheads="1"/>
          </p:cNvSpPr>
          <p:nvPr/>
        </p:nvSpPr>
        <p:spPr bwMode="auto">
          <a:xfrm>
            <a:off x="541020" y="693420"/>
            <a:ext cx="2116455" cy="521970"/>
          </a:xfrm>
          <a:prstGeom prst="rect">
            <a:avLst/>
          </a:prstGeom>
          <a:noFill/>
          <a:ln>
            <a:noFill/>
          </a:ln>
          <a:effectLst>
            <a:prstShdw prst="shdw17" dist="17961" dir="2700000">
              <a:schemeClr val="bg2"/>
            </a:prstShdw>
          </a:effectLst>
          <a:extLst>
            <a:ext uri="{909E8E84-426E-40DD-AFC4-6F175D3DCCD1}">
              <a14:hiddenFill xmlns:a14="http://schemas.microsoft.com/office/drawing/2010/main">
                <a:blipFill dpi="0" rotWithShape="0">
                  <a:blip/>
                  <a:srcRect/>
                  <a:tile tx="0" ty="0" sx="100000" sy="100000" flip="none" algn="tl"/>
                </a:blipFill>
              </a14:hiddenFill>
            </a:ext>
            <a:ext uri="{91240B29-F687-4F45-9708-019B960494DF}">
              <a14:hiddenLine xmlns:a14="http://schemas.microsoft.com/office/drawing/2010/main" w="28575">
                <a:solidFill>
                  <a:schemeClr val="tx1"/>
                </a:solidFill>
                <a:miter lim="800000"/>
                <a:headEnd/>
                <a:tailEnd/>
              </a14:hiddenLine>
            </a:ext>
          </a:extLst>
        </p:spPr>
        <p:txBody>
          <a:bodyPr wrap="square">
            <a:spAutoFit/>
          </a:bodyPr>
          <a:lstStyle/>
          <a:p>
            <a:pPr algn="l">
              <a:spcBef>
                <a:spcPct val="50000"/>
              </a:spcBef>
            </a:pPr>
            <a:r>
              <a:rPr lang="zh-CN" altLang="en-US" b="1">
                <a:solidFill>
                  <a:schemeClr val="tx1"/>
                </a:solidFill>
                <a:effectLst>
                  <a:outerShdw blurRad="38100" dist="38100" dir="2700000" algn="tl">
                    <a:srgbClr val="000000"/>
                  </a:outerShdw>
                </a:effectLst>
              </a:rPr>
              <a:t>几种趋势</a:t>
            </a:r>
            <a:r>
              <a:rPr lang="zh-CN" altLang="en-US">
                <a:solidFill>
                  <a:schemeClr val="tx1"/>
                </a:solidFill>
                <a:effectLst>
                  <a:outerShdw blurRad="38100" dist="38100" dir="2700000" algn="tl">
                    <a:srgbClr val="000000"/>
                  </a:outerShdw>
                </a:effectLst>
              </a:rPr>
              <a: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410" name="Text Box 90" descr="斜纹布"/>
          <p:cNvSpPr txBox="1">
            <a:spLocks noChangeArrowheads="1"/>
          </p:cNvSpPr>
          <p:nvPr/>
        </p:nvSpPr>
        <p:spPr bwMode="auto">
          <a:xfrm>
            <a:off x="142875" y="476885"/>
            <a:ext cx="9001125" cy="521970"/>
          </a:xfrm>
          <a:prstGeom prst="rect">
            <a:avLst/>
          </a:prstGeom>
          <a:noFill/>
          <a:ln>
            <a:noFill/>
          </a:ln>
          <a:effectLst>
            <a:prstShdw prst="shdw17" dist="17961" dir="2700000">
              <a:schemeClr val="bg2"/>
            </a:prstShdw>
          </a:effectLst>
          <a:extLst>
            <a:ext uri="{909E8E84-426E-40DD-AFC4-6F175D3DCCD1}">
              <a14:hiddenFill xmlns:a14="http://schemas.microsoft.com/office/drawing/2010/main">
                <a:blipFill dpi="0" rotWithShape="0">
                  <a:blip/>
                  <a:srcRect/>
                  <a:tile tx="0" ty="0" sx="100000" sy="100000" flip="none" algn="tl"/>
                </a:blipFill>
              </a14:hiddenFill>
            </a:ext>
            <a:ext uri="{91240B29-F687-4F45-9708-019B960494DF}">
              <a14:hiddenLine xmlns:a14="http://schemas.microsoft.com/office/drawing/2010/main" w="28575">
                <a:solidFill>
                  <a:schemeClr val="tx1"/>
                </a:solidFill>
                <a:miter lim="800000"/>
                <a:headEnd/>
                <a:tailEnd/>
              </a14:hiddenLine>
            </a:ext>
          </a:extLst>
        </p:spPr>
        <p:txBody>
          <a:bodyPr>
            <a:spAutoFit/>
          </a:bodyPr>
          <a:lstStyle/>
          <a:p>
            <a:pPr>
              <a:spcBef>
                <a:spcPct val="50000"/>
              </a:spcBef>
            </a:pPr>
            <a:r>
              <a:rPr kumimoji="1" lang="en-US" altLang="zh-CN" b="1">
                <a:solidFill>
                  <a:srgbClr val="FF0000"/>
                </a:solidFill>
                <a:latin typeface="楷体_GB2312" pitchFamily="49" charset="-122"/>
              </a:rPr>
              <a:t>1.3 </a:t>
            </a:r>
            <a:r>
              <a:rPr kumimoji="1" lang="zh-CN" altLang="en-US" b="1">
                <a:solidFill>
                  <a:srgbClr val="FF0000"/>
                </a:solidFill>
                <a:latin typeface="楷体_GB2312" pitchFamily="49" charset="-122"/>
              </a:rPr>
              <a:t>智能仪器的分类、组成和特点</a:t>
            </a:r>
            <a:r>
              <a:rPr lang="zh-CN" altLang="en-US" b="1">
                <a:solidFill>
                  <a:srgbClr val="FF0000"/>
                </a:solidFill>
              </a:rPr>
              <a:t> </a:t>
            </a:r>
          </a:p>
        </p:txBody>
      </p:sp>
      <p:sp>
        <p:nvSpPr>
          <p:cNvPr id="184411" name="Text Box 91" descr="斜纹布"/>
          <p:cNvSpPr txBox="1">
            <a:spLocks noChangeArrowheads="1"/>
          </p:cNvSpPr>
          <p:nvPr/>
        </p:nvSpPr>
        <p:spPr bwMode="auto">
          <a:xfrm>
            <a:off x="254953" y="912813"/>
            <a:ext cx="4103687" cy="460375"/>
          </a:xfrm>
          <a:prstGeom prst="rect">
            <a:avLst/>
          </a:prstGeom>
          <a:noFill/>
          <a:ln>
            <a:noFill/>
          </a:ln>
          <a:effectLst>
            <a:prstShdw prst="shdw17" dist="17961" dir="2700000">
              <a:schemeClr val="bg2"/>
            </a:prstShdw>
          </a:effectLst>
          <a:extLst>
            <a:ext uri="{909E8E84-426E-40DD-AFC4-6F175D3DCCD1}">
              <a14:hiddenFill xmlns:a14="http://schemas.microsoft.com/office/drawing/2010/main">
                <a:blipFill dpi="0" rotWithShape="0">
                  <a:blip/>
                  <a:srcRect/>
                  <a:tile tx="0" ty="0" sx="100000" sy="100000" flip="none" algn="tl"/>
                </a:blipFill>
              </a14:hiddenFill>
            </a:ext>
            <a:ext uri="{91240B29-F687-4F45-9708-019B960494DF}">
              <a14:hiddenLine xmlns:a14="http://schemas.microsoft.com/office/drawing/2010/main" w="28575">
                <a:solidFill>
                  <a:schemeClr val="tx1"/>
                </a:solidFill>
                <a:miter lim="800000"/>
                <a:headEnd/>
                <a:tailEnd/>
              </a14:hiddenLine>
            </a:ext>
          </a:extLst>
        </p:spPr>
        <p:txBody>
          <a:bodyPr>
            <a:spAutoFit/>
          </a:bodyPr>
          <a:lstStyle/>
          <a:p>
            <a:pPr>
              <a:spcBef>
                <a:spcPct val="50000"/>
              </a:spcBef>
            </a:pPr>
            <a:r>
              <a:rPr lang="en-US" altLang="zh-CN" sz="2400" b="1">
                <a:solidFill>
                  <a:srgbClr val="FF0000"/>
                </a:solidFill>
                <a:latin typeface="楷体_GB2312" pitchFamily="49" charset="-122"/>
              </a:rPr>
              <a:t>1.3.1</a:t>
            </a:r>
            <a:r>
              <a:rPr lang="zh-CN" altLang="en-US" sz="2400" b="1">
                <a:solidFill>
                  <a:srgbClr val="FF0000"/>
                </a:solidFill>
                <a:latin typeface="楷体_GB2312" pitchFamily="49" charset="-122"/>
              </a:rPr>
              <a:t>智能仪器的分类</a:t>
            </a:r>
          </a:p>
        </p:txBody>
      </p:sp>
      <p:sp>
        <p:nvSpPr>
          <p:cNvPr id="184412" name="Text Box 92" descr="斜纹布"/>
          <p:cNvSpPr txBox="1">
            <a:spLocks noChangeArrowheads="1"/>
          </p:cNvSpPr>
          <p:nvPr/>
        </p:nvSpPr>
        <p:spPr bwMode="auto">
          <a:xfrm>
            <a:off x="3419158" y="912813"/>
            <a:ext cx="2376487" cy="460375"/>
          </a:xfrm>
          <a:prstGeom prst="rect">
            <a:avLst/>
          </a:prstGeom>
          <a:noFill/>
          <a:ln>
            <a:noFill/>
          </a:ln>
          <a:effectLst>
            <a:prstShdw prst="shdw17" dist="17961" dir="2700000">
              <a:schemeClr val="bg2"/>
            </a:prstShdw>
          </a:effectLst>
          <a:extLst>
            <a:ext uri="{909E8E84-426E-40DD-AFC4-6F175D3DCCD1}">
              <a14:hiddenFill xmlns:a14="http://schemas.microsoft.com/office/drawing/2010/main">
                <a:blipFill dpi="0" rotWithShape="0">
                  <a:blip/>
                  <a:srcRect/>
                  <a:tile tx="0" ty="0" sx="100000" sy="100000" flip="none" algn="tl"/>
                </a:blipFill>
              </a14:hiddenFill>
            </a:ext>
            <a:ext uri="{91240B29-F687-4F45-9708-019B960494DF}">
              <a14:hiddenLine xmlns:a14="http://schemas.microsoft.com/office/drawing/2010/main" w="28575">
                <a:solidFill>
                  <a:schemeClr val="tx1"/>
                </a:solidFill>
                <a:miter lim="800000"/>
                <a:headEnd/>
                <a:tailEnd/>
              </a14:hiddenLine>
            </a:ext>
          </a:extLst>
        </p:spPr>
        <p:txBody>
          <a:bodyPr>
            <a:spAutoFit/>
          </a:bodyPr>
          <a:lstStyle/>
          <a:p>
            <a:pPr>
              <a:spcBef>
                <a:spcPct val="50000"/>
              </a:spcBef>
            </a:pPr>
            <a:r>
              <a:rPr lang="zh-CN" altLang="en-US" sz="2400" b="1">
                <a:solidFill>
                  <a:srgbClr val="FFFF00"/>
                </a:solidFill>
              </a:rPr>
              <a:t>智能仪器系统 </a:t>
            </a:r>
          </a:p>
        </p:txBody>
      </p:sp>
      <p:sp>
        <p:nvSpPr>
          <p:cNvPr id="184415" name="Text Box 95" descr="斜纹布"/>
          <p:cNvSpPr txBox="1">
            <a:spLocks noChangeArrowheads="1"/>
          </p:cNvSpPr>
          <p:nvPr/>
        </p:nvSpPr>
        <p:spPr bwMode="auto">
          <a:xfrm>
            <a:off x="480060" y="3791585"/>
            <a:ext cx="8548370" cy="1568450"/>
          </a:xfrm>
          <a:prstGeom prst="rect">
            <a:avLst/>
          </a:prstGeom>
          <a:noFill/>
          <a:ln>
            <a:noFill/>
          </a:ln>
          <a:effectLst>
            <a:prstShdw prst="shdw17" dist="17961" dir="2700000">
              <a:schemeClr val="bg2"/>
            </a:prstShdw>
          </a:effectLst>
          <a:extLst>
            <a:ext uri="{909E8E84-426E-40DD-AFC4-6F175D3DCCD1}">
              <a14:hiddenFill xmlns:a14="http://schemas.microsoft.com/office/drawing/2010/main">
                <a:blipFill dpi="0" rotWithShape="0">
                  <a:blip/>
                  <a:srcRect/>
                  <a:tile tx="0" ty="0" sx="100000" sy="100000" flip="none" algn="tl"/>
                </a:blipFill>
              </a14:hiddenFill>
            </a:ext>
            <a:ext uri="{91240B29-F687-4F45-9708-019B960494DF}">
              <a14:hiddenLine xmlns:a14="http://schemas.microsoft.com/office/drawing/2010/main" w="28575">
                <a:solidFill>
                  <a:schemeClr val="tx1"/>
                </a:solidFill>
                <a:miter lim="800000"/>
                <a:headEnd/>
                <a:tailEnd/>
              </a14:hiddenLine>
            </a:ext>
          </a:extLst>
        </p:spPr>
        <p:txBody>
          <a:bodyPr wrap="square">
            <a:spAutoFit/>
          </a:bodyPr>
          <a:lstStyle/>
          <a:p>
            <a:pPr>
              <a:spcBef>
                <a:spcPct val="50000"/>
              </a:spcBef>
            </a:pPr>
            <a:r>
              <a:rPr lang="zh-CN" altLang="en-US" sz="2400" b="1">
                <a:solidFill>
                  <a:schemeClr val="tx1"/>
                </a:solidFill>
              </a:rPr>
              <a:t>微机扩展式</a:t>
            </a:r>
            <a:r>
              <a:rPr lang="zh-CN" altLang="en-US" sz="2400" b="1"/>
              <a:t> </a:t>
            </a:r>
            <a:r>
              <a:rPr lang="en-US" altLang="zh-CN" sz="2400" b="1">
                <a:sym typeface="+mn-ea"/>
              </a:rPr>
              <a:t>    </a:t>
            </a:r>
            <a:r>
              <a:rPr lang="zh-CN" altLang="en-US" sz="2400" b="1">
                <a:sym typeface="+mn-ea"/>
              </a:rPr>
              <a:t>将检测功能扩展到微机中，由特定的硬件模块完成被测输入信号的采集，放大，以及输出信号的数模转换等功能，利用微机的硬件和软件资源完成数据分析和显示，给使用者的感觉首先是一个微机系统。</a:t>
            </a:r>
            <a:endParaRPr lang="zh-CN" altLang="en-US" sz="2400" b="1"/>
          </a:p>
        </p:txBody>
      </p:sp>
      <p:sp>
        <p:nvSpPr>
          <p:cNvPr id="185398" name="Text Box 54" descr="斜纹布"/>
          <p:cNvSpPr txBox="1">
            <a:spLocks noChangeArrowheads="1"/>
          </p:cNvSpPr>
          <p:nvPr/>
        </p:nvSpPr>
        <p:spPr bwMode="auto">
          <a:xfrm>
            <a:off x="564515" y="1414145"/>
            <a:ext cx="8346440" cy="1568450"/>
          </a:xfrm>
          <a:prstGeom prst="rect">
            <a:avLst/>
          </a:prstGeom>
          <a:noFill/>
          <a:ln>
            <a:noFill/>
          </a:ln>
          <a:effectLst>
            <a:prstShdw prst="shdw17" dist="17961" dir="2700000">
              <a:schemeClr val="bg2"/>
            </a:prstShdw>
          </a:effectLst>
          <a:extLst>
            <a:ext uri="{909E8E84-426E-40DD-AFC4-6F175D3DCCD1}">
              <a14:hiddenFill xmlns:a14="http://schemas.microsoft.com/office/drawing/2010/main">
                <a:blipFill dpi="0" rotWithShape="0">
                  <a:blip/>
                  <a:srcRect/>
                  <a:tile tx="0" ty="0" sx="100000" sy="100000" flip="none" algn="tl"/>
                </a:blipFill>
              </a14:hiddenFill>
            </a:ext>
            <a:ext uri="{91240B29-F687-4F45-9708-019B960494DF}">
              <a14:hiddenLine xmlns:a14="http://schemas.microsoft.com/office/drawing/2010/main" w="28575">
                <a:solidFill>
                  <a:schemeClr val="tx1"/>
                </a:solidFill>
                <a:miter lim="800000"/>
                <a:headEnd/>
                <a:tailEnd/>
              </a14:hiddenLine>
            </a:ext>
          </a:extLst>
        </p:spPr>
        <p:txBody>
          <a:bodyPr wrap="square">
            <a:spAutoFit/>
          </a:bodyPr>
          <a:lstStyle/>
          <a:p>
            <a:pPr>
              <a:spcBef>
                <a:spcPct val="50000"/>
              </a:spcBef>
            </a:pPr>
            <a:r>
              <a:rPr lang="zh-CN" altLang="en-US" sz="2400" b="1">
                <a:solidFill>
                  <a:schemeClr val="tx1"/>
                </a:solidFill>
                <a:sym typeface="+mn-ea"/>
              </a:rPr>
              <a:t>微机内嵌（内藏）式</a:t>
            </a:r>
            <a:r>
              <a:rPr lang="en-US" altLang="zh-CN" sz="2400" b="1">
                <a:solidFill>
                  <a:schemeClr val="tx1"/>
                </a:solidFill>
                <a:sym typeface="+mn-ea"/>
              </a:rPr>
              <a:t>  </a:t>
            </a:r>
            <a:r>
              <a:rPr lang="zh-CN" altLang="en-US" sz="2400" b="1"/>
              <a:t>将微机作为核心部件嵌入到智能仪器中，仪器包含一个或多个微机，属于嵌入式系统（</a:t>
            </a:r>
            <a:r>
              <a:rPr lang="en-US" altLang="zh-CN" sz="2400" b="1">
                <a:solidFill>
                  <a:srgbClr val="FF0000"/>
                </a:solidFill>
                <a:latin typeface="Times New Roman" panose="02020603050405020304" pitchFamily="18" charset="0"/>
                <a:cs typeface="Times New Roman" panose="02020603050405020304" pitchFamily="18" charset="0"/>
              </a:rPr>
              <a:t>Embedded System</a:t>
            </a:r>
            <a:r>
              <a:rPr lang="zh-CN" altLang="en-US" sz="2400" b="1"/>
              <a:t>）。利用微机强大的功能完成信号调理、</a:t>
            </a:r>
            <a:r>
              <a:rPr lang="en-US" altLang="zh-CN" sz="2400" b="1">
                <a:latin typeface="Times New Roman" panose="02020603050405020304" pitchFamily="18" charset="0"/>
                <a:cs typeface="Times New Roman" panose="02020603050405020304" pitchFamily="18" charset="0"/>
              </a:rPr>
              <a:t>A/D</a:t>
            </a:r>
            <a:r>
              <a:rPr lang="zh-CN" altLang="en-US" sz="2400" b="1"/>
              <a:t>转换、数字处理、数据存储、显示、打印、通信等各项任务。  </a:t>
            </a:r>
          </a:p>
        </p:txBody>
      </p:sp>
      <p:sp>
        <p:nvSpPr>
          <p:cNvPr id="185399" name="Text Box 55" descr="斜纹布"/>
          <p:cNvSpPr txBox="1">
            <a:spLocks noChangeArrowheads="1"/>
          </p:cNvSpPr>
          <p:nvPr/>
        </p:nvSpPr>
        <p:spPr bwMode="auto">
          <a:xfrm>
            <a:off x="612140" y="2929255"/>
            <a:ext cx="8335645" cy="829945"/>
          </a:xfrm>
          <a:prstGeom prst="rect">
            <a:avLst/>
          </a:prstGeom>
          <a:noFill/>
          <a:ln>
            <a:noFill/>
          </a:ln>
          <a:effectLst>
            <a:prstShdw prst="shdw17" dist="17961" dir="2700000">
              <a:schemeClr val="bg2"/>
            </a:prstShdw>
          </a:effectLst>
          <a:extLst>
            <a:ext uri="{909E8E84-426E-40DD-AFC4-6F175D3DCCD1}">
              <a14:hiddenFill xmlns:a14="http://schemas.microsoft.com/office/drawing/2010/main">
                <a:blipFill dpi="0" rotWithShape="0">
                  <a:blip/>
                  <a:srcRect/>
                  <a:tile tx="0" ty="0" sx="100000" sy="100000" flip="none" algn="tl"/>
                </a:blipFill>
              </a14:hiddenFill>
            </a:ext>
            <a:ext uri="{91240B29-F687-4F45-9708-019B960494DF}">
              <a14:hiddenLine xmlns:a14="http://schemas.microsoft.com/office/drawing/2010/main" w="28575">
                <a:solidFill>
                  <a:schemeClr val="tx1"/>
                </a:solidFill>
                <a:miter lim="800000"/>
                <a:headEnd/>
                <a:tailEnd/>
              </a14:hiddenLine>
            </a:ext>
          </a:extLst>
        </p:spPr>
        <p:txBody>
          <a:bodyPr wrap="square">
            <a:spAutoFit/>
          </a:bodyPr>
          <a:lstStyle/>
          <a:p>
            <a:pPr>
              <a:spcBef>
                <a:spcPct val="50000"/>
              </a:spcBef>
            </a:pPr>
            <a:r>
              <a:rPr lang="zh-CN" altLang="en-US" sz="2400" b="1">
                <a:solidFill>
                  <a:srgbClr val="FF0000"/>
                </a:solidFill>
                <a:sym typeface="+mn-ea"/>
              </a:rPr>
              <a:t>举例：</a:t>
            </a:r>
            <a:r>
              <a:rPr lang="zh-CN" altLang="en-US" sz="2400" b="1"/>
              <a:t>高级汽车的燃料喷射系统、空调系统、音响部分、</a:t>
            </a:r>
            <a:r>
              <a:rPr lang="en-US" altLang="zh-CN" sz="2400" b="1">
                <a:latin typeface="Times New Roman" panose="02020603050405020304" pitchFamily="18" charset="0"/>
                <a:cs typeface="Times New Roman" panose="02020603050405020304" pitchFamily="18" charset="0"/>
              </a:rPr>
              <a:t>ABS</a:t>
            </a:r>
            <a:r>
              <a:rPr lang="zh-CN" altLang="en-US" sz="2400" b="1"/>
              <a:t>系统、卫星定位系统、安全气囊系统等多处都含有微机 </a:t>
            </a:r>
          </a:p>
        </p:txBody>
      </p:sp>
      <p:sp>
        <p:nvSpPr>
          <p:cNvPr id="186442" name="Text Box 74" descr="斜纹布"/>
          <p:cNvSpPr txBox="1">
            <a:spLocks noChangeArrowheads="1"/>
          </p:cNvSpPr>
          <p:nvPr/>
        </p:nvSpPr>
        <p:spPr bwMode="auto">
          <a:xfrm>
            <a:off x="468630" y="5295900"/>
            <a:ext cx="8498840" cy="829945"/>
          </a:xfrm>
          <a:prstGeom prst="rect">
            <a:avLst/>
          </a:prstGeom>
          <a:noFill/>
          <a:ln>
            <a:noFill/>
          </a:ln>
          <a:effectLst>
            <a:prstShdw prst="shdw17" dist="17961" dir="2700000">
              <a:schemeClr val="bg2"/>
            </a:prstShdw>
          </a:effectLst>
          <a:extLst>
            <a:ext uri="{909E8E84-426E-40DD-AFC4-6F175D3DCCD1}">
              <a14:hiddenFill xmlns:a14="http://schemas.microsoft.com/office/drawing/2010/main">
                <a:blipFill dpi="0" rotWithShape="0">
                  <a:blip/>
                  <a:srcRect/>
                  <a:tile tx="0" ty="0" sx="100000" sy="100000" flip="none" algn="tl"/>
                </a:blipFill>
              </a14:hiddenFill>
            </a:ext>
            <a:ext uri="{91240B29-F687-4F45-9708-019B960494DF}">
              <a14:hiddenLine xmlns:a14="http://schemas.microsoft.com/office/drawing/2010/main" w="28575">
                <a:solidFill>
                  <a:schemeClr val="tx1"/>
                </a:solidFill>
                <a:miter lim="800000"/>
                <a:headEnd/>
                <a:tailEnd/>
              </a14:hiddenLine>
            </a:ext>
          </a:extLst>
        </p:spPr>
        <p:txBody>
          <a:bodyPr wrap="square">
            <a:spAutoFit/>
          </a:bodyPr>
          <a:lstStyle/>
          <a:p>
            <a:pPr>
              <a:spcBef>
                <a:spcPct val="50000"/>
              </a:spcBef>
            </a:pPr>
            <a:r>
              <a:rPr lang="zh-CN" altLang="en-US" sz="2400" b="1">
                <a:solidFill>
                  <a:srgbClr val="FF0000"/>
                </a:solidFill>
                <a:sym typeface="+mn-ea"/>
              </a:rPr>
              <a:t>举例</a:t>
            </a:r>
            <a:r>
              <a:rPr lang="en-US" altLang="zh-CN" sz="2400" b="1">
                <a:sym typeface="+mn-ea"/>
              </a:rPr>
              <a:t>  </a:t>
            </a:r>
            <a:r>
              <a:rPr lang="zh-CN" altLang="en-US" sz="2400" b="1"/>
              <a:t>前面介绍的个人仪器、</a:t>
            </a:r>
            <a:r>
              <a:rPr lang="en-US" altLang="zh-CN" sz="2400" b="1">
                <a:latin typeface="Times New Roman" panose="02020603050405020304" pitchFamily="18" charset="0"/>
                <a:cs typeface="Times New Roman" panose="02020603050405020304" pitchFamily="18" charset="0"/>
              </a:rPr>
              <a:t>VXI</a:t>
            </a:r>
            <a:r>
              <a:rPr lang="zh-CN" altLang="en-US" sz="2400" b="1"/>
              <a:t>总线仪器、虚拟仪器等属于微机扩展式仪器。</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84412"/>
                                        </p:tgtEl>
                                        <p:attrNameLst>
                                          <p:attrName>style.visibility</p:attrName>
                                        </p:attrNameLst>
                                      </p:cBhvr>
                                      <p:to>
                                        <p:strVal val="visible"/>
                                      </p:to>
                                    </p:set>
                                    <p:anim calcmode="lin" valueType="num">
                                      <p:cBhvr additive="base">
                                        <p:cTn id="7" dur="500" fill="hold"/>
                                        <p:tgtEl>
                                          <p:spTgt spid="184412"/>
                                        </p:tgtEl>
                                        <p:attrNameLst>
                                          <p:attrName>ppt_x</p:attrName>
                                        </p:attrNameLst>
                                      </p:cBhvr>
                                      <p:tavLst>
                                        <p:tav tm="0">
                                          <p:val>
                                            <p:strVal val="#ppt_x"/>
                                          </p:val>
                                        </p:tav>
                                        <p:tav tm="100000">
                                          <p:val>
                                            <p:strVal val="#ppt_x"/>
                                          </p:val>
                                        </p:tav>
                                      </p:tavLst>
                                    </p:anim>
                                    <p:anim calcmode="lin" valueType="num">
                                      <p:cBhvr additive="base">
                                        <p:cTn id="8" dur="500" fill="hold"/>
                                        <p:tgtEl>
                                          <p:spTgt spid="18441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85398"/>
                                        </p:tgtEl>
                                        <p:attrNameLst>
                                          <p:attrName>style.visibility</p:attrName>
                                        </p:attrNameLst>
                                      </p:cBhvr>
                                      <p:to>
                                        <p:strVal val="visible"/>
                                      </p:to>
                                    </p:set>
                                    <p:anim calcmode="lin" valueType="num">
                                      <p:cBhvr additive="base">
                                        <p:cTn id="13" dur="500" fill="hold"/>
                                        <p:tgtEl>
                                          <p:spTgt spid="185398"/>
                                        </p:tgtEl>
                                        <p:attrNameLst>
                                          <p:attrName>ppt_x</p:attrName>
                                        </p:attrNameLst>
                                      </p:cBhvr>
                                      <p:tavLst>
                                        <p:tav tm="0">
                                          <p:val>
                                            <p:strVal val="#ppt_x"/>
                                          </p:val>
                                        </p:tav>
                                        <p:tav tm="100000">
                                          <p:val>
                                            <p:strVal val="#ppt_x"/>
                                          </p:val>
                                        </p:tav>
                                      </p:tavLst>
                                    </p:anim>
                                    <p:anim calcmode="lin" valueType="num">
                                      <p:cBhvr additive="base">
                                        <p:cTn id="14" dur="500" fill="hold"/>
                                        <p:tgtEl>
                                          <p:spTgt spid="185398"/>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185399"/>
                                        </p:tgtEl>
                                        <p:attrNameLst>
                                          <p:attrName>style.visibility</p:attrName>
                                        </p:attrNameLst>
                                      </p:cBhvr>
                                      <p:to>
                                        <p:strVal val="visible"/>
                                      </p:to>
                                    </p:set>
                                    <p:anim calcmode="lin" valueType="num">
                                      <p:cBhvr additive="base">
                                        <p:cTn id="19" dur="500" fill="hold"/>
                                        <p:tgtEl>
                                          <p:spTgt spid="185399"/>
                                        </p:tgtEl>
                                        <p:attrNameLst>
                                          <p:attrName>ppt_x</p:attrName>
                                        </p:attrNameLst>
                                      </p:cBhvr>
                                      <p:tavLst>
                                        <p:tav tm="0">
                                          <p:val>
                                            <p:strVal val="#ppt_x"/>
                                          </p:val>
                                        </p:tav>
                                        <p:tav tm="100000">
                                          <p:val>
                                            <p:strVal val="#ppt_x"/>
                                          </p:val>
                                        </p:tav>
                                      </p:tavLst>
                                    </p:anim>
                                    <p:anim calcmode="lin" valueType="num">
                                      <p:cBhvr additive="base">
                                        <p:cTn id="20" dur="500" fill="hold"/>
                                        <p:tgtEl>
                                          <p:spTgt spid="185399"/>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184415"/>
                                        </p:tgtEl>
                                        <p:attrNameLst>
                                          <p:attrName>style.visibility</p:attrName>
                                        </p:attrNameLst>
                                      </p:cBhvr>
                                      <p:to>
                                        <p:strVal val="visible"/>
                                      </p:to>
                                    </p:set>
                                    <p:anim calcmode="lin" valueType="num">
                                      <p:cBhvr additive="base">
                                        <p:cTn id="25" dur="500" fill="hold"/>
                                        <p:tgtEl>
                                          <p:spTgt spid="184415"/>
                                        </p:tgtEl>
                                        <p:attrNameLst>
                                          <p:attrName>ppt_x</p:attrName>
                                        </p:attrNameLst>
                                      </p:cBhvr>
                                      <p:tavLst>
                                        <p:tav tm="0">
                                          <p:val>
                                            <p:strVal val="#ppt_x"/>
                                          </p:val>
                                        </p:tav>
                                        <p:tav tm="100000">
                                          <p:val>
                                            <p:strVal val="#ppt_x"/>
                                          </p:val>
                                        </p:tav>
                                      </p:tavLst>
                                    </p:anim>
                                    <p:anim calcmode="lin" valueType="num">
                                      <p:cBhvr additive="base">
                                        <p:cTn id="26" dur="500" fill="hold"/>
                                        <p:tgtEl>
                                          <p:spTgt spid="184415"/>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186442"/>
                                        </p:tgtEl>
                                        <p:attrNameLst>
                                          <p:attrName>style.visibility</p:attrName>
                                        </p:attrNameLst>
                                      </p:cBhvr>
                                      <p:to>
                                        <p:strVal val="visible"/>
                                      </p:to>
                                    </p:set>
                                    <p:anim calcmode="lin" valueType="num">
                                      <p:cBhvr additive="base">
                                        <p:cTn id="31" dur="500" fill="hold"/>
                                        <p:tgtEl>
                                          <p:spTgt spid="186442"/>
                                        </p:tgtEl>
                                        <p:attrNameLst>
                                          <p:attrName>ppt_x</p:attrName>
                                        </p:attrNameLst>
                                      </p:cBhvr>
                                      <p:tavLst>
                                        <p:tav tm="0">
                                          <p:val>
                                            <p:strVal val="#ppt_x"/>
                                          </p:val>
                                        </p:tav>
                                        <p:tav tm="100000">
                                          <p:val>
                                            <p:strVal val="#ppt_x"/>
                                          </p:val>
                                        </p:tav>
                                      </p:tavLst>
                                    </p:anim>
                                    <p:anim calcmode="lin" valueType="num">
                                      <p:cBhvr additive="base">
                                        <p:cTn id="32" dur="500" fill="hold"/>
                                        <p:tgtEl>
                                          <p:spTgt spid="18644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4412" grpId="0" bldLvl="0" animBg="1"/>
      <p:bldP spid="184415" grpId="0" bldLvl="0" animBg="1"/>
      <p:bldP spid="185398" grpId="0" bldLvl="0" animBg="1"/>
      <p:bldP spid="185399" grpId="0" bldLvl="0" animBg="1"/>
      <p:bldP spid="186442" grpId="0" bldLvl="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7461" name="Text Box 69" descr="斜纹布"/>
          <p:cNvSpPr txBox="1">
            <a:spLocks noChangeArrowheads="1"/>
          </p:cNvSpPr>
          <p:nvPr/>
        </p:nvSpPr>
        <p:spPr bwMode="auto">
          <a:xfrm>
            <a:off x="253048" y="549275"/>
            <a:ext cx="5184775" cy="457200"/>
          </a:xfrm>
          <a:prstGeom prst="rect">
            <a:avLst/>
          </a:prstGeom>
          <a:noFill/>
          <a:ln>
            <a:noFill/>
          </a:ln>
          <a:effectLst>
            <a:prstShdw prst="shdw17" dist="17961" dir="2700000">
              <a:schemeClr val="bg2"/>
            </a:prstShdw>
          </a:effectLst>
          <a:extLst>
            <a:ext uri="{909E8E84-426E-40DD-AFC4-6F175D3DCCD1}">
              <a14:hiddenFill xmlns:a14="http://schemas.microsoft.com/office/drawing/2010/main">
                <a:blipFill dpi="0" rotWithShape="0">
                  <a:blip/>
                  <a:srcRect/>
                  <a:tile tx="0" ty="0" sx="100000" sy="100000" flip="none" algn="tl"/>
                </a:blipFill>
              </a14:hiddenFill>
            </a:ext>
            <a:ext uri="{91240B29-F687-4F45-9708-019B960494DF}">
              <a14:hiddenLine xmlns:a14="http://schemas.microsoft.com/office/drawing/2010/main" w="28575">
                <a:solidFill>
                  <a:schemeClr val="tx1"/>
                </a:solidFill>
                <a:miter lim="800000"/>
                <a:headEnd/>
                <a:tailEnd/>
              </a14:hiddenLine>
            </a:ext>
          </a:extLst>
        </p:spPr>
        <p:txBody>
          <a:bodyPr>
            <a:spAutoFit/>
          </a:bodyPr>
          <a:lstStyle/>
          <a:p>
            <a:pPr>
              <a:spcBef>
                <a:spcPct val="50000"/>
              </a:spcBef>
            </a:pPr>
            <a:r>
              <a:rPr lang="en-US" altLang="zh-CN" sz="2400" b="1">
                <a:solidFill>
                  <a:srgbClr val="FF0000"/>
                </a:solidFill>
                <a:latin typeface="楷体_GB2312" pitchFamily="49" charset="-122"/>
              </a:rPr>
              <a:t>1.3.2</a:t>
            </a:r>
            <a:r>
              <a:rPr lang="zh-CN" altLang="en-US" sz="2400" b="1">
                <a:solidFill>
                  <a:srgbClr val="FF0000"/>
                </a:solidFill>
                <a:latin typeface="楷体_GB2312" pitchFamily="49" charset="-122"/>
              </a:rPr>
              <a:t>智能仪器的组成</a:t>
            </a:r>
          </a:p>
        </p:txBody>
      </p:sp>
      <p:sp>
        <p:nvSpPr>
          <p:cNvPr id="187462" name="AutoShape 70"/>
          <p:cNvSpPr/>
          <p:nvPr/>
        </p:nvSpPr>
        <p:spPr bwMode="auto">
          <a:xfrm>
            <a:off x="1043305" y="3224530"/>
            <a:ext cx="521335" cy="2858770"/>
          </a:xfrm>
          <a:prstGeom prst="leftBrace">
            <a:avLst>
              <a:gd name="adj1" fmla="val 98291"/>
              <a:gd name="adj2" fmla="val 50819"/>
            </a:avLst>
          </a:prstGeom>
          <a:noFill/>
          <a:ln w="28575">
            <a:solidFill>
              <a:schemeClr val="tx1"/>
            </a:solidFill>
            <a:rou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87463" name="Text Box 71" descr="斜纹布"/>
          <p:cNvSpPr txBox="1">
            <a:spLocks noChangeArrowheads="1"/>
          </p:cNvSpPr>
          <p:nvPr/>
        </p:nvSpPr>
        <p:spPr bwMode="auto">
          <a:xfrm>
            <a:off x="251778" y="4280853"/>
            <a:ext cx="1006475" cy="822325"/>
          </a:xfrm>
          <a:prstGeom prst="rect">
            <a:avLst/>
          </a:prstGeom>
          <a:noFill/>
          <a:ln>
            <a:noFill/>
          </a:ln>
          <a:effectLst>
            <a:prstShdw prst="shdw17" dist="17961" dir="2700000">
              <a:schemeClr val="bg2"/>
            </a:prstShdw>
          </a:effectLst>
          <a:extLst>
            <a:ext uri="{909E8E84-426E-40DD-AFC4-6F175D3DCCD1}">
              <a14:hiddenFill xmlns:a14="http://schemas.microsoft.com/office/drawing/2010/main">
                <a:blipFill dpi="0" rotWithShape="0">
                  <a:blip/>
                  <a:srcRect/>
                  <a:tile tx="0" ty="0" sx="100000" sy="100000" flip="none" algn="tl"/>
                </a:blipFill>
              </a14:hiddenFill>
            </a:ext>
            <a:ext uri="{91240B29-F687-4F45-9708-019B960494DF}">
              <a14:hiddenLine xmlns:a14="http://schemas.microsoft.com/office/drawing/2010/main" w="28575">
                <a:solidFill>
                  <a:schemeClr val="tx1"/>
                </a:solidFill>
                <a:miter lim="800000"/>
                <a:headEnd/>
                <a:tailEnd/>
              </a14:hiddenLine>
            </a:ext>
          </a:extLst>
        </p:spPr>
        <p:txBody>
          <a:bodyPr>
            <a:spAutoFit/>
          </a:bodyPr>
          <a:lstStyle/>
          <a:p>
            <a:pPr>
              <a:spcBef>
                <a:spcPct val="50000"/>
              </a:spcBef>
            </a:pPr>
            <a:r>
              <a:rPr lang="zh-CN" altLang="en-US" sz="2400" b="1"/>
              <a:t>智能仪器</a:t>
            </a:r>
          </a:p>
        </p:txBody>
      </p:sp>
      <p:sp>
        <p:nvSpPr>
          <p:cNvPr id="187464" name="Text Box 72" descr="斜纹布"/>
          <p:cNvSpPr txBox="1">
            <a:spLocks noChangeArrowheads="1"/>
          </p:cNvSpPr>
          <p:nvPr/>
        </p:nvSpPr>
        <p:spPr bwMode="auto">
          <a:xfrm>
            <a:off x="1475105" y="2983548"/>
            <a:ext cx="1008063" cy="457200"/>
          </a:xfrm>
          <a:prstGeom prst="rect">
            <a:avLst/>
          </a:prstGeom>
          <a:noFill/>
          <a:ln>
            <a:noFill/>
          </a:ln>
          <a:effectLst>
            <a:prstShdw prst="shdw17" dist="17961" dir="2700000">
              <a:schemeClr val="bg2"/>
            </a:prstShdw>
          </a:effectLst>
          <a:extLst>
            <a:ext uri="{909E8E84-426E-40DD-AFC4-6F175D3DCCD1}">
              <a14:hiddenFill xmlns:a14="http://schemas.microsoft.com/office/drawing/2010/main">
                <a:blipFill dpi="0" rotWithShape="0">
                  <a:blip/>
                  <a:srcRect/>
                  <a:tile tx="0" ty="0" sx="100000" sy="100000" flip="none" algn="tl"/>
                </a:blipFill>
              </a14:hiddenFill>
            </a:ext>
            <a:ext uri="{91240B29-F687-4F45-9708-019B960494DF}">
              <a14:hiddenLine xmlns:a14="http://schemas.microsoft.com/office/drawing/2010/main" w="28575">
                <a:solidFill>
                  <a:schemeClr val="tx1"/>
                </a:solidFill>
                <a:miter lim="800000"/>
                <a:headEnd/>
                <a:tailEnd/>
              </a14:hiddenLine>
            </a:ext>
          </a:extLst>
        </p:spPr>
        <p:txBody>
          <a:bodyPr>
            <a:spAutoFit/>
          </a:bodyPr>
          <a:lstStyle/>
          <a:p>
            <a:pPr>
              <a:spcBef>
                <a:spcPct val="50000"/>
              </a:spcBef>
            </a:pPr>
            <a:r>
              <a:rPr lang="zh-CN" altLang="en-US" sz="2400" b="1"/>
              <a:t>硬件</a:t>
            </a:r>
          </a:p>
        </p:txBody>
      </p:sp>
      <p:sp>
        <p:nvSpPr>
          <p:cNvPr id="187465" name="Text Box 73" descr="斜纹布"/>
          <p:cNvSpPr txBox="1">
            <a:spLocks noChangeArrowheads="1"/>
          </p:cNvSpPr>
          <p:nvPr/>
        </p:nvSpPr>
        <p:spPr bwMode="auto">
          <a:xfrm>
            <a:off x="1476375" y="5862955"/>
            <a:ext cx="1152525" cy="457200"/>
          </a:xfrm>
          <a:prstGeom prst="rect">
            <a:avLst/>
          </a:prstGeom>
          <a:noFill/>
          <a:ln>
            <a:noFill/>
          </a:ln>
          <a:effectLst>
            <a:prstShdw prst="shdw17" dist="17961" dir="2700000">
              <a:schemeClr val="bg2"/>
            </a:prstShdw>
          </a:effectLst>
          <a:extLst>
            <a:ext uri="{909E8E84-426E-40DD-AFC4-6F175D3DCCD1}">
              <a14:hiddenFill xmlns:a14="http://schemas.microsoft.com/office/drawing/2010/main">
                <a:blipFill dpi="0" rotWithShape="0">
                  <a:blip/>
                  <a:srcRect/>
                  <a:tile tx="0" ty="0" sx="100000" sy="100000" flip="none" algn="tl"/>
                </a:blipFill>
              </a14:hiddenFill>
            </a:ext>
            <a:ext uri="{91240B29-F687-4F45-9708-019B960494DF}">
              <a14:hiddenLine xmlns:a14="http://schemas.microsoft.com/office/drawing/2010/main" w="28575">
                <a:solidFill>
                  <a:schemeClr val="tx1"/>
                </a:solidFill>
                <a:miter lim="800000"/>
                <a:headEnd/>
                <a:tailEnd/>
              </a14:hiddenLine>
            </a:ext>
          </a:extLst>
        </p:spPr>
        <p:txBody>
          <a:bodyPr>
            <a:spAutoFit/>
          </a:bodyPr>
          <a:lstStyle/>
          <a:p>
            <a:pPr>
              <a:spcBef>
                <a:spcPct val="50000"/>
              </a:spcBef>
            </a:pPr>
            <a:r>
              <a:rPr lang="zh-CN" altLang="en-US" sz="2400" b="1"/>
              <a:t>软件 </a:t>
            </a:r>
          </a:p>
        </p:txBody>
      </p:sp>
      <p:sp>
        <p:nvSpPr>
          <p:cNvPr id="187466" name="Text Box 74" descr="斜纹布"/>
          <p:cNvSpPr txBox="1">
            <a:spLocks noChangeArrowheads="1"/>
          </p:cNvSpPr>
          <p:nvPr/>
        </p:nvSpPr>
        <p:spPr bwMode="auto">
          <a:xfrm>
            <a:off x="2484120" y="4259898"/>
            <a:ext cx="2087563" cy="457200"/>
          </a:xfrm>
          <a:prstGeom prst="rect">
            <a:avLst/>
          </a:prstGeom>
          <a:noFill/>
          <a:ln>
            <a:noFill/>
          </a:ln>
          <a:effectLst>
            <a:prstShdw prst="shdw17" dist="17961" dir="2700000">
              <a:schemeClr val="bg2"/>
            </a:prstShdw>
          </a:effectLst>
          <a:extLst>
            <a:ext uri="{909E8E84-426E-40DD-AFC4-6F175D3DCCD1}">
              <a14:hiddenFill xmlns:a14="http://schemas.microsoft.com/office/drawing/2010/main">
                <a:blipFill dpi="0" rotWithShape="0">
                  <a:blip/>
                  <a:srcRect/>
                  <a:tile tx="0" ty="0" sx="100000" sy="100000" flip="none" algn="tl"/>
                </a:blipFill>
              </a14:hiddenFill>
            </a:ext>
            <a:ext uri="{91240B29-F687-4F45-9708-019B960494DF}">
              <a14:hiddenLine xmlns:a14="http://schemas.microsoft.com/office/drawing/2010/main" w="28575">
                <a:solidFill>
                  <a:schemeClr val="tx1"/>
                </a:solidFill>
                <a:miter lim="800000"/>
                <a:headEnd/>
                <a:tailEnd/>
              </a14:hiddenLine>
            </a:ext>
          </a:extLst>
        </p:spPr>
        <p:txBody>
          <a:bodyPr>
            <a:spAutoFit/>
          </a:bodyPr>
          <a:lstStyle/>
          <a:p>
            <a:pPr>
              <a:spcBef>
                <a:spcPct val="50000"/>
              </a:spcBef>
            </a:pPr>
            <a:r>
              <a:rPr lang="zh-CN" altLang="en-US" sz="2400" b="1"/>
              <a:t>人机接口电路</a:t>
            </a:r>
          </a:p>
        </p:txBody>
      </p:sp>
      <p:sp>
        <p:nvSpPr>
          <p:cNvPr id="187467" name="AutoShape 75"/>
          <p:cNvSpPr/>
          <p:nvPr/>
        </p:nvSpPr>
        <p:spPr bwMode="auto">
          <a:xfrm>
            <a:off x="2268855" y="1128395"/>
            <a:ext cx="426720" cy="4105910"/>
          </a:xfrm>
          <a:prstGeom prst="leftBrace">
            <a:avLst>
              <a:gd name="adj1" fmla="val 91392"/>
              <a:gd name="adj2" fmla="val 50819"/>
            </a:avLst>
          </a:prstGeom>
          <a:noFill/>
          <a:ln w="28575">
            <a:solidFill>
              <a:schemeClr val="tx1"/>
            </a:solidFill>
            <a:rou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87470" name="Text Box 78" descr="斜纹布"/>
          <p:cNvSpPr txBox="1">
            <a:spLocks noChangeArrowheads="1"/>
          </p:cNvSpPr>
          <p:nvPr/>
        </p:nvSpPr>
        <p:spPr bwMode="auto">
          <a:xfrm>
            <a:off x="2700338" y="909955"/>
            <a:ext cx="1655762" cy="457200"/>
          </a:xfrm>
          <a:prstGeom prst="rect">
            <a:avLst/>
          </a:prstGeom>
          <a:noFill/>
          <a:ln>
            <a:noFill/>
          </a:ln>
          <a:effectLst>
            <a:prstShdw prst="shdw17" dist="17961" dir="2700000">
              <a:schemeClr val="bg2"/>
            </a:prstShdw>
          </a:effectLst>
          <a:extLst>
            <a:ext uri="{909E8E84-426E-40DD-AFC4-6F175D3DCCD1}">
              <a14:hiddenFill xmlns:a14="http://schemas.microsoft.com/office/drawing/2010/main">
                <a:blipFill dpi="0" rotWithShape="0">
                  <a:blip/>
                  <a:srcRect/>
                  <a:tile tx="0" ty="0" sx="100000" sy="100000" flip="none" algn="tl"/>
                </a:blipFill>
              </a14:hiddenFill>
            </a:ext>
            <a:ext uri="{91240B29-F687-4F45-9708-019B960494DF}">
              <a14:hiddenLine xmlns:a14="http://schemas.microsoft.com/office/drawing/2010/main" w="28575">
                <a:solidFill>
                  <a:schemeClr val="tx1"/>
                </a:solidFill>
                <a:miter lim="800000"/>
                <a:headEnd/>
                <a:tailEnd/>
              </a14:hiddenLine>
            </a:ext>
          </a:extLst>
        </p:spPr>
        <p:txBody>
          <a:bodyPr>
            <a:spAutoFit/>
          </a:bodyPr>
          <a:lstStyle/>
          <a:p>
            <a:pPr>
              <a:spcBef>
                <a:spcPct val="50000"/>
              </a:spcBef>
            </a:pPr>
            <a:r>
              <a:rPr lang="zh-CN" altLang="en-US" sz="2400" b="1"/>
              <a:t>微处理器</a:t>
            </a:r>
          </a:p>
        </p:txBody>
      </p:sp>
      <p:sp>
        <p:nvSpPr>
          <p:cNvPr id="187471" name="Text Box 79" descr="斜纹布"/>
          <p:cNvSpPr txBox="1">
            <a:spLocks noChangeArrowheads="1"/>
          </p:cNvSpPr>
          <p:nvPr/>
        </p:nvSpPr>
        <p:spPr bwMode="auto">
          <a:xfrm>
            <a:off x="2700020" y="1342390"/>
            <a:ext cx="1368425" cy="457200"/>
          </a:xfrm>
          <a:prstGeom prst="rect">
            <a:avLst/>
          </a:prstGeom>
          <a:noFill/>
          <a:ln>
            <a:noFill/>
          </a:ln>
          <a:effectLst>
            <a:prstShdw prst="shdw17" dist="17961" dir="2700000">
              <a:schemeClr val="bg2"/>
            </a:prstShdw>
          </a:effectLst>
          <a:extLst>
            <a:ext uri="{909E8E84-426E-40DD-AFC4-6F175D3DCCD1}">
              <a14:hiddenFill xmlns:a14="http://schemas.microsoft.com/office/drawing/2010/main">
                <a:blipFill dpi="0" rotWithShape="0">
                  <a:blip/>
                  <a:srcRect/>
                  <a:tile tx="0" ty="0" sx="100000" sy="100000" flip="none" algn="tl"/>
                </a:blipFill>
              </a14:hiddenFill>
            </a:ext>
            <a:ext uri="{91240B29-F687-4F45-9708-019B960494DF}">
              <a14:hiddenLine xmlns:a14="http://schemas.microsoft.com/office/drawing/2010/main" w="28575">
                <a:solidFill>
                  <a:schemeClr val="tx1"/>
                </a:solidFill>
                <a:miter lim="800000"/>
                <a:headEnd/>
                <a:tailEnd/>
              </a14:hiddenLine>
            </a:ext>
          </a:extLst>
        </p:spPr>
        <p:txBody>
          <a:bodyPr>
            <a:spAutoFit/>
          </a:bodyPr>
          <a:lstStyle/>
          <a:p>
            <a:pPr>
              <a:spcBef>
                <a:spcPct val="50000"/>
              </a:spcBef>
            </a:pPr>
            <a:r>
              <a:rPr lang="zh-CN" altLang="en-US" sz="2400" b="1"/>
              <a:t>存储器</a:t>
            </a:r>
          </a:p>
        </p:txBody>
      </p:sp>
      <p:sp>
        <p:nvSpPr>
          <p:cNvPr id="187472" name="Text Box 80" descr="斜纹布"/>
          <p:cNvSpPr txBox="1">
            <a:spLocks noChangeArrowheads="1"/>
          </p:cNvSpPr>
          <p:nvPr/>
        </p:nvSpPr>
        <p:spPr bwMode="auto">
          <a:xfrm>
            <a:off x="2700338" y="2242185"/>
            <a:ext cx="1584325" cy="457200"/>
          </a:xfrm>
          <a:prstGeom prst="rect">
            <a:avLst/>
          </a:prstGeom>
          <a:noFill/>
          <a:ln>
            <a:noFill/>
          </a:ln>
          <a:effectLst>
            <a:prstShdw prst="shdw17" dist="17961" dir="2700000">
              <a:schemeClr val="bg2"/>
            </a:prstShdw>
          </a:effectLst>
          <a:extLst>
            <a:ext uri="{909E8E84-426E-40DD-AFC4-6F175D3DCCD1}">
              <a14:hiddenFill xmlns:a14="http://schemas.microsoft.com/office/drawing/2010/main">
                <a:blipFill dpi="0" rotWithShape="0">
                  <a:blip/>
                  <a:srcRect/>
                  <a:tile tx="0" ty="0" sx="100000" sy="100000" flip="none" algn="tl"/>
                </a:blipFill>
              </a14:hiddenFill>
            </a:ext>
            <a:ext uri="{91240B29-F687-4F45-9708-019B960494DF}">
              <a14:hiddenLine xmlns:a14="http://schemas.microsoft.com/office/drawing/2010/main" w="28575">
                <a:solidFill>
                  <a:schemeClr val="tx1"/>
                </a:solidFill>
                <a:miter lim="800000"/>
                <a:headEnd/>
                <a:tailEnd/>
              </a14:hiddenLine>
            </a:ext>
          </a:extLst>
        </p:spPr>
        <p:txBody>
          <a:bodyPr>
            <a:spAutoFit/>
          </a:bodyPr>
          <a:lstStyle/>
          <a:p>
            <a:pPr>
              <a:spcBef>
                <a:spcPct val="50000"/>
              </a:spcBef>
            </a:pPr>
            <a:r>
              <a:rPr lang="zh-CN" altLang="en-US" sz="2400" b="1"/>
              <a:t>输入通道</a:t>
            </a:r>
          </a:p>
        </p:txBody>
      </p:sp>
      <p:sp>
        <p:nvSpPr>
          <p:cNvPr id="187473" name="Text Box 81" descr="斜纹布"/>
          <p:cNvSpPr txBox="1">
            <a:spLocks noChangeArrowheads="1"/>
          </p:cNvSpPr>
          <p:nvPr/>
        </p:nvSpPr>
        <p:spPr bwMode="auto">
          <a:xfrm>
            <a:off x="2627313" y="5008245"/>
            <a:ext cx="3024187" cy="457200"/>
          </a:xfrm>
          <a:prstGeom prst="rect">
            <a:avLst/>
          </a:prstGeom>
          <a:noFill/>
          <a:ln>
            <a:noFill/>
          </a:ln>
          <a:effectLst>
            <a:prstShdw prst="shdw17" dist="17961" dir="2700000">
              <a:schemeClr val="bg2"/>
            </a:prstShdw>
          </a:effectLst>
          <a:extLst>
            <a:ext uri="{909E8E84-426E-40DD-AFC4-6F175D3DCCD1}">
              <a14:hiddenFill xmlns:a14="http://schemas.microsoft.com/office/drawing/2010/main">
                <a:blipFill dpi="0" rotWithShape="0">
                  <a:blip/>
                  <a:srcRect/>
                  <a:tile tx="0" ty="0" sx="100000" sy="100000" flip="none" algn="tl"/>
                </a:blipFill>
              </a14:hiddenFill>
            </a:ext>
            <a:ext uri="{91240B29-F687-4F45-9708-019B960494DF}">
              <a14:hiddenLine xmlns:a14="http://schemas.microsoft.com/office/drawing/2010/main" w="28575">
                <a:solidFill>
                  <a:schemeClr val="tx1"/>
                </a:solidFill>
                <a:miter lim="800000"/>
                <a:headEnd/>
                <a:tailEnd/>
              </a14:hiddenLine>
            </a:ext>
          </a:extLst>
        </p:spPr>
        <p:txBody>
          <a:bodyPr>
            <a:spAutoFit/>
          </a:bodyPr>
          <a:lstStyle/>
          <a:p>
            <a:pPr>
              <a:spcBef>
                <a:spcPct val="50000"/>
              </a:spcBef>
            </a:pPr>
            <a:r>
              <a:rPr lang="zh-CN" altLang="en-US" sz="2400" b="1"/>
              <a:t>通信接口电路等部分</a:t>
            </a:r>
          </a:p>
        </p:txBody>
      </p:sp>
      <p:sp>
        <p:nvSpPr>
          <p:cNvPr id="187474" name="Text Box 82" descr="斜纹布"/>
          <p:cNvSpPr txBox="1">
            <a:spLocks noChangeArrowheads="1"/>
          </p:cNvSpPr>
          <p:nvPr/>
        </p:nvSpPr>
        <p:spPr bwMode="auto">
          <a:xfrm>
            <a:off x="4646613" y="910273"/>
            <a:ext cx="2085975" cy="457200"/>
          </a:xfrm>
          <a:prstGeom prst="rect">
            <a:avLst/>
          </a:prstGeom>
          <a:noFill/>
          <a:ln>
            <a:noFill/>
          </a:ln>
          <a:effectLst>
            <a:prstShdw prst="shdw17" dist="17961" dir="2700000">
              <a:schemeClr val="bg2"/>
            </a:prstShdw>
          </a:effectLst>
          <a:extLst>
            <a:ext uri="{909E8E84-426E-40DD-AFC4-6F175D3DCCD1}">
              <a14:hiddenFill xmlns:a14="http://schemas.microsoft.com/office/drawing/2010/main">
                <a:blipFill dpi="0" rotWithShape="0">
                  <a:blip/>
                  <a:srcRect/>
                  <a:tile tx="0" ty="0" sx="100000" sy="100000" flip="none" algn="tl"/>
                </a:blipFill>
              </a14:hiddenFill>
            </a:ext>
            <a:ext uri="{91240B29-F687-4F45-9708-019B960494DF}">
              <a14:hiddenLine xmlns:a14="http://schemas.microsoft.com/office/drawing/2010/main" w="28575">
                <a:solidFill>
                  <a:schemeClr val="tx1"/>
                </a:solidFill>
                <a:miter lim="800000"/>
                <a:headEnd/>
                <a:tailEnd/>
              </a14:hiddenLine>
            </a:ext>
          </a:extLst>
        </p:spPr>
        <p:txBody>
          <a:bodyPr>
            <a:spAutoFit/>
          </a:bodyPr>
          <a:lstStyle/>
          <a:p>
            <a:pPr>
              <a:spcBef>
                <a:spcPct val="50000"/>
              </a:spcBef>
            </a:pPr>
            <a:r>
              <a:rPr lang="zh-CN" altLang="en-US" sz="2400" b="1"/>
              <a:t>核心作用</a:t>
            </a:r>
          </a:p>
        </p:txBody>
      </p:sp>
      <p:sp>
        <p:nvSpPr>
          <p:cNvPr id="187475" name="AutoShape 83"/>
          <p:cNvSpPr>
            <a:spLocks noChangeArrowheads="1"/>
          </p:cNvSpPr>
          <p:nvPr/>
        </p:nvSpPr>
        <p:spPr bwMode="auto">
          <a:xfrm>
            <a:off x="4067175" y="1054418"/>
            <a:ext cx="576263" cy="142875"/>
          </a:xfrm>
          <a:prstGeom prst="rightArrow">
            <a:avLst>
              <a:gd name="adj1" fmla="val 50000"/>
              <a:gd name="adj2" fmla="val 100833"/>
            </a:avLst>
          </a:prstGeom>
          <a:solidFill>
            <a:schemeClr val="accent1"/>
          </a:solidFill>
          <a:ln w="12700">
            <a:solidFill>
              <a:schemeClr val="accent1"/>
            </a:solidFill>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87477" name="AutoShape 85"/>
          <p:cNvSpPr/>
          <p:nvPr/>
        </p:nvSpPr>
        <p:spPr bwMode="auto">
          <a:xfrm>
            <a:off x="3780790" y="1342390"/>
            <a:ext cx="287020" cy="480060"/>
          </a:xfrm>
          <a:prstGeom prst="leftBrace">
            <a:avLst>
              <a:gd name="adj1" fmla="val 16713"/>
              <a:gd name="adj2" fmla="val 50819"/>
            </a:avLst>
          </a:prstGeom>
          <a:noFill/>
          <a:ln w="28575">
            <a:solidFill>
              <a:schemeClr val="tx1"/>
            </a:solidFill>
            <a:rou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87478" name="Text Box 86" descr="斜纹布"/>
          <p:cNvSpPr txBox="1">
            <a:spLocks noChangeArrowheads="1"/>
          </p:cNvSpPr>
          <p:nvPr/>
        </p:nvSpPr>
        <p:spPr bwMode="auto">
          <a:xfrm>
            <a:off x="3997008" y="1197928"/>
            <a:ext cx="1800225" cy="457200"/>
          </a:xfrm>
          <a:prstGeom prst="rect">
            <a:avLst/>
          </a:prstGeom>
          <a:noFill/>
          <a:ln>
            <a:noFill/>
          </a:ln>
          <a:effectLst>
            <a:prstShdw prst="shdw17" dist="17961" dir="2700000">
              <a:schemeClr val="bg2"/>
            </a:prstShdw>
          </a:effectLst>
          <a:extLst>
            <a:ext uri="{909E8E84-426E-40DD-AFC4-6F175D3DCCD1}">
              <a14:hiddenFill xmlns:a14="http://schemas.microsoft.com/office/drawing/2010/main">
                <a:blipFill dpi="0" rotWithShape="0">
                  <a:blip/>
                  <a:srcRect/>
                  <a:tile tx="0" ty="0" sx="100000" sy="100000" flip="none" algn="tl"/>
                </a:blipFill>
              </a14:hiddenFill>
            </a:ext>
            <a:ext uri="{91240B29-F687-4F45-9708-019B960494DF}">
              <a14:hiddenLine xmlns:a14="http://schemas.microsoft.com/office/drawing/2010/main" w="28575">
                <a:solidFill>
                  <a:schemeClr val="tx1"/>
                </a:solidFill>
                <a:miter lim="800000"/>
                <a:headEnd/>
                <a:tailEnd/>
              </a14:hiddenLine>
            </a:ext>
          </a:extLst>
        </p:spPr>
        <p:txBody>
          <a:bodyPr>
            <a:spAutoFit/>
          </a:bodyPr>
          <a:lstStyle/>
          <a:p>
            <a:pPr>
              <a:spcBef>
                <a:spcPct val="50000"/>
              </a:spcBef>
            </a:pPr>
            <a:r>
              <a:rPr lang="zh-CN" altLang="en-US" sz="2400" b="1"/>
              <a:t>程序存储器 </a:t>
            </a:r>
          </a:p>
        </p:txBody>
      </p:sp>
      <p:sp>
        <p:nvSpPr>
          <p:cNvPr id="187479" name="Text Box 87" descr="斜纹布"/>
          <p:cNvSpPr txBox="1">
            <a:spLocks noChangeArrowheads="1"/>
          </p:cNvSpPr>
          <p:nvPr/>
        </p:nvSpPr>
        <p:spPr bwMode="auto">
          <a:xfrm>
            <a:off x="3997325" y="1558290"/>
            <a:ext cx="1800225" cy="460375"/>
          </a:xfrm>
          <a:prstGeom prst="rect">
            <a:avLst/>
          </a:prstGeom>
          <a:noFill/>
          <a:ln>
            <a:noFill/>
          </a:ln>
          <a:effectLst>
            <a:prstShdw prst="shdw17" dist="17961" dir="2700000">
              <a:schemeClr val="bg2"/>
            </a:prstShdw>
          </a:effectLst>
          <a:extLst>
            <a:ext uri="{909E8E84-426E-40DD-AFC4-6F175D3DCCD1}">
              <a14:hiddenFill xmlns:a14="http://schemas.microsoft.com/office/drawing/2010/main">
                <a:blipFill dpi="0" rotWithShape="0">
                  <a:blip/>
                  <a:srcRect/>
                  <a:tile tx="0" ty="0" sx="100000" sy="100000" flip="none" algn="tl"/>
                </a:blipFill>
              </a14:hiddenFill>
            </a:ext>
            <a:ext uri="{91240B29-F687-4F45-9708-019B960494DF}">
              <a14:hiddenLine xmlns:a14="http://schemas.microsoft.com/office/drawing/2010/main" w="28575">
                <a:solidFill>
                  <a:schemeClr val="tx1"/>
                </a:solidFill>
                <a:miter lim="800000"/>
                <a:headEnd/>
                <a:tailEnd/>
              </a14:hiddenLine>
            </a:ext>
          </a:extLst>
        </p:spPr>
        <p:txBody>
          <a:bodyPr wrap="square">
            <a:spAutoFit/>
          </a:bodyPr>
          <a:lstStyle/>
          <a:p>
            <a:pPr>
              <a:spcBef>
                <a:spcPct val="50000"/>
              </a:spcBef>
            </a:pPr>
            <a:r>
              <a:rPr lang="zh-CN" altLang="en-US" sz="2400" b="1"/>
              <a:t>数据存储器 </a:t>
            </a:r>
          </a:p>
        </p:txBody>
      </p:sp>
      <p:sp>
        <p:nvSpPr>
          <p:cNvPr id="187480" name="AutoShape 88"/>
          <p:cNvSpPr>
            <a:spLocks noChangeArrowheads="1"/>
          </p:cNvSpPr>
          <p:nvPr/>
        </p:nvSpPr>
        <p:spPr bwMode="auto">
          <a:xfrm>
            <a:off x="5654040" y="1702118"/>
            <a:ext cx="576263" cy="142875"/>
          </a:xfrm>
          <a:prstGeom prst="rightArrow">
            <a:avLst>
              <a:gd name="adj1" fmla="val 50000"/>
              <a:gd name="adj2" fmla="val 100833"/>
            </a:avLst>
          </a:prstGeom>
          <a:solidFill>
            <a:schemeClr val="accent1"/>
          </a:solidFill>
          <a:ln w="12700">
            <a:solidFill>
              <a:schemeClr val="accent1"/>
            </a:solidFill>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87481" name="Text Box 89" descr="斜纹布"/>
          <p:cNvSpPr txBox="1">
            <a:spLocks noChangeArrowheads="1"/>
          </p:cNvSpPr>
          <p:nvPr/>
        </p:nvSpPr>
        <p:spPr bwMode="auto">
          <a:xfrm>
            <a:off x="6149340" y="1557020"/>
            <a:ext cx="2708910" cy="460375"/>
          </a:xfrm>
          <a:prstGeom prst="rect">
            <a:avLst/>
          </a:prstGeom>
          <a:noFill/>
          <a:ln>
            <a:noFill/>
          </a:ln>
          <a:effectLst>
            <a:prstShdw prst="shdw17" dist="17961" dir="2700000">
              <a:schemeClr val="bg2"/>
            </a:prstShdw>
          </a:effectLst>
          <a:extLst>
            <a:ext uri="{909E8E84-426E-40DD-AFC4-6F175D3DCCD1}">
              <a14:hiddenFill xmlns:a14="http://schemas.microsoft.com/office/drawing/2010/main">
                <a:blipFill dpi="0" rotWithShape="0">
                  <a:blip/>
                  <a:srcRect/>
                  <a:tile tx="0" ty="0" sx="100000" sy="100000" flip="none" algn="tl"/>
                </a:blipFill>
              </a14:hiddenFill>
            </a:ext>
            <a:ext uri="{91240B29-F687-4F45-9708-019B960494DF}">
              <a14:hiddenLine xmlns:a14="http://schemas.microsoft.com/office/drawing/2010/main" w="28575">
                <a:solidFill>
                  <a:schemeClr val="tx1"/>
                </a:solidFill>
                <a:miter lim="800000"/>
                <a:headEnd/>
                <a:tailEnd/>
              </a14:hiddenLine>
            </a:ext>
          </a:extLst>
        </p:spPr>
        <p:txBody>
          <a:bodyPr wrap="square">
            <a:spAutoFit/>
          </a:bodyPr>
          <a:lstStyle/>
          <a:p>
            <a:pPr>
              <a:spcBef>
                <a:spcPct val="50000"/>
              </a:spcBef>
            </a:pPr>
            <a:r>
              <a:rPr lang="zh-CN" altLang="en-US" sz="2400" b="1"/>
              <a:t>存储程序和数据 </a:t>
            </a:r>
          </a:p>
        </p:txBody>
      </p:sp>
      <p:sp>
        <p:nvSpPr>
          <p:cNvPr id="187482" name="Text Box 90" descr="斜纹布"/>
          <p:cNvSpPr txBox="1">
            <a:spLocks noChangeArrowheads="1"/>
          </p:cNvSpPr>
          <p:nvPr/>
        </p:nvSpPr>
        <p:spPr bwMode="auto">
          <a:xfrm>
            <a:off x="4284663" y="1918335"/>
            <a:ext cx="2232025" cy="1198880"/>
          </a:xfrm>
          <a:prstGeom prst="rect">
            <a:avLst/>
          </a:prstGeom>
          <a:noFill/>
          <a:ln>
            <a:noFill/>
          </a:ln>
          <a:effectLst>
            <a:prstShdw prst="shdw17" dist="17961" dir="2700000">
              <a:schemeClr val="bg2"/>
            </a:prstShdw>
          </a:effectLst>
          <a:extLst>
            <a:ext uri="{909E8E84-426E-40DD-AFC4-6F175D3DCCD1}">
              <a14:hiddenFill xmlns:a14="http://schemas.microsoft.com/office/drawing/2010/main">
                <a:blipFill dpi="0" rotWithShape="0">
                  <a:blip/>
                  <a:srcRect/>
                  <a:tile tx="0" ty="0" sx="100000" sy="100000" flip="none" algn="tl"/>
                </a:blipFill>
              </a14:hiddenFill>
            </a:ext>
            <a:ext uri="{91240B29-F687-4F45-9708-019B960494DF}">
              <a14:hiddenLine xmlns:a14="http://schemas.microsoft.com/office/drawing/2010/main" w="28575">
                <a:solidFill>
                  <a:schemeClr val="tx1"/>
                </a:solidFill>
                <a:miter lim="800000"/>
                <a:headEnd/>
                <a:tailEnd/>
              </a14:hiddenLine>
            </a:ext>
          </a:extLst>
        </p:spPr>
        <p:txBody>
          <a:bodyPr>
            <a:spAutoFit/>
          </a:bodyPr>
          <a:lstStyle/>
          <a:p>
            <a:pPr>
              <a:spcBef>
                <a:spcPct val="50000"/>
              </a:spcBef>
            </a:pPr>
            <a:r>
              <a:rPr lang="zh-CN" altLang="en-US" sz="2400" b="1"/>
              <a:t>传感器　　　　信号调理电路</a:t>
            </a:r>
            <a:r>
              <a:rPr lang="en-US" altLang="zh-CN" sz="2400" b="1">
                <a:latin typeface="Times New Roman" panose="02020603050405020304" pitchFamily="18" charset="0"/>
                <a:cs typeface="Times New Roman" panose="02020603050405020304" pitchFamily="18" charset="0"/>
              </a:rPr>
              <a:t>A/D</a:t>
            </a:r>
            <a:r>
              <a:rPr lang="zh-CN" altLang="en-US" sz="2400" b="1"/>
              <a:t>转换电路 </a:t>
            </a:r>
          </a:p>
        </p:txBody>
      </p:sp>
      <p:sp>
        <p:nvSpPr>
          <p:cNvPr id="187484" name="AutoShape 92"/>
          <p:cNvSpPr/>
          <p:nvPr/>
        </p:nvSpPr>
        <p:spPr bwMode="auto">
          <a:xfrm>
            <a:off x="4067175" y="2062798"/>
            <a:ext cx="288925" cy="936625"/>
          </a:xfrm>
          <a:prstGeom prst="leftBrace">
            <a:avLst>
              <a:gd name="adj1" fmla="val 27015"/>
              <a:gd name="adj2" fmla="val 50819"/>
            </a:avLst>
          </a:prstGeom>
          <a:noFill/>
          <a:ln w="28575">
            <a:solidFill>
              <a:schemeClr val="tx1"/>
            </a:solidFill>
            <a:rou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87485" name="AutoShape 93"/>
          <p:cNvSpPr>
            <a:spLocks noChangeArrowheads="1"/>
          </p:cNvSpPr>
          <p:nvPr/>
        </p:nvSpPr>
        <p:spPr bwMode="auto">
          <a:xfrm>
            <a:off x="6228715" y="2419985"/>
            <a:ext cx="409575" cy="147955"/>
          </a:xfrm>
          <a:prstGeom prst="rightArrow">
            <a:avLst>
              <a:gd name="adj1" fmla="val 50000"/>
              <a:gd name="adj2" fmla="val 100833"/>
            </a:avLst>
          </a:prstGeom>
          <a:solidFill>
            <a:schemeClr val="accent1"/>
          </a:solidFill>
          <a:ln w="12700">
            <a:solidFill>
              <a:schemeClr val="accent1"/>
            </a:solidFill>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87486" name="Text Box 94" descr="斜纹布"/>
          <p:cNvSpPr txBox="1">
            <a:spLocks noChangeArrowheads="1"/>
          </p:cNvSpPr>
          <p:nvPr/>
        </p:nvSpPr>
        <p:spPr bwMode="auto">
          <a:xfrm>
            <a:off x="6590030" y="2062480"/>
            <a:ext cx="2338705" cy="829945"/>
          </a:xfrm>
          <a:prstGeom prst="rect">
            <a:avLst/>
          </a:prstGeom>
          <a:noFill/>
          <a:ln>
            <a:noFill/>
          </a:ln>
          <a:effectLst>
            <a:prstShdw prst="shdw17" dist="17961" dir="2700000">
              <a:schemeClr val="bg2"/>
            </a:prstShdw>
          </a:effectLst>
          <a:extLst>
            <a:ext uri="{909E8E84-426E-40DD-AFC4-6F175D3DCCD1}">
              <a14:hiddenFill xmlns:a14="http://schemas.microsoft.com/office/drawing/2010/main">
                <a:blipFill dpi="0" rotWithShape="0">
                  <a:blip/>
                  <a:srcRect/>
                  <a:tile tx="0" ty="0" sx="100000" sy="100000" flip="none" algn="tl"/>
                </a:blipFill>
              </a14:hiddenFill>
            </a:ext>
            <a:ext uri="{91240B29-F687-4F45-9708-019B960494DF}">
              <a14:hiddenLine xmlns:a14="http://schemas.microsoft.com/office/drawing/2010/main" w="28575">
                <a:solidFill>
                  <a:schemeClr val="tx1"/>
                </a:solidFill>
                <a:miter lim="800000"/>
                <a:headEnd/>
                <a:tailEnd/>
              </a14:hiddenLine>
            </a:ext>
          </a:extLst>
        </p:spPr>
        <p:txBody>
          <a:bodyPr wrap="square">
            <a:spAutoFit/>
          </a:bodyPr>
          <a:lstStyle/>
          <a:p>
            <a:pPr>
              <a:spcBef>
                <a:spcPct val="50000"/>
              </a:spcBef>
            </a:pPr>
            <a:r>
              <a:rPr lang="zh-CN" altLang="en-US" sz="2400" b="1"/>
              <a:t>完成信号的滤波、放大、模数转换</a:t>
            </a:r>
          </a:p>
        </p:txBody>
      </p:sp>
      <p:sp>
        <p:nvSpPr>
          <p:cNvPr id="187487" name="Text Box 95" descr="斜纹布"/>
          <p:cNvSpPr txBox="1">
            <a:spLocks noChangeArrowheads="1"/>
          </p:cNvSpPr>
          <p:nvPr/>
        </p:nvSpPr>
        <p:spPr bwMode="auto">
          <a:xfrm>
            <a:off x="2700020" y="3358198"/>
            <a:ext cx="1584325" cy="457200"/>
          </a:xfrm>
          <a:prstGeom prst="rect">
            <a:avLst/>
          </a:prstGeom>
          <a:noFill/>
          <a:ln>
            <a:noFill/>
          </a:ln>
          <a:effectLst>
            <a:prstShdw prst="shdw17" dist="17961" dir="2700000">
              <a:schemeClr val="bg2"/>
            </a:prstShdw>
          </a:effectLst>
          <a:extLst>
            <a:ext uri="{909E8E84-426E-40DD-AFC4-6F175D3DCCD1}">
              <a14:hiddenFill xmlns:a14="http://schemas.microsoft.com/office/drawing/2010/main">
                <a:blipFill dpi="0" rotWithShape="0">
                  <a:blip/>
                  <a:srcRect/>
                  <a:tile tx="0" ty="0" sx="100000" sy="100000" flip="none" algn="tl"/>
                </a:blipFill>
              </a14:hiddenFill>
            </a:ext>
            <a:ext uri="{91240B29-F687-4F45-9708-019B960494DF}">
              <a14:hiddenLine xmlns:a14="http://schemas.microsoft.com/office/drawing/2010/main" w="28575">
                <a:solidFill>
                  <a:schemeClr val="tx1"/>
                </a:solidFill>
                <a:miter lim="800000"/>
                <a:headEnd/>
                <a:tailEnd/>
              </a14:hiddenLine>
            </a:ext>
          </a:extLst>
        </p:spPr>
        <p:txBody>
          <a:bodyPr>
            <a:spAutoFit/>
          </a:bodyPr>
          <a:lstStyle/>
          <a:p>
            <a:pPr>
              <a:spcBef>
                <a:spcPct val="50000"/>
              </a:spcBef>
            </a:pPr>
            <a:r>
              <a:rPr lang="zh-CN" altLang="en-US" sz="2400" b="1"/>
              <a:t>输出通道</a:t>
            </a:r>
          </a:p>
        </p:txBody>
      </p:sp>
      <p:sp>
        <p:nvSpPr>
          <p:cNvPr id="187488" name="Text Box 96" descr="斜纹布"/>
          <p:cNvSpPr txBox="1">
            <a:spLocks noChangeArrowheads="1"/>
          </p:cNvSpPr>
          <p:nvPr/>
        </p:nvSpPr>
        <p:spPr bwMode="auto">
          <a:xfrm>
            <a:off x="4285615" y="2999105"/>
            <a:ext cx="2178050" cy="1198880"/>
          </a:xfrm>
          <a:prstGeom prst="rect">
            <a:avLst/>
          </a:prstGeom>
          <a:noFill/>
          <a:ln>
            <a:noFill/>
          </a:ln>
          <a:effectLst>
            <a:prstShdw prst="shdw17" dist="17961" dir="2700000">
              <a:schemeClr val="bg2"/>
            </a:prstShdw>
          </a:effectLst>
          <a:extLst>
            <a:ext uri="{909E8E84-426E-40DD-AFC4-6F175D3DCCD1}">
              <a14:hiddenFill xmlns:a14="http://schemas.microsoft.com/office/drawing/2010/main">
                <a:blipFill dpi="0" rotWithShape="0">
                  <a:blip/>
                  <a:srcRect/>
                  <a:tile tx="0" ty="0" sx="100000" sy="100000" flip="none" algn="tl"/>
                </a:blipFill>
              </a14:hiddenFill>
            </a:ext>
            <a:ext uri="{91240B29-F687-4F45-9708-019B960494DF}">
              <a14:hiddenLine xmlns:a14="http://schemas.microsoft.com/office/drawing/2010/main" w="28575">
                <a:solidFill>
                  <a:schemeClr val="tx1"/>
                </a:solidFill>
                <a:miter lim="800000"/>
                <a:headEnd/>
                <a:tailEnd/>
              </a14:hiddenLine>
            </a:ext>
          </a:extLst>
        </p:spPr>
        <p:txBody>
          <a:bodyPr wrap="square">
            <a:spAutoFit/>
          </a:bodyPr>
          <a:lstStyle/>
          <a:p>
            <a:r>
              <a:rPr lang="en-US" altLang="zh-CN" sz="2400" b="1">
                <a:latin typeface="Times New Roman" panose="02020603050405020304" pitchFamily="18" charset="0"/>
                <a:cs typeface="Times New Roman" panose="02020603050405020304" pitchFamily="18" charset="0"/>
              </a:rPr>
              <a:t>D/A</a:t>
            </a:r>
            <a:r>
              <a:rPr lang="zh-CN" altLang="en-US" sz="2400" b="1"/>
              <a:t>转换电路</a:t>
            </a:r>
          </a:p>
          <a:p>
            <a:r>
              <a:rPr lang="zh-CN" altLang="en-US" sz="2400" b="1"/>
              <a:t>放大驱动电路</a:t>
            </a:r>
          </a:p>
          <a:p>
            <a:r>
              <a:rPr lang="zh-CN" altLang="en-US" sz="2400" b="1"/>
              <a:t>执行部件 </a:t>
            </a:r>
          </a:p>
        </p:txBody>
      </p:sp>
      <p:sp>
        <p:nvSpPr>
          <p:cNvPr id="187490" name="AutoShape 98"/>
          <p:cNvSpPr/>
          <p:nvPr/>
        </p:nvSpPr>
        <p:spPr bwMode="auto">
          <a:xfrm>
            <a:off x="4068445" y="3141980"/>
            <a:ext cx="288925" cy="936625"/>
          </a:xfrm>
          <a:prstGeom prst="leftBrace">
            <a:avLst>
              <a:gd name="adj1" fmla="val 27015"/>
              <a:gd name="adj2" fmla="val 50819"/>
            </a:avLst>
          </a:prstGeom>
          <a:noFill/>
          <a:ln w="28575">
            <a:solidFill>
              <a:schemeClr val="tx1"/>
            </a:solidFill>
            <a:rou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87492" name="AutoShape 100"/>
          <p:cNvSpPr>
            <a:spLocks noChangeArrowheads="1"/>
          </p:cNvSpPr>
          <p:nvPr/>
        </p:nvSpPr>
        <p:spPr bwMode="auto">
          <a:xfrm>
            <a:off x="6228715" y="3402330"/>
            <a:ext cx="433070" cy="171450"/>
          </a:xfrm>
          <a:prstGeom prst="rightArrow">
            <a:avLst>
              <a:gd name="adj1" fmla="val 50000"/>
              <a:gd name="adj2" fmla="val 100833"/>
            </a:avLst>
          </a:prstGeom>
          <a:solidFill>
            <a:schemeClr val="accent1"/>
          </a:solidFill>
          <a:ln w="12700">
            <a:solidFill>
              <a:schemeClr val="accent1"/>
            </a:solidFill>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87493" name="Text Box 101" descr="斜纹布"/>
          <p:cNvSpPr txBox="1">
            <a:spLocks noChangeArrowheads="1"/>
          </p:cNvSpPr>
          <p:nvPr/>
        </p:nvSpPr>
        <p:spPr bwMode="auto">
          <a:xfrm>
            <a:off x="6661785" y="2927350"/>
            <a:ext cx="2397760" cy="1198880"/>
          </a:xfrm>
          <a:prstGeom prst="rect">
            <a:avLst/>
          </a:prstGeom>
          <a:noFill/>
          <a:ln>
            <a:noFill/>
          </a:ln>
          <a:effectLst>
            <a:prstShdw prst="shdw17" dist="17961" dir="2700000">
              <a:schemeClr val="bg2"/>
            </a:prstShdw>
          </a:effectLst>
          <a:extLst>
            <a:ext uri="{909E8E84-426E-40DD-AFC4-6F175D3DCCD1}">
              <a14:hiddenFill xmlns:a14="http://schemas.microsoft.com/office/drawing/2010/main">
                <a:blipFill dpi="0" rotWithShape="0">
                  <a:blip/>
                  <a:srcRect/>
                  <a:tile tx="0" ty="0" sx="100000" sy="100000" flip="none" algn="tl"/>
                </a:blipFill>
              </a14:hiddenFill>
            </a:ext>
            <a:ext uri="{91240B29-F687-4F45-9708-019B960494DF}">
              <a14:hiddenLine xmlns:a14="http://schemas.microsoft.com/office/drawing/2010/main" w="28575">
                <a:solidFill>
                  <a:schemeClr val="tx1"/>
                </a:solidFill>
                <a:miter lim="800000"/>
                <a:headEnd/>
                <a:tailEnd/>
              </a14:hiddenLine>
            </a:ext>
          </a:extLst>
        </p:spPr>
        <p:txBody>
          <a:bodyPr wrap="square">
            <a:spAutoFit/>
          </a:bodyPr>
          <a:lstStyle/>
          <a:p>
            <a:pPr>
              <a:spcBef>
                <a:spcPct val="50000"/>
              </a:spcBef>
            </a:pPr>
            <a:r>
              <a:rPr lang="zh-CN" altLang="en-US" sz="2400" b="1"/>
              <a:t>将处理器处理后的数字信号转换为模拟信号</a:t>
            </a:r>
          </a:p>
        </p:txBody>
      </p:sp>
      <p:sp>
        <p:nvSpPr>
          <p:cNvPr id="187495" name="AutoShape 103"/>
          <p:cNvSpPr/>
          <p:nvPr/>
        </p:nvSpPr>
        <p:spPr bwMode="auto">
          <a:xfrm>
            <a:off x="4428490" y="4224020"/>
            <a:ext cx="288925" cy="542925"/>
          </a:xfrm>
          <a:prstGeom prst="leftBrace">
            <a:avLst>
              <a:gd name="adj1" fmla="val 22848"/>
              <a:gd name="adj2" fmla="val 50819"/>
            </a:avLst>
          </a:prstGeom>
          <a:noFill/>
          <a:ln w="28575">
            <a:solidFill>
              <a:schemeClr val="tx1"/>
            </a:solidFill>
            <a:rou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87496" name="Text Box 104" descr="斜纹布"/>
          <p:cNvSpPr txBox="1">
            <a:spLocks noChangeArrowheads="1"/>
          </p:cNvSpPr>
          <p:nvPr/>
        </p:nvSpPr>
        <p:spPr bwMode="auto">
          <a:xfrm>
            <a:off x="4644390" y="4008120"/>
            <a:ext cx="867410" cy="460375"/>
          </a:xfrm>
          <a:prstGeom prst="rect">
            <a:avLst/>
          </a:prstGeom>
          <a:noFill/>
          <a:ln>
            <a:noFill/>
          </a:ln>
          <a:effectLst>
            <a:prstShdw prst="shdw17" dist="17961" dir="2700000">
              <a:schemeClr val="bg2"/>
            </a:prstShdw>
          </a:effectLst>
          <a:extLst>
            <a:ext uri="{909E8E84-426E-40DD-AFC4-6F175D3DCCD1}">
              <a14:hiddenFill xmlns:a14="http://schemas.microsoft.com/office/drawing/2010/main">
                <a:blipFill dpi="0" rotWithShape="0">
                  <a:blip/>
                  <a:srcRect/>
                  <a:tile tx="0" ty="0" sx="100000" sy="100000" flip="none" algn="tl"/>
                </a:blipFill>
              </a14:hiddenFill>
            </a:ext>
            <a:ext uri="{91240B29-F687-4F45-9708-019B960494DF}">
              <a14:hiddenLine xmlns:a14="http://schemas.microsoft.com/office/drawing/2010/main" w="28575">
                <a:solidFill>
                  <a:schemeClr val="tx1"/>
                </a:solidFill>
                <a:miter lim="800000"/>
                <a:headEnd/>
                <a:tailEnd/>
              </a14:hiddenLine>
            </a:ext>
          </a:extLst>
        </p:spPr>
        <p:txBody>
          <a:bodyPr wrap="square">
            <a:spAutoFit/>
          </a:bodyPr>
          <a:lstStyle/>
          <a:p>
            <a:pPr>
              <a:spcBef>
                <a:spcPct val="50000"/>
              </a:spcBef>
            </a:pPr>
            <a:r>
              <a:rPr lang="zh-CN" altLang="en-US" sz="2400" b="1"/>
              <a:t>键盘 </a:t>
            </a:r>
          </a:p>
        </p:txBody>
      </p:sp>
      <p:sp>
        <p:nvSpPr>
          <p:cNvPr id="187497" name="Text Box 105" descr="斜纹布"/>
          <p:cNvSpPr txBox="1">
            <a:spLocks noChangeArrowheads="1"/>
          </p:cNvSpPr>
          <p:nvPr/>
        </p:nvSpPr>
        <p:spPr bwMode="auto">
          <a:xfrm>
            <a:off x="4572635" y="4512945"/>
            <a:ext cx="1245235" cy="460375"/>
          </a:xfrm>
          <a:prstGeom prst="rect">
            <a:avLst/>
          </a:prstGeom>
          <a:noFill/>
          <a:ln>
            <a:noFill/>
          </a:ln>
          <a:effectLst>
            <a:prstShdw prst="shdw17" dist="17961" dir="2700000">
              <a:schemeClr val="bg2"/>
            </a:prstShdw>
          </a:effectLst>
          <a:extLst>
            <a:ext uri="{909E8E84-426E-40DD-AFC4-6F175D3DCCD1}">
              <a14:hiddenFill xmlns:a14="http://schemas.microsoft.com/office/drawing/2010/main">
                <a:blipFill dpi="0" rotWithShape="0">
                  <a:blip/>
                  <a:srcRect/>
                  <a:tile tx="0" ty="0" sx="100000" sy="100000" flip="none" algn="tl"/>
                </a:blipFill>
              </a14:hiddenFill>
            </a:ext>
            <a:ext uri="{91240B29-F687-4F45-9708-019B960494DF}">
              <a14:hiddenLine xmlns:a14="http://schemas.microsoft.com/office/drawing/2010/main" w="28575">
                <a:solidFill>
                  <a:schemeClr val="tx1"/>
                </a:solidFill>
                <a:miter lim="800000"/>
                <a:headEnd/>
                <a:tailEnd/>
              </a14:hiddenLine>
            </a:ext>
          </a:extLst>
        </p:spPr>
        <p:txBody>
          <a:bodyPr wrap="square">
            <a:spAutoFit/>
          </a:bodyPr>
          <a:lstStyle/>
          <a:p>
            <a:pPr>
              <a:spcBef>
                <a:spcPct val="50000"/>
              </a:spcBef>
            </a:pPr>
            <a:r>
              <a:rPr lang="zh-CN" altLang="en-US" sz="2400" b="1"/>
              <a:t>显示器 </a:t>
            </a:r>
          </a:p>
        </p:txBody>
      </p:sp>
      <p:sp>
        <p:nvSpPr>
          <p:cNvPr id="187501" name="Text Box 109" descr="斜纹布"/>
          <p:cNvSpPr txBox="1">
            <a:spLocks noChangeArrowheads="1"/>
          </p:cNvSpPr>
          <p:nvPr/>
        </p:nvSpPr>
        <p:spPr bwMode="auto">
          <a:xfrm>
            <a:off x="5973763" y="4944745"/>
            <a:ext cx="3170237" cy="822325"/>
          </a:xfrm>
          <a:prstGeom prst="rect">
            <a:avLst/>
          </a:prstGeom>
          <a:noFill/>
          <a:ln>
            <a:noFill/>
          </a:ln>
          <a:effectLst>
            <a:prstShdw prst="shdw17" dist="17961" dir="2700000">
              <a:schemeClr val="bg2"/>
            </a:prstShdw>
          </a:effectLst>
          <a:extLst>
            <a:ext uri="{909E8E84-426E-40DD-AFC4-6F175D3DCCD1}">
              <a14:hiddenFill xmlns:a14="http://schemas.microsoft.com/office/drawing/2010/main">
                <a:blipFill dpi="0" rotWithShape="0">
                  <a:blip/>
                  <a:srcRect/>
                  <a:tile tx="0" ty="0" sx="100000" sy="100000" flip="none" algn="tl"/>
                </a:blipFill>
              </a14:hiddenFill>
            </a:ext>
            <a:ext uri="{91240B29-F687-4F45-9708-019B960494DF}">
              <a14:hiddenLine xmlns:a14="http://schemas.microsoft.com/office/drawing/2010/main" w="28575">
                <a:solidFill>
                  <a:schemeClr val="tx1"/>
                </a:solidFill>
                <a:miter lim="800000"/>
                <a:headEnd/>
                <a:tailEnd/>
              </a14:hiddenLine>
            </a:ext>
          </a:extLst>
        </p:spPr>
        <p:txBody>
          <a:bodyPr>
            <a:spAutoFit/>
          </a:bodyPr>
          <a:lstStyle/>
          <a:p>
            <a:pPr>
              <a:spcBef>
                <a:spcPct val="50000"/>
              </a:spcBef>
            </a:pPr>
            <a:r>
              <a:rPr lang="zh-CN" altLang="en-US" sz="2400" b="1"/>
              <a:t>实现仪器与计算机或其它仪器的联系 </a:t>
            </a:r>
          </a:p>
        </p:txBody>
      </p:sp>
      <p:sp>
        <p:nvSpPr>
          <p:cNvPr id="187503" name="AutoShape 111"/>
          <p:cNvSpPr>
            <a:spLocks noChangeArrowheads="1"/>
          </p:cNvSpPr>
          <p:nvPr/>
        </p:nvSpPr>
        <p:spPr bwMode="auto">
          <a:xfrm>
            <a:off x="5508625" y="5160645"/>
            <a:ext cx="576263" cy="142875"/>
          </a:xfrm>
          <a:prstGeom prst="rightArrow">
            <a:avLst>
              <a:gd name="adj1" fmla="val 50000"/>
              <a:gd name="adj2" fmla="val 100833"/>
            </a:avLst>
          </a:prstGeom>
          <a:solidFill>
            <a:schemeClr val="accent1"/>
          </a:solidFill>
          <a:ln w="12700">
            <a:solidFill>
              <a:schemeClr val="accent1"/>
            </a:solidFill>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87463"/>
                                        </p:tgtEl>
                                        <p:attrNameLst>
                                          <p:attrName>style.visibility</p:attrName>
                                        </p:attrNameLst>
                                      </p:cBhvr>
                                      <p:to>
                                        <p:strVal val="visible"/>
                                      </p:to>
                                    </p:set>
                                    <p:anim calcmode="lin" valueType="num">
                                      <p:cBhvr additive="base">
                                        <p:cTn id="7" dur="500" fill="hold"/>
                                        <p:tgtEl>
                                          <p:spTgt spid="187463"/>
                                        </p:tgtEl>
                                        <p:attrNameLst>
                                          <p:attrName>ppt_x</p:attrName>
                                        </p:attrNameLst>
                                      </p:cBhvr>
                                      <p:tavLst>
                                        <p:tav tm="0">
                                          <p:val>
                                            <p:strVal val="#ppt_x"/>
                                          </p:val>
                                        </p:tav>
                                        <p:tav tm="100000">
                                          <p:val>
                                            <p:strVal val="#ppt_x"/>
                                          </p:val>
                                        </p:tav>
                                      </p:tavLst>
                                    </p:anim>
                                    <p:anim calcmode="lin" valueType="num">
                                      <p:cBhvr additive="base">
                                        <p:cTn id="8" dur="500" fill="hold"/>
                                        <p:tgtEl>
                                          <p:spTgt spid="18746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87462"/>
                                        </p:tgtEl>
                                        <p:attrNameLst>
                                          <p:attrName>style.visibility</p:attrName>
                                        </p:attrNameLst>
                                      </p:cBhvr>
                                      <p:to>
                                        <p:strVal val="visible"/>
                                      </p:to>
                                    </p:set>
                                    <p:anim calcmode="lin" valueType="num">
                                      <p:cBhvr additive="base">
                                        <p:cTn id="13" dur="500" fill="hold"/>
                                        <p:tgtEl>
                                          <p:spTgt spid="187462"/>
                                        </p:tgtEl>
                                        <p:attrNameLst>
                                          <p:attrName>ppt_x</p:attrName>
                                        </p:attrNameLst>
                                      </p:cBhvr>
                                      <p:tavLst>
                                        <p:tav tm="0">
                                          <p:val>
                                            <p:strVal val="#ppt_x"/>
                                          </p:val>
                                        </p:tav>
                                        <p:tav tm="100000">
                                          <p:val>
                                            <p:strVal val="#ppt_x"/>
                                          </p:val>
                                        </p:tav>
                                      </p:tavLst>
                                    </p:anim>
                                    <p:anim calcmode="lin" valueType="num">
                                      <p:cBhvr additive="base">
                                        <p:cTn id="14" dur="500" fill="hold"/>
                                        <p:tgtEl>
                                          <p:spTgt spid="187462"/>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187464"/>
                                        </p:tgtEl>
                                        <p:attrNameLst>
                                          <p:attrName>style.visibility</p:attrName>
                                        </p:attrNameLst>
                                      </p:cBhvr>
                                      <p:to>
                                        <p:strVal val="visible"/>
                                      </p:to>
                                    </p:set>
                                    <p:anim calcmode="lin" valueType="num">
                                      <p:cBhvr additive="base">
                                        <p:cTn id="19" dur="500" fill="hold"/>
                                        <p:tgtEl>
                                          <p:spTgt spid="187464"/>
                                        </p:tgtEl>
                                        <p:attrNameLst>
                                          <p:attrName>ppt_x</p:attrName>
                                        </p:attrNameLst>
                                      </p:cBhvr>
                                      <p:tavLst>
                                        <p:tav tm="0">
                                          <p:val>
                                            <p:strVal val="#ppt_x"/>
                                          </p:val>
                                        </p:tav>
                                        <p:tav tm="100000">
                                          <p:val>
                                            <p:strVal val="#ppt_x"/>
                                          </p:val>
                                        </p:tav>
                                      </p:tavLst>
                                    </p:anim>
                                    <p:anim calcmode="lin" valueType="num">
                                      <p:cBhvr additive="base">
                                        <p:cTn id="20" dur="500" fill="hold"/>
                                        <p:tgtEl>
                                          <p:spTgt spid="187464"/>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187465"/>
                                        </p:tgtEl>
                                        <p:attrNameLst>
                                          <p:attrName>style.visibility</p:attrName>
                                        </p:attrNameLst>
                                      </p:cBhvr>
                                      <p:to>
                                        <p:strVal val="visible"/>
                                      </p:to>
                                    </p:set>
                                    <p:anim calcmode="lin" valueType="num">
                                      <p:cBhvr additive="base">
                                        <p:cTn id="25" dur="500" fill="hold"/>
                                        <p:tgtEl>
                                          <p:spTgt spid="187465"/>
                                        </p:tgtEl>
                                        <p:attrNameLst>
                                          <p:attrName>ppt_x</p:attrName>
                                        </p:attrNameLst>
                                      </p:cBhvr>
                                      <p:tavLst>
                                        <p:tav tm="0">
                                          <p:val>
                                            <p:strVal val="#ppt_x"/>
                                          </p:val>
                                        </p:tav>
                                        <p:tav tm="100000">
                                          <p:val>
                                            <p:strVal val="#ppt_x"/>
                                          </p:val>
                                        </p:tav>
                                      </p:tavLst>
                                    </p:anim>
                                    <p:anim calcmode="lin" valueType="num">
                                      <p:cBhvr additive="base">
                                        <p:cTn id="26" dur="500" fill="hold"/>
                                        <p:tgtEl>
                                          <p:spTgt spid="187465"/>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187467"/>
                                        </p:tgtEl>
                                        <p:attrNameLst>
                                          <p:attrName>style.visibility</p:attrName>
                                        </p:attrNameLst>
                                      </p:cBhvr>
                                      <p:to>
                                        <p:strVal val="visible"/>
                                      </p:to>
                                    </p:set>
                                    <p:anim calcmode="lin" valueType="num">
                                      <p:cBhvr additive="base">
                                        <p:cTn id="31" dur="500" fill="hold"/>
                                        <p:tgtEl>
                                          <p:spTgt spid="187467"/>
                                        </p:tgtEl>
                                        <p:attrNameLst>
                                          <p:attrName>ppt_x</p:attrName>
                                        </p:attrNameLst>
                                      </p:cBhvr>
                                      <p:tavLst>
                                        <p:tav tm="0">
                                          <p:val>
                                            <p:strVal val="#ppt_x"/>
                                          </p:val>
                                        </p:tav>
                                        <p:tav tm="100000">
                                          <p:val>
                                            <p:strVal val="#ppt_x"/>
                                          </p:val>
                                        </p:tav>
                                      </p:tavLst>
                                    </p:anim>
                                    <p:anim calcmode="lin" valueType="num">
                                      <p:cBhvr additive="base">
                                        <p:cTn id="32" dur="500" fill="hold"/>
                                        <p:tgtEl>
                                          <p:spTgt spid="187467"/>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187470"/>
                                        </p:tgtEl>
                                        <p:attrNameLst>
                                          <p:attrName>style.visibility</p:attrName>
                                        </p:attrNameLst>
                                      </p:cBhvr>
                                      <p:to>
                                        <p:strVal val="visible"/>
                                      </p:to>
                                    </p:set>
                                    <p:anim calcmode="lin" valueType="num">
                                      <p:cBhvr additive="base">
                                        <p:cTn id="37" dur="500" fill="hold"/>
                                        <p:tgtEl>
                                          <p:spTgt spid="187470"/>
                                        </p:tgtEl>
                                        <p:attrNameLst>
                                          <p:attrName>ppt_x</p:attrName>
                                        </p:attrNameLst>
                                      </p:cBhvr>
                                      <p:tavLst>
                                        <p:tav tm="0">
                                          <p:val>
                                            <p:strVal val="#ppt_x"/>
                                          </p:val>
                                        </p:tav>
                                        <p:tav tm="100000">
                                          <p:val>
                                            <p:strVal val="#ppt_x"/>
                                          </p:val>
                                        </p:tav>
                                      </p:tavLst>
                                    </p:anim>
                                    <p:anim calcmode="lin" valueType="num">
                                      <p:cBhvr additive="base">
                                        <p:cTn id="38" dur="500" fill="hold"/>
                                        <p:tgtEl>
                                          <p:spTgt spid="187470"/>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187471"/>
                                        </p:tgtEl>
                                        <p:attrNameLst>
                                          <p:attrName>style.visibility</p:attrName>
                                        </p:attrNameLst>
                                      </p:cBhvr>
                                      <p:to>
                                        <p:strVal val="visible"/>
                                      </p:to>
                                    </p:set>
                                    <p:anim calcmode="lin" valueType="num">
                                      <p:cBhvr additive="base">
                                        <p:cTn id="43" dur="500" fill="hold"/>
                                        <p:tgtEl>
                                          <p:spTgt spid="187471"/>
                                        </p:tgtEl>
                                        <p:attrNameLst>
                                          <p:attrName>ppt_x</p:attrName>
                                        </p:attrNameLst>
                                      </p:cBhvr>
                                      <p:tavLst>
                                        <p:tav tm="0">
                                          <p:val>
                                            <p:strVal val="#ppt_x"/>
                                          </p:val>
                                        </p:tav>
                                        <p:tav tm="100000">
                                          <p:val>
                                            <p:strVal val="#ppt_x"/>
                                          </p:val>
                                        </p:tav>
                                      </p:tavLst>
                                    </p:anim>
                                    <p:anim calcmode="lin" valueType="num">
                                      <p:cBhvr additive="base">
                                        <p:cTn id="44" dur="500" fill="hold"/>
                                        <p:tgtEl>
                                          <p:spTgt spid="187471"/>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187472"/>
                                        </p:tgtEl>
                                        <p:attrNameLst>
                                          <p:attrName>style.visibility</p:attrName>
                                        </p:attrNameLst>
                                      </p:cBhvr>
                                      <p:to>
                                        <p:strVal val="visible"/>
                                      </p:to>
                                    </p:set>
                                    <p:anim calcmode="lin" valueType="num">
                                      <p:cBhvr additive="base">
                                        <p:cTn id="49" dur="500" fill="hold"/>
                                        <p:tgtEl>
                                          <p:spTgt spid="187472"/>
                                        </p:tgtEl>
                                        <p:attrNameLst>
                                          <p:attrName>ppt_x</p:attrName>
                                        </p:attrNameLst>
                                      </p:cBhvr>
                                      <p:tavLst>
                                        <p:tav tm="0">
                                          <p:val>
                                            <p:strVal val="#ppt_x"/>
                                          </p:val>
                                        </p:tav>
                                        <p:tav tm="100000">
                                          <p:val>
                                            <p:strVal val="#ppt_x"/>
                                          </p:val>
                                        </p:tav>
                                      </p:tavLst>
                                    </p:anim>
                                    <p:anim calcmode="lin" valueType="num">
                                      <p:cBhvr additive="base">
                                        <p:cTn id="50" dur="500" fill="hold"/>
                                        <p:tgtEl>
                                          <p:spTgt spid="187472"/>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187487"/>
                                        </p:tgtEl>
                                        <p:attrNameLst>
                                          <p:attrName>style.visibility</p:attrName>
                                        </p:attrNameLst>
                                      </p:cBhvr>
                                      <p:to>
                                        <p:strVal val="visible"/>
                                      </p:to>
                                    </p:set>
                                    <p:anim calcmode="lin" valueType="num">
                                      <p:cBhvr additive="base">
                                        <p:cTn id="55" dur="500" fill="hold"/>
                                        <p:tgtEl>
                                          <p:spTgt spid="187487"/>
                                        </p:tgtEl>
                                        <p:attrNameLst>
                                          <p:attrName>ppt_x</p:attrName>
                                        </p:attrNameLst>
                                      </p:cBhvr>
                                      <p:tavLst>
                                        <p:tav tm="0">
                                          <p:val>
                                            <p:strVal val="#ppt_x"/>
                                          </p:val>
                                        </p:tav>
                                        <p:tav tm="100000">
                                          <p:val>
                                            <p:strVal val="#ppt_x"/>
                                          </p:val>
                                        </p:tav>
                                      </p:tavLst>
                                    </p:anim>
                                    <p:anim calcmode="lin" valueType="num">
                                      <p:cBhvr additive="base">
                                        <p:cTn id="56" dur="500" fill="hold"/>
                                        <p:tgtEl>
                                          <p:spTgt spid="187487"/>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grpId="0" nodeType="clickEffect">
                                  <p:stCondLst>
                                    <p:cond delay="0"/>
                                  </p:stCondLst>
                                  <p:childTnLst>
                                    <p:set>
                                      <p:cBhvr>
                                        <p:cTn id="60" dur="1" fill="hold">
                                          <p:stCondLst>
                                            <p:cond delay="0"/>
                                          </p:stCondLst>
                                        </p:cTn>
                                        <p:tgtEl>
                                          <p:spTgt spid="187466"/>
                                        </p:tgtEl>
                                        <p:attrNameLst>
                                          <p:attrName>style.visibility</p:attrName>
                                        </p:attrNameLst>
                                      </p:cBhvr>
                                      <p:to>
                                        <p:strVal val="visible"/>
                                      </p:to>
                                    </p:set>
                                    <p:anim calcmode="lin" valueType="num">
                                      <p:cBhvr additive="base">
                                        <p:cTn id="61" dur="500" fill="hold"/>
                                        <p:tgtEl>
                                          <p:spTgt spid="187466"/>
                                        </p:tgtEl>
                                        <p:attrNameLst>
                                          <p:attrName>ppt_x</p:attrName>
                                        </p:attrNameLst>
                                      </p:cBhvr>
                                      <p:tavLst>
                                        <p:tav tm="0">
                                          <p:val>
                                            <p:strVal val="#ppt_x"/>
                                          </p:val>
                                        </p:tav>
                                        <p:tav tm="100000">
                                          <p:val>
                                            <p:strVal val="#ppt_x"/>
                                          </p:val>
                                        </p:tav>
                                      </p:tavLst>
                                    </p:anim>
                                    <p:anim calcmode="lin" valueType="num">
                                      <p:cBhvr additive="base">
                                        <p:cTn id="62" dur="500" fill="hold"/>
                                        <p:tgtEl>
                                          <p:spTgt spid="187466"/>
                                        </p:tgtEl>
                                        <p:attrNameLst>
                                          <p:attrName>ppt_y</p:attrName>
                                        </p:attrNameLst>
                                      </p:cBhvr>
                                      <p:tavLst>
                                        <p:tav tm="0">
                                          <p:val>
                                            <p:strVal val="1+#ppt_h/2"/>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4" fill="hold" grpId="0" nodeType="clickEffect">
                                  <p:stCondLst>
                                    <p:cond delay="0"/>
                                  </p:stCondLst>
                                  <p:childTnLst>
                                    <p:set>
                                      <p:cBhvr>
                                        <p:cTn id="66" dur="1" fill="hold">
                                          <p:stCondLst>
                                            <p:cond delay="0"/>
                                          </p:stCondLst>
                                        </p:cTn>
                                        <p:tgtEl>
                                          <p:spTgt spid="187473"/>
                                        </p:tgtEl>
                                        <p:attrNameLst>
                                          <p:attrName>style.visibility</p:attrName>
                                        </p:attrNameLst>
                                      </p:cBhvr>
                                      <p:to>
                                        <p:strVal val="visible"/>
                                      </p:to>
                                    </p:set>
                                    <p:anim calcmode="lin" valueType="num">
                                      <p:cBhvr additive="base">
                                        <p:cTn id="67" dur="500" fill="hold"/>
                                        <p:tgtEl>
                                          <p:spTgt spid="187473"/>
                                        </p:tgtEl>
                                        <p:attrNameLst>
                                          <p:attrName>ppt_x</p:attrName>
                                        </p:attrNameLst>
                                      </p:cBhvr>
                                      <p:tavLst>
                                        <p:tav tm="0">
                                          <p:val>
                                            <p:strVal val="#ppt_x"/>
                                          </p:val>
                                        </p:tav>
                                        <p:tav tm="100000">
                                          <p:val>
                                            <p:strVal val="#ppt_x"/>
                                          </p:val>
                                        </p:tav>
                                      </p:tavLst>
                                    </p:anim>
                                    <p:anim calcmode="lin" valueType="num">
                                      <p:cBhvr additive="base">
                                        <p:cTn id="68" dur="500" fill="hold"/>
                                        <p:tgtEl>
                                          <p:spTgt spid="187473"/>
                                        </p:tgtEl>
                                        <p:attrNameLst>
                                          <p:attrName>ppt_y</p:attrName>
                                        </p:attrNameLst>
                                      </p:cBhvr>
                                      <p:tavLst>
                                        <p:tav tm="0">
                                          <p:val>
                                            <p:strVal val="1+#ppt_h/2"/>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2" presetClass="entr" presetSubtype="4" fill="hold" grpId="0" nodeType="clickEffect">
                                  <p:stCondLst>
                                    <p:cond delay="0"/>
                                  </p:stCondLst>
                                  <p:childTnLst>
                                    <p:set>
                                      <p:cBhvr>
                                        <p:cTn id="72" dur="1" fill="hold">
                                          <p:stCondLst>
                                            <p:cond delay="0"/>
                                          </p:stCondLst>
                                        </p:cTn>
                                        <p:tgtEl>
                                          <p:spTgt spid="187475"/>
                                        </p:tgtEl>
                                        <p:attrNameLst>
                                          <p:attrName>style.visibility</p:attrName>
                                        </p:attrNameLst>
                                      </p:cBhvr>
                                      <p:to>
                                        <p:strVal val="visible"/>
                                      </p:to>
                                    </p:set>
                                    <p:anim calcmode="lin" valueType="num">
                                      <p:cBhvr additive="base">
                                        <p:cTn id="73" dur="500" fill="hold"/>
                                        <p:tgtEl>
                                          <p:spTgt spid="187475"/>
                                        </p:tgtEl>
                                        <p:attrNameLst>
                                          <p:attrName>ppt_x</p:attrName>
                                        </p:attrNameLst>
                                      </p:cBhvr>
                                      <p:tavLst>
                                        <p:tav tm="0">
                                          <p:val>
                                            <p:strVal val="#ppt_x"/>
                                          </p:val>
                                        </p:tav>
                                        <p:tav tm="100000">
                                          <p:val>
                                            <p:strVal val="#ppt_x"/>
                                          </p:val>
                                        </p:tav>
                                      </p:tavLst>
                                    </p:anim>
                                    <p:anim calcmode="lin" valueType="num">
                                      <p:cBhvr additive="base">
                                        <p:cTn id="74" dur="500" fill="hold"/>
                                        <p:tgtEl>
                                          <p:spTgt spid="187475"/>
                                        </p:tgtEl>
                                        <p:attrNameLst>
                                          <p:attrName>ppt_y</p:attrName>
                                        </p:attrNameLst>
                                      </p:cBhvr>
                                      <p:tavLst>
                                        <p:tav tm="0">
                                          <p:val>
                                            <p:strVal val="1+#ppt_h/2"/>
                                          </p:val>
                                        </p:tav>
                                        <p:tav tm="100000">
                                          <p:val>
                                            <p:strVal val="#ppt_y"/>
                                          </p:val>
                                        </p:tav>
                                      </p:tavLst>
                                    </p:anim>
                                  </p:childTnLst>
                                </p:cTn>
                              </p:par>
                            </p:childTnLst>
                          </p:cTn>
                        </p:par>
                      </p:childTnLst>
                    </p:cTn>
                  </p:par>
                  <p:par>
                    <p:cTn id="75" fill="hold">
                      <p:stCondLst>
                        <p:cond delay="indefinite"/>
                      </p:stCondLst>
                      <p:childTnLst>
                        <p:par>
                          <p:cTn id="76" fill="hold">
                            <p:stCondLst>
                              <p:cond delay="0"/>
                            </p:stCondLst>
                            <p:childTnLst>
                              <p:par>
                                <p:cTn id="77" presetID="2" presetClass="entr" presetSubtype="4" fill="hold" grpId="0" nodeType="clickEffect">
                                  <p:stCondLst>
                                    <p:cond delay="0"/>
                                  </p:stCondLst>
                                  <p:childTnLst>
                                    <p:set>
                                      <p:cBhvr>
                                        <p:cTn id="78" dur="1" fill="hold">
                                          <p:stCondLst>
                                            <p:cond delay="0"/>
                                          </p:stCondLst>
                                        </p:cTn>
                                        <p:tgtEl>
                                          <p:spTgt spid="187474"/>
                                        </p:tgtEl>
                                        <p:attrNameLst>
                                          <p:attrName>style.visibility</p:attrName>
                                        </p:attrNameLst>
                                      </p:cBhvr>
                                      <p:to>
                                        <p:strVal val="visible"/>
                                      </p:to>
                                    </p:set>
                                    <p:anim calcmode="lin" valueType="num">
                                      <p:cBhvr additive="base">
                                        <p:cTn id="79" dur="500" fill="hold"/>
                                        <p:tgtEl>
                                          <p:spTgt spid="187474"/>
                                        </p:tgtEl>
                                        <p:attrNameLst>
                                          <p:attrName>ppt_x</p:attrName>
                                        </p:attrNameLst>
                                      </p:cBhvr>
                                      <p:tavLst>
                                        <p:tav tm="0">
                                          <p:val>
                                            <p:strVal val="#ppt_x"/>
                                          </p:val>
                                        </p:tav>
                                        <p:tav tm="100000">
                                          <p:val>
                                            <p:strVal val="#ppt_x"/>
                                          </p:val>
                                        </p:tav>
                                      </p:tavLst>
                                    </p:anim>
                                    <p:anim calcmode="lin" valueType="num">
                                      <p:cBhvr additive="base">
                                        <p:cTn id="80" dur="500" fill="hold"/>
                                        <p:tgtEl>
                                          <p:spTgt spid="187474"/>
                                        </p:tgtEl>
                                        <p:attrNameLst>
                                          <p:attrName>ppt_y</p:attrName>
                                        </p:attrNameLst>
                                      </p:cBhvr>
                                      <p:tavLst>
                                        <p:tav tm="0">
                                          <p:val>
                                            <p:strVal val="1+#ppt_h/2"/>
                                          </p:val>
                                        </p:tav>
                                        <p:tav tm="100000">
                                          <p:val>
                                            <p:strVal val="#ppt_y"/>
                                          </p:val>
                                        </p:tav>
                                      </p:tavLst>
                                    </p:anim>
                                  </p:childTnLst>
                                </p:cTn>
                              </p:par>
                            </p:childTnLst>
                          </p:cTn>
                        </p:par>
                      </p:childTnLst>
                    </p:cTn>
                  </p:par>
                  <p:par>
                    <p:cTn id="81" fill="hold">
                      <p:stCondLst>
                        <p:cond delay="indefinite"/>
                      </p:stCondLst>
                      <p:childTnLst>
                        <p:par>
                          <p:cTn id="82" fill="hold">
                            <p:stCondLst>
                              <p:cond delay="0"/>
                            </p:stCondLst>
                            <p:childTnLst>
                              <p:par>
                                <p:cTn id="83" presetID="2" presetClass="entr" presetSubtype="4" fill="hold" grpId="0" nodeType="clickEffect">
                                  <p:stCondLst>
                                    <p:cond delay="0"/>
                                  </p:stCondLst>
                                  <p:childTnLst>
                                    <p:set>
                                      <p:cBhvr>
                                        <p:cTn id="84" dur="1" fill="hold">
                                          <p:stCondLst>
                                            <p:cond delay="0"/>
                                          </p:stCondLst>
                                        </p:cTn>
                                        <p:tgtEl>
                                          <p:spTgt spid="187477"/>
                                        </p:tgtEl>
                                        <p:attrNameLst>
                                          <p:attrName>style.visibility</p:attrName>
                                        </p:attrNameLst>
                                      </p:cBhvr>
                                      <p:to>
                                        <p:strVal val="visible"/>
                                      </p:to>
                                    </p:set>
                                    <p:anim calcmode="lin" valueType="num">
                                      <p:cBhvr additive="base">
                                        <p:cTn id="85" dur="500" fill="hold"/>
                                        <p:tgtEl>
                                          <p:spTgt spid="187477"/>
                                        </p:tgtEl>
                                        <p:attrNameLst>
                                          <p:attrName>ppt_x</p:attrName>
                                        </p:attrNameLst>
                                      </p:cBhvr>
                                      <p:tavLst>
                                        <p:tav tm="0">
                                          <p:val>
                                            <p:strVal val="#ppt_x"/>
                                          </p:val>
                                        </p:tav>
                                        <p:tav tm="100000">
                                          <p:val>
                                            <p:strVal val="#ppt_x"/>
                                          </p:val>
                                        </p:tav>
                                      </p:tavLst>
                                    </p:anim>
                                    <p:anim calcmode="lin" valueType="num">
                                      <p:cBhvr additive="base">
                                        <p:cTn id="86" dur="500" fill="hold"/>
                                        <p:tgtEl>
                                          <p:spTgt spid="187477"/>
                                        </p:tgtEl>
                                        <p:attrNameLst>
                                          <p:attrName>ppt_y</p:attrName>
                                        </p:attrNameLst>
                                      </p:cBhvr>
                                      <p:tavLst>
                                        <p:tav tm="0">
                                          <p:val>
                                            <p:strVal val="1+#ppt_h/2"/>
                                          </p:val>
                                        </p:tav>
                                        <p:tav tm="100000">
                                          <p:val>
                                            <p:strVal val="#ppt_y"/>
                                          </p:val>
                                        </p:tav>
                                      </p:tavLst>
                                    </p:anim>
                                  </p:childTnLst>
                                </p:cTn>
                              </p:par>
                            </p:childTnLst>
                          </p:cTn>
                        </p:par>
                      </p:childTnLst>
                    </p:cTn>
                  </p:par>
                  <p:par>
                    <p:cTn id="87" fill="hold">
                      <p:stCondLst>
                        <p:cond delay="indefinite"/>
                      </p:stCondLst>
                      <p:childTnLst>
                        <p:par>
                          <p:cTn id="88" fill="hold">
                            <p:stCondLst>
                              <p:cond delay="0"/>
                            </p:stCondLst>
                            <p:childTnLst>
                              <p:par>
                                <p:cTn id="89" presetID="2" presetClass="entr" presetSubtype="4" fill="hold" grpId="0" nodeType="clickEffect">
                                  <p:stCondLst>
                                    <p:cond delay="0"/>
                                  </p:stCondLst>
                                  <p:childTnLst>
                                    <p:set>
                                      <p:cBhvr>
                                        <p:cTn id="90" dur="1" fill="hold">
                                          <p:stCondLst>
                                            <p:cond delay="0"/>
                                          </p:stCondLst>
                                        </p:cTn>
                                        <p:tgtEl>
                                          <p:spTgt spid="187478"/>
                                        </p:tgtEl>
                                        <p:attrNameLst>
                                          <p:attrName>style.visibility</p:attrName>
                                        </p:attrNameLst>
                                      </p:cBhvr>
                                      <p:to>
                                        <p:strVal val="visible"/>
                                      </p:to>
                                    </p:set>
                                    <p:anim calcmode="lin" valueType="num">
                                      <p:cBhvr additive="base">
                                        <p:cTn id="91" dur="500" fill="hold"/>
                                        <p:tgtEl>
                                          <p:spTgt spid="187478"/>
                                        </p:tgtEl>
                                        <p:attrNameLst>
                                          <p:attrName>ppt_x</p:attrName>
                                        </p:attrNameLst>
                                      </p:cBhvr>
                                      <p:tavLst>
                                        <p:tav tm="0">
                                          <p:val>
                                            <p:strVal val="#ppt_x"/>
                                          </p:val>
                                        </p:tav>
                                        <p:tav tm="100000">
                                          <p:val>
                                            <p:strVal val="#ppt_x"/>
                                          </p:val>
                                        </p:tav>
                                      </p:tavLst>
                                    </p:anim>
                                    <p:anim calcmode="lin" valueType="num">
                                      <p:cBhvr additive="base">
                                        <p:cTn id="92" dur="500" fill="hold"/>
                                        <p:tgtEl>
                                          <p:spTgt spid="187478"/>
                                        </p:tgtEl>
                                        <p:attrNameLst>
                                          <p:attrName>ppt_y</p:attrName>
                                        </p:attrNameLst>
                                      </p:cBhvr>
                                      <p:tavLst>
                                        <p:tav tm="0">
                                          <p:val>
                                            <p:strVal val="1+#ppt_h/2"/>
                                          </p:val>
                                        </p:tav>
                                        <p:tav tm="100000">
                                          <p:val>
                                            <p:strVal val="#ppt_y"/>
                                          </p:val>
                                        </p:tav>
                                      </p:tavLst>
                                    </p:anim>
                                  </p:childTnLst>
                                </p:cTn>
                              </p:par>
                            </p:childTnLst>
                          </p:cTn>
                        </p:par>
                      </p:childTnLst>
                    </p:cTn>
                  </p:par>
                  <p:par>
                    <p:cTn id="93" fill="hold">
                      <p:stCondLst>
                        <p:cond delay="indefinite"/>
                      </p:stCondLst>
                      <p:childTnLst>
                        <p:par>
                          <p:cTn id="94" fill="hold">
                            <p:stCondLst>
                              <p:cond delay="0"/>
                            </p:stCondLst>
                            <p:childTnLst>
                              <p:par>
                                <p:cTn id="95" presetID="2" presetClass="entr" presetSubtype="4" fill="hold" grpId="0" nodeType="clickEffect">
                                  <p:stCondLst>
                                    <p:cond delay="0"/>
                                  </p:stCondLst>
                                  <p:childTnLst>
                                    <p:set>
                                      <p:cBhvr>
                                        <p:cTn id="96" dur="1" fill="hold">
                                          <p:stCondLst>
                                            <p:cond delay="0"/>
                                          </p:stCondLst>
                                        </p:cTn>
                                        <p:tgtEl>
                                          <p:spTgt spid="187479"/>
                                        </p:tgtEl>
                                        <p:attrNameLst>
                                          <p:attrName>style.visibility</p:attrName>
                                        </p:attrNameLst>
                                      </p:cBhvr>
                                      <p:to>
                                        <p:strVal val="visible"/>
                                      </p:to>
                                    </p:set>
                                    <p:anim calcmode="lin" valueType="num">
                                      <p:cBhvr additive="base">
                                        <p:cTn id="97" dur="500" fill="hold"/>
                                        <p:tgtEl>
                                          <p:spTgt spid="187479"/>
                                        </p:tgtEl>
                                        <p:attrNameLst>
                                          <p:attrName>ppt_x</p:attrName>
                                        </p:attrNameLst>
                                      </p:cBhvr>
                                      <p:tavLst>
                                        <p:tav tm="0">
                                          <p:val>
                                            <p:strVal val="#ppt_x"/>
                                          </p:val>
                                        </p:tav>
                                        <p:tav tm="100000">
                                          <p:val>
                                            <p:strVal val="#ppt_x"/>
                                          </p:val>
                                        </p:tav>
                                      </p:tavLst>
                                    </p:anim>
                                    <p:anim calcmode="lin" valueType="num">
                                      <p:cBhvr additive="base">
                                        <p:cTn id="98" dur="500" fill="hold"/>
                                        <p:tgtEl>
                                          <p:spTgt spid="187479"/>
                                        </p:tgtEl>
                                        <p:attrNameLst>
                                          <p:attrName>ppt_y</p:attrName>
                                        </p:attrNameLst>
                                      </p:cBhvr>
                                      <p:tavLst>
                                        <p:tav tm="0">
                                          <p:val>
                                            <p:strVal val="1+#ppt_h/2"/>
                                          </p:val>
                                        </p:tav>
                                        <p:tav tm="100000">
                                          <p:val>
                                            <p:strVal val="#ppt_y"/>
                                          </p:val>
                                        </p:tav>
                                      </p:tavLst>
                                    </p:anim>
                                  </p:childTnLst>
                                </p:cTn>
                              </p:par>
                            </p:childTnLst>
                          </p:cTn>
                        </p:par>
                      </p:childTnLst>
                    </p:cTn>
                  </p:par>
                  <p:par>
                    <p:cTn id="99" fill="hold">
                      <p:stCondLst>
                        <p:cond delay="indefinite"/>
                      </p:stCondLst>
                      <p:childTnLst>
                        <p:par>
                          <p:cTn id="100" fill="hold">
                            <p:stCondLst>
                              <p:cond delay="0"/>
                            </p:stCondLst>
                            <p:childTnLst>
                              <p:par>
                                <p:cTn id="101" presetID="2" presetClass="entr" presetSubtype="4" fill="hold" grpId="0" nodeType="clickEffect">
                                  <p:stCondLst>
                                    <p:cond delay="0"/>
                                  </p:stCondLst>
                                  <p:childTnLst>
                                    <p:set>
                                      <p:cBhvr>
                                        <p:cTn id="102" dur="1" fill="hold">
                                          <p:stCondLst>
                                            <p:cond delay="0"/>
                                          </p:stCondLst>
                                        </p:cTn>
                                        <p:tgtEl>
                                          <p:spTgt spid="187480"/>
                                        </p:tgtEl>
                                        <p:attrNameLst>
                                          <p:attrName>style.visibility</p:attrName>
                                        </p:attrNameLst>
                                      </p:cBhvr>
                                      <p:to>
                                        <p:strVal val="visible"/>
                                      </p:to>
                                    </p:set>
                                    <p:anim calcmode="lin" valueType="num">
                                      <p:cBhvr additive="base">
                                        <p:cTn id="103" dur="500" fill="hold"/>
                                        <p:tgtEl>
                                          <p:spTgt spid="187480"/>
                                        </p:tgtEl>
                                        <p:attrNameLst>
                                          <p:attrName>ppt_x</p:attrName>
                                        </p:attrNameLst>
                                      </p:cBhvr>
                                      <p:tavLst>
                                        <p:tav tm="0">
                                          <p:val>
                                            <p:strVal val="#ppt_x"/>
                                          </p:val>
                                        </p:tav>
                                        <p:tav tm="100000">
                                          <p:val>
                                            <p:strVal val="#ppt_x"/>
                                          </p:val>
                                        </p:tav>
                                      </p:tavLst>
                                    </p:anim>
                                    <p:anim calcmode="lin" valueType="num">
                                      <p:cBhvr additive="base">
                                        <p:cTn id="104" dur="500" fill="hold"/>
                                        <p:tgtEl>
                                          <p:spTgt spid="187480"/>
                                        </p:tgtEl>
                                        <p:attrNameLst>
                                          <p:attrName>ppt_y</p:attrName>
                                        </p:attrNameLst>
                                      </p:cBhvr>
                                      <p:tavLst>
                                        <p:tav tm="0">
                                          <p:val>
                                            <p:strVal val="1+#ppt_h/2"/>
                                          </p:val>
                                        </p:tav>
                                        <p:tav tm="100000">
                                          <p:val>
                                            <p:strVal val="#ppt_y"/>
                                          </p:val>
                                        </p:tav>
                                      </p:tavLst>
                                    </p:anim>
                                  </p:childTnLst>
                                </p:cTn>
                              </p:par>
                            </p:childTnLst>
                          </p:cTn>
                        </p:par>
                      </p:childTnLst>
                    </p:cTn>
                  </p:par>
                  <p:par>
                    <p:cTn id="105" fill="hold">
                      <p:stCondLst>
                        <p:cond delay="indefinite"/>
                      </p:stCondLst>
                      <p:childTnLst>
                        <p:par>
                          <p:cTn id="106" fill="hold">
                            <p:stCondLst>
                              <p:cond delay="0"/>
                            </p:stCondLst>
                            <p:childTnLst>
                              <p:par>
                                <p:cTn id="107" presetID="2" presetClass="entr" presetSubtype="4" fill="hold" grpId="0" nodeType="clickEffect">
                                  <p:stCondLst>
                                    <p:cond delay="0"/>
                                  </p:stCondLst>
                                  <p:childTnLst>
                                    <p:set>
                                      <p:cBhvr>
                                        <p:cTn id="108" dur="1" fill="hold">
                                          <p:stCondLst>
                                            <p:cond delay="0"/>
                                          </p:stCondLst>
                                        </p:cTn>
                                        <p:tgtEl>
                                          <p:spTgt spid="187481"/>
                                        </p:tgtEl>
                                        <p:attrNameLst>
                                          <p:attrName>style.visibility</p:attrName>
                                        </p:attrNameLst>
                                      </p:cBhvr>
                                      <p:to>
                                        <p:strVal val="visible"/>
                                      </p:to>
                                    </p:set>
                                    <p:anim calcmode="lin" valueType="num">
                                      <p:cBhvr additive="base">
                                        <p:cTn id="109" dur="500" fill="hold"/>
                                        <p:tgtEl>
                                          <p:spTgt spid="187481"/>
                                        </p:tgtEl>
                                        <p:attrNameLst>
                                          <p:attrName>ppt_x</p:attrName>
                                        </p:attrNameLst>
                                      </p:cBhvr>
                                      <p:tavLst>
                                        <p:tav tm="0">
                                          <p:val>
                                            <p:strVal val="#ppt_x"/>
                                          </p:val>
                                        </p:tav>
                                        <p:tav tm="100000">
                                          <p:val>
                                            <p:strVal val="#ppt_x"/>
                                          </p:val>
                                        </p:tav>
                                      </p:tavLst>
                                    </p:anim>
                                    <p:anim calcmode="lin" valueType="num">
                                      <p:cBhvr additive="base">
                                        <p:cTn id="110" dur="500" fill="hold"/>
                                        <p:tgtEl>
                                          <p:spTgt spid="187481"/>
                                        </p:tgtEl>
                                        <p:attrNameLst>
                                          <p:attrName>ppt_y</p:attrName>
                                        </p:attrNameLst>
                                      </p:cBhvr>
                                      <p:tavLst>
                                        <p:tav tm="0">
                                          <p:val>
                                            <p:strVal val="1+#ppt_h/2"/>
                                          </p:val>
                                        </p:tav>
                                        <p:tav tm="100000">
                                          <p:val>
                                            <p:strVal val="#ppt_y"/>
                                          </p:val>
                                        </p:tav>
                                      </p:tavLst>
                                    </p:anim>
                                  </p:childTnLst>
                                </p:cTn>
                              </p:par>
                            </p:childTnLst>
                          </p:cTn>
                        </p:par>
                      </p:childTnLst>
                    </p:cTn>
                  </p:par>
                  <p:par>
                    <p:cTn id="111" fill="hold">
                      <p:stCondLst>
                        <p:cond delay="indefinite"/>
                      </p:stCondLst>
                      <p:childTnLst>
                        <p:par>
                          <p:cTn id="112" fill="hold">
                            <p:stCondLst>
                              <p:cond delay="0"/>
                            </p:stCondLst>
                            <p:childTnLst>
                              <p:par>
                                <p:cTn id="113" presetID="2" presetClass="entr" presetSubtype="4" fill="hold" grpId="0" nodeType="clickEffect">
                                  <p:stCondLst>
                                    <p:cond delay="0"/>
                                  </p:stCondLst>
                                  <p:childTnLst>
                                    <p:set>
                                      <p:cBhvr>
                                        <p:cTn id="114" dur="1" fill="hold">
                                          <p:stCondLst>
                                            <p:cond delay="0"/>
                                          </p:stCondLst>
                                        </p:cTn>
                                        <p:tgtEl>
                                          <p:spTgt spid="187484"/>
                                        </p:tgtEl>
                                        <p:attrNameLst>
                                          <p:attrName>style.visibility</p:attrName>
                                        </p:attrNameLst>
                                      </p:cBhvr>
                                      <p:to>
                                        <p:strVal val="visible"/>
                                      </p:to>
                                    </p:set>
                                    <p:anim calcmode="lin" valueType="num">
                                      <p:cBhvr additive="base">
                                        <p:cTn id="115" dur="500" fill="hold"/>
                                        <p:tgtEl>
                                          <p:spTgt spid="187484"/>
                                        </p:tgtEl>
                                        <p:attrNameLst>
                                          <p:attrName>ppt_x</p:attrName>
                                        </p:attrNameLst>
                                      </p:cBhvr>
                                      <p:tavLst>
                                        <p:tav tm="0">
                                          <p:val>
                                            <p:strVal val="#ppt_x"/>
                                          </p:val>
                                        </p:tav>
                                        <p:tav tm="100000">
                                          <p:val>
                                            <p:strVal val="#ppt_x"/>
                                          </p:val>
                                        </p:tav>
                                      </p:tavLst>
                                    </p:anim>
                                    <p:anim calcmode="lin" valueType="num">
                                      <p:cBhvr additive="base">
                                        <p:cTn id="116" dur="500" fill="hold"/>
                                        <p:tgtEl>
                                          <p:spTgt spid="187484"/>
                                        </p:tgtEl>
                                        <p:attrNameLst>
                                          <p:attrName>ppt_y</p:attrName>
                                        </p:attrNameLst>
                                      </p:cBhvr>
                                      <p:tavLst>
                                        <p:tav tm="0">
                                          <p:val>
                                            <p:strVal val="1+#ppt_h/2"/>
                                          </p:val>
                                        </p:tav>
                                        <p:tav tm="100000">
                                          <p:val>
                                            <p:strVal val="#ppt_y"/>
                                          </p:val>
                                        </p:tav>
                                      </p:tavLst>
                                    </p:anim>
                                  </p:childTnLst>
                                </p:cTn>
                              </p:par>
                            </p:childTnLst>
                          </p:cTn>
                        </p:par>
                      </p:childTnLst>
                    </p:cTn>
                  </p:par>
                  <p:par>
                    <p:cTn id="117" fill="hold">
                      <p:stCondLst>
                        <p:cond delay="indefinite"/>
                      </p:stCondLst>
                      <p:childTnLst>
                        <p:par>
                          <p:cTn id="118" fill="hold">
                            <p:stCondLst>
                              <p:cond delay="0"/>
                            </p:stCondLst>
                            <p:childTnLst>
                              <p:par>
                                <p:cTn id="119" presetID="2" presetClass="entr" presetSubtype="4" fill="hold" grpId="0" nodeType="clickEffect">
                                  <p:stCondLst>
                                    <p:cond delay="0"/>
                                  </p:stCondLst>
                                  <p:childTnLst>
                                    <p:set>
                                      <p:cBhvr>
                                        <p:cTn id="120" dur="1" fill="hold">
                                          <p:stCondLst>
                                            <p:cond delay="0"/>
                                          </p:stCondLst>
                                        </p:cTn>
                                        <p:tgtEl>
                                          <p:spTgt spid="187482"/>
                                        </p:tgtEl>
                                        <p:attrNameLst>
                                          <p:attrName>style.visibility</p:attrName>
                                        </p:attrNameLst>
                                      </p:cBhvr>
                                      <p:to>
                                        <p:strVal val="visible"/>
                                      </p:to>
                                    </p:set>
                                    <p:anim calcmode="lin" valueType="num">
                                      <p:cBhvr additive="base">
                                        <p:cTn id="121" dur="500" fill="hold"/>
                                        <p:tgtEl>
                                          <p:spTgt spid="187482"/>
                                        </p:tgtEl>
                                        <p:attrNameLst>
                                          <p:attrName>ppt_x</p:attrName>
                                        </p:attrNameLst>
                                      </p:cBhvr>
                                      <p:tavLst>
                                        <p:tav tm="0">
                                          <p:val>
                                            <p:strVal val="#ppt_x"/>
                                          </p:val>
                                        </p:tav>
                                        <p:tav tm="100000">
                                          <p:val>
                                            <p:strVal val="#ppt_x"/>
                                          </p:val>
                                        </p:tav>
                                      </p:tavLst>
                                    </p:anim>
                                    <p:anim calcmode="lin" valueType="num">
                                      <p:cBhvr additive="base">
                                        <p:cTn id="122" dur="500" fill="hold"/>
                                        <p:tgtEl>
                                          <p:spTgt spid="187482"/>
                                        </p:tgtEl>
                                        <p:attrNameLst>
                                          <p:attrName>ppt_y</p:attrName>
                                        </p:attrNameLst>
                                      </p:cBhvr>
                                      <p:tavLst>
                                        <p:tav tm="0">
                                          <p:val>
                                            <p:strVal val="1+#ppt_h/2"/>
                                          </p:val>
                                        </p:tav>
                                        <p:tav tm="100000">
                                          <p:val>
                                            <p:strVal val="#ppt_y"/>
                                          </p:val>
                                        </p:tav>
                                      </p:tavLst>
                                    </p:anim>
                                  </p:childTnLst>
                                </p:cTn>
                              </p:par>
                            </p:childTnLst>
                          </p:cTn>
                        </p:par>
                      </p:childTnLst>
                    </p:cTn>
                  </p:par>
                  <p:par>
                    <p:cTn id="123" fill="hold">
                      <p:stCondLst>
                        <p:cond delay="indefinite"/>
                      </p:stCondLst>
                      <p:childTnLst>
                        <p:par>
                          <p:cTn id="124" fill="hold">
                            <p:stCondLst>
                              <p:cond delay="0"/>
                            </p:stCondLst>
                            <p:childTnLst>
                              <p:par>
                                <p:cTn id="125" presetID="2" presetClass="entr" presetSubtype="4" fill="hold" grpId="0" nodeType="clickEffect">
                                  <p:stCondLst>
                                    <p:cond delay="0"/>
                                  </p:stCondLst>
                                  <p:childTnLst>
                                    <p:set>
                                      <p:cBhvr>
                                        <p:cTn id="126" dur="1" fill="hold">
                                          <p:stCondLst>
                                            <p:cond delay="0"/>
                                          </p:stCondLst>
                                        </p:cTn>
                                        <p:tgtEl>
                                          <p:spTgt spid="187485"/>
                                        </p:tgtEl>
                                        <p:attrNameLst>
                                          <p:attrName>style.visibility</p:attrName>
                                        </p:attrNameLst>
                                      </p:cBhvr>
                                      <p:to>
                                        <p:strVal val="visible"/>
                                      </p:to>
                                    </p:set>
                                    <p:anim calcmode="lin" valueType="num">
                                      <p:cBhvr additive="base">
                                        <p:cTn id="127" dur="500" fill="hold"/>
                                        <p:tgtEl>
                                          <p:spTgt spid="187485"/>
                                        </p:tgtEl>
                                        <p:attrNameLst>
                                          <p:attrName>ppt_x</p:attrName>
                                        </p:attrNameLst>
                                      </p:cBhvr>
                                      <p:tavLst>
                                        <p:tav tm="0">
                                          <p:val>
                                            <p:strVal val="#ppt_x"/>
                                          </p:val>
                                        </p:tav>
                                        <p:tav tm="100000">
                                          <p:val>
                                            <p:strVal val="#ppt_x"/>
                                          </p:val>
                                        </p:tav>
                                      </p:tavLst>
                                    </p:anim>
                                    <p:anim calcmode="lin" valueType="num">
                                      <p:cBhvr additive="base">
                                        <p:cTn id="128" dur="500" fill="hold"/>
                                        <p:tgtEl>
                                          <p:spTgt spid="187485"/>
                                        </p:tgtEl>
                                        <p:attrNameLst>
                                          <p:attrName>ppt_y</p:attrName>
                                        </p:attrNameLst>
                                      </p:cBhvr>
                                      <p:tavLst>
                                        <p:tav tm="0">
                                          <p:val>
                                            <p:strVal val="1+#ppt_h/2"/>
                                          </p:val>
                                        </p:tav>
                                        <p:tav tm="100000">
                                          <p:val>
                                            <p:strVal val="#ppt_y"/>
                                          </p:val>
                                        </p:tav>
                                      </p:tavLst>
                                    </p:anim>
                                  </p:childTnLst>
                                </p:cTn>
                              </p:par>
                            </p:childTnLst>
                          </p:cTn>
                        </p:par>
                      </p:childTnLst>
                    </p:cTn>
                  </p:par>
                  <p:par>
                    <p:cTn id="129" fill="hold">
                      <p:stCondLst>
                        <p:cond delay="indefinite"/>
                      </p:stCondLst>
                      <p:childTnLst>
                        <p:par>
                          <p:cTn id="130" fill="hold">
                            <p:stCondLst>
                              <p:cond delay="0"/>
                            </p:stCondLst>
                            <p:childTnLst>
                              <p:par>
                                <p:cTn id="131" presetID="2" presetClass="entr" presetSubtype="4" fill="hold" grpId="0" nodeType="clickEffect">
                                  <p:stCondLst>
                                    <p:cond delay="0"/>
                                  </p:stCondLst>
                                  <p:childTnLst>
                                    <p:set>
                                      <p:cBhvr>
                                        <p:cTn id="132" dur="1" fill="hold">
                                          <p:stCondLst>
                                            <p:cond delay="0"/>
                                          </p:stCondLst>
                                        </p:cTn>
                                        <p:tgtEl>
                                          <p:spTgt spid="187486"/>
                                        </p:tgtEl>
                                        <p:attrNameLst>
                                          <p:attrName>style.visibility</p:attrName>
                                        </p:attrNameLst>
                                      </p:cBhvr>
                                      <p:to>
                                        <p:strVal val="visible"/>
                                      </p:to>
                                    </p:set>
                                    <p:anim calcmode="lin" valueType="num">
                                      <p:cBhvr additive="base">
                                        <p:cTn id="133" dur="500" fill="hold"/>
                                        <p:tgtEl>
                                          <p:spTgt spid="187486"/>
                                        </p:tgtEl>
                                        <p:attrNameLst>
                                          <p:attrName>ppt_x</p:attrName>
                                        </p:attrNameLst>
                                      </p:cBhvr>
                                      <p:tavLst>
                                        <p:tav tm="0">
                                          <p:val>
                                            <p:strVal val="#ppt_x"/>
                                          </p:val>
                                        </p:tav>
                                        <p:tav tm="100000">
                                          <p:val>
                                            <p:strVal val="#ppt_x"/>
                                          </p:val>
                                        </p:tav>
                                      </p:tavLst>
                                    </p:anim>
                                    <p:anim calcmode="lin" valueType="num">
                                      <p:cBhvr additive="base">
                                        <p:cTn id="134" dur="500" fill="hold"/>
                                        <p:tgtEl>
                                          <p:spTgt spid="187486"/>
                                        </p:tgtEl>
                                        <p:attrNameLst>
                                          <p:attrName>ppt_y</p:attrName>
                                        </p:attrNameLst>
                                      </p:cBhvr>
                                      <p:tavLst>
                                        <p:tav tm="0">
                                          <p:val>
                                            <p:strVal val="1+#ppt_h/2"/>
                                          </p:val>
                                        </p:tav>
                                        <p:tav tm="100000">
                                          <p:val>
                                            <p:strVal val="#ppt_y"/>
                                          </p:val>
                                        </p:tav>
                                      </p:tavLst>
                                    </p:anim>
                                  </p:childTnLst>
                                </p:cTn>
                              </p:par>
                            </p:childTnLst>
                          </p:cTn>
                        </p:par>
                      </p:childTnLst>
                    </p:cTn>
                  </p:par>
                  <p:par>
                    <p:cTn id="135" fill="hold">
                      <p:stCondLst>
                        <p:cond delay="indefinite"/>
                      </p:stCondLst>
                      <p:childTnLst>
                        <p:par>
                          <p:cTn id="136" fill="hold">
                            <p:stCondLst>
                              <p:cond delay="0"/>
                            </p:stCondLst>
                            <p:childTnLst>
                              <p:par>
                                <p:cTn id="137" presetID="2" presetClass="entr" presetSubtype="4" fill="hold" grpId="0" nodeType="clickEffect">
                                  <p:stCondLst>
                                    <p:cond delay="0"/>
                                  </p:stCondLst>
                                  <p:childTnLst>
                                    <p:set>
                                      <p:cBhvr>
                                        <p:cTn id="138" dur="1" fill="hold">
                                          <p:stCondLst>
                                            <p:cond delay="0"/>
                                          </p:stCondLst>
                                        </p:cTn>
                                        <p:tgtEl>
                                          <p:spTgt spid="187490"/>
                                        </p:tgtEl>
                                        <p:attrNameLst>
                                          <p:attrName>style.visibility</p:attrName>
                                        </p:attrNameLst>
                                      </p:cBhvr>
                                      <p:to>
                                        <p:strVal val="visible"/>
                                      </p:to>
                                    </p:set>
                                    <p:anim calcmode="lin" valueType="num">
                                      <p:cBhvr additive="base">
                                        <p:cTn id="139" dur="500" fill="hold"/>
                                        <p:tgtEl>
                                          <p:spTgt spid="187490"/>
                                        </p:tgtEl>
                                        <p:attrNameLst>
                                          <p:attrName>ppt_x</p:attrName>
                                        </p:attrNameLst>
                                      </p:cBhvr>
                                      <p:tavLst>
                                        <p:tav tm="0">
                                          <p:val>
                                            <p:strVal val="#ppt_x"/>
                                          </p:val>
                                        </p:tav>
                                        <p:tav tm="100000">
                                          <p:val>
                                            <p:strVal val="#ppt_x"/>
                                          </p:val>
                                        </p:tav>
                                      </p:tavLst>
                                    </p:anim>
                                    <p:anim calcmode="lin" valueType="num">
                                      <p:cBhvr additive="base">
                                        <p:cTn id="140" dur="500" fill="hold"/>
                                        <p:tgtEl>
                                          <p:spTgt spid="187490"/>
                                        </p:tgtEl>
                                        <p:attrNameLst>
                                          <p:attrName>ppt_y</p:attrName>
                                        </p:attrNameLst>
                                      </p:cBhvr>
                                      <p:tavLst>
                                        <p:tav tm="0">
                                          <p:val>
                                            <p:strVal val="1+#ppt_h/2"/>
                                          </p:val>
                                        </p:tav>
                                        <p:tav tm="100000">
                                          <p:val>
                                            <p:strVal val="#ppt_y"/>
                                          </p:val>
                                        </p:tav>
                                      </p:tavLst>
                                    </p:anim>
                                  </p:childTnLst>
                                </p:cTn>
                              </p:par>
                            </p:childTnLst>
                          </p:cTn>
                        </p:par>
                      </p:childTnLst>
                    </p:cTn>
                  </p:par>
                  <p:par>
                    <p:cTn id="141" fill="hold">
                      <p:stCondLst>
                        <p:cond delay="indefinite"/>
                      </p:stCondLst>
                      <p:childTnLst>
                        <p:par>
                          <p:cTn id="142" fill="hold">
                            <p:stCondLst>
                              <p:cond delay="0"/>
                            </p:stCondLst>
                            <p:childTnLst>
                              <p:par>
                                <p:cTn id="143" presetID="2" presetClass="entr" presetSubtype="4" fill="hold" grpId="0" nodeType="clickEffect">
                                  <p:stCondLst>
                                    <p:cond delay="0"/>
                                  </p:stCondLst>
                                  <p:childTnLst>
                                    <p:set>
                                      <p:cBhvr>
                                        <p:cTn id="144" dur="1" fill="hold">
                                          <p:stCondLst>
                                            <p:cond delay="0"/>
                                          </p:stCondLst>
                                        </p:cTn>
                                        <p:tgtEl>
                                          <p:spTgt spid="187488"/>
                                        </p:tgtEl>
                                        <p:attrNameLst>
                                          <p:attrName>style.visibility</p:attrName>
                                        </p:attrNameLst>
                                      </p:cBhvr>
                                      <p:to>
                                        <p:strVal val="visible"/>
                                      </p:to>
                                    </p:set>
                                    <p:anim calcmode="lin" valueType="num">
                                      <p:cBhvr additive="base">
                                        <p:cTn id="145" dur="500" fill="hold"/>
                                        <p:tgtEl>
                                          <p:spTgt spid="187488"/>
                                        </p:tgtEl>
                                        <p:attrNameLst>
                                          <p:attrName>ppt_x</p:attrName>
                                        </p:attrNameLst>
                                      </p:cBhvr>
                                      <p:tavLst>
                                        <p:tav tm="0">
                                          <p:val>
                                            <p:strVal val="#ppt_x"/>
                                          </p:val>
                                        </p:tav>
                                        <p:tav tm="100000">
                                          <p:val>
                                            <p:strVal val="#ppt_x"/>
                                          </p:val>
                                        </p:tav>
                                      </p:tavLst>
                                    </p:anim>
                                    <p:anim calcmode="lin" valueType="num">
                                      <p:cBhvr additive="base">
                                        <p:cTn id="146" dur="500" fill="hold"/>
                                        <p:tgtEl>
                                          <p:spTgt spid="187488"/>
                                        </p:tgtEl>
                                        <p:attrNameLst>
                                          <p:attrName>ppt_y</p:attrName>
                                        </p:attrNameLst>
                                      </p:cBhvr>
                                      <p:tavLst>
                                        <p:tav tm="0">
                                          <p:val>
                                            <p:strVal val="1+#ppt_h/2"/>
                                          </p:val>
                                        </p:tav>
                                        <p:tav tm="100000">
                                          <p:val>
                                            <p:strVal val="#ppt_y"/>
                                          </p:val>
                                        </p:tav>
                                      </p:tavLst>
                                    </p:anim>
                                  </p:childTnLst>
                                </p:cTn>
                              </p:par>
                            </p:childTnLst>
                          </p:cTn>
                        </p:par>
                      </p:childTnLst>
                    </p:cTn>
                  </p:par>
                  <p:par>
                    <p:cTn id="147" fill="hold">
                      <p:stCondLst>
                        <p:cond delay="indefinite"/>
                      </p:stCondLst>
                      <p:childTnLst>
                        <p:par>
                          <p:cTn id="148" fill="hold">
                            <p:stCondLst>
                              <p:cond delay="0"/>
                            </p:stCondLst>
                            <p:childTnLst>
                              <p:par>
                                <p:cTn id="149" presetID="2" presetClass="entr" presetSubtype="4" fill="hold" grpId="0" nodeType="clickEffect">
                                  <p:stCondLst>
                                    <p:cond delay="0"/>
                                  </p:stCondLst>
                                  <p:childTnLst>
                                    <p:set>
                                      <p:cBhvr>
                                        <p:cTn id="150" dur="1" fill="hold">
                                          <p:stCondLst>
                                            <p:cond delay="0"/>
                                          </p:stCondLst>
                                        </p:cTn>
                                        <p:tgtEl>
                                          <p:spTgt spid="187492"/>
                                        </p:tgtEl>
                                        <p:attrNameLst>
                                          <p:attrName>style.visibility</p:attrName>
                                        </p:attrNameLst>
                                      </p:cBhvr>
                                      <p:to>
                                        <p:strVal val="visible"/>
                                      </p:to>
                                    </p:set>
                                    <p:anim calcmode="lin" valueType="num">
                                      <p:cBhvr additive="base">
                                        <p:cTn id="151" dur="500" fill="hold"/>
                                        <p:tgtEl>
                                          <p:spTgt spid="187492"/>
                                        </p:tgtEl>
                                        <p:attrNameLst>
                                          <p:attrName>ppt_x</p:attrName>
                                        </p:attrNameLst>
                                      </p:cBhvr>
                                      <p:tavLst>
                                        <p:tav tm="0">
                                          <p:val>
                                            <p:strVal val="#ppt_x"/>
                                          </p:val>
                                        </p:tav>
                                        <p:tav tm="100000">
                                          <p:val>
                                            <p:strVal val="#ppt_x"/>
                                          </p:val>
                                        </p:tav>
                                      </p:tavLst>
                                    </p:anim>
                                    <p:anim calcmode="lin" valueType="num">
                                      <p:cBhvr additive="base">
                                        <p:cTn id="152" dur="500" fill="hold"/>
                                        <p:tgtEl>
                                          <p:spTgt spid="187492"/>
                                        </p:tgtEl>
                                        <p:attrNameLst>
                                          <p:attrName>ppt_y</p:attrName>
                                        </p:attrNameLst>
                                      </p:cBhvr>
                                      <p:tavLst>
                                        <p:tav tm="0">
                                          <p:val>
                                            <p:strVal val="1+#ppt_h/2"/>
                                          </p:val>
                                        </p:tav>
                                        <p:tav tm="100000">
                                          <p:val>
                                            <p:strVal val="#ppt_y"/>
                                          </p:val>
                                        </p:tav>
                                      </p:tavLst>
                                    </p:anim>
                                  </p:childTnLst>
                                </p:cTn>
                              </p:par>
                            </p:childTnLst>
                          </p:cTn>
                        </p:par>
                      </p:childTnLst>
                    </p:cTn>
                  </p:par>
                  <p:par>
                    <p:cTn id="153" fill="hold">
                      <p:stCondLst>
                        <p:cond delay="indefinite"/>
                      </p:stCondLst>
                      <p:childTnLst>
                        <p:par>
                          <p:cTn id="154" fill="hold">
                            <p:stCondLst>
                              <p:cond delay="0"/>
                            </p:stCondLst>
                            <p:childTnLst>
                              <p:par>
                                <p:cTn id="155" presetID="2" presetClass="entr" presetSubtype="4" fill="hold" grpId="0" nodeType="clickEffect">
                                  <p:stCondLst>
                                    <p:cond delay="0"/>
                                  </p:stCondLst>
                                  <p:childTnLst>
                                    <p:set>
                                      <p:cBhvr>
                                        <p:cTn id="156" dur="1" fill="hold">
                                          <p:stCondLst>
                                            <p:cond delay="0"/>
                                          </p:stCondLst>
                                        </p:cTn>
                                        <p:tgtEl>
                                          <p:spTgt spid="187493"/>
                                        </p:tgtEl>
                                        <p:attrNameLst>
                                          <p:attrName>style.visibility</p:attrName>
                                        </p:attrNameLst>
                                      </p:cBhvr>
                                      <p:to>
                                        <p:strVal val="visible"/>
                                      </p:to>
                                    </p:set>
                                    <p:anim calcmode="lin" valueType="num">
                                      <p:cBhvr additive="base">
                                        <p:cTn id="157" dur="500" fill="hold"/>
                                        <p:tgtEl>
                                          <p:spTgt spid="187493"/>
                                        </p:tgtEl>
                                        <p:attrNameLst>
                                          <p:attrName>ppt_x</p:attrName>
                                        </p:attrNameLst>
                                      </p:cBhvr>
                                      <p:tavLst>
                                        <p:tav tm="0">
                                          <p:val>
                                            <p:strVal val="#ppt_x"/>
                                          </p:val>
                                        </p:tav>
                                        <p:tav tm="100000">
                                          <p:val>
                                            <p:strVal val="#ppt_x"/>
                                          </p:val>
                                        </p:tav>
                                      </p:tavLst>
                                    </p:anim>
                                    <p:anim calcmode="lin" valueType="num">
                                      <p:cBhvr additive="base">
                                        <p:cTn id="158" dur="500" fill="hold"/>
                                        <p:tgtEl>
                                          <p:spTgt spid="187493"/>
                                        </p:tgtEl>
                                        <p:attrNameLst>
                                          <p:attrName>ppt_y</p:attrName>
                                        </p:attrNameLst>
                                      </p:cBhvr>
                                      <p:tavLst>
                                        <p:tav tm="0">
                                          <p:val>
                                            <p:strVal val="1+#ppt_h/2"/>
                                          </p:val>
                                        </p:tav>
                                        <p:tav tm="100000">
                                          <p:val>
                                            <p:strVal val="#ppt_y"/>
                                          </p:val>
                                        </p:tav>
                                      </p:tavLst>
                                    </p:anim>
                                  </p:childTnLst>
                                </p:cTn>
                              </p:par>
                            </p:childTnLst>
                          </p:cTn>
                        </p:par>
                      </p:childTnLst>
                    </p:cTn>
                  </p:par>
                  <p:par>
                    <p:cTn id="159" fill="hold">
                      <p:stCondLst>
                        <p:cond delay="indefinite"/>
                      </p:stCondLst>
                      <p:childTnLst>
                        <p:par>
                          <p:cTn id="160" fill="hold">
                            <p:stCondLst>
                              <p:cond delay="0"/>
                            </p:stCondLst>
                            <p:childTnLst>
                              <p:par>
                                <p:cTn id="161" presetID="2" presetClass="entr" presetSubtype="4" fill="hold" grpId="0" nodeType="clickEffect">
                                  <p:stCondLst>
                                    <p:cond delay="0"/>
                                  </p:stCondLst>
                                  <p:childTnLst>
                                    <p:set>
                                      <p:cBhvr>
                                        <p:cTn id="162" dur="1" fill="hold">
                                          <p:stCondLst>
                                            <p:cond delay="0"/>
                                          </p:stCondLst>
                                        </p:cTn>
                                        <p:tgtEl>
                                          <p:spTgt spid="187495"/>
                                        </p:tgtEl>
                                        <p:attrNameLst>
                                          <p:attrName>style.visibility</p:attrName>
                                        </p:attrNameLst>
                                      </p:cBhvr>
                                      <p:to>
                                        <p:strVal val="visible"/>
                                      </p:to>
                                    </p:set>
                                    <p:anim calcmode="lin" valueType="num">
                                      <p:cBhvr additive="base">
                                        <p:cTn id="163" dur="500" fill="hold"/>
                                        <p:tgtEl>
                                          <p:spTgt spid="187495"/>
                                        </p:tgtEl>
                                        <p:attrNameLst>
                                          <p:attrName>ppt_x</p:attrName>
                                        </p:attrNameLst>
                                      </p:cBhvr>
                                      <p:tavLst>
                                        <p:tav tm="0">
                                          <p:val>
                                            <p:strVal val="#ppt_x"/>
                                          </p:val>
                                        </p:tav>
                                        <p:tav tm="100000">
                                          <p:val>
                                            <p:strVal val="#ppt_x"/>
                                          </p:val>
                                        </p:tav>
                                      </p:tavLst>
                                    </p:anim>
                                    <p:anim calcmode="lin" valueType="num">
                                      <p:cBhvr additive="base">
                                        <p:cTn id="164" dur="500" fill="hold"/>
                                        <p:tgtEl>
                                          <p:spTgt spid="187495"/>
                                        </p:tgtEl>
                                        <p:attrNameLst>
                                          <p:attrName>ppt_y</p:attrName>
                                        </p:attrNameLst>
                                      </p:cBhvr>
                                      <p:tavLst>
                                        <p:tav tm="0">
                                          <p:val>
                                            <p:strVal val="1+#ppt_h/2"/>
                                          </p:val>
                                        </p:tav>
                                        <p:tav tm="100000">
                                          <p:val>
                                            <p:strVal val="#ppt_y"/>
                                          </p:val>
                                        </p:tav>
                                      </p:tavLst>
                                    </p:anim>
                                  </p:childTnLst>
                                </p:cTn>
                              </p:par>
                            </p:childTnLst>
                          </p:cTn>
                        </p:par>
                      </p:childTnLst>
                    </p:cTn>
                  </p:par>
                  <p:par>
                    <p:cTn id="165" fill="hold">
                      <p:stCondLst>
                        <p:cond delay="indefinite"/>
                      </p:stCondLst>
                      <p:childTnLst>
                        <p:par>
                          <p:cTn id="166" fill="hold">
                            <p:stCondLst>
                              <p:cond delay="0"/>
                            </p:stCondLst>
                            <p:childTnLst>
                              <p:par>
                                <p:cTn id="167" presetID="2" presetClass="entr" presetSubtype="4" fill="hold" grpId="0" nodeType="clickEffect">
                                  <p:stCondLst>
                                    <p:cond delay="0"/>
                                  </p:stCondLst>
                                  <p:childTnLst>
                                    <p:set>
                                      <p:cBhvr>
                                        <p:cTn id="168" dur="1" fill="hold">
                                          <p:stCondLst>
                                            <p:cond delay="0"/>
                                          </p:stCondLst>
                                        </p:cTn>
                                        <p:tgtEl>
                                          <p:spTgt spid="187496"/>
                                        </p:tgtEl>
                                        <p:attrNameLst>
                                          <p:attrName>style.visibility</p:attrName>
                                        </p:attrNameLst>
                                      </p:cBhvr>
                                      <p:to>
                                        <p:strVal val="visible"/>
                                      </p:to>
                                    </p:set>
                                    <p:anim calcmode="lin" valueType="num">
                                      <p:cBhvr additive="base">
                                        <p:cTn id="169" dur="500" fill="hold"/>
                                        <p:tgtEl>
                                          <p:spTgt spid="187496"/>
                                        </p:tgtEl>
                                        <p:attrNameLst>
                                          <p:attrName>ppt_x</p:attrName>
                                        </p:attrNameLst>
                                      </p:cBhvr>
                                      <p:tavLst>
                                        <p:tav tm="0">
                                          <p:val>
                                            <p:strVal val="#ppt_x"/>
                                          </p:val>
                                        </p:tav>
                                        <p:tav tm="100000">
                                          <p:val>
                                            <p:strVal val="#ppt_x"/>
                                          </p:val>
                                        </p:tav>
                                      </p:tavLst>
                                    </p:anim>
                                    <p:anim calcmode="lin" valueType="num">
                                      <p:cBhvr additive="base">
                                        <p:cTn id="170" dur="500" fill="hold"/>
                                        <p:tgtEl>
                                          <p:spTgt spid="187496"/>
                                        </p:tgtEl>
                                        <p:attrNameLst>
                                          <p:attrName>ppt_y</p:attrName>
                                        </p:attrNameLst>
                                      </p:cBhvr>
                                      <p:tavLst>
                                        <p:tav tm="0">
                                          <p:val>
                                            <p:strVal val="1+#ppt_h/2"/>
                                          </p:val>
                                        </p:tav>
                                        <p:tav tm="100000">
                                          <p:val>
                                            <p:strVal val="#ppt_y"/>
                                          </p:val>
                                        </p:tav>
                                      </p:tavLst>
                                    </p:anim>
                                  </p:childTnLst>
                                </p:cTn>
                              </p:par>
                            </p:childTnLst>
                          </p:cTn>
                        </p:par>
                      </p:childTnLst>
                    </p:cTn>
                  </p:par>
                  <p:par>
                    <p:cTn id="171" fill="hold">
                      <p:stCondLst>
                        <p:cond delay="indefinite"/>
                      </p:stCondLst>
                      <p:childTnLst>
                        <p:par>
                          <p:cTn id="172" fill="hold">
                            <p:stCondLst>
                              <p:cond delay="0"/>
                            </p:stCondLst>
                            <p:childTnLst>
                              <p:par>
                                <p:cTn id="173" presetID="2" presetClass="entr" presetSubtype="4" fill="hold" grpId="0" nodeType="clickEffect">
                                  <p:stCondLst>
                                    <p:cond delay="0"/>
                                  </p:stCondLst>
                                  <p:childTnLst>
                                    <p:set>
                                      <p:cBhvr>
                                        <p:cTn id="174" dur="1" fill="hold">
                                          <p:stCondLst>
                                            <p:cond delay="0"/>
                                          </p:stCondLst>
                                        </p:cTn>
                                        <p:tgtEl>
                                          <p:spTgt spid="187497"/>
                                        </p:tgtEl>
                                        <p:attrNameLst>
                                          <p:attrName>style.visibility</p:attrName>
                                        </p:attrNameLst>
                                      </p:cBhvr>
                                      <p:to>
                                        <p:strVal val="visible"/>
                                      </p:to>
                                    </p:set>
                                    <p:anim calcmode="lin" valueType="num">
                                      <p:cBhvr additive="base">
                                        <p:cTn id="175" dur="500" fill="hold"/>
                                        <p:tgtEl>
                                          <p:spTgt spid="187497"/>
                                        </p:tgtEl>
                                        <p:attrNameLst>
                                          <p:attrName>ppt_x</p:attrName>
                                        </p:attrNameLst>
                                      </p:cBhvr>
                                      <p:tavLst>
                                        <p:tav tm="0">
                                          <p:val>
                                            <p:strVal val="#ppt_x"/>
                                          </p:val>
                                        </p:tav>
                                        <p:tav tm="100000">
                                          <p:val>
                                            <p:strVal val="#ppt_x"/>
                                          </p:val>
                                        </p:tav>
                                      </p:tavLst>
                                    </p:anim>
                                    <p:anim calcmode="lin" valueType="num">
                                      <p:cBhvr additive="base">
                                        <p:cTn id="176" dur="500" fill="hold"/>
                                        <p:tgtEl>
                                          <p:spTgt spid="187497"/>
                                        </p:tgtEl>
                                        <p:attrNameLst>
                                          <p:attrName>ppt_y</p:attrName>
                                        </p:attrNameLst>
                                      </p:cBhvr>
                                      <p:tavLst>
                                        <p:tav tm="0">
                                          <p:val>
                                            <p:strVal val="1+#ppt_h/2"/>
                                          </p:val>
                                        </p:tav>
                                        <p:tav tm="100000">
                                          <p:val>
                                            <p:strVal val="#ppt_y"/>
                                          </p:val>
                                        </p:tav>
                                      </p:tavLst>
                                    </p:anim>
                                  </p:childTnLst>
                                </p:cTn>
                              </p:par>
                            </p:childTnLst>
                          </p:cTn>
                        </p:par>
                      </p:childTnLst>
                    </p:cTn>
                  </p:par>
                  <p:par>
                    <p:cTn id="177" fill="hold">
                      <p:stCondLst>
                        <p:cond delay="indefinite"/>
                      </p:stCondLst>
                      <p:childTnLst>
                        <p:par>
                          <p:cTn id="178" fill="hold">
                            <p:stCondLst>
                              <p:cond delay="0"/>
                            </p:stCondLst>
                            <p:childTnLst>
                              <p:par>
                                <p:cTn id="179" presetID="2" presetClass="entr" presetSubtype="4" fill="hold" grpId="0" nodeType="clickEffect">
                                  <p:stCondLst>
                                    <p:cond delay="0"/>
                                  </p:stCondLst>
                                  <p:childTnLst>
                                    <p:set>
                                      <p:cBhvr>
                                        <p:cTn id="180" dur="1" fill="hold">
                                          <p:stCondLst>
                                            <p:cond delay="0"/>
                                          </p:stCondLst>
                                        </p:cTn>
                                        <p:tgtEl>
                                          <p:spTgt spid="187503"/>
                                        </p:tgtEl>
                                        <p:attrNameLst>
                                          <p:attrName>style.visibility</p:attrName>
                                        </p:attrNameLst>
                                      </p:cBhvr>
                                      <p:to>
                                        <p:strVal val="visible"/>
                                      </p:to>
                                    </p:set>
                                    <p:anim calcmode="lin" valueType="num">
                                      <p:cBhvr additive="base">
                                        <p:cTn id="181" dur="500" fill="hold"/>
                                        <p:tgtEl>
                                          <p:spTgt spid="187503"/>
                                        </p:tgtEl>
                                        <p:attrNameLst>
                                          <p:attrName>ppt_x</p:attrName>
                                        </p:attrNameLst>
                                      </p:cBhvr>
                                      <p:tavLst>
                                        <p:tav tm="0">
                                          <p:val>
                                            <p:strVal val="#ppt_x"/>
                                          </p:val>
                                        </p:tav>
                                        <p:tav tm="100000">
                                          <p:val>
                                            <p:strVal val="#ppt_x"/>
                                          </p:val>
                                        </p:tav>
                                      </p:tavLst>
                                    </p:anim>
                                    <p:anim calcmode="lin" valueType="num">
                                      <p:cBhvr additive="base">
                                        <p:cTn id="182" dur="500" fill="hold"/>
                                        <p:tgtEl>
                                          <p:spTgt spid="187503"/>
                                        </p:tgtEl>
                                        <p:attrNameLst>
                                          <p:attrName>ppt_y</p:attrName>
                                        </p:attrNameLst>
                                      </p:cBhvr>
                                      <p:tavLst>
                                        <p:tav tm="0">
                                          <p:val>
                                            <p:strVal val="1+#ppt_h/2"/>
                                          </p:val>
                                        </p:tav>
                                        <p:tav tm="100000">
                                          <p:val>
                                            <p:strVal val="#ppt_y"/>
                                          </p:val>
                                        </p:tav>
                                      </p:tavLst>
                                    </p:anim>
                                  </p:childTnLst>
                                </p:cTn>
                              </p:par>
                            </p:childTnLst>
                          </p:cTn>
                        </p:par>
                      </p:childTnLst>
                    </p:cTn>
                  </p:par>
                  <p:par>
                    <p:cTn id="183" fill="hold">
                      <p:stCondLst>
                        <p:cond delay="indefinite"/>
                      </p:stCondLst>
                      <p:childTnLst>
                        <p:par>
                          <p:cTn id="184" fill="hold">
                            <p:stCondLst>
                              <p:cond delay="0"/>
                            </p:stCondLst>
                            <p:childTnLst>
                              <p:par>
                                <p:cTn id="185" presetID="2" presetClass="entr" presetSubtype="4" fill="hold" grpId="0" nodeType="clickEffect">
                                  <p:stCondLst>
                                    <p:cond delay="0"/>
                                  </p:stCondLst>
                                  <p:childTnLst>
                                    <p:set>
                                      <p:cBhvr>
                                        <p:cTn id="186" dur="1" fill="hold">
                                          <p:stCondLst>
                                            <p:cond delay="0"/>
                                          </p:stCondLst>
                                        </p:cTn>
                                        <p:tgtEl>
                                          <p:spTgt spid="187501"/>
                                        </p:tgtEl>
                                        <p:attrNameLst>
                                          <p:attrName>style.visibility</p:attrName>
                                        </p:attrNameLst>
                                      </p:cBhvr>
                                      <p:to>
                                        <p:strVal val="visible"/>
                                      </p:to>
                                    </p:set>
                                    <p:anim calcmode="lin" valueType="num">
                                      <p:cBhvr additive="base">
                                        <p:cTn id="187" dur="500" fill="hold"/>
                                        <p:tgtEl>
                                          <p:spTgt spid="187501"/>
                                        </p:tgtEl>
                                        <p:attrNameLst>
                                          <p:attrName>ppt_x</p:attrName>
                                        </p:attrNameLst>
                                      </p:cBhvr>
                                      <p:tavLst>
                                        <p:tav tm="0">
                                          <p:val>
                                            <p:strVal val="#ppt_x"/>
                                          </p:val>
                                        </p:tav>
                                        <p:tav tm="100000">
                                          <p:val>
                                            <p:strVal val="#ppt_x"/>
                                          </p:val>
                                        </p:tav>
                                      </p:tavLst>
                                    </p:anim>
                                    <p:anim calcmode="lin" valueType="num">
                                      <p:cBhvr additive="base">
                                        <p:cTn id="188" dur="500" fill="hold"/>
                                        <p:tgtEl>
                                          <p:spTgt spid="18750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7462" grpId="0" animBg="1"/>
      <p:bldP spid="187463" grpId="0" bldLvl="0" animBg="1"/>
      <p:bldP spid="187464" grpId="0" animBg="1"/>
      <p:bldP spid="187465" grpId="0" animBg="1"/>
      <p:bldP spid="187466" grpId="0" animBg="1"/>
      <p:bldP spid="187467" grpId="0" animBg="1"/>
      <p:bldP spid="187470" grpId="0" animBg="1"/>
      <p:bldP spid="187471" grpId="0" animBg="1"/>
      <p:bldP spid="187472" grpId="0" animBg="1"/>
      <p:bldP spid="187473" grpId="0" animBg="1"/>
      <p:bldP spid="187474" grpId="0" animBg="1"/>
      <p:bldP spid="187475" grpId="0" animBg="1"/>
      <p:bldP spid="187477" grpId="0" animBg="1"/>
      <p:bldP spid="187478" grpId="0" animBg="1"/>
      <p:bldP spid="187479" grpId="0" animBg="1"/>
      <p:bldP spid="187480" grpId="0" animBg="1"/>
      <p:bldP spid="187481" grpId="0" animBg="1"/>
      <p:bldP spid="187482" grpId="0" animBg="1"/>
      <p:bldP spid="187484" grpId="0" animBg="1"/>
      <p:bldP spid="187485" grpId="0" animBg="1"/>
      <p:bldP spid="187486" grpId="0" animBg="1"/>
      <p:bldP spid="187487" grpId="0" animBg="1"/>
      <p:bldP spid="187488" grpId="0" bldLvl="0" animBg="1"/>
      <p:bldP spid="187490" grpId="0" animBg="1"/>
      <p:bldP spid="187492" grpId="0" animBg="1"/>
      <p:bldP spid="187493" grpId="0" animBg="1"/>
      <p:bldP spid="187495" grpId="0" animBg="1"/>
      <p:bldP spid="187496" grpId="0" animBg="1"/>
      <p:bldP spid="187497" grpId="0" animBg="1"/>
      <p:bldP spid="187501" grpId="0" animBg="1"/>
      <p:bldP spid="187503"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8507" name="Text Box 91" descr="斜纹布"/>
          <p:cNvSpPr txBox="1">
            <a:spLocks noChangeArrowheads="1"/>
          </p:cNvSpPr>
          <p:nvPr/>
        </p:nvSpPr>
        <p:spPr bwMode="auto">
          <a:xfrm>
            <a:off x="323850" y="620713"/>
            <a:ext cx="4032250" cy="519112"/>
          </a:xfrm>
          <a:prstGeom prst="rect">
            <a:avLst/>
          </a:prstGeom>
          <a:noFill/>
          <a:ln>
            <a:noFill/>
          </a:ln>
          <a:effectLst>
            <a:prstShdw prst="shdw17" dist="17961" dir="2700000">
              <a:schemeClr val="bg2"/>
            </a:prstShdw>
          </a:effectLst>
          <a:extLst>
            <a:ext uri="{909E8E84-426E-40DD-AFC4-6F175D3DCCD1}">
              <a14:hiddenFill xmlns:a14="http://schemas.microsoft.com/office/drawing/2010/main">
                <a:blipFill dpi="0" rotWithShape="0">
                  <a:blip/>
                  <a:srcRect/>
                  <a:tile tx="0" ty="0" sx="100000" sy="100000" flip="none" algn="tl"/>
                </a:blipFill>
              </a14:hiddenFill>
            </a:ext>
            <a:ext uri="{91240B29-F687-4F45-9708-019B960494DF}">
              <a14:hiddenLine xmlns:a14="http://schemas.microsoft.com/office/drawing/2010/main" w="28575">
                <a:solidFill>
                  <a:schemeClr val="tx1"/>
                </a:solidFill>
                <a:miter lim="800000"/>
                <a:headEnd/>
                <a:tailEnd/>
              </a14:hiddenLine>
            </a:ext>
          </a:extLst>
        </p:spPr>
        <p:txBody>
          <a:bodyPr>
            <a:spAutoFit/>
          </a:bodyPr>
          <a:lstStyle/>
          <a:p>
            <a:pPr>
              <a:spcBef>
                <a:spcPct val="50000"/>
              </a:spcBef>
            </a:pPr>
            <a:r>
              <a:rPr lang="en-US" altLang="zh-CN" b="1"/>
              <a:t> </a:t>
            </a:r>
            <a:r>
              <a:rPr lang="zh-CN" altLang="en-US" b="1"/>
              <a:t>微机内嵌式基本结构 </a:t>
            </a:r>
            <a:r>
              <a:rPr lang="en-US" altLang="zh-CN" b="1"/>
              <a:t>:</a:t>
            </a:r>
          </a:p>
        </p:txBody>
      </p:sp>
      <p:pic>
        <p:nvPicPr>
          <p:cNvPr id="188508" name="Picture 92" descr="A1"/>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7315" y="1212850"/>
            <a:ext cx="8780145" cy="519811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7602" name="Rectangle 24"/>
          <p:cNvSpPr>
            <a:spLocks noChangeArrowheads="1"/>
          </p:cNvSpPr>
          <p:nvPr/>
        </p:nvSpPr>
        <p:spPr bwMode="auto">
          <a:xfrm>
            <a:off x="1295400" y="5834063"/>
            <a:ext cx="6858000" cy="619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0" hangingPunct="0"/>
            <a:r>
              <a:rPr lang="zh-CN" altLang="en-US" sz="3200" b="1">
                <a:latin typeface="Times New Roman" panose="02020603050405020304" pitchFamily="18" charset="0"/>
                <a:ea typeface="华文新魏" panose="02010800040101010101" pitchFamily="2" charset="-122"/>
              </a:rPr>
              <a:t>内嵌微处理器的智能仪器的基本结构</a:t>
            </a:r>
          </a:p>
        </p:txBody>
      </p:sp>
      <p:grpSp>
        <p:nvGrpSpPr>
          <p:cNvPr id="537603" name="Group 270"/>
          <p:cNvGrpSpPr/>
          <p:nvPr/>
        </p:nvGrpSpPr>
        <p:grpSpPr bwMode="auto">
          <a:xfrm>
            <a:off x="80645" y="765175"/>
            <a:ext cx="8991600" cy="5091113"/>
            <a:chOff x="96" y="144"/>
            <a:chExt cx="5664" cy="3207"/>
          </a:xfrm>
        </p:grpSpPr>
        <p:sp>
          <p:nvSpPr>
            <p:cNvPr id="537604" name="Rectangle 193"/>
            <p:cNvSpPr>
              <a:spLocks noChangeArrowheads="1"/>
            </p:cNvSpPr>
            <p:nvPr/>
          </p:nvSpPr>
          <p:spPr bwMode="auto">
            <a:xfrm>
              <a:off x="96" y="1872"/>
              <a:ext cx="480" cy="576"/>
            </a:xfrm>
            <a:prstGeom prst="rect">
              <a:avLst/>
            </a:prstGeom>
            <a:noFill/>
            <a:ln w="9525">
              <a:solidFill>
                <a:schemeClr val="tx1"/>
              </a:solidFill>
              <a:miter lim="800000"/>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r>
                <a:rPr lang="zh-CN" altLang="en-US" sz="1800" b="1"/>
                <a:t>执行</a:t>
              </a:r>
            </a:p>
            <a:p>
              <a:pPr algn="ctr"/>
              <a:r>
                <a:rPr lang="zh-CN" altLang="en-US" sz="1800" b="1"/>
                <a:t>机构</a:t>
              </a:r>
            </a:p>
          </p:txBody>
        </p:sp>
        <p:grpSp>
          <p:nvGrpSpPr>
            <p:cNvPr id="537605" name="Group 194"/>
            <p:cNvGrpSpPr/>
            <p:nvPr/>
          </p:nvGrpSpPr>
          <p:grpSpPr bwMode="auto">
            <a:xfrm>
              <a:off x="96" y="696"/>
              <a:ext cx="480" cy="576"/>
              <a:chOff x="1248" y="3312"/>
              <a:chExt cx="480" cy="576"/>
            </a:xfrm>
          </p:grpSpPr>
          <p:sp>
            <p:nvSpPr>
              <p:cNvPr id="537606" name="Rectangle 195"/>
              <p:cNvSpPr>
                <a:spLocks noChangeArrowheads="1"/>
              </p:cNvSpPr>
              <p:nvPr/>
            </p:nvSpPr>
            <p:spPr bwMode="auto">
              <a:xfrm>
                <a:off x="1248" y="3312"/>
                <a:ext cx="480" cy="288"/>
              </a:xfrm>
              <a:prstGeom prst="rect">
                <a:avLst/>
              </a:prstGeom>
              <a:noFill/>
              <a:ln w="9525">
                <a:solidFill>
                  <a:schemeClr val="tx1"/>
                </a:solidFill>
                <a:miter lim="800000"/>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r>
                  <a:rPr lang="zh-CN" altLang="en-US" sz="1800" b="1"/>
                  <a:t>非电量</a:t>
                </a:r>
              </a:p>
            </p:txBody>
          </p:sp>
          <p:sp>
            <p:nvSpPr>
              <p:cNvPr id="537607" name="Rectangle 196"/>
              <p:cNvSpPr>
                <a:spLocks noChangeArrowheads="1"/>
              </p:cNvSpPr>
              <p:nvPr/>
            </p:nvSpPr>
            <p:spPr bwMode="auto">
              <a:xfrm>
                <a:off x="1248" y="3600"/>
                <a:ext cx="480" cy="288"/>
              </a:xfrm>
              <a:prstGeom prst="rect">
                <a:avLst/>
              </a:prstGeom>
              <a:noFill/>
              <a:ln w="9525">
                <a:solidFill>
                  <a:schemeClr val="tx1"/>
                </a:solidFill>
                <a:miter lim="800000"/>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r>
                  <a:rPr lang="zh-CN" altLang="en-US" sz="1800" b="1"/>
                  <a:t>电量</a:t>
                </a:r>
              </a:p>
            </p:txBody>
          </p:sp>
        </p:grpSp>
        <p:grpSp>
          <p:nvGrpSpPr>
            <p:cNvPr id="537608" name="Group 197"/>
            <p:cNvGrpSpPr/>
            <p:nvPr/>
          </p:nvGrpSpPr>
          <p:grpSpPr bwMode="auto">
            <a:xfrm>
              <a:off x="576" y="144"/>
              <a:ext cx="5184" cy="3207"/>
              <a:chOff x="528" y="144"/>
              <a:chExt cx="5184" cy="3207"/>
            </a:xfrm>
          </p:grpSpPr>
          <p:grpSp>
            <p:nvGrpSpPr>
              <p:cNvPr id="537609" name="Group 198"/>
              <p:cNvGrpSpPr/>
              <p:nvPr/>
            </p:nvGrpSpPr>
            <p:grpSpPr bwMode="auto">
              <a:xfrm>
                <a:off x="576" y="355"/>
                <a:ext cx="5136" cy="2861"/>
                <a:chOff x="480" y="355"/>
                <a:chExt cx="5136" cy="2861"/>
              </a:xfrm>
            </p:grpSpPr>
            <p:grpSp>
              <p:nvGrpSpPr>
                <p:cNvPr id="537610" name="Group 199"/>
                <p:cNvGrpSpPr>
                  <a:grpSpLocks noChangeAspect="1"/>
                </p:cNvGrpSpPr>
                <p:nvPr/>
              </p:nvGrpSpPr>
              <p:grpSpPr bwMode="auto">
                <a:xfrm>
                  <a:off x="480" y="1008"/>
                  <a:ext cx="499" cy="384"/>
                  <a:chOff x="480" y="1200"/>
                  <a:chExt cx="768" cy="624"/>
                </a:xfrm>
              </p:grpSpPr>
              <p:sp>
                <p:nvSpPr>
                  <p:cNvPr id="537611" name="Rectangle 200"/>
                  <p:cNvSpPr>
                    <a:spLocks noChangeAspect="1" noChangeArrowheads="1"/>
                  </p:cNvSpPr>
                  <p:nvPr/>
                </p:nvSpPr>
                <p:spPr bwMode="auto">
                  <a:xfrm>
                    <a:off x="480" y="1200"/>
                    <a:ext cx="768" cy="624"/>
                  </a:xfrm>
                  <a:prstGeom prst="rect">
                    <a:avLst/>
                  </a:prstGeom>
                  <a:solidFill>
                    <a:schemeClr val="accent1"/>
                  </a:solidFill>
                  <a:ln w="9525">
                    <a:solidFill>
                      <a:schemeClr val="tx1"/>
                    </a:solidFill>
                    <a:miter lim="800000"/>
                  </a:ln>
                </p:spPr>
                <p:txBody>
                  <a:bodyPr wrap="none"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sz="1800"/>
                  </a:p>
                </p:txBody>
              </p:sp>
              <p:graphicFrame>
                <p:nvGraphicFramePr>
                  <p:cNvPr id="537612" name="Object 201"/>
                  <p:cNvGraphicFramePr>
                    <a:graphicFrameLocks noChangeAspect="1"/>
                  </p:cNvGraphicFramePr>
                  <p:nvPr/>
                </p:nvGraphicFramePr>
                <p:xfrm>
                  <a:off x="624" y="1314"/>
                  <a:ext cx="480" cy="414"/>
                </p:xfrm>
                <a:graphic>
                  <a:graphicData uri="http://schemas.openxmlformats.org/presentationml/2006/ole">
                    <mc:AlternateContent xmlns:mc="http://schemas.openxmlformats.org/markup-compatibility/2006">
                      <mc:Choice xmlns:v="urn:schemas-microsoft-com:vml" Requires="v">
                        <p:oleObj name="Visio" r:id="rId2" imgW="462915" imgH="406400" progId="Visio.Drawing.6">
                          <p:embed/>
                        </p:oleObj>
                      </mc:Choice>
                      <mc:Fallback>
                        <p:oleObj name="Visio" r:id="rId2" imgW="462915" imgH="406400" progId="Visio.Drawing.6">
                          <p:embed/>
                          <p:pic>
                            <p:nvPicPr>
                              <p:cNvPr id="0" name="Object 20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24" y="1314"/>
                                <a:ext cx="480" cy="4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pSp>
            <p:grpSp>
              <p:nvGrpSpPr>
                <p:cNvPr id="537613" name="Group 202"/>
                <p:cNvGrpSpPr>
                  <a:grpSpLocks noChangeAspect="1"/>
                </p:cNvGrpSpPr>
                <p:nvPr/>
              </p:nvGrpSpPr>
              <p:grpSpPr bwMode="auto">
                <a:xfrm>
                  <a:off x="480" y="576"/>
                  <a:ext cx="499" cy="384"/>
                  <a:chOff x="1728" y="432"/>
                  <a:chExt cx="624" cy="480"/>
                </a:xfrm>
              </p:grpSpPr>
              <p:sp>
                <p:nvSpPr>
                  <p:cNvPr id="537614" name="Rectangle 203"/>
                  <p:cNvSpPr>
                    <a:spLocks noChangeAspect="1" noChangeArrowheads="1"/>
                  </p:cNvSpPr>
                  <p:nvPr/>
                </p:nvSpPr>
                <p:spPr bwMode="auto">
                  <a:xfrm>
                    <a:off x="1728" y="432"/>
                    <a:ext cx="624" cy="480"/>
                  </a:xfrm>
                  <a:prstGeom prst="rect">
                    <a:avLst/>
                  </a:prstGeom>
                  <a:solidFill>
                    <a:schemeClr val="accent1"/>
                  </a:solidFill>
                  <a:ln w="9525">
                    <a:solidFill>
                      <a:schemeClr val="tx1"/>
                    </a:solidFill>
                    <a:miter lim="800000"/>
                  </a:ln>
                </p:spPr>
                <p:txBody>
                  <a:bodyPr wrap="none"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sz="1800"/>
                  </a:p>
                </p:txBody>
              </p:sp>
              <p:graphicFrame>
                <p:nvGraphicFramePr>
                  <p:cNvPr id="537615" name="Object 204"/>
                  <p:cNvGraphicFramePr>
                    <a:graphicFrameLocks noChangeAspect="1"/>
                  </p:cNvGraphicFramePr>
                  <p:nvPr/>
                </p:nvGraphicFramePr>
                <p:xfrm>
                  <a:off x="1824" y="432"/>
                  <a:ext cx="433" cy="479"/>
                </p:xfrm>
                <a:graphic>
                  <a:graphicData uri="http://schemas.openxmlformats.org/presentationml/2006/ole">
                    <mc:AlternateContent xmlns:mc="http://schemas.openxmlformats.org/markup-compatibility/2006">
                      <mc:Choice xmlns:v="urn:schemas-microsoft-com:vml" Requires="v">
                        <p:oleObj name="Visio" r:id="rId4" imgW="259715" imgH="372745" progId="Visio.Drawing.6">
                          <p:embed/>
                        </p:oleObj>
                      </mc:Choice>
                      <mc:Fallback>
                        <p:oleObj name="Visio" r:id="rId4" imgW="259715" imgH="372745" progId="Visio.Drawing.6">
                          <p:embed/>
                          <p:pic>
                            <p:nvPicPr>
                              <p:cNvPr id="0" name="Object 20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824" y="432"/>
                                <a:ext cx="433" cy="4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pSp>
            <p:grpSp>
              <p:nvGrpSpPr>
                <p:cNvPr id="537616" name="Group 205"/>
                <p:cNvGrpSpPr>
                  <a:grpSpLocks noChangeAspect="1"/>
                </p:cNvGrpSpPr>
                <p:nvPr/>
              </p:nvGrpSpPr>
              <p:grpSpPr bwMode="auto">
                <a:xfrm>
                  <a:off x="1181" y="576"/>
                  <a:ext cx="499" cy="384"/>
                  <a:chOff x="1104" y="2352"/>
                  <a:chExt cx="624" cy="480"/>
                </a:xfrm>
              </p:grpSpPr>
              <p:sp>
                <p:nvSpPr>
                  <p:cNvPr id="537617" name="Rectangle 206"/>
                  <p:cNvSpPr>
                    <a:spLocks noChangeAspect="1" noChangeArrowheads="1"/>
                  </p:cNvSpPr>
                  <p:nvPr/>
                </p:nvSpPr>
                <p:spPr bwMode="auto">
                  <a:xfrm>
                    <a:off x="1104" y="2352"/>
                    <a:ext cx="624" cy="480"/>
                  </a:xfrm>
                  <a:prstGeom prst="rect">
                    <a:avLst/>
                  </a:prstGeom>
                  <a:solidFill>
                    <a:srgbClr val="3366FF"/>
                  </a:solidFill>
                  <a:ln w="9525">
                    <a:solidFill>
                      <a:schemeClr val="tx1"/>
                    </a:solidFill>
                    <a:miter lim="800000"/>
                  </a:ln>
                </p:spPr>
                <p:txBody>
                  <a:bodyPr wrap="none"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sz="1800"/>
                  </a:p>
                </p:txBody>
              </p:sp>
              <p:graphicFrame>
                <p:nvGraphicFramePr>
                  <p:cNvPr id="537618" name="Object 207"/>
                  <p:cNvGraphicFramePr>
                    <a:graphicFrameLocks noChangeAspect="1"/>
                  </p:cNvGraphicFramePr>
                  <p:nvPr/>
                </p:nvGraphicFramePr>
                <p:xfrm>
                  <a:off x="1200" y="2448"/>
                  <a:ext cx="480" cy="313"/>
                </p:xfrm>
                <a:graphic>
                  <a:graphicData uri="http://schemas.openxmlformats.org/presentationml/2006/ole">
                    <mc:AlternateContent xmlns:mc="http://schemas.openxmlformats.org/markup-compatibility/2006">
                      <mc:Choice xmlns:v="urn:schemas-microsoft-com:vml" Requires="v">
                        <p:oleObj name="Visio" r:id="rId6" imgW="734060" imgH="485140" progId="Visio.Drawing.6">
                          <p:embed/>
                        </p:oleObj>
                      </mc:Choice>
                      <mc:Fallback>
                        <p:oleObj name="Visio" r:id="rId6" imgW="734060" imgH="485140" progId="Visio.Drawing.6">
                          <p:embed/>
                          <p:pic>
                            <p:nvPicPr>
                              <p:cNvPr id="0" name="Object 207"/>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200" y="2448"/>
                                <a:ext cx="480" cy="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pSp>
            <p:grpSp>
              <p:nvGrpSpPr>
                <p:cNvPr id="537619" name="Group 208"/>
                <p:cNvGrpSpPr>
                  <a:grpSpLocks noChangeAspect="1"/>
                </p:cNvGrpSpPr>
                <p:nvPr/>
              </p:nvGrpSpPr>
              <p:grpSpPr bwMode="auto">
                <a:xfrm>
                  <a:off x="1181" y="1008"/>
                  <a:ext cx="499" cy="384"/>
                  <a:chOff x="1104" y="2352"/>
                  <a:chExt cx="624" cy="480"/>
                </a:xfrm>
              </p:grpSpPr>
              <p:sp>
                <p:nvSpPr>
                  <p:cNvPr id="537620" name="Rectangle 209"/>
                  <p:cNvSpPr>
                    <a:spLocks noChangeAspect="1" noChangeArrowheads="1"/>
                  </p:cNvSpPr>
                  <p:nvPr/>
                </p:nvSpPr>
                <p:spPr bwMode="auto">
                  <a:xfrm>
                    <a:off x="1104" y="2352"/>
                    <a:ext cx="624" cy="480"/>
                  </a:xfrm>
                  <a:prstGeom prst="rect">
                    <a:avLst/>
                  </a:prstGeom>
                  <a:solidFill>
                    <a:srgbClr val="3366FF"/>
                  </a:solidFill>
                  <a:ln w="9525">
                    <a:solidFill>
                      <a:schemeClr val="tx1"/>
                    </a:solidFill>
                    <a:miter lim="800000"/>
                  </a:ln>
                </p:spPr>
                <p:txBody>
                  <a:bodyPr wrap="none"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sz="1800"/>
                  </a:p>
                </p:txBody>
              </p:sp>
              <p:graphicFrame>
                <p:nvGraphicFramePr>
                  <p:cNvPr id="537621" name="Object 210"/>
                  <p:cNvGraphicFramePr>
                    <a:graphicFrameLocks noChangeAspect="1"/>
                  </p:cNvGraphicFramePr>
                  <p:nvPr/>
                </p:nvGraphicFramePr>
                <p:xfrm>
                  <a:off x="1200" y="2448"/>
                  <a:ext cx="480" cy="313"/>
                </p:xfrm>
                <a:graphic>
                  <a:graphicData uri="http://schemas.openxmlformats.org/presentationml/2006/ole">
                    <mc:AlternateContent xmlns:mc="http://schemas.openxmlformats.org/markup-compatibility/2006">
                      <mc:Choice xmlns:v="urn:schemas-microsoft-com:vml" Requires="v">
                        <p:oleObj name="Visio" r:id="rId8" imgW="734060" imgH="485140" progId="Visio.Drawing.6">
                          <p:embed/>
                        </p:oleObj>
                      </mc:Choice>
                      <mc:Fallback>
                        <p:oleObj name="Visio" r:id="rId8" imgW="734060" imgH="485140" progId="Visio.Drawing.6">
                          <p:embed/>
                          <p:pic>
                            <p:nvPicPr>
                              <p:cNvPr id="0" name="Object 210"/>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200" y="2448"/>
                                <a:ext cx="480" cy="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pSp>
            <p:grpSp>
              <p:nvGrpSpPr>
                <p:cNvPr id="537622" name="Group 211"/>
                <p:cNvGrpSpPr>
                  <a:grpSpLocks noChangeAspect="1"/>
                </p:cNvGrpSpPr>
                <p:nvPr/>
              </p:nvGrpSpPr>
              <p:grpSpPr bwMode="auto">
                <a:xfrm>
                  <a:off x="1878" y="576"/>
                  <a:ext cx="653" cy="807"/>
                  <a:chOff x="2448" y="2448"/>
                  <a:chExt cx="816" cy="1008"/>
                </a:xfrm>
              </p:grpSpPr>
              <p:sp>
                <p:nvSpPr>
                  <p:cNvPr id="537623" name="Rectangle 212"/>
                  <p:cNvSpPr>
                    <a:spLocks noChangeAspect="1" noChangeArrowheads="1"/>
                  </p:cNvSpPr>
                  <p:nvPr/>
                </p:nvSpPr>
                <p:spPr bwMode="auto">
                  <a:xfrm>
                    <a:off x="2448" y="2640"/>
                    <a:ext cx="192" cy="624"/>
                  </a:xfrm>
                  <a:prstGeom prst="rect">
                    <a:avLst/>
                  </a:prstGeom>
                  <a:solidFill>
                    <a:srgbClr val="00CCFF"/>
                  </a:solidFill>
                  <a:ln w="9525">
                    <a:solidFill>
                      <a:schemeClr val="tx1"/>
                    </a:solidFill>
                    <a:miter lim="800000"/>
                  </a:ln>
                </p:spPr>
                <p:txBody>
                  <a:bodyPr wrap="none"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r>
                      <a:rPr lang="en-US" altLang="zh-CN" sz="1400" b="1"/>
                      <a:t>M</a:t>
                    </a:r>
                  </a:p>
                  <a:p>
                    <a:pPr algn="ctr"/>
                    <a:r>
                      <a:rPr lang="en-US" altLang="zh-CN" sz="1400" b="1"/>
                      <a:t>U</a:t>
                    </a:r>
                  </a:p>
                  <a:p>
                    <a:pPr algn="ctr"/>
                    <a:r>
                      <a:rPr lang="en-US" altLang="zh-CN" sz="1400" b="1"/>
                      <a:t>X</a:t>
                    </a:r>
                  </a:p>
                </p:txBody>
              </p:sp>
              <p:sp>
                <p:nvSpPr>
                  <p:cNvPr id="537624" name="Rectangle 213"/>
                  <p:cNvSpPr>
                    <a:spLocks noChangeAspect="1" noChangeArrowheads="1"/>
                  </p:cNvSpPr>
                  <p:nvPr/>
                </p:nvSpPr>
                <p:spPr bwMode="auto">
                  <a:xfrm>
                    <a:off x="2640" y="2640"/>
                    <a:ext cx="384" cy="624"/>
                  </a:xfrm>
                  <a:prstGeom prst="rect">
                    <a:avLst/>
                  </a:prstGeom>
                  <a:solidFill>
                    <a:srgbClr val="00CCFF"/>
                  </a:solidFill>
                  <a:ln w="9525">
                    <a:solidFill>
                      <a:schemeClr val="tx1"/>
                    </a:solidFill>
                    <a:miter lim="800000"/>
                  </a:ln>
                </p:spPr>
                <p:txBody>
                  <a:bodyPr wrap="none"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r>
                      <a:rPr lang="en-US" altLang="zh-CN" sz="1400" b="1"/>
                      <a:t>A/D</a:t>
                    </a:r>
                  </a:p>
                </p:txBody>
              </p:sp>
              <p:sp>
                <p:nvSpPr>
                  <p:cNvPr id="537625" name="Rectangle 214"/>
                  <p:cNvSpPr>
                    <a:spLocks noChangeAspect="1" noChangeArrowheads="1"/>
                  </p:cNvSpPr>
                  <p:nvPr/>
                </p:nvSpPr>
                <p:spPr bwMode="auto">
                  <a:xfrm>
                    <a:off x="2448" y="2448"/>
                    <a:ext cx="576" cy="192"/>
                  </a:xfrm>
                  <a:prstGeom prst="rect">
                    <a:avLst/>
                  </a:prstGeom>
                  <a:solidFill>
                    <a:srgbClr val="00CCFF"/>
                  </a:solidFill>
                  <a:ln w="9525">
                    <a:solidFill>
                      <a:schemeClr val="tx1"/>
                    </a:solidFill>
                    <a:miter lim="800000"/>
                  </a:ln>
                </p:spPr>
                <p:txBody>
                  <a:bodyPr wrap="none"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r>
                      <a:rPr lang="en-US" altLang="zh-CN" sz="1400" b="1"/>
                      <a:t>REF</a:t>
                    </a:r>
                  </a:p>
                </p:txBody>
              </p:sp>
              <p:sp>
                <p:nvSpPr>
                  <p:cNvPr id="537626" name="Rectangle 215"/>
                  <p:cNvSpPr>
                    <a:spLocks noChangeAspect="1" noChangeArrowheads="1"/>
                  </p:cNvSpPr>
                  <p:nvPr/>
                </p:nvSpPr>
                <p:spPr bwMode="auto">
                  <a:xfrm>
                    <a:off x="2448" y="3264"/>
                    <a:ext cx="576" cy="192"/>
                  </a:xfrm>
                  <a:prstGeom prst="rect">
                    <a:avLst/>
                  </a:prstGeom>
                  <a:solidFill>
                    <a:srgbClr val="00CCFF"/>
                  </a:solidFill>
                  <a:ln w="9525">
                    <a:solidFill>
                      <a:schemeClr val="tx1"/>
                    </a:solidFill>
                    <a:miter lim="800000"/>
                  </a:ln>
                </p:spPr>
                <p:txBody>
                  <a:bodyPr wrap="none"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r>
                      <a:rPr lang="en-US" altLang="zh-CN" sz="1400" b="1"/>
                      <a:t>CLOCK</a:t>
                    </a:r>
                  </a:p>
                </p:txBody>
              </p:sp>
              <p:sp>
                <p:nvSpPr>
                  <p:cNvPr id="537627" name="Rectangle 216"/>
                  <p:cNvSpPr>
                    <a:spLocks noChangeAspect="1" noChangeArrowheads="1"/>
                  </p:cNvSpPr>
                  <p:nvPr/>
                </p:nvSpPr>
                <p:spPr bwMode="auto">
                  <a:xfrm>
                    <a:off x="3024" y="2448"/>
                    <a:ext cx="240" cy="1008"/>
                  </a:xfrm>
                  <a:prstGeom prst="rect">
                    <a:avLst/>
                  </a:prstGeom>
                  <a:solidFill>
                    <a:srgbClr val="00CCFF"/>
                  </a:solidFill>
                  <a:ln w="9525">
                    <a:solidFill>
                      <a:schemeClr val="tx1"/>
                    </a:solidFill>
                    <a:miter lim="800000"/>
                  </a:ln>
                </p:spPr>
                <p:txBody>
                  <a:bodyPr wrap="none"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r>
                      <a:rPr lang="en-US" altLang="zh-CN" sz="1400" b="1"/>
                      <a:t>B</a:t>
                    </a:r>
                  </a:p>
                  <a:p>
                    <a:pPr algn="ctr"/>
                    <a:r>
                      <a:rPr lang="en-US" altLang="zh-CN" sz="1400" b="1"/>
                      <a:t>U</a:t>
                    </a:r>
                  </a:p>
                  <a:p>
                    <a:pPr algn="ctr"/>
                    <a:r>
                      <a:rPr lang="en-US" altLang="zh-CN" sz="1400" b="1"/>
                      <a:t>S</a:t>
                    </a:r>
                  </a:p>
                </p:txBody>
              </p:sp>
            </p:grpSp>
            <p:grpSp>
              <p:nvGrpSpPr>
                <p:cNvPr id="537628" name="Group 217"/>
                <p:cNvGrpSpPr>
                  <a:grpSpLocks noChangeAspect="1"/>
                </p:cNvGrpSpPr>
                <p:nvPr/>
              </p:nvGrpSpPr>
              <p:grpSpPr bwMode="auto">
                <a:xfrm>
                  <a:off x="3216" y="1104"/>
                  <a:ext cx="1424" cy="962"/>
                  <a:chOff x="1920" y="2784"/>
                  <a:chExt cx="1776" cy="1200"/>
                </a:xfrm>
              </p:grpSpPr>
              <p:sp>
                <p:nvSpPr>
                  <p:cNvPr id="537629" name="Rectangle 218"/>
                  <p:cNvSpPr>
                    <a:spLocks noChangeAspect="1" noChangeArrowheads="1"/>
                  </p:cNvSpPr>
                  <p:nvPr/>
                </p:nvSpPr>
                <p:spPr bwMode="auto">
                  <a:xfrm>
                    <a:off x="2208" y="3024"/>
                    <a:ext cx="1008" cy="720"/>
                  </a:xfrm>
                  <a:prstGeom prst="rect">
                    <a:avLst/>
                  </a:prstGeom>
                  <a:solidFill>
                    <a:srgbClr val="FF0000"/>
                  </a:solidFill>
                  <a:ln w="9525">
                    <a:solidFill>
                      <a:schemeClr val="tx1"/>
                    </a:solidFill>
                    <a:miter lim="800000"/>
                  </a:ln>
                </p:spPr>
                <p:txBody>
                  <a:bodyPr wrap="none"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r>
                      <a:rPr lang="en-US" altLang="zh-CN" sz="1400" b="1"/>
                      <a:t>MCU&amp;DSP</a:t>
                    </a:r>
                  </a:p>
                </p:txBody>
              </p:sp>
              <p:sp>
                <p:nvSpPr>
                  <p:cNvPr id="537630" name="Rectangle 219"/>
                  <p:cNvSpPr>
                    <a:spLocks noChangeAspect="1" noChangeArrowheads="1"/>
                  </p:cNvSpPr>
                  <p:nvPr/>
                </p:nvSpPr>
                <p:spPr bwMode="auto">
                  <a:xfrm>
                    <a:off x="2208" y="3744"/>
                    <a:ext cx="1008" cy="240"/>
                  </a:xfrm>
                  <a:prstGeom prst="rect">
                    <a:avLst/>
                  </a:prstGeom>
                  <a:solidFill>
                    <a:srgbClr val="FF0000"/>
                  </a:solidFill>
                  <a:ln w="9525">
                    <a:solidFill>
                      <a:schemeClr val="tx1"/>
                    </a:solidFill>
                    <a:miter lim="800000"/>
                  </a:ln>
                </p:spPr>
                <p:txBody>
                  <a:bodyPr wrap="none"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r>
                      <a:rPr lang="en-US" altLang="zh-CN" sz="1400" b="1"/>
                      <a:t>EEPROM</a:t>
                    </a:r>
                  </a:p>
                </p:txBody>
              </p:sp>
              <p:sp>
                <p:nvSpPr>
                  <p:cNvPr id="537631" name="Rectangle 220"/>
                  <p:cNvSpPr>
                    <a:spLocks noChangeAspect="1" noChangeArrowheads="1"/>
                  </p:cNvSpPr>
                  <p:nvPr/>
                </p:nvSpPr>
                <p:spPr bwMode="auto">
                  <a:xfrm>
                    <a:off x="1920" y="2784"/>
                    <a:ext cx="288" cy="1200"/>
                  </a:xfrm>
                  <a:prstGeom prst="rect">
                    <a:avLst/>
                  </a:prstGeom>
                  <a:solidFill>
                    <a:srgbClr val="FF0000"/>
                  </a:solidFill>
                  <a:ln w="9525">
                    <a:solidFill>
                      <a:schemeClr val="tx1"/>
                    </a:solidFill>
                    <a:miter lim="800000"/>
                  </a:ln>
                </p:spPr>
                <p:txBody>
                  <a:bodyPr wrap="none"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r>
                      <a:rPr lang="en-US" altLang="zh-CN" sz="1400" b="1"/>
                      <a:t>B</a:t>
                    </a:r>
                  </a:p>
                  <a:p>
                    <a:pPr algn="ctr"/>
                    <a:r>
                      <a:rPr lang="en-US" altLang="zh-CN" sz="1400" b="1"/>
                      <a:t>U</a:t>
                    </a:r>
                  </a:p>
                  <a:p>
                    <a:pPr algn="ctr"/>
                    <a:r>
                      <a:rPr lang="en-US" altLang="zh-CN" sz="1400" b="1"/>
                      <a:t>S</a:t>
                    </a:r>
                  </a:p>
                </p:txBody>
              </p:sp>
              <p:sp>
                <p:nvSpPr>
                  <p:cNvPr id="537632" name="Rectangle 221"/>
                  <p:cNvSpPr>
                    <a:spLocks noChangeAspect="1" noChangeArrowheads="1"/>
                  </p:cNvSpPr>
                  <p:nvPr/>
                </p:nvSpPr>
                <p:spPr bwMode="auto">
                  <a:xfrm>
                    <a:off x="2208" y="2784"/>
                    <a:ext cx="528" cy="240"/>
                  </a:xfrm>
                  <a:prstGeom prst="rect">
                    <a:avLst/>
                  </a:prstGeom>
                  <a:solidFill>
                    <a:srgbClr val="FF0000"/>
                  </a:solidFill>
                  <a:ln w="9525">
                    <a:solidFill>
                      <a:schemeClr val="tx1"/>
                    </a:solidFill>
                    <a:miter lim="800000"/>
                  </a:ln>
                </p:spPr>
                <p:txBody>
                  <a:bodyPr wrap="none"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r>
                      <a:rPr lang="en-US" altLang="zh-CN" sz="1400" b="1"/>
                      <a:t>RAM</a:t>
                    </a:r>
                  </a:p>
                </p:txBody>
              </p:sp>
              <p:sp>
                <p:nvSpPr>
                  <p:cNvPr id="537633" name="Rectangle 222"/>
                  <p:cNvSpPr>
                    <a:spLocks noChangeAspect="1" noChangeArrowheads="1"/>
                  </p:cNvSpPr>
                  <p:nvPr/>
                </p:nvSpPr>
                <p:spPr bwMode="auto">
                  <a:xfrm>
                    <a:off x="2736" y="2784"/>
                    <a:ext cx="480" cy="240"/>
                  </a:xfrm>
                  <a:prstGeom prst="rect">
                    <a:avLst/>
                  </a:prstGeom>
                  <a:solidFill>
                    <a:srgbClr val="FF0000"/>
                  </a:solidFill>
                  <a:ln w="9525">
                    <a:solidFill>
                      <a:schemeClr val="tx1"/>
                    </a:solidFill>
                    <a:miter lim="800000"/>
                  </a:ln>
                </p:spPr>
                <p:txBody>
                  <a:bodyPr wrap="none"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r>
                      <a:rPr lang="en-US" altLang="zh-CN" sz="1400" b="1"/>
                      <a:t>I/O</a:t>
                    </a:r>
                  </a:p>
                </p:txBody>
              </p:sp>
              <p:sp>
                <p:nvSpPr>
                  <p:cNvPr id="537634" name="Rectangle 223"/>
                  <p:cNvSpPr>
                    <a:spLocks noChangeAspect="1" noChangeArrowheads="1"/>
                  </p:cNvSpPr>
                  <p:nvPr/>
                </p:nvSpPr>
                <p:spPr bwMode="auto">
                  <a:xfrm>
                    <a:off x="3216" y="2784"/>
                    <a:ext cx="480" cy="384"/>
                  </a:xfrm>
                  <a:prstGeom prst="rect">
                    <a:avLst/>
                  </a:prstGeom>
                  <a:solidFill>
                    <a:srgbClr val="FF0000"/>
                  </a:solidFill>
                  <a:ln w="9525">
                    <a:solidFill>
                      <a:schemeClr val="tx1"/>
                    </a:solidFill>
                    <a:miter lim="800000"/>
                  </a:ln>
                </p:spPr>
                <p:txBody>
                  <a:bodyPr wrap="none"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r>
                      <a:rPr lang="en-US" altLang="zh-CN" sz="1400" b="1"/>
                      <a:t>LAN</a:t>
                    </a:r>
                  </a:p>
                </p:txBody>
              </p:sp>
              <p:sp>
                <p:nvSpPr>
                  <p:cNvPr id="537635" name="Rectangle 224"/>
                  <p:cNvSpPr>
                    <a:spLocks noChangeAspect="1" noChangeArrowheads="1"/>
                  </p:cNvSpPr>
                  <p:nvPr/>
                </p:nvSpPr>
                <p:spPr bwMode="auto">
                  <a:xfrm>
                    <a:off x="3216" y="3168"/>
                    <a:ext cx="480" cy="432"/>
                  </a:xfrm>
                  <a:prstGeom prst="rect">
                    <a:avLst/>
                  </a:prstGeom>
                  <a:solidFill>
                    <a:srgbClr val="FF0000"/>
                  </a:solidFill>
                  <a:ln w="9525">
                    <a:solidFill>
                      <a:schemeClr val="tx1"/>
                    </a:solidFill>
                    <a:miter lim="800000"/>
                  </a:ln>
                </p:spPr>
                <p:txBody>
                  <a:bodyPr wrap="none"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r>
                      <a:rPr lang="en-US" altLang="zh-CN" sz="1400" b="1"/>
                      <a:t>RS232</a:t>
                    </a:r>
                  </a:p>
                  <a:p>
                    <a:pPr algn="ctr"/>
                    <a:r>
                      <a:rPr lang="en-US" altLang="zh-CN" sz="1400" b="1"/>
                      <a:t>/485</a:t>
                    </a:r>
                  </a:p>
                </p:txBody>
              </p:sp>
              <p:sp>
                <p:nvSpPr>
                  <p:cNvPr id="537636" name="Rectangle 225"/>
                  <p:cNvSpPr>
                    <a:spLocks noChangeAspect="1" noChangeArrowheads="1"/>
                  </p:cNvSpPr>
                  <p:nvPr/>
                </p:nvSpPr>
                <p:spPr bwMode="auto">
                  <a:xfrm>
                    <a:off x="3216" y="3600"/>
                    <a:ext cx="480" cy="384"/>
                  </a:xfrm>
                  <a:prstGeom prst="rect">
                    <a:avLst/>
                  </a:prstGeom>
                  <a:solidFill>
                    <a:srgbClr val="FF0000"/>
                  </a:solidFill>
                  <a:ln w="9525">
                    <a:solidFill>
                      <a:schemeClr val="tx1"/>
                    </a:solidFill>
                    <a:miter lim="800000"/>
                  </a:ln>
                </p:spPr>
                <p:txBody>
                  <a:bodyPr wrap="none"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r>
                      <a:rPr lang="en-US" altLang="zh-CN" sz="1400" b="1"/>
                      <a:t>CAN</a:t>
                    </a:r>
                  </a:p>
                </p:txBody>
              </p:sp>
            </p:grpSp>
            <p:grpSp>
              <p:nvGrpSpPr>
                <p:cNvPr id="537637" name="Group 226"/>
                <p:cNvGrpSpPr>
                  <a:grpSpLocks noChangeAspect="1"/>
                </p:cNvGrpSpPr>
                <p:nvPr/>
              </p:nvGrpSpPr>
              <p:grpSpPr bwMode="auto">
                <a:xfrm>
                  <a:off x="1872" y="1728"/>
                  <a:ext cx="653" cy="807"/>
                  <a:chOff x="2064" y="1920"/>
                  <a:chExt cx="816" cy="1008"/>
                </a:xfrm>
              </p:grpSpPr>
              <p:sp>
                <p:nvSpPr>
                  <p:cNvPr id="537638" name="Rectangle 227"/>
                  <p:cNvSpPr>
                    <a:spLocks noChangeAspect="1" noChangeArrowheads="1"/>
                  </p:cNvSpPr>
                  <p:nvPr/>
                </p:nvSpPr>
                <p:spPr bwMode="auto">
                  <a:xfrm>
                    <a:off x="2064" y="2112"/>
                    <a:ext cx="576" cy="816"/>
                  </a:xfrm>
                  <a:prstGeom prst="rect">
                    <a:avLst/>
                  </a:prstGeom>
                  <a:solidFill>
                    <a:srgbClr val="00CCFF"/>
                  </a:solidFill>
                  <a:ln w="9525">
                    <a:solidFill>
                      <a:schemeClr val="tx1"/>
                    </a:solidFill>
                    <a:miter lim="800000"/>
                  </a:ln>
                </p:spPr>
                <p:txBody>
                  <a:bodyPr wrap="none"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r>
                      <a:rPr lang="en-US" altLang="zh-CN" sz="1400" b="1"/>
                      <a:t>D/A</a:t>
                    </a:r>
                  </a:p>
                </p:txBody>
              </p:sp>
              <p:sp>
                <p:nvSpPr>
                  <p:cNvPr id="537639" name="Rectangle 228"/>
                  <p:cNvSpPr>
                    <a:spLocks noChangeAspect="1" noChangeArrowheads="1"/>
                  </p:cNvSpPr>
                  <p:nvPr/>
                </p:nvSpPr>
                <p:spPr bwMode="auto">
                  <a:xfrm>
                    <a:off x="2064" y="1920"/>
                    <a:ext cx="576" cy="192"/>
                  </a:xfrm>
                  <a:prstGeom prst="rect">
                    <a:avLst/>
                  </a:prstGeom>
                  <a:solidFill>
                    <a:srgbClr val="00CCFF"/>
                  </a:solidFill>
                  <a:ln w="9525">
                    <a:solidFill>
                      <a:schemeClr val="tx1"/>
                    </a:solidFill>
                    <a:miter lim="800000"/>
                  </a:ln>
                </p:spPr>
                <p:txBody>
                  <a:bodyPr wrap="none"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r>
                      <a:rPr lang="en-US" altLang="zh-CN" sz="1400" b="1"/>
                      <a:t>REF</a:t>
                    </a:r>
                  </a:p>
                </p:txBody>
              </p:sp>
              <p:sp>
                <p:nvSpPr>
                  <p:cNvPr id="537640" name="Rectangle 229"/>
                  <p:cNvSpPr>
                    <a:spLocks noChangeAspect="1" noChangeArrowheads="1"/>
                  </p:cNvSpPr>
                  <p:nvPr/>
                </p:nvSpPr>
                <p:spPr bwMode="auto">
                  <a:xfrm>
                    <a:off x="2640" y="1920"/>
                    <a:ext cx="240" cy="1008"/>
                  </a:xfrm>
                  <a:prstGeom prst="rect">
                    <a:avLst/>
                  </a:prstGeom>
                  <a:solidFill>
                    <a:srgbClr val="00CCFF"/>
                  </a:solidFill>
                  <a:ln w="9525">
                    <a:solidFill>
                      <a:schemeClr val="tx1"/>
                    </a:solidFill>
                    <a:miter lim="800000"/>
                  </a:ln>
                </p:spPr>
                <p:txBody>
                  <a:bodyPr wrap="none"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r>
                      <a:rPr lang="en-US" altLang="zh-CN" sz="1400" b="1"/>
                      <a:t>B</a:t>
                    </a:r>
                  </a:p>
                  <a:p>
                    <a:pPr algn="ctr"/>
                    <a:r>
                      <a:rPr lang="en-US" altLang="zh-CN" sz="1400" b="1"/>
                      <a:t>U</a:t>
                    </a:r>
                  </a:p>
                  <a:p>
                    <a:pPr algn="ctr"/>
                    <a:r>
                      <a:rPr lang="en-US" altLang="zh-CN" sz="1400" b="1"/>
                      <a:t>S</a:t>
                    </a:r>
                  </a:p>
                </p:txBody>
              </p:sp>
            </p:grpSp>
            <p:grpSp>
              <p:nvGrpSpPr>
                <p:cNvPr id="537641" name="Group 230"/>
                <p:cNvGrpSpPr>
                  <a:grpSpLocks noChangeAspect="1"/>
                </p:cNvGrpSpPr>
                <p:nvPr/>
              </p:nvGrpSpPr>
              <p:grpSpPr bwMode="auto">
                <a:xfrm>
                  <a:off x="1181" y="1728"/>
                  <a:ext cx="499" cy="806"/>
                  <a:chOff x="1248" y="1920"/>
                  <a:chExt cx="624" cy="1008"/>
                </a:xfrm>
              </p:grpSpPr>
              <p:sp>
                <p:nvSpPr>
                  <p:cNvPr id="537642" name="Rectangle 231"/>
                  <p:cNvSpPr>
                    <a:spLocks noChangeAspect="1" noChangeArrowheads="1"/>
                  </p:cNvSpPr>
                  <p:nvPr/>
                </p:nvSpPr>
                <p:spPr bwMode="auto">
                  <a:xfrm>
                    <a:off x="1248" y="1920"/>
                    <a:ext cx="624" cy="480"/>
                  </a:xfrm>
                  <a:prstGeom prst="rect">
                    <a:avLst/>
                  </a:prstGeom>
                  <a:solidFill>
                    <a:srgbClr val="3366FF"/>
                  </a:solidFill>
                  <a:ln w="9525">
                    <a:solidFill>
                      <a:schemeClr val="tx1"/>
                    </a:solidFill>
                    <a:miter lim="800000"/>
                  </a:ln>
                </p:spPr>
                <p:txBody>
                  <a:bodyPr wrap="none"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sz="1800"/>
                  </a:p>
                </p:txBody>
              </p:sp>
              <p:sp>
                <p:nvSpPr>
                  <p:cNvPr id="537643" name="Rectangle 232"/>
                  <p:cNvSpPr>
                    <a:spLocks noChangeAspect="1" noChangeArrowheads="1"/>
                  </p:cNvSpPr>
                  <p:nvPr/>
                </p:nvSpPr>
                <p:spPr bwMode="auto">
                  <a:xfrm>
                    <a:off x="1248" y="2448"/>
                    <a:ext cx="624" cy="480"/>
                  </a:xfrm>
                  <a:prstGeom prst="rect">
                    <a:avLst/>
                  </a:prstGeom>
                  <a:solidFill>
                    <a:srgbClr val="3366FF"/>
                  </a:solidFill>
                  <a:ln w="9525">
                    <a:solidFill>
                      <a:schemeClr val="tx1"/>
                    </a:solidFill>
                    <a:miter lim="800000"/>
                  </a:ln>
                </p:spPr>
                <p:txBody>
                  <a:bodyPr wrap="none"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sz="1800"/>
                  </a:p>
                </p:txBody>
              </p:sp>
              <p:graphicFrame>
                <p:nvGraphicFramePr>
                  <p:cNvPr id="537644" name="Object 233"/>
                  <p:cNvGraphicFramePr>
                    <a:graphicFrameLocks noChangeAspect="1"/>
                  </p:cNvGraphicFramePr>
                  <p:nvPr/>
                </p:nvGraphicFramePr>
                <p:xfrm>
                  <a:off x="1296" y="2544"/>
                  <a:ext cx="481" cy="314"/>
                </p:xfrm>
                <a:graphic>
                  <a:graphicData uri="http://schemas.openxmlformats.org/presentationml/2006/ole">
                    <mc:AlternateContent xmlns:mc="http://schemas.openxmlformats.org/markup-compatibility/2006">
                      <mc:Choice xmlns:v="urn:schemas-microsoft-com:vml" Requires="v">
                        <p:oleObj name="Visio" r:id="rId9" imgW="734060" imgH="485140" progId="Visio.Drawing.6">
                          <p:embed/>
                        </p:oleObj>
                      </mc:Choice>
                      <mc:Fallback>
                        <p:oleObj name="Visio" r:id="rId9" imgW="734060" imgH="485140" progId="Visio.Drawing.6">
                          <p:embed/>
                          <p:pic>
                            <p:nvPicPr>
                              <p:cNvPr id="0" name="Object 233"/>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1296" y="2544"/>
                                <a:ext cx="481" cy="3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537645" name="Object 234"/>
                  <p:cNvGraphicFramePr>
                    <a:graphicFrameLocks noChangeAspect="1"/>
                  </p:cNvGraphicFramePr>
                  <p:nvPr/>
                </p:nvGraphicFramePr>
                <p:xfrm>
                  <a:off x="1296" y="2016"/>
                  <a:ext cx="481" cy="314"/>
                </p:xfrm>
                <a:graphic>
                  <a:graphicData uri="http://schemas.openxmlformats.org/presentationml/2006/ole">
                    <mc:AlternateContent xmlns:mc="http://schemas.openxmlformats.org/markup-compatibility/2006">
                      <mc:Choice xmlns:v="urn:schemas-microsoft-com:vml" Requires="v">
                        <p:oleObj name="Visio" r:id="rId11" imgW="734060" imgH="485140" progId="Visio.Drawing.6">
                          <p:embed/>
                        </p:oleObj>
                      </mc:Choice>
                      <mc:Fallback>
                        <p:oleObj name="Visio" r:id="rId11" imgW="734060" imgH="485140" progId="Visio.Drawing.6">
                          <p:embed/>
                          <p:pic>
                            <p:nvPicPr>
                              <p:cNvPr id="0" name="Object 234"/>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1296" y="2016"/>
                                <a:ext cx="481" cy="3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pSp>
            <p:grpSp>
              <p:nvGrpSpPr>
                <p:cNvPr id="537646" name="Group 235"/>
                <p:cNvGrpSpPr>
                  <a:grpSpLocks noChangeAspect="1"/>
                </p:cNvGrpSpPr>
                <p:nvPr/>
              </p:nvGrpSpPr>
              <p:grpSpPr bwMode="auto">
                <a:xfrm>
                  <a:off x="480" y="1728"/>
                  <a:ext cx="499" cy="384"/>
                  <a:chOff x="2448" y="3408"/>
                  <a:chExt cx="624" cy="480"/>
                </a:xfrm>
              </p:grpSpPr>
              <p:sp>
                <p:nvSpPr>
                  <p:cNvPr id="537647" name="Rectangle 236"/>
                  <p:cNvSpPr>
                    <a:spLocks noChangeAspect="1" noChangeArrowheads="1"/>
                  </p:cNvSpPr>
                  <p:nvPr/>
                </p:nvSpPr>
                <p:spPr bwMode="auto">
                  <a:xfrm>
                    <a:off x="2448" y="3408"/>
                    <a:ext cx="624" cy="480"/>
                  </a:xfrm>
                  <a:prstGeom prst="rect">
                    <a:avLst/>
                  </a:prstGeom>
                  <a:solidFill>
                    <a:schemeClr val="accent1"/>
                  </a:solidFill>
                  <a:ln w="9525">
                    <a:solidFill>
                      <a:schemeClr val="tx1"/>
                    </a:solidFill>
                    <a:miter lim="800000"/>
                  </a:ln>
                </p:spPr>
                <p:txBody>
                  <a:bodyPr wrap="none"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sz="1800"/>
                  </a:p>
                </p:txBody>
              </p:sp>
              <p:graphicFrame>
                <p:nvGraphicFramePr>
                  <p:cNvPr id="537648" name="Object 237"/>
                  <p:cNvGraphicFramePr>
                    <a:graphicFrameLocks noChangeAspect="1"/>
                  </p:cNvGraphicFramePr>
                  <p:nvPr/>
                </p:nvGraphicFramePr>
                <p:xfrm>
                  <a:off x="2683" y="3408"/>
                  <a:ext cx="239" cy="480"/>
                </p:xfrm>
                <a:graphic>
                  <a:graphicData uri="http://schemas.openxmlformats.org/presentationml/2006/ole">
                    <mc:AlternateContent xmlns:mc="http://schemas.openxmlformats.org/markup-compatibility/2006">
                      <mc:Choice xmlns:v="urn:schemas-microsoft-com:vml" Requires="v">
                        <p:oleObj name="Visio" r:id="rId12" imgW="248285" imgH="474345" progId="Visio.Drawing.6">
                          <p:embed/>
                        </p:oleObj>
                      </mc:Choice>
                      <mc:Fallback>
                        <p:oleObj name="Visio" r:id="rId12" imgW="248285" imgH="474345" progId="Visio.Drawing.6">
                          <p:embed/>
                          <p:pic>
                            <p:nvPicPr>
                              <p:cNvPr id="0" name="Object 237"/>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2683" y="3408"/>
                                <a:ext cx="239" cy="48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pSp>
            <p:grpSp>
              <p:nvGrpSpPr>
                <p:cNvPr id="537649" name="Group 238"/>
                <p:cNvGrpSpPr>
                  <a:grpSpLocks noChangeAspect="1"/>
                </p:cNvGrpSpPr>
                <p:nvPr/>
              </p:nvGrpSpPr>
              <p:grpSpPr bwMode="auto">
                <a:xfrm>
                  <a:off x="480" y="2160"/>
                  <a:ext cx="499" cy="384"/>
                  <a:chOff x="480" y="2448"/>
                  <a:chExt cx="624" cy="480"/>
                </a:xfrm>
              </p:grpSpPr>
              <p:sp>
                <p:nvSpPr>
                  <p:cNvPr id="537650" name="Rectangle 239"/>
                  <p:cNvSpPr>
                    <a:spLocks noChangeAspect="1" noChangeArrowheads="1"/>
                  </p:cNvSpPr>
                  <p:nvPr/>
                </p:nvSpPr>
                <p:spPr bwMode="auto">
                  <a:xfrm>
                    <a:off x="480" y="2448"/>
                    <a:ext cx="624" cy="480"/>
                  </a:xfrm>
                  <a:prstGeom prst="rect">
                    <a:avLst/>
                  </a:prstGeom>
                  <a:solidFill>
                    <a:schemeClr val="accent1"/>
                  </a:solidFill>
                  <a:ln w="9525">
                    <a:solidFill>
                      <a:schemeClr val="tx1"/>
                    </a:solidFill>
                    <a:miter lim="800000"/>
                  </a:ln>
                </p:spPr>
                <p:txBody>
                  <a:bodyPr wrap="none"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sz="1800"/>
                  </a:p>
                </p:txBody>
              </p:sp>
              <p:graphicFrame>
                <p:nvGraphicFramePr>
                  <p:cNvPr id="537651" name="Object 240"/>
                  <p:cNvGraphicFramePr>
                    <a:graphicFrameLocks noChangeAspect="1"/>
                  </p:cNvGraphicFramePr>
                  <p:nvPr/>
                </p:nvGraphicFramePr>
                <p:xfrm>
                  <a:off x="480" y="2569"/>
                  <a:ext cx="624" cy="300"/>
                </p:xfrm>
                <a:graphic>
                  <a:graphicData uri="http://schemas.openxmlformats.org/presentationml/2006/ole">
                    <mc:AlternateContent xmlns:mc="http://schemas.openxmlformats.org/markup-compatibility/2006">
                      <mc:Choice xmlns:v="urn:schemas-microsoft-com:vml" Requires="v">
                        <p:oleObj name="Visio" r:id="rId14" imgW="586740" imgH="281940" progId="Visio.Drawing.6">
                          <p:embed/>
                        </p:oleObj>
                      </mc:Choice>
                      <mc:Fallback>
                        <p:oleObj name="Visio" r:id="rId14" imgW="586740" imgH="281940" progId="Visio.Drawing.6">
                          <p:embed/>
                          <p:pic>
                            <p:nvPicPr>
                              <p:cNvPr id="0" name="Object 240"/>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480" y="2569"/>
                                <a:ext cx="624" cy="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pSp>
            <p:graphicFrame>
              <p:nvGraphicFramePr>
                <p:cNvPr id="537652" name="Object 241"/>
                <p:cNvGraphicFramePr>
                  <a:graphicFrameLocks noChangeAspect="1"/>
                </p:cNvGraphicFramePr>
                <p:nvPr/>
              </p:nvGraphicFramePr>
              <p:xfrm>
                <a:off x="3392" y="2310"/>
                <a:ext cx="1056" cy="762"/>
              </p:xfrm>
              <a:graphic>
                <a:graphicData uri="http://schemas.openxmlformats.org/presentationml/2006/ole">
                  <mc:AlternateContent xmlns:mc="http://schemas.openxmlformats.org/markup-compatibility/2006">
                    <mc:Choice xmlns:v="urn:schemas-microsoft-com:vml" Requires="v">
                      <p:oleObj name="Visio" r:id="rId16" imgW="609600" imgH="451485" progId="Visio.Drawing.6">
                        <p:embed/>
                      </p:oleObj>
                    </mc:Choice>
                    <mc:Fallback>
                      <p:oleObj name="Visio" r:id="rId16" imgW="609600" imgH="451485" progId="Visio.Drawing.6">
                        <p:embed/>
                        <p:pic>
                          <p:nvPicPr>
                            <p:cNvPr id="0" name="Object 241"/>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3392" y="2310"/>
                              <a:ext cx="1056" cy="7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537653" name="AutoShape 242"/>
                <p:cNvSpPr>
                  <a:spLocks noChangeArrowheads="1"/>
                </p:cNvSpPr>
                <p:nvPr/>
              </p:nvSpPr>
              <p:spPr bwMode="auto">
                <a:xfrm>
                  <a:off x="2736" y="528"/>
                  <a:ext cx="192" cy="2688"/>
                </a:xfrm>
                <a:prstGeom prst="upDownArrow">
                  <a:avLst>
                    <a:gd name="adj1" fmla="val 56250"/>
                    <a:gd name="adj2" fmla="val 69222"/>
                  </a:avLst>
                </a:prstGeom>
                <a:solidFill>
                  <a:schemeClr val="accent1"/>
                </a:solidFill>
                <a:ln w="9525">
                  <a:solidFill>
                    <a:schemeClr val="tx1"/>
                  </a:solidFill>
                  <a:miter lim="800000"/>
                </a:ln>
              </p:spPr>
              <p:txBody>
                <a:bodyPr vert="eaVert" wrap="none"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sz="1800"/>
                </a:p>
              </p:txBody>
            </p:sp>
            <p:sp>
              <p:nvSpPr>
                <p:cNvPr id="537654" name="AutoShape 243"/>
                <p:cNvSpPr>
                  <a:spLocks noChangeArrowheads="1"/>
                </p:cNvSpPr>
                <p:nvPr/>
              </p:nvSpPr>
              <p:spPr bwMode="auto">
                <a:xfrm>
                  <a:off x="2532" y="912"/>
                  <a:ext cx="252" cy="144"/>
                </a:xfrm>
                <a:prstGeom prst="leftRightArrow">
                  <a:avLst>
                    <a:gd name="adj1" fmla="val 50000"/>
                    <a:gd name="adj2" fmla="val 35000"/>
                  </a:avLst>
                </a:prstGeom>
                <a:solidFill>
                  <a:srgbClr val="008000"/>
                </a:solidFill>
                <a:ln w="9525">
                  <a:solidFill>
                    <a:schemeClr val="tx1"/>
                  </a:solidFill>
                  <a:miter lim="800000"/>
                </a:ln>
              </p:spPr>
              <p:txBody>
                <a:bodyPr wrap="none"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sz="1800"/>
                </a:p>
              </p:txBody>
            </p:sp>
            <p:sp>
              <p:nvSpPr>
                <p:cNvPr id="537655" name="AutoShape 244"/>
                <p:cNvSpPr>
                  <a:spLocks noChangeArrowheads="1"/>
                </p:cNvSpPr>
                <p:nvPr/>
              </p:nvSpPr>
              <p:spPr bwMode="auto">
                <a:xfrm>
                  <a:off x="2880" y="2592"/>
                  <a:ext cx="528" cy="144"/>
                </a:xfrm>
                <a:prstGeom prst="leftRightArrow">
                  <a:avLst>
                    <a:gd name="adj1" fmla="val 50000"/>
                    <a:gd name="adj2" fmla="val 73333"/>
                  </a:avLst>
                </a:prstGeom>
                <a:solidFill>
                  <a:srgbClr val="008000"/>
                </a:solidFill>
                <a:ln w="9525">
                  <a:solidFill>
                    <a:schemeClr val="tx1"/>
                  </a:solidFill>
                  <a:miter lim="800000"/>
                </a:ln>
              </p:spPr>
              <p:txBody>
                <a:bodyPr wrap="none"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sz="1800"/>
                </a:p>
              </p:txBody>
            </p:sp>
            <p:sp>
              <p:nvSpPr>
                <p:cNvPr id="537656" name="AutoShape 245"/>
                <p:cNvSpPr>
                  <a:spLocks noChangeArrowheads="1"/>
                </p:cNvSpPr>
                <p:nvPr/>
              </p:nvSpPr>
              <p:spPr bwMode="auto">
                <a:xfrm>
                  <a:off x="2880" y="1488"/>
                  <a:ext cx="336" cy="144"/>
                </a:xfrm>
                <a:prstGeom prst="leftRightArrow">
                  <a:avLst>
                    <a:gd name="adj1" fmla="val 50000"/>
                    <a:gd name="adj2" fmla="val 46667"/>
                  </a:avLst>
                </a:prstGeom>
                <a:solidFill>
                  <a:srgbClr val="008000"/>
                </a:solidFill>
                <a:ln w="9525">
                  <a:solidFill>
                    <a:schemeClr val="tx1"/>
                  </a:solidFill>
                  <a:miter lim="800000"/>
                </a:ln>
              </p:spPr>
              <p:txBody>
                <a:bodyPr wrap="none"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sz="1800"/>
                </a:p>
              </p:txBody>
            </p:sp>
            <p:sp>
              <p:nvSpPr>
                <p:cNvPr id="537657" name="AutoShape 246"/>
                <p:cNvSpPr>
                  <a:spLocks noChangeArrowheads="1"/>
                </p:cNvSpPr>
                <p:nvPr/>
              </p:nvSpPr>
              <p:spPr bwMode="auto">
                <a:xfrm>
                  <a:off x="1680" y="1890"/>
                  <a:ext cx="192" cy="144"/>
                </a:xfrm>
                <a:prstGeom prst="leftArrow">
                  <a:avLst>
                    <a:gd name="adj1" fmla="val 50000"/>
                    <a:gd name="adj2" fmla="val 33333"/>
                  </a:avLst>
                </a:prstGeom>
                <a:solidFill>
                  <a:srgbClr val="008000"/>
                </a:solidFill>
                <a:ln w="9525">
                  <a:solidFill>
                    <a:schemeClr val="tx1"/>
                  </a:solidFill>
                  <a:miter lim="800000"/>
                </a:ln>
              </p:spPr>
              <p:txBody>
                <a:bodyPr wrap="none"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sz="1800"/>
                </a:p>
              </p:txBody>
            </p:sp>
            <p:sp>
              <p:nvSpPr>
                <p:cNvPr id="537658" name="AutoShape 247"/>
                <p:cNvSpPr>
                  <a:spLocks noChangeArrowheads="1"/>
                </p:cNvSpPr>
                <p:nvPr/>
              </p:nvSpPr>
              <p:spPr bwMode="auto">
                <a:xfrm>
                  <a:off x="1680" y="2274"/>
                  <a:ext cx="192" cy="144"/>
                </a:xfrm>
                <a:prstGeom prst="leftArrow">
                  <a:avLst>
                    <a:gd name="adj1" fmla="val 50000"/>
                    <a:gd name="adj2" fmla="val 33333"/>
                  </a:avLst>
                </a:prstGeom>
                <a:solidFill>
                  <a:srgbClr val="008000"/>
                </a:solidFill>
                <a:ln w="9525">
                  <a:solidFill>
                    <a:schemeClr val="tx1"/>
                  </a:solidFill>
                  <a:miter lim="800000"/>
                </a:ln>
              </p:spPr>
              <p:txBody>
                <a:bodyPr wrap="none"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sz="1800"/>
                </a:p>
              </p:txBody>
            </p:sp>
            <p:sp>
              <p:nvSpPr>
                <p:cNvPr id="537659" name="AutoShape 248"/>
                <p:cNvSpPr>
                  <a:spLocks noChangeArrowheads="1"/>
                </p:cNvSpPr>
                <p:nvPr/>
              </p:nvSpPr>
              <p:spPr bwMode="auto">
                <a:xfrm>
                  <a:off x="984" y="1872"/>
                  <a:ext cx="192" cy="144"/>
                </a:xfrm>
                <a:prstGeom prst="leftArrow">
                  <a:avLst>
                    <a:gd name="adj1" fmla="val 50000"/>
                    <a:gd name="adj2" fmla="val 33333"/>
                  </a:avLst>
                </a:prstGeom>
                <a:solidFill>
                  <a:srgbClr val="008000"/>
                </a:solidFill>
                <a:ln w="9525">
                  <a:solidFill>
                    <a:schemeClr val="tx1"/>
                  </a:solidFill>
                  <a:miter lim="800000"/>
                </a:ln>
              </p:spPr>
              <p:txBody>
                <a:bodyPr wrap="none"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sz="1800"/>
                </a:p>
              </p:txBody>
            </p:sp>
            <p:sp>
              <p:nvSpPr>
                <p:cNvPr id="537660" name="AutoShape 249"/>
                <p:cNvSpPr>
                  <a:spLocks noChangeArrowheads="1"/>
                </p:cNvSpPr>
                <p:nvPr/>
              </p:nvSpPr>
              <p:spPr bwMode="auto">
                <a:xfrm>
                  <a:off x="984" y="2304"/>
                  <a:ext cx="192" cy="144"/>
                </a:xfrm>
                <a:prstGeom prst="leftArrow">
                  <a:avLst>
                    <a:gd name="adj1" fmla="val 50000"/>
                    <a:gd name="adj2" fmla="val 33333"/>
                  </a:avLst>
                </a:prstGeom>
                <a:solidFill>
                  <a:srgbClr val="008000"/>
                </a:solidFill>
                <a:ln w="9525">
                  <a:solidFill>
                    <a:schemeClr val="tx1"/>
                  </a:solidFill>
                  <a:miter lim="800000"/>
                </a:ln>
              </p:spPr>
              <p:txBody>
                <a:bodyPr wrap="none"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sz="1800"/>
                </a:p>
              </p:txBody>
            </p:sp>
            <p:sp>
              <p:nvSpPr>
                <p:cNvPr id="537661" name="AutoShape 250"/>
                <p:cNvSpPr>
                  <a:spLocks noChangeArrowheads="1"/>
                </p:cNvSpPr>
                <p:nvPr/>
              </p:nvSpPr>
              <p:spPr bwMode="auto">
                <a:xfrm>
                  <a:off x="984" y="720"/>
                  <a:ext cx="192" cy="144"/>
                </a:xfrm>
                <a:prstGeom prst="rightArrow">
                  <a:avLst>
                    <a:gd name="adj1" fmla="val 50000"/>
                    <a:gd name="adj2" fmla="val 33333"/>
                  </a:avLst>
                </a:prstGeom>
                <a:solidFill>
                  <a:srgbClr val="008000"/>
                </a:solidFill>
                <a:ln w="9525">
                  <a:solidFill>
                    <a:schemeClr val="tx1"/>
                  </a:solidFill>
                  <a:miter lim="800000"/>
                </a:ln>
              </p:spPr>
              <p:txBody>
                <a:bodyPr wrap="none"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sz="1800"/>
                </a:p>
              </p:txBody>
            </p:sp>
            <p:sp>
              <p:nvSpPr>
                <p:cNvPr id="537662" name="AutoShape 251"/>
                <p:cNvSpPr>
                  <a:spLocks noChangeArrowheads="1"/>
                </p:cNvSpPr>
                <p:nvPr/>
              </p:nvSpPr>
              <p:spPr bwMode="auto">
                <a:xfrm>
                  <a:off x="984" y="1134"/>
                  <a:ext cx="192" cy="144"/>
                </a:xfrm>
                <a:prstGeom prst="rightArrow">
                  <a:avLst>
                    <a:gd name="adj1" fmla="val 50000"/>
                    <a:gd name="adj2" fmla="val 33333"/>
                  </a:avLst>
                </a:prstGeom>
                <a:solidFill>
                  <a:srgbClr val="008000"/>
                </a:solidFill>
                <a:ln w="9525">
                  <a:solidFill>
                    <a:schemeClr val="tx1"/>
                  </a:solidFill>
                  <a:miter lim="800000"/>
                </a:ln>
              </p:spPr>
              <p:txBody>
                <a:bodyPr wrap="none"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sz="1800"/>
                </a:p>
              </p:txBody>
            </p:sp>
            <p:sp>
              <p:nvSpPr>
                <p:cNvPr id="537663" name="Line 252"/>
                <p:cNvSpPr>
                  <a:spLocks noChangeShapeType="1"/>
                </p:cNvSpPr>
                <p:nvPr/>
              </p:nvSpPr>
              <p:spPr bwMode="auto">
                <a:xfrm>
                  <a:off x="4896" y="720"/>
                  <a:ext cx="0" cy="1728"/>
                </a:xfrm>
                <a:prstGeom prst="line">
                  <a:avLst/>
                </a:prstGeom>
                <a:noFill/>
                <a:ln w="76200">
                  <a:solidFill>
                    <a:schemeClr val="tx1"/>
                  </a:solidFill>
                  <a:round/>
                </a:ln>
                <a:extLst>
                  <a:ext uri="{909E8E84-426E-40DD-AFC4-6F175D3DCCD1}">
                    <a14:hiddenFill xmlns:a14="http://schemas.microsoft.com/office/drawing/2010/main">
                      <a:noFill/>
                    </a14:hiddenFill>
                  </a:ext>
                </a:extLst>
              </p:spPr>
              <p:txBody>
                <a:bodyPr/>
                <a:lstStyle/>
                <a:p>
                  <a:endParaRPr lang="zh-CN" altLang="en-US"/>
                </a:p>
              </p:txBody>
            </p:sp>
            <p:sp>
              <p:nvSpPr>
                <p:cNvPr id="537664" name="Line 253"/>
                <p:cNvSpPr>
                  <a:spLocks noChangeShapeType="1"/>
                </p:cNvSpPr>
                <p:nvPr/>
              </p:nvSpPr>
              <p:spPr bwMode="auto">
                <a:xfrm>
                  <a:off x="4648" y="1584"/>
                  <a:ext cx="240" cy="0"/>
                </a:xfrm>
                <a:prstGeom prst="line">
                  <a:avLst/>
                </a:prstGeom>
                <a:noFill/>
                <a:ln w="38100">
                  <a:solidFill>
                    <a:schemeClr val="tx1"/>
                  </a:solidFill>
                  <a:round/>
                  <a:headEnd type="triangle" w="med" len="med"/>
                  <a:tailEnd type="triangle" w="med" len="med"/>
                </a:ln>
                <a:extLst>
                  <a:ext uri="{909E8E84-426E-40DD-AFC4-6F175D3DCCD1}">
                    <a14:hiddenFill xmlns:a14="http://schemas.microsoft.com/office/drawing/2010/main">
                      <a:noFill/>
                    </a14:hiddenFill>
                  </a:ext>
                </a:extLst>
              </p:spPr>
              <p:txBody>
                <a:bodyPr/>
                <a:lstStyle/>
                <a:p>
                  <a:endParaRPr lang="zh-CN" altLang="en-US"/>
                </a:p>
              </p:txBody>
            </p:sp>
            <p:graphicFrame>
              <p:nvGraphicFramePr>
                <p:cNvPr id="537665" name="Object 254"/>
                <p:cNvGraphicFramePr>
                  <a:graphicFrameLocks noChangeAspect="1"/>
                </p:cNvGraphicFramePr>
                <p:nvPr/>
              </p:nvGraphicFramePr>
              <p:xfrm>
                <a:off x="4992" y="355"/>
                <a:ext cx="624" cy="509"/>
              </p:xfrm>
              <a:graphic>
                <a:graphicData uri="http://schemas.openxmlformats.org/presentationml/2006/ole">
                  <mc:AlternateContent xmlns:mc="http://schemas.openxmlformats.org/markup-compatibility/2006">
                    <mc:Choice xmlns:v="urn:schemas-microsoft-com:vml" Requires="v">
                      <p:oleObj name="Visio" r:id="rId18" imgW="530860" imgH="440055" progId="Visio.Drawing.6">
                        <p:embed/>
                      </p:oleObj>
                    </mc:Choice>
                    <mc:Fallback>
                      <p:oleObj name="Visio" r:id="rId18" imgW="530860" imgH="440055" progId="Visio.Drawing.6">
                        <p:embed/>
                        <p:pic>
                          <p:nvPicPr>
                            <p:cNvPr id="0" name="Object 25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4992" y="355"/>
                              <a:ext cx="624" cy="5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pSp>
              <p:nvGrpSpPr>
                <p:cNvPr id="537666" name="Group 255"/>
                <p:cNvGrpSpPr/>
                <p:nvPr/>
              </p:nvGrpSpPr>
              <p:grpSpPr bwMode="auto">
                <a:xfrm>
                  <a:off x="4928" y="828"/>
                  <a:ext cx="384" cy="432"/>
                  <a:chOff x="4944" y="828"/>
                  <a:chExt cx="384" cy="432"/>
                </a:xfrm>
              </p:grpSpPr>
              <p:sp>
                <p:nvSpPr>
                  <p:cNvPr id="537667" name="Line 256"/>
                  <p:cNvSpPr>
                    <a:spLocks noChangeShapeType="1"/>
                  </p:cNvSpPr>
                  <p:nvPr/>
                </p:nvSpPr>
                <p:spPr bwMode="auto">
                  <a:xfrm>
                    <a:off x="4944" y="1248"/>
                    <a:ext cx="384" cy="0"/>
                  </a:xfrm>
                  <a:prstGeom prst="line">
                    <a:avLst/>
                  </a:prstGeom>
                  <a:noFill/>
                  <a:ln w="38100">
                    <a:solidFill>
                      <a:schemeClr val="tx1"/>
                    </a:solidFill>
                    <a:round/>
                    <a:head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537668" name="Line 257"/>
                  <p:cNvSpPr>
                    <a:spLocks noChangeShapeType="1"/>
                  </p:cNvSpPr>
                  <p:nvPr/>
                </p:nvSpPr>
                <p:spPr bwMode="auto">
                  <a:xfrm flipV="1">
                    <a:off x="5328" y="828"/>
                    <a:ext cx="0" cy="432"/>
                  </a:xfrm>
                  <a:prstGeom prst="line">
                    <a:avLst/>
                  </a:prstGeom>
                  <a:noFill/>
                  <a:ln w="38100">
                    <a:solidFill>
                      <a:schemeClr val="tx1"/>
                    </a:solidFill>
                    <a:round/>
                    <a:tailEnd type="triangle" w="med" len="med"/>
                  </a:ln>
                  <a:extLst>
                    <a:ext uri="{909E8E84-426E-40DD-AFC4-6F175D3DCCD1}">
                      <a14:hiddenFill xmlns:a14="http://schemas.microsoft.com/office/drawing/2010/main">
                        <a:noFill/>
                      </a14:hiddenFill>
                    </a:ext>
                  </a:extLst>
                </p:spPr>
                <p:txBody>
                  <a:bodyPr/>
                  <a:lstStyle/>
                  <a:p>
                    <a:endParaRPr lang="zh-CN" altLang="en-US"/>
                  </a:p>
                </p:txBody>
              </p:sp>
            </p:grpSp>
            <p:sp>
              <p:nvSpPr>
                <p:cNvPr id="537669" name="AutoShape 258"/>
                <p:cNvSpPr>
                  <a:spLocks noChangeArrowheads="1"/>
                </p:cNvSpPr>
                <p:nvPr/>
              </p:nvSpPr>
              <p:spPr bwMode="auto">
                <a:xfrm>
                  <a:off x="1686" y="714"/>
                  <a:ext cx="192" cy="144"/>
                </a:xfrm>
                <a:prstGeom prst="rightArrow">
                  <a:avLst>
                    <a:gd name="adj1" fmla="val 50000"/>
                    <a:gd name="adj2" fmla="val 33333"/>
                  </a:avLst>
                </a:prstGeom>
                <a:solidFill>
                  <a:srgbClr val="008000"/>
                </a:solidFill>
                <a:ln w="9525">
                  <a:solidFill>
                    <a:schemeClr val="tx1"/>
                  </a:solidFill>
                  <a:miter lim="800000"/>
                </a:ln>
              </p:spPr>
              <p:txBody>
                <a:bodyPr wrap="none"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sz="1800"/>
                </a:p>
              </p:txBody>
            </p:sp>
            <p:sp>
              <p:nvSpPr>
                <p:cNvPr id="537670" name="AutoShape 259"/>
                <p:cNvSpPr>
                  <a:spLocks noChangeArrowheads="1"/>
                </p:cNvSpPr>
                <p:nvPr/>
              </p:nvSpPr>
              <p:spPr bwMode="auto">
                <a:xfrm>
                  <a:off x="1686" y="1128"/>
                  <a:ext cx="192" cy="144"/>
                </a:xfrm>
                <a:prstGeom prst="rightArrow">
                  <a:avLst>
                    <a:gd name="adj1" fmla="val 50000"/>
                    <a:gd name="adj2" fmla="val 33333"/>
                  </a:avLst>
                </a:prstGeom>
                <a:solidFill>
                  <a:srgbClr val="008000"/>
                </a:solidFill>
                <a:ln w="9525">
                  <a:solidFill>
                    <a:schemeClr val="tx1"/>
                  </a:solidFill>
                  <a:miter lim="800000"/>
                </a:ln>
              </p:spPr>
              <p:txBody>
                <a:bodyPr wrap="none"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sz="1800"/>
                </a:p>
              </p:txBody>
            </p:sp>
            <p:sp>
              <p:nvSpPr>
                <p:cNvPr id="537671" name="AutoShape 260"/>
                <p:cNvSpPr>
                  <a:spLocks noChangeArrowheads="1"/>
                </p:cNvSpPr>
                <p:nvPr/>
              </p:nvSpPr>
              <p:spPr bwMode="auto">
                <a:xfrm>
                  <a:off x="2526" y="2046"/>
                  <a:ext cx="252" cy="144"/>
                </a:xfrm>
                <a:prstGeom prst="leftRightArrow">
                  <a:avLst>
                    <a:gd name="adj1" fmla="val 50000"/>
                    <a:gd name="adj2" fmla="val 35000"/>
                  </a:avLst>
                </a:prstGeom>
                <a:solidFill>
                  <a:srgbClr val="008000"/>
                </a:solidFill>
                <a:ln w="9525">
                  <a:solidFill>
                    <a:schemeClr val="tx1"/>
                  </a:solidFill>
                  <a:miter lim="800000"/>
                </a:ln>
              </p:spPr>
              <p:txBody>
                <a:bodyPr wrap="none"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sz="1800"/>
                </a:p>
              </p:txBody>
            </p:sp>
          </p:grpSp>
          <p:sp>
            <p:nvSpPr>
              <p:cNvPr id="537672" name="Text Box 261"/>
              <p:cNvSpPr txBox="1">
                <a:spLocks noChangeArrowheads="1"/>
              </p:cNvSpPr>
              <p:nvPr/>
            </p:nvSpPr>
            <p:spPr bwMode="auto">
              <a:xfrm>
                <a:off x="528" y="240"/>
                <a:ext cx="624" cy="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spcBef>
                    <a:spcPct val="50000"/>
                  </a:spcBef>
                </a:pPr>
                <a:r>
                  <a:rPr lang="zh-CN" altLang="en-US" sz="1800" b="1"/>
                  <a:t>传感器</a:t>
                </a:r>
              </a:p>
            </p:txBody>
          </p:sp>
          <p:sp>
            <p:nvSpPr>
              <p:cNvPr id="537673" name="Text Box 262"/>
              <p:cNvSpPr txBox="1">
                <a:spLocks noChangeArrowheads="1"/>
              </p:cNvSpPr>
              <p:nvPr/>
            </p:nvSpPr>
            <p:spPr bwMode="auto">
              <a:xfrm>
                <a:off x="1440" y="240"/>
                <a:ext cx="1056" cy="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spcBef>
                    <a:spcPct val="50000"/>
                  </a:spcBef>
                </a:pPr>
                <a:r>
                  <a:rPr lang="zh-CN" altLang="en-US" sz="1800" b="1"/>
                  <a:t>前向通道</a:t>
                </a:r>
              </a:p>
            </p:txBody>
          </p:sp>
          <p:sp>
            <p:nvSpPr>
              <p:cNvPr id="537674" name="Rectangle 263"/>
              <p:cNvSpPr>
                <a:spLocks noChangeArrowheads="1"/>
              </p:cNvSpPr>
              <p:nvPr/>
            </p:nvSpPr>
            <p:spPr bwMode="auto">
              <a:xfrm>
                <a:off x="1488" y="2649"/>
                <a:ext cx="692" cy="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spcBef>
                    <a:spcPct val="50000"/>
                  </a:spcBef>
                </a:pPr>
                <a:r>
                  <a:rPr lang="zh-CN" altLang="en-US" sz="1800" b="1"/>
                  <a:t>后向通道</a:t>
                </a:r>
              </a:p>
            </p:txBody>
          </p:sp>
          <p:sp>
            <p:nvSpPr>
              <p:cNvPr id="537675" name="Rectangle 264"/>
              <p:cNvSpPr>
                <a:spLocks noChangeArrowheads="1"/>
              </p:cNvSpPr>
              <p:nvPr/>
            </p:nvSpPr>
            <p:spPr bwMode="auto">
              <a:xfrm>
                <a:off x="624" y="2649"/>
                <a:ext cx="404" cy="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spcBef>
                    <a:spcPct val="50000"/>
                  </a:spcBef>
                </a:pPr>
                <a:r>
                  <a:rPr lang="zh-CN" altLang="en-US" sz="1800" b="1"/>
                  <a:t>功放</a:t>
                </a:r>
              </a:p>
            </p:txBody>
          </p:sp>
          <p:sp>
            <p:nvSpPr>
              <p:cNvPr id="537676" name="Rectangle 265"/>
              <p:cNvSpPr>
                <a:spLocks noChangeArrowheads="1"/>
              </p:cNvSpPr>
              <p:nvPr/>
            </p:nvSpPr>
            <p:spPr bwMode="auto">
              <a:xfrm>
                <a:off x="3504" y="720"/>
                <a:ext cx="980" cy="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spcBef>
                    <a:spcPct val="50000"/>
                  </a:spcBef>
                </a:pPr>
                <a:r>
                  <a:rPr lang="zh-CN" altLang="en-US" sz="1800" b="1"/>
                  <a:t>微处理器系统</a:t>
                </a:r>
              </a:p>
            </p:txBody>
          </p:sp>
          <p:sp>
            <p:nvSpPr>
              <p:cNvPr id="537677" name="Rectangle 266"/>
              <p:cNvSpPr>
                <a:spLocks noChangeArrowheads="1"/>
              </p:cNvSpPr>
              <p:nvPr/>
            </p:nvSpPr>
            <p:spPr bwMode="auto">
              <a:xfrm>
                <a:off x="3532" y="3120"/>
                <a:ext cx="980" cy="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spcBef>
                    <a:spcPct val="50000"/>
                  </a:spcBef>
                </a:pPr>
                <a:r>
                  <a:rPr lang="zh-CN" altLang="en-US" sz="1800" b="1"/>
                  <a:t>人机交互设备</a:t>
                </a:r>
              </a:p>
            </p:txBody>
          </p:sp>
          <p:sp>
            <p:nvSpPr>
              <p:cNvPr id="537678" name="Rectangle 267"/>
              <p:cNvSpPr>
                <a:spLocks noChangeArrowheads="1"/>
              </p:cNvSpPr>
              <p:nvPr/>
            </p:nvSpPr>
            <p:spPr bwMode="auto">
              <a:xfrm>
                <a:off x="4684" y="144"/>
                <a:ext cx="980" cy="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spcBef>
                    <a:spcPct val="50000"/>
                  </a:spcBef>
                </a:pPr>
                <a:r>
                  <a:rPr lang="zh-CN" altLang="en-US" sz="1800" b="1"/>
                  <a:t>远程监控设备</a:t>
                </a:r>
              </a:p>
            </p:txBody>
          </p:sp>
          <p:sp>
            <p:nvSpPr>
              <p:cNvPr id="537679" name="Rectangle 268"/>
              <p:cNvSpPr>
                <a:spLocks noChangeArrowheads="1"/>
              </p:cNvSpPr>
              <p:nvPr/>
            </p:nvSpPr>
            <p:spPr bwMode="auto">
              <a:xfrm>
                <a:off x="2716" y="288"/>
                <a:ext cx="404" cy="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spcBef>
                    <a:spcPct val="50000"/>
                  </a:spcBef>
                </a:pPr>
                <a:r>
                  <a:rPr lang="zh-CN" altLang="en-US" sz="1800" b="1"/>
                  <a:t>总线</a:t>
                </a:r>
              </a:p>
            </p:txBody>
          </p:sp>
          <p:sp>
            <p:nvSpPr>
              <p:cNvPr id="537680" name="Rectangle 269"/>
              <p:cNvSpPr>
                <a:spLocks noChangeArrowheads="1"/>
              </p:cNvSpPr>
              <p:nvPr/>
            </p:nvSpPr>
            <p:spPr bwMode="auto">
              <a:xfrm>
                <a:off x="4636" y="2505"/>
                <a:ext cx="692" cy="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spcBef>
                    <a:spcPct val="50000"/>
                  </a:spcBef>
                </a:pPr>
                <a:r>
                  <a:rPr lang="zh-CN" altLang="en-US" sz="1800" b="1"/>
                  <a:t>通信总线</a:t>
                </a:r>
              </a:p>
            </p:txBody>
          </p:sp>
        </p:grpSp>
      </p:gr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9493" name="Rectangle 53" descr="斜纹布"/>
          <p:cNvSpPr>
            <a:spLocks noChangeArrowheads="1"/>
          </p:cNvSpPr>
          <p:nvPr/>
        </p:nvSpPr>
        <p:spPr bwMode="auto">
          <a:xfrm>
            <a:off x="252413" y="708660"/>
            <a:ext cx="3331845" cy="460375"/>
          </a:xfrm>
          <a:prstGeom prst="rect">
            <a:avLst/>
          </a:prstGeom>
          <a:noFill/>
          <a:ln>
            <a:noFill/>
          </a:ln>
          <a:effectLst>
            <a:prstShdw prst="shdw17" dist="17961" dir="2700000">
              <a:schemeClr val="bg2"/>
            </a:prstShdw>
          </a:effectLst>
          <a:extLst>
            <a:ext uri="{909E8E84-426E-40DD-AFC4-6F175D3DCCD1}">
              <a14:hiddenFill xmlns:a14="http://schemas.microsoft.com/office/drawing/2010/main">
                <a:blipFill dpi="0" rotWithShape="0">
                  <a:blip/>
                  <a:srcRect/>
                  <a:tile tx="0" ty="0" sx="100000" sy="100000" flip="none" algn="tl"/>
                </a:blipFill>
              </a14:hiddenFill>
            </a:ext>
            <a:ext uri="{91240B29-F687-4F45-9708-019B960494DF}">
              <a14:hiddenLine xmlns:a14="http://schemas.microsoft.com/office/drawing/2010/main" w="28575">
                <a:solidFill>
                  <a:schemeClr val="tx1"/>
                </a:solidFill>
                <a:miter lim="800000"/>
                <a:headEnd/>
                <a:tailEnd/>
              </a14:hiddenLine>
            </a:ext>
          </a:extLst>
        </p:spPr>
        <p:txBody>
          <a:bodyPr wrap="none">
            <a:spAutoFit/>
          </a:bodyPr>
          <a:lstStyle/>
          <a:p>
            <a:r>
              <a:rPr lang="en-US" altLang="zh-CN" sz="2400" b="1">
                <a:solidFill>
                  <a:srgbClr val="FF0000"/>
                </a:solidFill>
                <a:latin typeface="楷体_GB2312" pitchFamily="49" charset="-122"/>
              </a:rPr>
              <a:t>1.3.2 </a:t>
            </a:r>
            <a:r>
              <a:rPr lang="zh-CN" altLang="en-US" sz="2400" b="1">
                <a:solidFill>
                  <a:srgbClr val="FF0000"/>
                </a:solidFill>
                <a:latin typeface="楷体_GB2312" pitchFamily="49" charset="-122"/>
              </a:rPr>
              <a:t>智能仪器的特点</a:t>
            </a:r>
            <a:r>
              <a:rPr lang="zh-CN" altLang="en-US" sz="2400" b="1">
                <a:solidFill>
                  <a:srgbClr val="FF0000"/>
                </a:solidFill>
              </a:rPr>
              <a:t> </a:t>
            </a:r>
          </a:p>
        </p:txBody>
      </p:sp>
      <p:sp>
        <p:nvSpPr>
          <p:cNvPr id="189495" name="Text Box 55" descr="斜纹布"/>
          <p:cNvSpPr txBox="1">
            <a:spLocks noChangeArrowheads="1"/>
          </p:cNvSpPr>
          <p:nvPr/>
        </p:nvSpPr>
        <p:spPr bwMode="auto">
          <a:xfrm>
            <a:off x="687705" y="1198245"/>
            <a:ext cx="8301355" cy="1198880"/>
          </a:xfrm>
          <a:prstGeom prst="rect">
            <a:avLst/>
          </a:prstGeom>
          <a:noFill/>
          <a:ln>
            <a:noFill/>
          </a:ln>
          <a:effectLst>
            <a:prstShdw prst="shdw17" dist="17961" dir="2700000">
              <a:schemeClr val="bg2"/>
            </a:prstShdw>
          </a:effectLst>
          <a:extLst>
            <a:ext uri="{909E8E84-426E-40DD-AFC4-6F175D3DCCD1}">
              <a14:hiddenFill xmlns:a14="http://schemas.microsoft.com/office/drawing/2010/main">
                <a:blipFill dpi="0" rotWithShape="0">
                  <a:blip/>
                  <a:srcRect/>
                  <a:tile tx="0" ty="0" sx="100000" sy="100000" flip="none" algn="tl"/>
                </a:blipFill>
              </a14:hiddenFill>
            </a:ext>
            <a:ext uri="{91240B29-F687-4F45-9708-019B960494DF}">
              <a14:hiddenLine xmlns:a14="http://schemas.microsoft.com/office/drawing/2010/main" w="28575">
                <a:solidFill>
                  <a:schemeClr val="tx1"/>
                </a:solidFill>
                <a:miter lim="800000"/>
                <a:headEnd/>
                <a:tailEnd/>
              </a14:hiddenLine>
            </a:ext>
          </a:extLst>
        </p:spPr>
        <p:txBody>
          <a:bodyPr wrap="square">
            <a:spAutoFit/>
          </a:bodyPr>
          <a:lstStyle/>
          <a:p>
            <a:pPr>
              <a:spcBef>
                <a:spcPct val="50000"/>
              </a:spcBef>
            </a:pPr>
            <a:r>
              <a:rPr lang="en-US" altLang="zh-CN" sz="2400" b="1">
                <a:solidFill>
                  <a:srgbClr val="FF6600"/>
                </a:solidFill>
                <a:latin typeface="Times New Roman" panose="02020603050405020304" pitchFamily="18" charset="0"/>
                <a:cs typeface="Times New Roman" panose="02020603050405020304" pitchFamily="18" charset="0"/>
                <a:sym typeface="+mn-ea"/>
              </a:rPr>
              <a:t>1</a:t>
            </a:r>
            <a:r>
              <a:rPr lang="zh-CN" altLang="en-US" sz="2400" b="1">
                <a:solidFill>
                  <a:srgbClr val="FF6600"/>
                </a:solidFill>
                <a:latin typeface="Times New Roman" panose="02020603050405020304" pitchFamily="18" charset="0"/>
                <a:cs typeface="Times New Roman" panose="02020603050405020304" pitchFamily="18" charset="0"/>
                <a:sym typeface="+mn-ea"/>
              </a:rPr>
              <a:t>）</a:t>
            </a:r>
            <a:r>
              <a:rPr lang="en-US" altLang="zh-CN" sz="2400" b="1">
                <a:solidFill>
                  <a:srgbClr val="FF6600"/>
                </a:solidFill>
                <a:latin typeface="Times New Roman" panose="02020603050405020304" pitchFamily="18" charset="0"/>
                <a:cs typeface="Times New Roman" panose="02020603050405020304" pitchFamily="18" charset="0"/>
                <a:sym typeface="+mn-ea"/>
              </a:rPr>
              <a:t> </a:t>
            </a:r>
            <a:r>
              <a:rPr lang="zh-CN" altLang="en-US" sz="2400" b="1">
                <a:solidFill>
                  <a:srgbClr val="FF6600"/>
                </a:solidFill>
                <a:sym typeface="+mn-ea"/>
              </a:rPr>
              <a:t>操作自动化</a:t>
            </a:r>
            <a:r>
              <a:rPr lang="en-US" altLang="zh-CN" sz="2400" b="1">
                <a:solidFill>
                  <a:srgbClr val="FF6600"/>
                </a:solidFill>
                <a:sym typeface="+mn-ea"/>
              </a:rPr>
              <a:t>  </a:t>
            </a:r>
            <a:r>
              <a:rPr lang="zh-CN" altLang="en-US" sz="2400" b="1"/>
              <a:t>仪器的整个测量过程如键盘扫描、量程选择、开关闭合、数据采集、传输与处理以及显示打印等功能用微控制器控制，实现了测量过程的自动化。 </a:t>
            </a:r>
          </a:p>
        </p:txBody>
      </p:sp>
      <p:sp>
        <p:nvSpPr>
          <p:cNvPr id="189497" name="Text Box 57" descr="斜纹布"/>
          <p:cNvSpPr txBox="1">
            <a:spLocks noChangeArrowheads="1"/>
          </p:cNvSpPr>
          <p:nvPr/>
        </p:nvSpPr>
        <p:spPr bwMode="auto">
          <a:xfrm>
            <a:off x="688340" y="2419350"/>
            <a:ext cx="8325485" cy="3415030"/>
          </a:xfrm>
          <a:prstGeom prst="rect">
            <a:avLst/>
          </a:prstGeom>
          <a:noFill/>
          <a:ln>
            <a:noFill/>
          </a:ln>
          <a:effectLst>
            <a:prstShdw prst="shdw17" dist="17961" dir="2700000">
              <a:schemeClr val="bg2"/>
            </a:prstShdw>
          </a:effectLst>
          <a:extLst>
            <a:ext uri="{909E8E84-426E-40DD-AFC4-6F175D3DCCD1}">
              <a14:hiddenFill xmlns:a14="http://schemas.microsoft.com/office/drawing/2010/main">
                <a:blipFill dpi="0" rotWithShape="0">
                  <a:blip/>
                  <a:srcRect/>
                  <a:tile tx="0" ty="0" sx="100000" sy="100000" flip="none" algn="tl"/>
                </a:blipFill>
              </a14:hiddenFill>
            </a:ext>
            <a:ext uri="{91240B29-F687-4F45-9708-019B960494DF}">
              <a14:hiddenLine xmlns:a14="http://schemas.microsoft.com/office/drawing/2010/main" w="28575">
                <a:solidFill>
                  <a:schemeClr val="tx1"/>
                </a:solidFill>
                <a:miter lim="800000"/>
                <a:headEnd/>
                <a:tailEnd/>
              </a14:hiddenLine>
            </a:ext>
          </a:extLst>
        </p:spPr>
        <p:txBody>
          <a:bodyPr wrap="square">
            <a:spAutoFit/>
          </a:bodyPr>
          <a:lstStyle/>
          <a:p>
            <a:pPr>
              <a:spcBef>
                <a:spcPct val="50000"/>
              </a:spcBef>
            </a:pPr>
            <a:r>
              <a:rPr lang="en-US" altLang="zh-CN" sz="2400" b="1">
                <a:solidFill>
                  <a:srgbClr val="FF6600"/>
                </a:solidFill>
                <a:latin typeface="Times New Roman" panose="02020603050405020304" pitchFamily="18" charset="0"/>
                <a:cs typeface="Times New Roman" panose="02020603050405020304" pitchFamily="18" charset="0"/>
                <a:sym typeface="+mn-ea"/>
              </a:rPr>
              <a:t>2</a:t>
            </a:r>
            <a:r>
              <a:rPr lang="zh-CN" altLang="en-US" sz="2400" b="1">
                <a:solidFill>
                  <a:srgbClr val="FF6600"/>
                </a:solidFill>
                <a:latin typeface="Times New Roman" panose="02020603050405020304" pitchFamily="18" charset="0"/>
                <a:cs typeface="Times New Roman" panose="02020603050405020304" pitchFamily="18" charset="0"/>
                <a:sym typeface="+mn-ea"/>
              </a:rPr>
              <a:t>）</a:t>
            </a:r>
            <a:r>
              <a:rPr lang="zh-CN" altLang="en-US" sz="2400" b="1">
                <a:solidFill>
                  <a:srgbClr val="FF6600"/>
                </a:solidFill>
                <a:sym typeface="+mn-ea"/>
              </a:rPr>
              <a:t>自测功能</a:t>
            </a:r>
            <a:r>
              <a:rPr lang="en-US" altLang="zh-CN" sz="2400" b="1">
                <a:solidFill>
                  <a:srgbClr val="FF6600"/>
                </a:solidFill>
                <a:sym typeface="+mn-ea"/>
              </a:rPr>
              <a:t>  </a:t>
            </a:r>
            <a:r>
              <a:rPr lang="zh-CN" altLang="en-US" sz="2400" b="1"/>
              <a:t>自动调零、自动故障与状态检验、自动校准、自诊断及量程自动转换、触发电平自动调整、自补偿、自适应等，能适应外界的变化。比如：能自动补偿环境温度、压力等对被测量的影响，能补偿输入的非线性，并根据外部负载的变化自动输出与其匹配的信号等。自校准自学习通过自校准</a:t>
            </a:r>
            <a:r>
              <a:rPr lang="en-US" altLang="zh-CN" sz="2400" b="1"/>
              <a:t>(</a:t>
            </a:r>
            <a:r>
              <a:rPr lang="zh-CN" altLang="en-US" sz="2400" b="1"/>
              <a:t>校准零点、增益等</a:t>
            </a:r>
            <a:r>
              <a:rPr lang="en-US" altLang="zh-CN" sz="2400" b="1"/>
              <a:t>)</a:t>
            </a:r>
            <a:r>
              <a:rPr lang="zh-CN" altLang="en-US" sz="2400" b="1"/>
              <a:t>来保证自身的准确度。自诊断能检测出故障的部位甚至故障的原因。自测试功能可以在仪器启动时运行，也可在仪器工作中运行，极大地方便了仪器的维护。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89495"/>
                                        </p:tgtEl>
                                        <p:attrNameLst>
                                          <p:attrName>style.visibility</p:attrName>
                                        </p:attrNameLst>
                                      </p:cBhvr>
                                      <p:to>
                                        <p:strVal val="visible"/>
                                      </p:to>
                                    </p:set>
                                    <p:anim calcmode="lin" valueType="num">
                                      <p:cBhvr additive="base">
                                        <p:cTn id="7" dur="500" fill="hold"/>
                                        <p:tgtEl>
                                          <p:spTgt spid="189495"/>
                                        </p:tgtEl>
                                        <p:attrNameLst>
                                          <p:attrName>ppt_x</p:attrName>
                                        </p:attrNameLst>
                                      </p:cBhvr>
                                      <p:tavLst>
                                        <p:tav tm="0">
                                          <p:val>
                                            <p:strVal val="#ppt_x"/>
                                          </p:val>
                                        </p:tav>
                                        <p:tav tm="100000">
                                          <p:val>
                                            <p:strVal val="#ppt_x"/>
                                          </p:val>
                                        </p:tav>
                                      </p:tavLst>
                                    </p:anim>
                                    <p:anim calcmode="lin" valueType="num">
                                      <p:cBhvr additive="base">
                                        <p:cTn id="8" dur="500" fill="hold"/>
                                        <p:tgtEl>
                                          <p:spTgt spid="18949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89497"/>
                                        </p:tgtEl>
                                        <p:attrNameLst>
                                          <p:attrName>style.visibility</p:attrName>
                                        </p:attrNameLst>
                                      </p:cBhvr>
                                      <p:to>
                                        <p:strVal val="visible"/>
                                      </p:to>
                                    </p:set>
                                    <p:anim calcmode="lin" valueType="num">
                                      <p:cBhvr additive="base">
                                        <p:cTn id="13" dur="500" fill="hold"/>
                                        <p:tgtEl>
                                          <p:spTgt spid="189497"/>
                                        </p:tgtEl>
                                        <p:attrNameLst>
                                          <p:attrName>ppt_x</p:attrName>
                                        </p:attrNameLst>
                                      </p:cBhvr>
                                      <p:tavLst>
                                        <p:tav tm="0">
                                          <p:val>
                                            <p:strVal val="#ppt_x"/>
                                          </p:val>
                                        </p:tav>
                                        <p:tav tm="100000">
                                          <p:val>
                                            <p:strVal val="#ppt_x"/>
                                          </p:val>
                                        </p:tav>
                                      </p:tavLst>
                                    </p:anim>
                                    <p:anim calcmode="lin" valueType="num">
                                      <p:cBhvr additive="base">
                                        <p:cTn id="14" dur="500" fill="hold"/>
                                        <p:tgtEl>
                                          <p:spTgt spid="18949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9495" grpId="0" bldLvl="0" animBg="1"/>
      <p:bldP spid="189497" grpId="0" bldLvl="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6349" name="Text Box 13" descr="斜纹布"/>
          <p:cNvSpPr txBox="1">
            <a:spLocks noChangeArrowheads="1"/>
          </p:cNvSpPr>
          <p:nvPr/>
        </p:nvSpPr>
        <p:spPr bwMode="auto">
          <a:xfrm>
            <a:off x="394335" y="1080770"/>
            <a:ext cx="8424863" cy="3046095"/>
          </a:xfrm>
          <a:prstGeom prst="rect">
            <a:avLst/>
          </a:prstGeom>
          <a:noFill/>
          <a:ln>
            <a:noFill/>
          </a:ln>
          <a:effectLst>
            <a:prstShdw prst="shdw17" dist="17961" dir="2700000">
              <a:schemeClr val="bg2"/>
            </a:prstShdw>
          </a:effectLst>
          <a:extLst>
            <a:ext uri="{909E8E84-426E-40DD-AFC4-6F175D3DCCD1}">
              <a14:hiddenFill xmlns:a14="http://schemas.microsoft.com/office/drawing/2010/main">
                <a:blipFill dpi="0" rotWithShape="0">
                  <a:blip/>
                  <a:srcRect/>
                  <a:tile tx="0" ty="0" sx="100000" sy="100000" flip="none" algn="tl"/>
                </a:blipFill>
              </a14:hiddenFill>
            </a:ext>
            <a:ext uri="{91240B29-F687-4F45-9708-019B960494DF}">
              <a14:hiddenLine xmlns:a14="http://schemas.microsoft.com/office/drawing/2010/main" w="28575">
                <a:solidFill>
                  <a:schemeClr val="tx1"/>
                </a:solidFill>
                <a:miter lim="800000"/>
                <a:headEnd/>
                <a:tailEnd/>
              </a14:hiddenLine>
            </a:ext>
          </a:extLst>
        </p:spPr>
        <p:txBody>
          <a:bodyPr>
            <a:spAutoFit/>
          </a:bodyPr>
          <a:lstStyle/>
          <a:p>
            <a:pPr>
              <a:spcBef>
                <a:spcPct val="50000"/>
              </a:spcBef>
            </a:pPr>
            <a:r>
              <a:rPr lang="en-US" altLang="zh-CN" sz="2400" b="1">
                <a:solidFill>
                  <a:srgbClr val="FF6600"/>
                </a:solidFill>
                <a:latin typeface="Times New Roman" panose="02020603050405020304" pitchFamily="18" charset="0"/>
                <a:cs typeface="Times New Roman" panose="02020603050405020304" pitchFamily="18" charset="0"/>
                <a:sym typeface="+mn-ea"/>
              </a:rPr>
              <a:t>3</a:t>
            </a:r>
            <a:r>
              <a:rPr lang="zh-CN" altLang="en-US" sz="2400" b="1">
                <a:solidFill>
                  <a:srgbClr val="FF6600"/>
                </a:solidFill>
                <a:latin typeface="Times New Roman" panose="02020603050405020304" pitchFamily="18" charset="0"/>
                <a:cs typeface="Times New Roman" panose="02020603050405020304" pitchFamily="18" charset="0"/>
                <a:sym typeface="+mn-ea"/>
              </a:rPr>
              <a:t>）</a:t>
            </a:r>
            <a:r>
              <a:rPr lang="zh-CN" altLang="en-US" sz="2400" b="1">
                <a:solidFill>
                  <a:srgbClr val="FF6600"/>
                </a:solidFill>
                <a:sym typeface="+mn-ea"/>
              </a:rPr>
              <a:t>数据分析和处理功能</a:t>
            </a:r>
            <a:r>
              <a:rPr lang="en-US" altLang="zh-CN" sz="2400" b="1">
                <a:solidFill>
                  <a:srgbClr val="FF6600"/>
                </a:solidFill>
                <a:sym typeface="+mn-ea"/>
              </a:rPr>
              <a:t>  </a:t>
            </a:r>
            <a:r>
              <a:rPr lang="zh-CN" altLang="en-US" sz="2400" b="1"/>
              <a:t>采用了单片机或微控制器，使得许多原来用硬件逻辑电路难以解决或根本无法解决的问题，可以用软件非常灵活地加以解决。例如，传统的数字万用表只能测量电阻、交直流电压、电流等，而智能型的数字万用表不仅能进行上述测量，而且还具有对测量结果进行诸如零点平移、取平均值、求极值、统计分析等复杂的数据处理功能，使用户从繁重的数据处理中解放出来，而且有效提高了仪器的测量精度。 </a:t>
            </a:r>
          </a:p>
        </p:txBody>
      </p:sp>
      <p:sp>
        <p:nvSpPr>
          <p:cNvPr id="526351" name="Text Box 15" descr="斜纹布"/>
          <p:cNvSpPr txBox="1">
            <a:spLocks noChangeArrowheads="1"/>
          </p:cNvSpPr>
          <p:nvPr/>
        </p:nvSpPr>
        <p:spPr bwMode="auto">
          <a:xfrm>
            <a:off x="394335" y="4150360"/>
            <a:ext cx="8569325" cy="1938020"/>
          </a:xfrm>
          <a:prstGeom prst="rect">
            <a:avLst/>
          </a:prstGeom>
          <a:noFill/>
          <a:ln>
            <a:noFill/>
          </a:ln>
          <a:effectLst>
            <a:prstShdw prst="shdw17" dist="17961" dir="2700000">
              <a:schemeClr val="bg2"/>
            </a:prstShdw>
          </a:effectLst>
          <a:extLst>
            <a:ext uri="{909E8E84-426E-40DD-AFC4-6F175D3DCCD1}">
              <a14:hiddenFill xmlns:a14="http://schemas.microsoft.com/office/drawing/2010/main">
                <a:blipFill dpi="0" rotWithShape="0">
                  <a:blip/>
                  <a:srcRect/>
                  <a:tile tx="0" ty="0" sx="100000" sy="100000" flip="none" algn="tl"/>
                </a:blipFill>
              </a14:hiddenFill>
            </a:ext>
            <a:ext uri="{91240B29-F687-4F45-9708-019B960494DF}">
              <a14:hiddenLine xmlns:a14="http://schemas.microsoft.com/office/drawing/2010/main" w="28575">
                <a:solidFill>
                  <a:schemeClr val="tx1"/>
                </a:solidFill>
                <a:miter lim="800000"/>
                <a:headEnd/>
                <a:tailEnd/>
              </a14:hiddenLine>
            </a:ext>
          </a:extLst>
        </p:spPr>
        <p:txBody>
          <a:bodyPr>
            <a:spAutoFit/>
          </a:bodyPr>
          <a:lstStyle/>
          <a:p>
            <a:pPr>
              <a:spcBef>
                <a:spcPct val="50000"/>
              </a:spcBef>
            </a:pPr>
            <a:r>
              <a:rPr lang="en-US" altLang="zh-CN" sz="2400" b="1">
                <a:solidFill>
                  <a:srgbClr val="FF6600"/>
                </a:solidFill>
                <a:latin typeface="Times New Roman" panose="02020603050405020304" pitchFamily="18" charset="0"/>
                <a:cs typeface="Times New Roman" panose="02020603050405020304" pitchFamily="18" charset="0"/>
                <a:sym typeface="+mn-ea"/>
              </a:rPr>
              <a:t>4</a:t>
            </a:r>
            <a:r>
              <a:rPr lang="zh-CN" altLang="en-US" sz="2400" b="1">
                <a:solidFill>
                  <a:srgbClr val="FF6600"/>
                </a:solidFill>
                <a:latin typeface="Times New Roman" panose="02020603050405020304" pitchFamily="18" charset="0"/>
                <a:cs typeface="Times New Roman" panose="02020603050405020304" pitchFamily="18" charset="0"/>
                <a:sym typeface="+mn-ea"/>
              </a:rPr>
              <a:t>）</a:t>
            </a:r>
            <a:r>
              <a:rPr lang="zh-CN" altLang="en-US" sz="2400" b="1">
                <a:solidFill>
                  <a:srgbClr val="FF6600"/>
                </a:solidFill>
                <a:sym typeface="+mn-ea"/>
              </a:rPr>
              <a:t>友好的人机对话功能</a:t>
            </a:r>
            <a:r>
              <a:rPr lang="zh-CN" altLang="en-US" sz="2400" b="1">
                <a:sym typeface="+mn-ea"/>
              </a:rPr>
              <a:t> </a:t>
            </a:r>
            <a:r>
              <a:rPr lang="en-US" altLang="zh-CN" sz="2400" b="1">
                <a:sym typeface="+mn-ea"/>
              </a:rPr>
              <a:t>  </a:t>
            </a:r>
            <a:r>
              <a:rPr lang="zh-CN" altLang="en-US" sz="2400" b="1"/>
              <a:t>使用键盘代替传统仪器中的切换开关，操作人员通过键盘输入命令，用对话方式选择测量功能和设置参数。同时，智能仪器能输出多种形式的数据，如通过显示屏将仪器的运行情况、工作状态以及处理结果以数字或图形形式输出。 </a:t>
            </a:r>
          </a:p>
        </p:txBody>
      </p:sp>
      <p:sp>
        <p:nvSpPr>
          <p:cNvPr id="189493" name="Rectangle 53" descr="斜纹布"/>
          <p:cNvSpPr>
            <a:spLocks noChangeArrowheads="1"/>
          </p:cNvSpPr>
          <p:nvPr/>
        </p:nvSpPr>
        <p:spPr bwMode="auto">
          <a:xfrm>
            <a:off x="252413" y="708660"/>
            <a:ext cx="3331845" cy="460375"/>
          </a:xfrm>
          <a:prstGeom prst="rect">
            <a:avLst/>
          </a:prstGeom>
          <a:noFill/>
          <a:ln>
            <a:noFill/>
          </a:ln>
          <a:effectLst>
            <a:prstShdw prst="shdw17" dist="17961" dir="2700000">
              <a:schemeClr val="bg2"/>
            </a:prstShdw>
          </a:effectLst>
          <a:extLst>
            <a:ext uri="{909E8E84-426E-40DD-AFC4-6F175D3DCCD1}">
              <a14:hiddenFill xmlns:a14="http://schemas.microsoft.com/office/drawing/2010/main">
                <a:blipFill dpi="0" rotWithShape="0">
                  <a:blip/>
                  <a:srcRect/>
                  <a:tile tx="0" ty="0" sx="100000" sy="100000" flip="none" algn="tl"/>
                </a:blipFill>
              </a14:hiddenFill>
            </a:ext>
            <a:ext uri="{91240B29-F687-4F45-9708-019B960494DF}">
              <a14:hiddenLine xmlns:a14="http://schemas.microsoft.com/office/drawing/2010/main" w="28575">
                <a:solidFill>
                  <a:schemeClr val="tx1"/>
                </a:solidFill>
                <a:miter lim="800000"/>
                <a:headEnd/>
                <a:tailEnd/>
              </a14:hiddenLine>
            </a:ext>
          </a:extLst>
        </p:spPr>
        <p:txBody>
          <a:bodyPr wrap="none">
            <a:spAutoFit/>
          </a:bodyPr>
          <a:lstStyle/>
          <a:p>
            <a:r>
              <a:rPr lang="en-US" altLang="zh-CN" sz="2400" b="1">
                <a:solidFill>
                  <a:srgbClr val="FF0000"/>
                </a:solidFill>
                <a:latin typeface="楷体_GB2312" pitchFamily="49" charset="-122"/>
              </a:rPr>
              <a:t>1.3.2 </a:t>
            </a:r>
            <a:r>
              <a:rPr lang="zh-CN" altLang="en-US" sz="2400" b="1">
                <a:solidFill>
                  <a:srgbClr val="FF0000"/>
                </a:solidFill>
                <a:latin typeface="楷体_GB2312" pitchFamily="49" charset="-122"/>
              </a:rPr>
              <a:t>智能仪器的特点</a:t>
            </a:r>
            <a:r>
              <a:rPr lang="zh-CN" altLang="en-US" sz="2400" b="1">
                <a:solidFill>
                  <a:srgbClr val="FF0000"/>
                </a:solidFill>
              </a:rPr>
              <a:t>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26349"/>
                                        </p:tgtEl>
                                        <p:attrNameLst>
                                          <p:attrName>style.visibility</p:attrName>
                                        </p:attrNameLst>
                                      </p:cBhvr>
                                      <p:to>
                                        <p:strVal val="visible"/>
                                      </p:to>
                                    </p:set>
                                    <p:anim calcmode="lin" valueType="num">
                                      <p:cBhvr additive="base">
                                        <p:cTn id="7" dur="500" fill="hold"/>
                                        <p:tgtEl>
                                          <p:spTgt spid="526349"/>
                                        </p:tgtEl>
                                        <p:attrNameLst>
                                          <p:attrName>ppt_x</p:attrName>
                                        </p:attrNameLst>
                                      </p:cBhvr>
                                      <p:tavLst>
                                        <p:tav tm="0">
                                          <p:val>
                                            <p:strVal val="#ppt_x"/>
                                          </p:val>
                                        </p:tav>
                                        <p:tav tm="100000">
                                          <p:val>
                                            <p:strVal val="#ppt_x"/>
                                          </p:val>
                                        </p:tav>
                                      </p:tavLst>
                                    </p:anim>
                                    <p:anim calcmode="lin" valueType="num">
                                      <p:cBhvr additive="base">
                                        <p:cTn id="8" dur="500" fill="hold"/>
                                        <p:tgtEl>
                                          <p:spTgt spid="52634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526351"/>
                                        </p:tgtEl>
                                        <p:attrNameLst>
                                          <p:attrName>style.visibility</p:attrName>
                                        </p:attrNameLst>
                                      </p:cBhvr>
                                      <p:to>
                                        <p:strVal val="visible"/>
                                      </p:to>
                                    </p:set>
                                    <p:anim calcmode="lin" valueType="num">
                                      <p:cBhvr additive="base">
                                        <p:cTn id="13" dur="500" fill="hold"/>
                                        <p:tgtEl>
                                          <p:spTgt spid="526351"/>
                                        </p:tgtEl>
                                        <p:attrNameLst>
                                          <p:attrName>ppt_x</p:attrName>
                                        </p:attrNameLst>
                                      </p:cBhvr>
                                      <p:tavLst>
                                        <p:tav tm="0">
                                          <p:val>
                                            <p:strVal val="#ppt_x"/>
                                          </p:val>
                                        </p:tav>
                                        <p:tav tm="100000">
                                          <p:val>
                                            <p:strVal val="#ppt_x"/>
                                          </p:val>
                                        </p:tav>
                                      </p:tavLst>
                                    </p:anim>
                                    <p:anim calcmode="lin" valueType="num">
                                      <p:cBhvr additive="base">
                                        <p:cTn id="14" dur="500" fill="hold"/>
                                        <p:tgtEl>
                                          <p:spTgt spid="52635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6349" grpId="0" bldLvl="0" animBg="1"/>
      <p:bldP spid="526351" grpId="0" bldLvl="0" animBg="1"/>
    </p:bldLst>
  </p:timing>
</p:sld>
</file>

<file path=ppt/slides/slide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30" name="图片 29"/>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059832" y="980728"/>
            <a:ext cx="4057650" cy="5410199"/>
          </a:xfrm>
          <a:prstGeom prst="rect">
            <a:avLst/>
          </a:prstGeom>
        </p:spPr>
      </p:pic>
      <p:sp>
        <p:nvSpPr>
          <p:cNvPr id="31" name="Text Box 2"/>
          <p:cNvSpPr txBox="1">
            <a:spLocks noChangeArrowheads="1"/>
          </p:cNvSpPr>
          <p:nvPr/>
        </p:nvSpPr>
        <p:spPr bwMode="auto">
          <a:xfrm>
            <a:off x="539552" y="908720"/>
            <a:ext cx="2304256" cy="6837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pPr fontAlgn="base">
              <a:spcBef>
                <a:spcPct val="0"/>
              </a:spcBef>
              <a:spcAft>
                <a:spcPct val="0"/>
              </a:spcAft>
            </a:pPr>
            <a:r>
              <a:rPr lang="zh-CN" altLang="en-US" sz="3600" b="1" dirty="0">
                <a:solidFill>
                  <a:srgbClr val="FF0000"/>
                </a:solidFill>
                <a:latin typeface="华文新魏" panose="02010800040101010101" pitchFamily="2" charset="-122"/>
                <a:ea typeface="华文新魏" panose="02010800040101010101" pitchFamily="2" charset="-122"/>
              </a:rPr>
              <a:t>课程教材</a:t>
            </a:r>
          </a:p>
        </p:txBody>
      </p:sp>
    </p:spTree>
  </p:cSld>
  <p:clrMapOvr>
    <a:masterClrMapping/>
  </p:clrMapOvr>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7372" name="Text Box 12" descr="斜纹布"/>
          <p:cNvSpPr txBox="1">
            <a:spLocks noChangeArrowheads="1"/>
          </p:cNvSpPr>
          <p:nvPr/>
        </p:nvSpPr>
        <p:spPr bwMode="auto">
          <a:xfrm>
            <a:off x="755650" y="1196975"/>
            <a:ext cx="7777163" cy="1999615"/>
          </a:xfrm>
          <a:prstGeom prst="rect">
            <a:avLst/>
          </a:prstGeom>
          <a:noFill/>
          <a:ln>
            <a:noFill/>
          </a:ln>
          <a:effectLst>
            <a:prstShdw prst="shdw17" dist="17961" dir="2700000">
              <a:schemeClr val="bg2"/>
            </a:prstShdw>
          </a:effectLst>
          <a:extLst>
            <a:ext uri="{909E8E84-426E-40DD-AFC4-6F175D3DCCD1}">
              <a14:hiddenFill xmlns:a14="http://schemas.microsoft.com/office/drawing/2010/main">
                <a:blipFill dpi="0" rotWithShape="0">
                  <a:blip/>
                  <a:srcRect/>
                  <a:tile tx="0" ty="0" sx="100000" sy="100000" flip="none" algn="tl"/>
                </a:blipFill>
              </a14:hiddenFill>
            </a:ext>
            <a:ext uri="{91240B29-F687-4F45-9708-019B960494DF}">
              <a14:hiddenLine xmlns:a14="http://schemas.microsoft.com/office/drawing/2010/main" w="28575">
                <a:solidFill>
                  <a:schemeClr val="tx1"/>
                </a:solidFill>
                <a:miter lim="800000"/>
                <a:headEnd/>
                <a:tailEnd/>
              </a14:hiddenLine>
            </a:ext>
          </a:extLst>
        </p:spPr>
        <p:txBody>
          <a:bodyPr>
            <a:spAutoFit/>
          </a:bodyPr>
          <a:lstStyle/>
          <a:p>
            <a:pPr>
              <a:spcBef>
                <a:spcPct val="50000"/>
              </a:spcBef>
            </a:pPr>
            <a:r>
              <a:rPr lang="en-US" altLang="zh-CN" sz="2400" b="1">
                <a:solidFill>
                  <a:srgbClr val="FF6600"/>
                </a:solidFill>
                <a:sym typeface="+mn-ea"/>
              </a:rPr>
              <a:t>5</a:t>
            </a:r>
            <a:r>
              <a:rPr lang="zh-CN" altLang="en-US" sz="2400" b="1">
                <a:solidFill>
                  <a:srgbClr val="FF6600"/>
                </a:solidFill>
                <a:sym typeface="+mn-ea"/>
              </a:rPr>
              <a:t>）可程控操作能力</a:t>
            </a:r>
            <a:r>
              <a:rPr lang="en-US" altLang="zh-CN" sz="2400" b="1"/>
              <a:t>  </a:t>
            </a:r>
            <a:r>
              <a:rPr lang="zh-CN" altLang="en-US" sz="2400" b="1"/>
              <a:t>一般都配有</a:t>
            </a:r>
            <a:r>
              <a:rPr lang="en-US" altLang="zh-CN" sz="2400" b="1">
                <a:latin typeface="Times New Roman" panose="02020603050405020304" pitchFamily="18" charset="0"/>
                <a:cs typeface="Times New Roman" panose="02020603050405020304" pitchFamily="18" charset="0"/>
              </a:rPr>
              <a:t>GPIB</a:t>
            </a:r>
            <a:r>
              <a:rPr lang="zh-CN" altLang="en-US" sz="2400" b="1"/>
              <a:t>、</a:t>
            </a:r>
            <a:r>
              <a:rPr lang="en-US" altLang="zh-CN" sz="2400" b="1">
                <a:latin typeface="Times New Roman" panose="02020603050405020304" pitchFamily="18" charset="0"/>
                <a:cs typeface="Times New Roman" panose="02020603050405020304" pitchFamily="18" charset="0"/>
              </a:rPr>
              <a:t>RS232C</a:t>
            </a:r>
            <a:r>
              <a:rPr lang="zh-CN" altLang="en-US" sz="2400" b="1"/>
              <a:t>、</a:t>
            </a:r>
            <a:r>
              <a:rPr lang="en-US" altLang="zh-CN" sz="2400" b="1">
                <a:latin typeface="Times New Roman" panose="02020603050405020304" pitchFamily="18" charset="0"/>
                <a:cs typeface="Times New Roman" panose="02020603050405020304" pitchFamily="18" charset="0"/>
              </a:rPr>
              <a:t>RS485</a:t>
            </a:r>
            <a:r>
              <a:rPr lang="zh-CN" altLang="en-US" sz="2400" b="1"/>
              <a:t>、</a:t>
            </a:r>
            <a:r>
              <a:rPr lang="en-US" altLang="zh-CN" sz="2400" b="1">
                <a:latin typeface="Times New Roman" panose="02020603050405020304" pitchFamily="18" charset="0"/>
                <a:cs typeface="Times New Roman" panose="02020603050405020304" pitchFamily="18" charset="0"/>
              </a:rPr>
              <a:t>USB</a:t>
            </a:r>
            <a:r>
              <a:rPr lang="zh-CN" altLang="en-US" sz="2400" b="1"/>
              <a:t>等标准通信接口，可以接收计算机的命令，使其具有可程控操作的功能，方便与</a:t>
            </a:r>
            <a:r>
              <a:rPr lang="en-US" altLang="zh-CN" sz="2400" b="1">
                <a:latin typeface="Times New Roman" panose="02020603050405020304" pitchFamily="18" charset="0"/>
                <a:cs typeface="Times New Roman" panose="02020603050405020304" pitchFamily="18" charset="0"/>
              </a:rPr>
              <a:t>PC</a:t>
            </a:r>
            <a:r>
              <a:rPr lang="zh-CN" altLang="en-US" sz="2400" b="1"/>
              <a:t>机和其他仪器一起组成用户所需要的多种功能的自动测量系统，完成更复杂的测试任务。</a:t>
            </a:r>
            <a:r>
              <a:rPr lang="zh-CN" altLang="en-US" b="1"/>
              <a:t> </a:t>
            </a:r>
          </a:p>
        </p:txBody>
      </p:sp>
      <p:grpSp>
        <p:nvGrpSpPr>
          <p:cNvPr id="527375" name="Group 15"/>
          <p:cNvGrpSpPr/>
          <p:nvPr/>
        </p:nvGrpSpPr>
        <p:grpSpPr bwMode="auto">
          <a:xfrm>
            <a:off x="250825" y="3068955"/>
            <a:ext cx="2051050" cy="850900"/>
            <a:chOff x="385" y="3022"/>
            <a:chExt cx="1292" cy="536"/>
          </a:xfrm>
        </p:grpSpPr>
        <p:pic>
          <p:nvPicPr>
            <p:cNvPr id="527376" name="Picture 16" descr="123"/>
            <p:cNvPicPr>
              <a:picLocks noChangeAspect="1" noChangeArrowheads="1"/>
            </p:cNvPicPr>
            <p:nvPr/>
          </p:nvPicPr>
          <p:blipFill>
            <a:blip r:embed="rId2">
              <a:clrChange>
                <a:clrFrom>
                  <a:srgbClr val="BBBBBB"/>
                </a:clrFrom>
                <a:clrTo>
                  <a:srgbClr val="BBBBBB">
                    <a:alpha val="0"/>
                  </a:srgbClr>
                </a:clrTo>
              </a:clrChange>
              <a:extLst>
                <a:ext uri="{28A0092B-C50C-407E-A947-70E740481C1C}">
                  <a14:useLocalDpi xmlns:a14="http://schemas.microsoft.com/office/drawing/2010/main" val="0"/>
                </a:ext>
              </a:extLst>
            </a:blip>
            <a:srcRect/>
            <a:stretch>
              <a:fillRect/>
            </a:stretch>
          </p:blipFill>
          <p:spPr bwMode="auto">
            <a:xfrm>
              <a:off x="385" y="3022"/>
              <a:ext cx="590" cy="536"/>
            </a:xfrm>
            <a:prstGeom prst="rect">
              <a:avLst/>
            </a:prstGeom>
            <a:noFill/>
            <a:extLst>
              <a:ext uri="{909E8E84-426E-40DD-AFC4-6F175D3DCCD1}">
                <a14:hiddenFill xmlns:a14="http://schemas.microsoft.com/office/drawing/2010/main">
                  <a:solidFill>
                    <a:srgbClr val="FFFFFF"/>
                  </a:solidFill>
                </a14:hiddenFill>
              </a:ext>
            </a:extLst>
          </p:spPr>
        </p:pic>
        <p:sp>
          <p:nvSpPr>
            <p:cNvPr id="527377" name="Text Box 17"/>
            <p:cNvSpPr txBox="1">
              <a:spLocks noChangeArrowheads="1"/>
            </p:cNvSpPr>
            <p:nvPr/>
          </p:nvSpPr>
          <p:spPr bwMode="auto">
            <a:xfrm>
              <a:off x="793" y="3125"/>
              <a:ext cx="884" cy="3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kumimoji="1" lang="zh-CN" altLang="en-US" sz="3200">
                  <a:solidFill>
                    <a:srgbClr val="FA7748"/>
                  </a:solidFill>
                  <a:latin typeface="Times New Roman" panose="02020603050405020304" pitchFamily="18" charset="0"/>
                  <a:ea typeface="华文行楷" panose="02010800040101010101" pitchFamily="2" charset="-122"/>
                </a:rPr>
                <a:t>注意：</a:t>
              </a:r>
            </a:p>
          </p:txBody>
        </p:sp>
      </p:grpSp>
      <p:sp>
        <p:nvSpPr>
          <p:cNvPr id="527378" name="Text Box 18" descr="斜纹布"/>
          <p:cNvSpPr txBox="1">
            <a:spLocks noChangeArrowheads="1"/>
          </p:cNvSpPr>
          <p:nvPr/>
        </p:nvSpPr>
        <p:spPr bwMode="auto">
          <a:xfrm>
            <a:off x="827088" y="3933825"/>
            <a:ext cx="7489825" cy="1198880"/>
          </a:xfrm>
          <a:prstGeom prst="rect">
            <a:avLst/>
          </a:prstGeom>
          <a:noFill/>
          <a:ln>
            <a:noFill/>
          </a:ln>
          <a:effectLst>
            <a:prstShdw prst="shdw17" dist="17961" dir="2700000">
              <a:schemeClr val="bg2"/>
            </a:prstShdw>
          </a:effectLst>
          <a:extLst>
            <a:ext uri="{909E8E84-426E-40DD-AFC4-6F175D3DCCD1}">
              <a14:hiddenFill xmlns:a14="http://schemas.microsoft.com/office/drawing/2010/main">
                <a:blipFill dpi="0" rotWithShape="0">
                  <a:blip/>
                  <a:srcRect/>
                  <a:tile tx="0" ty="0" sx="100000" sy="100000" flip="none" algn="tl"/>
                </a:blipFill>
              </a14:hiddenFill>
            </a:ext>
            <a:ext uri="{91240B29-F687-4F45-9708-019B960494DF}">
              <a14:hiddenLine xmlns:a14="http://schemas.microsoft.com/office/drawing/2010/main" w="28575">
                <a:solidFill>
                  <a:schemeClr val="tx1"/>
                </a:solidFill>
                <a:miter lim="800000"/>
                <a:headEnd/>
                <a:tailEnd/>
              </a14:hiddenLine>
            </a:ext>
          </a:extLst>
        </p:spPr>
        <p:txBody>
          <a:bodyPr>
            <a:spAutoFit/>
          </a:bodyPr>
          <a:lstStyle/>
          <a:p>
            <a:pPr>
              <a:spcBef>
                <a:spcPct val="50000"/>
              </a:spcBef>
            </a:pPr>
            <a:r>
              <a:rPr lang="zh-CN" altLang="en-US" sz="2400" b="1"/>
              <a:t>智能仪器还能通过自学习学会处理更多更复杂的程序。但不是所有的智能仪器都必须具备上述所有功能，在设计具体的智能仪器时应根据实际需要确定其功能。</a:t>
            </a:r>
          </a:p>
        </p:txBody>
      </p:sp>
      <p:sp>
        <p:nvSpPr>
          <p:cNvPr id="189493" name="Rectangle 53" descr="斜纹布"/>
          <p:cNvSpPr>
            <a:spLocks noChangeArrowheads="1"/>
          </p:cNvSpPr>
          <p:nvPr/>
        </p:nvSpPr>
        <p:spPr bwMode="auto">
          <a:xfrm>
            <a:off x="252413" y="708660"/>
            <a:ext cx="3331845" cy="460375"/>
          </a:xfrm>
          <a:prstGeom prst="rect">
            <a:avLst/>
          </a:prstGeom>
          <a:noFill/>
          <a:ln>
            <a:noFill/>
          </a:ln>
          <a:effectLst>
            <a:prstShdw prst="shdw17" dist="17961" dir="2700000">
              <a:schemeClr val="bg2"/>
            </a:prstShdw>
          </a:effectLst>
          <a:extLst>
            <a:ext uri="{909E8E84-426E-40DD-AFC4-6F175D3DCCD1}">
              <a14:hiddenFill xmlns:a14="http://schemas.microsoft.com/office/drawing/2010/main">
                <a:blipFill dpi="0" rotWithShape="0">
                  <a:blip/>
                  <a:srcRect/>
                  <a:tile tx="0" ty="0" sx="100000" sy="100000" flip="none" algn="tl"/>
                </a:blipFill>
              </a14:hiddenFill>
            </a:ext>
            <a:ext uri="{91240B29-F687-4F45-9708-019B960494DF}">
              <a14:hiddenLine xmlns:a14="http://schemas.microsoft.com/office/drawing/2010/main" w="28575">
                <a:solidFill>
                  <a:schemeClr val="tx1"/>
                </a:solidFill>
                <a:miter lim="800000"/>
                <a:headEnd/>
                <a:tailEnd/>
              </a14:hiddenLine>
            </a:ext>
          </a:extLst>
        </p:spPr>
        <p:txBody>
          <a:bodyPr wrap="none">
            <a:spAutoFit/>
          </a:bodyPr>
          <a:lstStyle/>
          <a:p>
            <a:r>
              <a:rPr lang="en-US" altLang="zh-CN" sz="2400" b="1">
                <a:solidFill>
                  <a:srgbClr val="FF0000"/>
                </a:solidFill>
                <a:latin typeface="楷体_GB2312" pitchFamily="49" charset="-122"/>
              </a:rPr>
              <a:t>1.3.2 </a:t>
            </a:r>
            <a:r>
              <a:rPr lang="zh-CN" altLang="en-US" sz="2400" b="1">
                <a:solidFill>
                  <a:srgbClr val="FF0000"/>
                </a:solidFill>
                <a:latin typeface="楷体_GB2312" pitchFamily="49" charset="-122"/>
              </a:rPr>
              <a:t>智能仪器的特点</a:t>
            </a:r>
            <a:r>
              <a:rPr lang="zh-CN" altLang="en-US" sz="2400" b="1">
                <a:solidFill>
                  <a:srgbClr val="FF0000"/>
                </a:solidFill>
              </a:rPr>
              <a:t>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27372"/>
                                        </p:tgtEl>
                                        <p:attrNameLst>
                                          <p:attrName>style.visibility</p:attrName>
                                        </p:attrNameLst>
                                      </p:cBhvr>
                                      <p:to>
                                        <p:strVal val="visible"/>
                                      </p:to>
                                    </p:set>
                                    <p:anim calcmode="lin" valueType="num">
                                      <p:cBhvr additive="base">
                                        <p:cTn id="7" dur="500" fill="hold"/>
                                        <p:tgtEl>
                                          <p:spTgt spid="527372"/>
                                        </p:tgtEl>
                                        <p:attrNameLst>
                                          <p:attrName>ppt_x</p:attrName>
                                        </p:attrNameLst>
                                      </p:cBhvr>
                                      <p:tavLst>
                                        <p:tav tm="0">
                                          <p:val>
                                            <p:strVal val="#ppt_x"/>
                                          </p:val>
                                        </p:tav>
                                        <p:tav tm="100000">
                                          <p:val>
                                            <p:strVal val="#ppt_x"/>
                                          </p:val>
                                        </p:tav>
                                      </p:tavLst>
                                    </p:anim>
                                    <p:anim calcmode="lin" valueType="num">
                                      <p:cBhvr additive="base">
                                        <p:cTn id="8" dur="500" fill="hold"/>
                                        <p:tgtEl>
                                          <p:spTgt spid="52737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527375"/>
                                        </p:tgtEl>
                                        <p:attrNameLst>
                                          <p:attrName>style.visibility</p:attrName>
                                        </p:attrNameLst>
                                      </p:cBhvr>
                                      <p:to>
                                        <p:strVal val="visible"/>
                                      </p:to>
                                    </p:set>
                                    <p:anim calcmode="lin" valueType="num">
                                      <p:cBhvr additive="base">
                                        <p:cTn id="13" dur="500" fill="hold"/>
                                        <p:tgtEl>
                                          <p:spTgt spid="527375"/>
                                        </p:tgtEl>
                                        <p:attrNameLst>
                                          <p:attrName>ppt_x</p:attrName>
                                        </p:attrNameLst>
                                      </p:cBhvr>
                                      <p:tavLst>
                                        <p:tav tm="0">
                                          <p:val>
                                            <p:strVal val="#ppt_x"/>
                                          </p:val>
                                        </p:tav>
                                        <p:tav tm="100000">
                                          <p:val>
                                            <p:strVal val="#ppt_x"/>
                                          </p:val>
                                        </p:tav>
                                      </p:tavLst>
                                    </p:anim>
                                    <p:anim calcmode="lin" valueType="num">
                                      <p:cBhvr additive="base">
                                        <p:cTn id="14" dur="500" fill="hold"/>
                                        <p:tgtEl>
                                          <p:spTgt spid="527375"/>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527378"/>
                                        </p:tgtEl>
                                        <p:attrNameLst>
                                          <p:attrName>style.visibility</p:attrName>
                                        </p:attrNameLst>
                                      </p:cBhvr>
                                      <p:to>
                                        <p:strVal val="visible"/>
                                      </p:to>
                                    </p:set>
                                    <p:anim calcmode="lin" valueType="num">
                                      <p:cBhvr additive="base">
                                        <p:cTn id="19" dur="500" fill="hold"/>
                                        <p:tgtEl>
                                          <p:spTgt spid="527378"/>
                                        </p:tgtEl>
                                        <p:attrNameLst>
                                          <p:attrName>ppt_x</p:attrName>
                                        </p:attrNameLst>
                                      </p:cBhvr>
                                      <p:tavLst>
                                        <p:tav tm="0">
                                          <p:val>
                                            <p:strVal val="#ppt_x"/>
                                          </p:val>
                                        </p:tav>
                                        <p:tav tm="100000">
                                          <p:val>
                                            <p:strVal val="#ppt_x"/>
                                          </p:val>
                                        </p:tav>
                                      </p:tavLst>
                                    </p:anim>
                                    <p:anim calcmode="lin" valueType="num">
                                      <p:cBhvr additive="base">
                                        <p:cTn id="20" dur="500" fill="hold"/>
                                        <p:tgtEl>
                                          <p:spTgt spid="52737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7372" grpId="0" animBg="1"/>
      <p:bldP spid="527378"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1597" name="Rectangle 109" descr="斜纹布"/>
          <p:cNvSpPr>
            <a:spLocks noChangeArrowheads="1"/>
          </p:cNvSpPr>
          <p:nvPr/>
        </p:nvSpPr>
        <p:spPr bwMode="auto">
          <a:xfrm>
            <a:off x="143510" y="621030"/>
            <a:ext cx="6569710" cy="521970"/>
          </a:xfrm>
          <a:prstGeom prst="rect">
            <a:avLst/>
          </a:prstGeom>
          <a:noFill/>
          <a:ln>
            <a:noFill/>
          </a:ln>
          <a:effectLst>
            <a:prstShdw prst="shdw17" dist="17961" dir="2700000">
              <a:schemeClr val="bg2"/>
            </a:prstShdw>
          </a:effectLst>
          <a:extLst>
            <a:ext uri="{909E8E84-426E-40DD-AFC4-6F175D3DCCD1}">
              <a14:hiddenFill xmlns:a14="http://schemas.microsoft.com/office/drawing/2010/main">
                <a:blipFill dpi="0" rotWithShape="0">
                  <a:blip/>
                  <a:srcRect/>
                  <a:tile tx="0" ty="0" sx="100000" sy="100000" flip="none" algn="tl"/>
                </a:blipFill>
              </a14:hiddenFill>
            </a:ext>
            <a:ext uri="{91240B29-F687-4F45-9708-019B960494DF}">
              <a14:hiddenLine xmlns:a14="http://schemas.microsoft.com/office/drawing/2010/main" w="28575">
                <a:solidFill>
                  <a:schemeClr val="tx1"/>
                </a:solidFill>
                <a:miter lim="800000"/>
                <a:headEnd/>
                <a:tailEnd/>
              </a14:hiddenLine>
            </a:ext>
          </a:extLst>
        </p:spPr>
        <p:txBody>
          <a:bodyPr wrap="square">
            <a:spAutoFit/>
          </a:bodyPr>
          <a:lstStyle/>
          <a:p>
            <a:pPr>
              <a:spcBef>
                <a:spcPct val="50000"/>
              </a:spcBef>
            </a:pPr>
            <a:r>
              <a:rPr kumimoji="1" lang="en-US" altLang="zh-CN" b="1">
                <a:solidFill>
                  <a:srgbClr val="FF0000"/>
                </a:solidFill>
                <a:latin typeface="楷体_GB2312" pitchFamily="49" charset="-122"/>
              </a:rPr>
              <a:t>1.4</a:t>
            </a:r>
            <a:r>
              <a:rPr kumimoji="1" lang="zh-CN" altLang="en-US" b="1">
                <a:solidFill>
                  <a:srgbClr val="FF0000"/>
                </a:solidFill>
                <a:latin typeface="楷体_GB2312" pitchFamily="49" charset="-122"/>
              </a:rPr>
              <a:t>智能仪器设计要求、原则及步骤</a:t>
            </a:r>
          </a:p>
        </p:txBody>
      </p:sp>
      <p:sp>
        <p:nvSpPr>
          <p:cNvPr id="191598" name="Rectangle 110" descr="斜纹布"/>
          <p:cNvSpPr>
            <a:spLocks noChangeArrowheads="1"/>
          </p:cNvSpPr>
          <p:nvPr/>
        </p:nvSpPr>
        <p:spPr bwMode="auto">
          <a:xfrm>
            <a:off x="467678" y="1185387"/>
            <a:ext cx="4402455" cy="460375"/>
          </a:xfrm>
          <a:prstGeom prst="rect">
            <a:avLst/>
          </a:prstGeom>
          <a:noFill/>
          <a:ln>
            <a:noFill/>
          </a:ln>
          <a:effectLst>
            <a:prstShdw prst="shdw17" dist="17961" dir="2700000">
              <a:schemeClr val="bg2"/>
            </a:prstShdw>
          </a:effectLst>
          <a:extLst>
            <a:ext uri="{909E8E84-426E-40DD-AFC4-6F175D3DCCD1}">
              <a14:hiddenFill xmlns:a14="http://schemas.microsoft.com/office/drawing/2010/main">
                <a:blipFill dpi="0" rotWithShape="0">
                  <a:blip/>
                  <a:srcRect/>
                  <a:tile tx="0" ty="0" sx="100000" sy="100000" flip="none" algn="tl"/>
                </a:blipFill>
              </a14:hiddenFill>
            </a:ext>
            <a:ext uri="{91240B29-F687-4F45-9708-019B960494DF}">
              <a14:hiddenLine xmlns:a14="http://schemas.microsoft.com/office/drawing/2010/main" w="28575">
                <a:solidFill>
                  <a:schemeClr val="tx1"/>
                </a:solidFill>
                <a:miter lim="800000"/>
                <a:headEnd/>
                <a:tailEnd/>
              </a14:hiddenLine>
            </a:ext>
          </a:extLst>
        </p:spPr>
        <p:txBody>
          <a:bodyPr wrap="none" anchor="ctr">
            <a:spAutoFit/>
          </a:bodyPr>
          <a:lstStyle/>
          <a:p>
            <a:r>
              <a:rPr lang="en-US" altLang="zh-CN" sz="2400" b="1">
                <a:solidFill>
                  <a:srgbClr val="FF0000"/>
                </a:solidFill>
                <a:latin typeface="楷体_GB2312" pitchFamily="49" charset="-122"/>
              </a:rPr>
              <a:t>1.4.1</a:t>
            </a:r>
            <a:r>
              <a:rPr lang="zh-CN" altLang="en-US" sz="2400" b="1">
                <a:solidFill>
                  <a:srgbClr val="FF0000"/>
                </a:solidFill>
                <a:latin typeface="楷体_GB2312" pitchFamily="49" charset="-122"/>
              </a:rPr>
              <a:t>智能仪器设计的基本要求</a:t>
            </a:r>
            <a:r>
              <a:rPr lang="zh-CN" altLang="en-US" sz="2400" b="1">
                <a:solidFill>
                  <a:srgbClr val="FF0000"/>
                </a:solidFill>
              </a:rPr>
              <a:t> </a:t>
            </a:r>
          </a:p>
        </p:txBody>
      </p:sp>
      <p:sp>
        <p:nvSpPr>
          <p:cNvPr id="191601" name="Text Box 113" descr="斜纹布"/>
          <p:cNvSpPr txBox="1">
            <a:spLocks noChangeArrowheads="1"/>
          </p:cNvSpPr>
          <p:nvPr/>
        </p:nvSpPr>
        <p:spPr bwMode="auto">
          <a:xfrm>
            <a:off x="613093" y="1631315"/>
            <a:ext cx="5183187" cy="460375"/>
          </a:xfrm>
          <a:prstGeom prst="rect">
            <a:avLst/>
          </a:prstGeom>
          <a:noFill/>
          <a:ln>
            <a:noFill/>
          </a:ln>
          <a:effectLst>
            <a:prstShdw prst="shdw17" dist="17961" dir="2700000">
              <a:schemeClr val="bg2"/>
            </a:prstShdw>
          </a:effectLst>
          <a:extLst>
            <a:ext uri="{909E8E84-426E-40DD-AFC4-6F175D3DCCD1}">
              <a14:hiddenFill xmlns:a14="http://schemas.microsoft.com/office/drawing/2010/main">
                <a:blipFill dpi="0" rotWithShape="0">
                  <a:blip/>
                  <a:srcRect/>
                  <a:tile tx="0" ty="0" sx="100000" sy="100000" flip="none" algn="tl"/>
                </a:blipFill>
              </a14:hiddenFill>
            </a:ext>
            <a:ext uri="{91240B29-F687-4F45-9708-019B960494DF}">
              <a14:hiddenLine xmlns:a14="http://schemas.microsoft.com/office/drawing/2010/main" w="28575">
                <a:solidFill>
                  <a:schemeClr val="tx1"/>
                </a:solidFill>
                <a:miter lim="800000"/>
                <a:headEnd/>
                <a:tailEnd/>
              </a14:hiddenLine>
            </a:ext>
          </a:extLst>
        </p:spPr>
        <p:txBody>
          <a:bodyPr>
            <a:spAutoFit/>
          </a:bodyPr>
          <a:lstStyle/>
          <a:p>
            <a:pPr>
              <a:spcBef>
                <a:spcPct val="50000"/>
              </a:spcBef>
            </a:pPr>
            <a:r>
              <a:rPr lang="en-US" altLang="zh-CN" sz="2400" b="1">
                <a:solidFill>
                  <a:schemeClr val="tx1"/>
                </a:solidFill>
                <a:latin typeface="楷体_GB2312" pitchFamily="49" charset="-122"/>
              </a:rPr>
              <a:t>1</a:t>
            </a:r>
            <a:r>
              <a:rPr lang="zh-CN" altLang="en-US" sz="2400" b="1">
                <a:solidFill>
                  <a:schemeClr val="tx1"/>
                </a:solidFill>
                <a:latin typeface="楷体_GB2312" pitchFamily="49" charset="-122"/>
              </a:rPr>
              <a:t>）功能及技术指标要求</a:t>
            </a:r>
          </a:p>
        </p:txBody>
      </p:sp>
      <p:sp>
        <p:nvSpPr>
          <p:cNvPr id="191604" name="Text Box 116" descr="斜纹布"/>
          <p:cNvSpPr txBox="1">
            <a:spLocks noChangeArrowheads="1"/>
          </p:cNvSpPr>
          <p:nvPr/>
        </p:nvSpPr>
        <p:spPr bwMode="auto">
          <a:xfrm>
            <a:off x="611188" y="2134870"/>
            <a:ext cx="7705725" cy="2122805"/>
          </a:xfrm>
          <a:prstGeom prst="rect">
            <a:avLst/>
          </a:prstGeom>
          <a:noFill/>
          <a:ln>
            <a:noFill/>
          </a:ln>
          <a:effectLst>
            <a:prstShdw prst="shdw17" dist="17961" dir="2700000">
              <a:schemeClr val="bg2"/>
            </a:prstShdw>
          </a:effectLst>
          <a:extLst>
            <a:ext uri="{909E8E84-426E-40DD-AFC4-6F175D3DCCD1}">
              <a14:hiddenFill xmlns:a14="http://schemas.microsoft.com/office/drawing/2010/main">
                <a:blipFill dpi="0" rotWithShape="0">
                  <a:blip/>
                  <a:srcRect/>
                  <a:tile tx="0" ty="0" sx="100000" sy="100000" flip="none" algn="tl"/>
                </a:blipFill>
              </a14:hiddenFill>
            </a:ext>
            <a:ext uri="{91240B29-F687-4F45-9708-019B960494DF}">
              <a14:hiddenLine xmlns:a14="http://schemas.microsoft.com/office/drawing/2010/main" w="28575">
                <a:solidFill>
                  <a:schemeClr val="tx1"/>
                </a:solidFill>
                <a:miter lim="800000"/>
                <a:headEnd/>
                <a:tailEnd/>
              </a14:hiddenLine>
            </a:ext>
          </a:extLst>
        </p:spPr>
        <p:txBody>
          <a:bodyPr>
            <a:spAutoFit/>
          </a:bodyPr>
          <a:lstStyle/>
          <a:p>
            <a:pPr>
              <a:spcBef>
                <a:spcPct val="50000"/>
              </a:spcBef>
            </a:pPr>
            <a:r>
              <a:rPr lang="zh-CN" altLang="en-US" sz="2400" b="1"/>
              <a:t>首先按照要求的功能和技术指标进行整体框架设计，保证仪器在规定的工作环境里能够正常工作。　　</a:t>
            </a:r>
          </a:p>
          <a:p>
            <a:pPr>
              <a:spcBef>
                <a:spcPct val="50000"/>
              </a:spcBef>
            </a:pPr>
            <a:r>
              <a:rPr lang="zh-CN" altLang="en-US" sz="2400" b="1"/>
              <a:t>智能仪器应具备的功能如输出形式、人机对话、通信、报警提示、仪器状态的自动调整等。仪器的主要技术指标如精度、测量范围、工作环境条件、稳定性等。</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2550" name="Text Box 38" descr="斜纹布"/>
          <p:cNvSpPr txBox="1">
            <a:spLocks noChangeArrowheads="1"/>
          </p:cNvSpPr>
          <p:nvPr/>
        </p:nvSpPr>
        <p:spPr bwMode="auto">
          <a:xfrm>
            <a:off x="395605" y="1484630"/>
            <a:ext cx="8479155" cy="1568450"/>
          </a:xfrm>
          <a:prstGeom prst="rect">
            <a:avLst/>
          </a:prstGeom>
          <a:noFill/>
          <a:ln>
            <a:noFill/>
          </a:ln>
          <a:effectLst>
            <a:prstShdw prst="shdw17" dist="17961" dir="2700000">
              <a:schemeClr val="bg2"/>
            </a:prstShdw>
          </a:effectLst>
          <a:extLst>
            <a:ext uri="{909E8E84-426E-40DD-AFC4-6F175D3DCCD1}">
              <a14:hiddenFill xmlns:a14="http://schemas.microsoft.com/office/drawing/2010/main">
                <a:blipFill dpi="0" rotWithShape="0">
                  <a:blip/>
                  <a:srcRect/>
                  <a:tile tx="0" ty="0" sx="100000" sy="100000" flip="none" algn="tl"/>
                </a:blipFill>
              </a14:hiddenFill>
            </a:ext>
            <a:ext uri="{91240B29-F687-4F45-9708-019B960494DF}">
              <a14:hiddenLine xmlns:a14="http://schemas.microsoft.com/office/drawing/2010/main" w="28575">
                <a:solidFill>
                  <a:schemeClr val="tx1"/>
                </a:solidFill>
                <a:miter lim="800000"/>
                <a:headEnd/>
                <a:tailEnd/>
              </a14:hiddenLine>
            </a:ext>
          </a:extLst>
        </p:spPr>
        <p:txBody>
          <a:bodyPr wrap="square">
            <a:spAutoFit/>
          </a:bodyPr>
          <a:lstStyle/>
          <a:p>
            <a:r>
              <a:rPr lang="zh-CN" altLang="en-US" sz="2400" b="1"/>
              <a:t>可靠性就是要求仪器在规定的条件下和规定的时间里，完成规定功能的能力，一般用年均无故障时间、故障率、失效率或平均寿命等指标来说明。设计时必须考虑到系统的各个环节，保证仪器长期可靠地工作。</a:t>
            </a:r>
          </a:p>
        </p:txBody>
      </p:sp>
      <p:sp>
        <p:nvSpPr>
          <p:cNvPr id="192551" name="Text Box 39" descr="斜纹布"/>
          <p:cNvSpPr txBox="1">
            <a:spLocks noChangeArrowheads="1"/>
          </p:cNvSpPr>
          <p:nvPr/>
        </p:nvSpPr>
        <p:spPr bwMode="auto">
          <a:xfrm>
            <a:off x="397193" y="1051243"/>
            <a:ext cx="4248150" cy="460375"/>
          </a:xfrm>
          <a:prstGeom prst="rect">
            <a:avLst/>
          </a:prstGeom>
          <a:noFill/>
          <a:ln>
            <a:noFill/>
          </a:ln>
          <a:effectLst>
            <a:prstShdw prst="shdw17" dist="17961" dir="2700000">
              <a:schemeClr val="bg2"/>
            </a:prstShdw>
          </a:effectLst>
          <a:extLst>
            <a:ext uri="{909E8E84-426E-40DD-AFC4-6F175D3DCCD1}">
              <a14:hiddenFill xmlns:a14="http://schemas.microsoft.com/office/drawing/2010/main">
                <a:blipFill dpi="0" rotWithShape="0">
                  <a:blip/>
                  <a:srcRect/>
                  <a:tile tx="0" ty="0" sx="100000" sy="100000" flip="none" algn="tl"/>
                </a:blipFill>
              </a14:hiddenFill>
            </a:ext>
            <a:ext uri="{91240B29-F687-4F45-9708-019B960494DF}">
              <a14:hiddenLine xmlns:a14="http://schemas.microsoft.com/office/drawing/2010/main" w="28575">
                <a:solidFill>
                  <a:schemeClr val="tx1"/>
                </a:solidFill>
                <a:miter lim="800000"/>
                <a:headEnd/>
                <a:tailEnd/>
              </a14:hiddenLine>
            </a:ext>
          </a:extLst>
        </p:spPr>
        <p:txBody>
          <a:bodyPr>
            <a:spAutoFit/>
          </a:bodyPr>
          <a:lstStyle/>
          <a:p>
            <a:pPr>
              <a:spcBef>
                <a:spcPct val="50000"/>
              </a:spcBef>
            </a:pPr>
            <a:r>
              <a:rPr lang="en-US" altLang="zh-CN" sz="2400" b="1">
                <a:solidFill>
                  <a:schemeClr val="tx1"/>
                </a:solidFill>
                <a:latin typeface="楷体_GB2312" pitchFamily="49" charset="-122"/>
              </a:rPr>
              <a:t>2</a:t>
            </a:r>
            <a:r>
              <a:rPr lang="zh-CN" altLang="en-US" sz="2400" b="1">
                <a:solidFill>
                  <a:schemeClr val="tx1"/>
                </a:solidFill>
                <a:latin typeface="楷体_GB2312" pitchFamily="49" charset="-122"/>
              </a:rPr>
              <a:t>）可靠性要求</a:t>
            </a:r>
          </a:p>
        </p:txBody>
      </p:sp>
      <p:grpSp>
        <p:nvGrpSpPr>
          <p:cNvPr id="192552" name="Group 40"/>
          <p:cNvGrpSpPr/>
          <p:nvPr/>
        </p:nvGrpSpPr>
        <p:grpSpPr bwMode="auto">
          <a:xfrm>
            <a:off x="250825" y="3011488"/>
            <a:ext cx="1744663" cy="850900"/>
            <a:chOff x="385" y="3022"/>
            <a:chExt cx="1099" cy="536"/>
          </a:xfrm>
        </p:grpSpPr>
        <p:pic>
          <p:nvPicPr>
            <p:cNvPr id="192553" name="Picture 41" descr="123"/>
            <p:cNvPicPr>
              <a:picLocks noChangeAspect="1" noChangeArrowheads="1"/>
            </p:cNvPicPr>
            <p:nvPr/>
          </p:nvPicPr>
          <p:blipFill>
            <a:blip r:embed="rId2">
              <a:clrChange>
                <a:clrFrom>
                  <a:srgbClr val="BBBBBB"/>
                </a:clrFrom>
                <a:clrTo>
                  <a:srgbClr val="BBBBBB">
                    <a:alpha val="0"/>
                  </a:srgbClr>
                </a:clrTo>
              </a:clrChange>
              <a:extLst>
                <a:ext uri="{28A0092B-C50C-407E-A947-70E740481C1C}">
                  <a14:useLocalDpi xmlns:a14="http://schemas.microsoft.com/office/drawing/2010/main" val="0"/>
                </a:ext>
              </a:extLst>
            </a:blip>
            <a:srcRect/>
            <a:stretch>
              <a:fillRect/>
            </a:stretch>
          </p:blipFill>
          <p:spPr bwMode="auto">
            <a:xfrm>
              <a:off x="385" y="3022"/>
              <a:ext cx="590" cy="536"/>
            </a:xfrm>
            <a:prstGeom prst="rect">
              <a:avLst/>
            </a:prstGeom>
            <a:noFill/>
            <a:extLst>
              <a:ext uri="{909E8E84-426E-40DD-AFC4-6F175D3DCCD1}">
                <a14:hiddenFill xmlns:a14="http://schemas.microsoft.com/office/drawing/2010/main">
                  <a:solidFill>
                    <a:srgbClr val="FFFFFF"/>
                  </a:solidFill>
                </a14:hiddenFill>
              </a:ext>
            </a:extLst>
          </p:spPr>
        </p:pic>
        <p:sp>
          <p:nvSpPr>
            <p:cNvPr id="192554" name="Text Box 42"/>
            <p:cNvSpPr txBox="1">
              <a:spLocks noChangeArrowheads="1"/>
            </p:cNvSpPr>
            <p:nvPr/>
          </p:nvSpPr>
          <p:spPr bwMode="auto">
            <a:xfrm>
              <a:off x="793" y="3125"/>
              <a:ext cx="691" cy="2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kumimoji="1" lang="zh-CN" altLang="en-US" sz="2400">
                  <a:solidFill>
                    <a:srgbClr val="FA7748"/>
                  </a:solidFill>
                  <a:latin typeface="Times New Roman" panose="02020603050405020304" pitchFamily="18" charset="0"/>
                  <a:ea typeface="华文行楷" panose="02010800040101010101" pitchFamily="2" charset="-122"/>
                </a:rPr>
                <a:t>注意：</a:t>
              </a:r>
            </a:p>
          </p:txBody>
        </p:sp>
      </p:grpSp>
      <p:sp>
        <p:nvSpPr>
          <p:cNvPr id="192555" name="Rectangle 43" descr="斜纹布"/>
          <p:cNvSpPr>
            <a:spLocks noChangeArrowheads="1"/>
          </p:cNvSpPr>
          <p:nvPr/>
        </p:nvSpPr>
        <p:spPr bwMode="auto">
          <a:xfrm>
            <a:off x="468313" y="3648076"/>
            <a:ext cx="8280400" cy="2676525"/>
          </a:xfrm>
          <a:prstGeom prst="rect">
            <a:avLst/>
          </a:prstGeom>
          <a:noFill/>
          <a:ln>
            <a:noFill/>
          </a:ln>
          <a:effectLst>
            <a:prstShdw prst="shdw17" dist="17961" dir="2700000">
              <a:schemeClr val="bg2"/>
            </a:prstShdw>
          </a:effectLst>
          <a:extLst>
            <a:ext uri="{909E8E84-426E-40DD-AFC4-6F175D3DCCD1}">
              <a14:hiddenFill xmlns:a14="http://schemas.microsoft.com/office/drawing/2010/main">
                <a:blipFill dpi="0" rotWithShape="0">
                  <a:blip/>
                  <a:srcRect/>
                  <a:tile tx="0" ty="0" sx="100000" sy="100000" flip="none" algn="tl"/>
                </a:blipFill>
              </a14:hiddenFill>
            </a:ext>
            <a:ext uri="{91240B29-F687-4F45-9708-019B960494DF}">
              <a14:hiddenLine xmlns:a14="http://schemas.microsoft.com/office/drawing/2010/main" w="28575">
                <a:solidFill>
                  <a:schemeClr val="tx1"/>
                </a:solidFill>
                <a:miter lim="800000"/>
                <a:headEnd/>
                <a:tailEnd/>
              </a14:hiddenLine>
            </a:ext>
          </a:extLst>
        </p:spPr>
        <p:txBody>
          <a:bodyPr anchor="ctr">
            <a:spAutoFit/>
          </a:bodyPr>
          <a:lstStyle/>
          <a:p>
            <a:r>
              <a:rPr lang="zh-CN" altLang="en-US" sz="2400" b="1"/>
              <a:t>在硬件方面，应合理选择元器件，即在设计时对元器件的负载、速度、功耗、工作环境等技术参数留有一定的余量，并对元器件进行老化和筛选。另外，采用在极限情况下进行试验，即在研制过程中，让样机承受低温、高温、冲击、振动、干扰、烟雾等试验，以保证其对环境的适应性。在软件方面，采用模块化设计方法，并对软件进行全面测试。可减小软件故障率，提高软件可靠性。</a:t>
            </a:r>
          </a:p>
        </p:txBody>
      </p:sp>
      <p:sp>
        <p:nvSpPr>
          <p:cNvPr id="191598" name="Rectangle 110" descr="斜纹布"/>
          <p:cNvSpPr>
            <a:spLocks noChangeArrowheads="1"/>
          </p:cNvSpPr>
          <p:nvPr/>
        </p:nvSpPr>
        <p:spPr bwMode="auto">
          <a:xfrm>
            <a:off x="467678" y="611347"/>
            <a:ext cx="4402455" cy="460375"/>
          </a:xfrm>
          <a:prstGeom prst="rect">
            <a:avLst/>
          </a:prstGeom>
          <a:noFill/>
          <a:ln>
            <a:noFill/>
          </a:ln>
          <a:effectLst>
            <a:prstShdw prst="shdw17" dist="17961" dir="2700000">
              <a:schemeClr val="bg2"/>
            </a:prstShdw>
          </a:effectLst>
          <a:extLst>
            <a:ext uri="{909E8E84-426E-40DD-AFC4-6F175D3DCCD1}">
              <a14:hiddenFill xmlns:a14="http://schemas.microsoft.com/office/drawing/2010/main">
                <a:blipFill dpi="0" rotWithShape="0">
                  <a:blip/>
                  <a:srcRect/>
                  <a:tile tx="0" ty="0" sx="100000" sy="100000" flip="none" algn="tl"/>
                </a:blipFill>
              </a14:hiddenFill>
            </a:ext>
            <a:ext uri="{91240B29-F687-4F45-9708-019B960494DF}">
              <a14:hiddenLine xmlns:a14="http://schemas.microsoft.com/office/drawing/2010/main" w="28575">
                <a:solidFill>
                  <a:schemeClr val="tx1"/>
                </a:solidFill>
                <a:miter lim="800000"/>
                <a:headEnd/>
                <a:tailEnd/>
              </a14:hiddenLine>
            </a:ext>
          </a:extLst>
        </p:spPr>
        <p:txBody>
          <a:bodyPr wrap="none" anchor="ctr">
            <a:spAutoFit/>
          </a:bodyPr>
          <a:lstStyle/>
          <a:p>
            <a:r>
              <a:rPr lang="en-US" altLang="zh-CN" sz="2400" b="1">
                <a:solidFill>
                  <a:srgbClr val="FF0000"/>
                </a:solidFill>
                <a:latin typeface="楷体_GB2312" pitchFamily="49" charset="-122"/>
              </a:rPr>
              <a:t>1.4.1</a:t>
            </a:r>
            <a:r>
              <a:rPr lang="zh-CN" altLang="en-US" sz="2400" b="1">
                <a:solidFill>
                  <a:srgbClr val="FF0000"/>
                </a:solidFill>
                <a:latin typeface="楷体_GB2312" pitchFamily="49" charset="-122"/>
              </a:rPr>
              <a:t>智能仪器设计的基本要求</a:t>
            </a:r>
            <a:r>
              <a:rPr lang="zh-CN" altLang="en-US" sz="2400" b="1">
                <a:solidFill>
                  <a:srgbClr val="FF0000"/>
                </a:solidFill>
              </a:rPr>
              <a:t> </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8748" name="Text Box 92" descr="斜纹布"/>
          <p:cNvSpPr txBox="1">
            <a:spLocks noChangeArrowheads="1"/>
          </p:cNvSpPr>
          <p:nvPr/>
        </p:nvSpPr>
        <p:spPr bwMode="auto">
          <a:xfrm>
            <a:off x="411480" y="1212215"/>
            <a:ext cx="8403590" cy="2676525"/>
          </a:xfrm>
          <a:prstGeom prst="rect">
            <a:avLst/>
          </a:prstGeom>
          <a:noFill/>
          <a:ln>
            <a:noFill/>
          </a:ln>
          <a:effectLst>
            <a:prstShdw prst="shdw17" dist="17961" dir="2700000">
              <a:schemeClr val="bg2"/>
            </a:prstShdw>
          </a:effectLst>
          <a:extLst>
            <a:ext uri="{909E8E84-426E-40DD-AFC4-6F175D3DCCD1}">
              <a14:hiddenFill xmlns:a14="http://schemas.microsoft.com/office/drawing/2010/main">
                <a:blipFill dpi="0" rotWithShape="0">
                  <a:blip/>
                  <a:srcRect/>
                  <a:tile tx="0" ty="0" sx="100000" sy="100000" flip="none" algn="tl"/>
                </a:blipFill>
              </a14:hiddenFill>
            </a:ext>
            <a:ext uri="{91240B29-F687-4F45-9708-019B960494DF}">
              <a14:hiddenLine xmlns:a14="http://schemas.microsoft.com/office/drawing/2010/main" w="28575">
                <a:solidFill>
                  <a:schemeClr val="tx1"/>
                </a:solidFill>
                <a:miter lim="800000"/>
                <a:headEnd/>
                <a:tailEnd/>
              </a14:hiddenLine>
            </a:ext>
          </a:extLst>
        </p:spPr>
        <p:txBody>
          <a:bodyPr wrap="square">
            <a:spAutoFit/>
          </a:bodyPr>
          <a:lstStyle/>
          <a:p>
            <a:r>
              <a:rPr lang="zh-CN" altLang="en-US" sz="2400" b="1"/>
              <a:t>在仪器设计过程中，应考虑操作方便，控制开关或按钮不要太多、太复杂，尽量降低对操作人员专业知识的要求，从而使操作者无需专门训练，便能掌握仪器的使用方法，便于产品的推广应用。另外，仪器结构要尽量规范化、模块化，并配有现场故障诊断程序，一旦发生故障，能保证有效地对故障进行定位，以便更换相应的模块，使仪器具有良好的可维护性。</a:t>
            </a:r>
          </a:p>
        </p:txBody>
      </p:sp>
      <p:sp>
        <p:nvSpPr>
          <p:cNvPr id="198749" name="Text Box 93" descr="斜纹布"/>
          <p:cNvSpPr txBox="1">
            <a:spLocks noChangeArrowheads="1"/>
          </p:cNvSpPr>
          <p:nvPr/>
        </p:nvSpPr>
        <p:spPr bwMode="auto">
          <a:xfrm>
            <a:off x="539750" y="906780"/>
            <a:ext cx="4248150" cy="460375"/>
          </a:xfrm>
          <a:prstGeom prst="rect">
            <a:avLst/>
          </a:prstGeom>
          <a:noFill/>
          <a:ln>
            <a:noFill/>
          </a:ln>
          <a:effectLst>
            <a:prstShdw prst="shdw17" dist="17961" dir="2700000">
              <a:schemeClr val="bg2"/>
            </a:prstShdw>
          </a:effectLst>
          <a:extLst>
            <a:ext uri="{909E8E84-426E-40DD-AFC4-6F175D3DCCD1}">
              <a14:hiddenFill xmlns:a14="http://schemas.microsoft.com/office/drawing/2010/main">
                <a:blipFill dpi="0" rotWithShape="0">
                  <a:blip/>
                  <a:srcRect/>
                  <a:tile tx="0" ty="0" sx="100000" sy="100000" flip="none" algn="tl"/>
                </a:blipFill>
              </a14:hiddenFill>
            </a:ext>
            <a:ext uri="{91240B29-F687-4F45-9708-019B960494DF}">
              <a14:hiddenLine xmlns:a14="http://schemas.microsoft.com/office/drawing/2010/main" w="28575">
                <a:solidFill>
                  <a:schemeClr val="tx1"/>
                </a:solidFill>
                <a:miter lim="800000"/>
                <a:headEnd/>
                <a:tailEnd/>
              </a14:hiddenLine>
            </a:ext>
          </a:extLst>
        </p:spPr>
        <p:txBody>
          <a:bodyPr>
            <a:spAutoFit/>
          </a:bodyPr>
          <a:lstStyle/>
          <a:p>
            <a:pPr>
              <a:spcBef>
                <a:spcPct val="50000"/>
              </a:spcBef>
            </a:pPr>
            <a:r>
              <a:rPr lang="en-US" altLang="zh-CN" sz="2400" b="1">
                <a:solidFill>
                  <a:schemeClr val="tx1"/>
                </a:solidFill>
                <a:latin typeface="楷体_GB2312" pitchFamily="49" charset="-122"/>
              </a:rPr>
              <a:t>3</a:t>
            </a:r>
            <a:r>
              <a:rPr lang="zh-CN" altLang="en-US" sz="2400" b="1">
                <a:solidFill>
                  <a:schemeClr val="tx1"/>
                </a:solidFill>
                <a:latin typeface="楷体_GB2312" pitchFamily="49" charset="-122"/>
              </a:rPr>
              <a:t>）便于操作和维护</a:t>
            </a:r>
          </a:p>
        </p:txBody>
      </p:sp>
      <p:sp>
        <p:nvSpPr>
          <p:cNvPr id="198750" name="Text Box 94" descr="斜纹布"/>
          <p:cNvSpPr txBox="1">
            <a:spLocks noChangeArrowheads="1"/>
          </p:cNvSpPr>
          <p:nvPr/>
        </p:nvSpPr>
        <p:spPr bwMode="auto">
          <a:xfrm>
            <a:off x="463550" y="4385945"/>
            <a:ext cx="8212455" cy="1938020"/>
          </a:xfrm>
          <a:prstGeom prst="rect">
            <a:avLst/>
          </a:prstGeom>
          <a:noFill/>
          <a:ln>
            <a:noFill/>
          </a:ln>
          <a:effectLst>
            <a:prstShdw prst="shdw17" dist="17961" dir="2700000">
              <a:schemeClr val="bg2"/>
            </a:prstShdw>
          </a:effectLst>
          <a:extLst>
            <a:ext uri="{909E8E84-426E-40DD-AFC4-6F175D3DCCD1}">
              <a14:hiddenFill xmlns:a14="http://schemas.microsoft.com/office/drawing/2010/main">
                <a:blipFill dpi="0" rotWithShape="0">
                  <a:blip/>
                  <a:srcRect/>
                  <a:tile tx="0" ty="0" sx="100000" sy="100000" flip="none" algn="tl"/>
                </a:blipFill>
              </a14:hiddenFill>
            </a:ext>
            <a:ext uri="{91240B29-F687-4F45-9708-019B960494DF}">
              <a14:hiddenLine xmlns:a14="http://schemas.microsoft.com/office/drawing/2010/main" w="28575">
                <a:solidFill>
                  <a:schemeClr val="tx1"/>
                </a:solidFill>
                <a:miter lim="800000"/>
                <a:headEnd/>
                <a:tailEnd/>
              </a14:hiddenLine>
            </a:ext>
          </a:extLst>
        </p:spPr>
        <p:txBody>
          <a:bodyPr wrap="square">
            <a:spAutoFit/>
          </a:bodyPr>
          <a:lstStyle/>
          <a:p>
            <a:r>
              <a:rPr lang="zh-CN" altLang="en-US" sz="2400" b="1"/>
              <a:t>结构工艺是影响仪器可靠性的重要因素之一，依据仪器工作环境条件，确定是否需要防水、防尘、防爆密　封，是否需要抗冲击、抗振动、抗腐蚀等设计工艺结构；认真考虑仪器的总体结构、部件间的连接关系、面板的美化等，使产品造型优美、色泽柔和、外廓整齐、美观大方。</a:t>
            </a:r>
          </a:p>
        </p:txBody>
      </p:sp>
      <p:sp>
        <p:nvSpPr>
          <p:cNvPr id="198751" name="Text Box 95" descr="斜纹布"/>
          <p:cNvSpPr txBox="1">
            <a:spLocks noChangeArrowheads="1"/>
          </p:cNvSpPr>
          <p:nvPr/>
        </p:nvSpPr>
        <p:spPr bwMode="auto">
          <a:xfrm>
            <a:off x="539750" y="3931920"/>
            <a:ext cx="6840538" cy="460375"/>
          </a:xfrm>
          <a:prstGeom prst="rect">
            <a:avLst/>
          </a:prstGeom>
          <a:noFill/>
          <a:ln>
            <a:noFill/>
          </a:ln>
          <a:effectLst>
            <a:prstShdw prst="shdw17" dist="17961" dir="2700000">
              <a:schemeClr val="bg2"/>
            </a:prstShdw>
          </a:effectLst>
          <a:extLst>
            <a:ext uri="{909E8E84-426E-40DD-AFC4-6F175D3DCCD1}">
              <a14:hiddenFill xmlns:a14="http://schemas.microsoft.com/office/drawing/2010/main">
                <a:blipFill dpi="0" rotWithShape="0">
                  <a:blip/>
                  <a:srcRect/>
                  <a:tile tx="0" ty="0" sx="100000" sy="100000" flip="none" algn="tl"/>
                </a:blipFill>
              </a14:hiddenFill>
            </a:ext>
            <a:ext uri="{91240B29-F687-4F45-9708-019B960494DF}">
              <a14:hiddenLine xmlns:a14="http://schemas.microsoft.com/office/drawing/2010/main" w="28575">
                <a:solidFill>
                  <a:schemeClr val="tx1"/>
                </a:solidFill>
                <a:miter lim="800000"/>
                <a:headEnd/>
                <a:tailEnd/>
              </a14:hiddenLine>
            </a:ext>
          </a:extLst>
        </p:spPr>
        <p:txBody>
          <a:bodyPr>
            <a:spAutoFit/>
          </a:bodyPr>
          <a:lstStyle/>
          <a:p>
            <a:pPr>
              <a:spcBef>
                <a:spcPct val="50000"/>
              </a:spcBef>
            </a:pPr>
            <a:r>
              <a:rPr lang="en-US" altLang="zh-CN" sz="2400" b="1">
                <a:solidFill>
                  <a:schemeClr val="tx1"/>
                </a:solidFill>
                <a:latin typeface="楷体_GB2312" pitchFamily="49" charset="-122"/>
              </a:rPr>
              <a:t>4</a:t>
            </a:r>
            <a:r>
              <a:rPr lang="zh-CN" altLang="en-US" sz="2400" b="1">
                <a:solidFill>
                  <a:schemeClr val="tx1"/>
                </a:solidFill>
                <a:latin typeface="楷体_GB2312" pitchFamily="49" charset="-122"/>
              </a:rPr>
              <a:t>）仪器工艺结构与造型设计要求</a:t>
            </a:r>
            <a:r>
              <a:rPr lang="zh-CN" altLang="en-US" sz="2400" b="1"/>
              <a:t> </a:t>
            </a:r>
          </a:p>
        </p:txBody>
      </p:sp>
      <p:sp>
        <p:nvSpPr>
          <p:cNvPr id="191598" name="Rectangle 110" descr="斜纹布"/>
          <p:cNvSpPr>
            <a:spLocks noChangeArrowheads="1"/>
          </p:cNvSpPr>
          <p:nvPr/>
        </p:nvSpPr>
        <p:spPr bwMode="auto">
          <a:xfrm>
            <a:off x="467678" y="467837"/>
            <a:ext cx="4402455" cy="460375"/>
          </a:xfrm>
          <a:prstGeom prst="rect">
            <a:avLst/>
          </a:prstGeom>
          <a:noFill/>
          <a:ln>
            <a:noFill/>
          </a:ln>
          <a:effectLst>
            <a:prstShdw prst="shdw17" dist="17961" dir="2700000">
              <a:schemeClr val="bg2"/>
            </a:prstShdw>
          </a:effectLst>
          <a:extLst>
            <a:ext uri="{909E8E84-426E-40DD-AFC4-6F175D3DCCD1}">
              <a14:hiddenFill xmlns:a14="http://schemas.microsoft.com/office/drawing/2010/main">
                <a:blipFill dpi="0" rotWithShape="0">
                  <a:blip/>
                  <a:srcRect/>
                  <a:tile tx="0" ty="0" sx="100000" sy="100000" flip="none" algn="tl"/>
                </a:blipFill>
              </a14:hiddenFill>
            </a:ext>
            <a:ext uri="{91240B29-F687-4F45-9708-019B960494DF}">
              <a14:hiddenLine xmlns:a14="http://schemas.microsoft.com/office/drawing/2010/main" w="28575">
                <a:solidFill>
                  <a:schemeClr val="tx1"/>
                </a:solidFill>
                <a:miter lim="800000"/>
                <a:headEnd/>
                <a:tailEnd/>
              </a14:hiddenLine>
            </a:ext>
          </a:extLst>
        </p:spPr>
        <p:txBody>
          <a:bodyPr wrap="none" anchor="ctr">
            <a:spAutoFit/>
          </a:bodyPr>
          <a:lstStyle/>
          <a:p>
            <a:r>
              <a:rPr lang="en-US" altLang="zh-CN" sz="2400" b="1">
                <a:solidFill>
                  <a:srgbClr val="FF0000"/>
                </a:solidFill>
                <a:latin typeface="楷体_GB2312" pitchFamily="49" charset="-122"/>
              </a:rPr>
              <a:t>1.4.1</a:t>
            </a:r>
            <a:r>
              <a:rPr lang="zh-CN" altLang="en-US" sz="2400" b="1">
                <a:solidFill>
                  <a:srgbClr val="FF0000"/>
                </a:solidFill>
                <a:latin typeface="楷体_GB2312" pitchFamily="49" charset="-122"/>
              </a:rPr>
              <a:t>智能仪器设计的基本要求</a:t>
            </a:r>
            <a:r>
              <a:rPr lang="zh-CN" altLang="en-US" sz="2400" b="1">
                <a:solidFill>
                  <a:srgbClr val="FF0000"/>
                </a:solidFill>
              </a:rPr>
              <a:t> </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5743" name="Rectangle 159" descr="斜纹布"/>
          <p:cNvSpPr>
            <a:spLocks noChangeArrowheads="1"/>
          </p:cNvSpPr>
          <p:nvPr/>
        </p:nvSpPr>
        <p:spPr bwMode="auto">
          <a:xfrm>
            <a:off x="668338" y="650081"/>
            <a:ext cx="5127625" cy="460375"/>
          </a:xfrm>
          <a:prstGeom prst="rect">
            <a:avLst/>
          </a:prstGeom>
          <a:noFill/>
          <a:ln>
            <a:noFill/>
          </a:ln>
          <a:effectLst>
            <a:prstShdw prst="shdw17" dist="17961" dir="2700000">
              <a:schemeClr val="bg2"/>
            </a:prstShdw>
          </a:effectLst>
          <a:extLst>
            <a:ext uri="{909E8E84-426E-40DD-AFC4-6F175D3DCCD1}">
              <a14:hiddenFill xmlns:a14="http://schemas.microsoft.com/office/drawing/2010/main">
                <a:blipFill dpi="0" rotWithShape="0">
                  <a:blip/>
                  <a:srcRect/>
                  <a:tile tx="0" ty="0" sx="100000" sy="100000" flip="none" algn="tl"/>
                </a:blipFill>
              </a14:hiddenFill>
            </a:ext>
            <a:ext uri="{91240B29-F687-4F45-9708-019B960494DF}">
              <a14:hiddenLine xmlns:a14="http://schemas.microsoft.com/office/drawing/2010/main" w="28575">
                <a:solidFill>
                  <a:schemeClr val="tx1"/>
                </a:solidFill>
                <a:miter lim="800000"/>
                <a:headEnd/>
                <a:tailEnd/>
              </a14:hiddenLine>
            </a:ext>
          </a:extLst>
        </p:spPr>
        <p:txBody>
          <a:bodyPr anchor="ctr">
            <a:spAutoFit/>
          </a:bodyPr>
          <a:lstStyle/>
          <a:p>
            <a:r>
              <a:rPr lang="en-US" altLang="zh-CN" sz="2400" b="1">
                <a:solidFill>
                  <a:srgbClr val="FF0000"/>
                </a:solidFill>
                <a:latin typeface="楷体_GB2312" pitchFamily="49" charset="-122"/>
              </a:rPr>
              <a:t>1.4.2</a:t>
            </a:r>
            <a:r>
              <a:rPr lang="zh-CN" altLang="en-US" sz="2400" b="1">
                <a:solidFill>
                  <a:srgbClr val="FF0000"/>
                </a:solidFill>
                <a:latin typeface="楷体_GB2312" pitchFamily="49" charset="-122"/>
              </a:rPr>
              <a:t>智能仪器的设计原则</a:t>
            </a:r>
          </a:p>
        </p:txBody>
      </p:sp>
      <p:sp>
        <p:nvSpPr>
          <p:cNvPr id="195744" name="Text Box 160" descr="斜纹布"/>
          <p:cNvSpPr txBox="1">
            <a:spLocks noChangeArrowheads="1"/>
          </p:cNvSpPr>
          <p:nvPr/>
        </p:nvSpPr>
        <p:spPr bwMode="auto">
          <a:xfrm>
            <a:off x="590550" y="1414145"/>
            <a:ext cx="8229600" cy="1938020"/>
          </a:xfrm>
          <a:prstGeom prst="rect">
            <a:avLst/>
          </a:prstGeom>
          <a:noFill/>
          <a:ln>
            <a:noFill/>
          </a:ln>
          <a:effectLst>
            <a:prstShdw prst="shdw17" dist="17961" dir="2700000">
              <a:schemeClr val="bg2"/>
            </a:prstShdw>
          </a:effectLst>
          <a:extLst>
            <a:ext uri="{909E8E84-426E-40DD-AFC4-6F175D3DCCD1}">
              <a14:hiddenFill xmlns:a14="http://schemas.microsoft.com/office/drawing/2010/main">
                <a:blipFill dpi="0" rotWithShape="0">
                  <a:blip/>
                  <a:srcRect/>
                  <a:tile tx="0" ty="0" sx="100000" sy="100000" flip="none" algn="tl"/>
                </a:blipFill>
              </a14:hiddenFill>
            </a:ext>
            <a:ext uri="{91240B29-F687-4F45-9708-019B960494DF}">
              <a14:hiddenLine xmlns:a14="http://schemas.microsoft.com/office/drawing/2010/main" w="28575">
                <a:solidFill>
                  <a:schemeClr val="tx1"/>
                </a:solidFill>
                <a:miter lim="800000"/>
                <a:headEnd/>
                <a:tailEnd/>
              </a14:hiddenLine>
            </a:ext>
          </a:extLst>
        </p:spPr>
        <p:txBody>
          <a:bodyPr wrap="square">
            <a:spAutoFit/>
          </a:bodyPr>
          <a:lstStyle/>
          <a:p>
            <a:r>
              <a:rPr lang="zh-CN" altLang="en-US" sz="2400" b="1"/>
              <a:t>设计人员根据仪器功能和设计要求提出仪器设计的总任务，绘制硬件和软件总框图</a:t>
            </a:r>
            <a:r>
              <a:rPr lang="en-US" altLang="zh-CN" sz="2400" b="1"/>
              <a:t>(</a:t>
            </a:r>
            <a:r>
              <a:rPr lang="zh-CN" altLang="en-US" sz="2400" b="1"/>
              <a:t>总体设计</a:t>
            </a:r>
            <a:r>
              <a:rPr lang="en-US" altLang="zh-CN" sz="2400" b="1"/>
              <a:t>)</a:t>
            </a:r>
            <a:r>
              <a:rPr lang="zh-CN" altLang="en-US" sz="2400" b="1"/>
              <a:t>。然后将任务分解成一批可独立表征的子任务，直到每个子任务足够简单，可以直接而且容易地实现为止。子任务可采用某些通用模块，并可作为单独的实体进行设计和调试。</a:t>
            </a:r>
            <a:endParaRPr lang="en-US" altLang="zh-CN" sz="2400" b="1"/>
          </a:p>
        </p:txBody>
      </p:sp>
      <p:sp>
        <p:nvSpPr>
          <p:cNvPr id="195745" name="Text Box 161" descr="斜纹布"/>
          <p:cNvSpPr txBox="1">
            <a:spLocks noChangeArrowheads="1"/>
          </p:cNvSpPr>
          <p:nvPr/>
        </p:nvSpPr>
        <p:spPr bwMode="auto">
          <a:xfrm>
            <a:off x="611188" y="1054418"/>
            <a:ext cx="7561262" cy="460375"/>
          </a:xfrm>
          <a:prstGeom prst="rect">
            <a:avLst/>
          </a:prstGeom>
          <a:noFill/>
          <a:ln>
            <a:noFill/>
          </a:ln>
          <a:effectLst>
            <a:prstShdw prst="shdw17" dist="17961" dir="2700000">
              <a:schemeClr val="bg2"/>
            </a:prstShdw>
          </a:effectLst>
          <a:extLst>
            <a:ext uri="{909E8E84-426E-40DD-AFC4-6F175D3DCCD1}">
              <a14:hiddenFill xmlns:a14="http://schemas.microsoft.com/office/drawing/2010/main">
                <a:blipFill dpi="0" rotWithShape="0">
                  <a:blip/>
                  <a:srcRect/>
                  <a:tile tx="0" ty="0" sx="100000" sy="100000" flip="none" algn="tl"/>
                </a:blipFill>
              </a14:hiddenFill>
            </a:ext>
            <a:ext uri="{91240B29-F687-4F45-9708-019B960494DF}">
              <a14:hiddenLine xmlns:a14="http://schemas.microsoft.com/office/drawing/2010/main" w="28575">
                <a:solidFill>
                  <a:schemeClr val="tx1"/>
                </a:solidFill>
                <a:miter lim="800000"/>
                <a:headEnd/>
                <a:tailEnd/>
              </a14:hiddenLine>
            </a:ext>
          </a:extLst>
        </p:spPr>
        <p:txBody>
          <a:bodyPr>
            <a:spAutoFit/>
          </a:bodyPr>
          <a:lstStyle/>
          <a:p>
            <a:pPr>
              <a:spcBef>
                <a:spcPct val="50000"/>
              </a:spcBef>
            </a:pPr>
            <a:r>
              <a:rPr lang="en-US" altLang="zh-CN" sz="2400" b="1">
                <a:solidFill>
                  <a:schemeClr val="tx1"/>
                </a:solidFill>
                <a:latin typeface="楷体_GB2312" pitchFamily="49" charset="-122"/>
              </a:rPr>
              <a:t>1</a:t>
            </a:r>
            <a:r>
              <a:rPr lang="zh-CN" altLang="en-US" sz="2400" b="1">
                <a:solidFill>
                  <a:schemeClr val="tx1"/>
                </a:solidFill>
                <a:latin typeface="楷体_GB2312" pitchFamily="49" charset="-122"/>
              </a:rPr>
              <a:t>．从整体到局部</a:t>
            </a:r>
            <a:r>
              <a:rPr lang="en-US" altLang="zh-CN" sz="2400" b="1">
                <a:solidFill>
                  <a:schemeClr val="tx1"/>
                </a:solidFill>
                <a:latin typeface="楷体_GB2312" pitchFamily="49" charset="-122"/>
              </a:rPr>
              <a:t>(</a:t>
            </a:r>
            <a:r>
              <a:rPr lang="zh-CN" altLang="en-US" sz="2400" b="1">
                <a:solidFill>
                  <a:schemeClr val="tx1"/>
                </a:solidFill>
                <a:latin typeface="楷体_GB2312" pitchFamily="49" charset="-122"/>
              </a:rPr>
              <a:t>自顶向下</a:t>
            </a:r>
            <a:r>
              <a:rPr lang="en-US" altLang="zh-CN" sz="2400" b="1">
                <a:solidFill>
                  <a:schemeClr val="tx1"/>
                </a:solidFill>
                <a:latin typeface="楷体_GB2312" pitchFamily="49" charset="-122"/>
              </a:rPr>
              <a:t>)</a:t>
            </a:r>
            <a:r>
              <a:rPr lang="zh-CN" altLang="en-US" sz="2400" b="1">
                <a:solidFill>
                  <a:schemeClr val="tx1"/>
                </a:solidFill>
                <a:latin typeface="楷体_GB2312" pitchFamily="49" charset="-122"/>
              </a:rPr>
              <a:t>的原则</a:t>
            </a:r>
            <a:r>
              <a:rPr lang="en-US" altLang="zh-CN" sz="2400" b="1">
                <a:solidFill>
                  <a:schemeClr val="tx1"/>
                </a:solidFill>
                <a:latin typeface="楷体_GB2312" pitchFamily="49" charset="-122"/>
              </a:rPr>
              <a:t>:</a:t>
            </a:r>
          </a:p>
        </p:txBody>
      </p:sp>
      <p:sp>
        <p:nvSpPr>
          <p:cNvPr id="195748" name="Rectangle 164" descr="斜纹布"/>
          <p:cNvSpPr>
            <a:spLocks noChangeArrowheads="1"/>
          </p:cNvSpPr>
          <p:nvPr/>
        </p:nvSpPr>
        <p:spPr bwMode="auto">
          <a:xfrm>
            <a:off x="604520" y="3648710"/>
            <a:ext cx="8180705" cy="1198880"/>
          </a:xfrm>
          <a:prstGeom prst="rect">
            <a:avLst/>
          </a:prstGeom>
          <a:noFill/>
          <a:ln>
            <a:noFill/>
          </a:ln>
          <a:effectLst>
            <a:prstShdw prst="shdw17" dist="17961" dir="2700000">
              <a:schemeClr val="bg2"/>
            </a:prstShdw>
          </a:effectLst>
          <a:extLst>
            <a:ext uri="{909E8E84-426E-40DD-AFC4-6F175D3DCCD1}">
              <a14:hiddenFill xmlns:a14="http://schemas.microsoft.com/office/drawing/2010/main">
                <a:blipFill dpi="0" rotWithShape="0">
                  <a:blip/>
                  <a:srcRect/>
                  <a:tile tx="0" ty="0" sx="100000" sy="100000" flip="none" algn="tl"/>
                </a:blipFill>
              </a14:hiddenFill>
            </a:ext>
            <a:ext uri="{91240B29-F687-4F45-9708-019B960494DF}">
              <a14:hiddenLine xmlns:a14="http://schemas.microsoft.com/office/drawing/2010/main" w="28575">
                <a:solidFill>
                  <a:schemeClr val="tx1"/>
                </a:solidFill>
                <a:miter lim="800000"/>
                <a:headEnd/>
                <a:tailEnd/>
              </a14:hiddenLine>
            </a:ext>
          </a:extLst>
        </p:spPr>
        <p:txBody>
          <a:bodyPr wrap="square">
            <a:spAutoFit/>
          </a:bodyPr>
          <a:lstStyle/>
          <a:p>
            <a:r>
              <a:rPr lang="zh-CN" altLang="en-US" sz="2400" b="1"/>
              <a:t>模块化设计方式，简化设计，缩短设计周期，结构灵活，维修方便快捷、便于扩充和更新，增强系统的适应性，以最低的难度和最高的可靠性组成系统。</a:t>
            </a:r>
          </a:p>
        </p:txBody>
      </p:sp>
      <p:sp>
        <p:nvSpPr>
          <p:cNvPr id="195749" name="Rectangle 165" descr="斜纹布"/>
          <p:cNvSpPr>
            <a:spLocks noChangeArrowheads="1"/>
          </p:cNvSpPr>
          <p:nvPr/>
        </p:nvSpPr>
        <p:spPr bwMode="auto">
          <a:xfrm>
            <a:off x="668338" y="3285490"/>
            <a:ext cx="1008062" cy="460375"/>
          </a:xfrm>
          <a:prstGeom prst="rect">
            <a:avLst/>
          </a:prstGeom>
          <a:noFill/>
          <a:ln>
            <a:noFill/>
          </a:ln>
          <a:effectLst>
            <a:prstShdw prst="shdw17" dist="17961" dir="2700000">
              <a:schemeClr val="bg2"/>
            </a:prstShdw>
          </a:effectLst>
          <a:extLst>
            <a:ext uri="{909E8E84-426E-40DD-AFC4-6F175D3DCCD1}">
              <a14:hiddenFill xmlns:a14="http://schemas.microsoft.com/office/drawing/2010/main">
                <a:blipFill dpi="0" rotWithShape="0">
                  <a:blip/>
                  <a:srcRect/>
                  <a:tile tx="0" ty="0" sx="100000" sy="100000" flip="none" algn="tl"/>
                </a:blipFill>
              </a14:hiddenFill>
            </a:ext>
            <a:ext uri="{91240B29-F687-4F45-9708-019B960494DF}">
              <a14:hiddenLine xmlns:a14="http://schemas.microsoft.com/office/drawing/2010/main" w="28575">
                <a:solidFill>
                  <a:schemeClr val="tx1"/>
                </a:solidFill>
                <a:miter lim="800000"/>
                <a:headEnd/>
                <a:tailEnd/>
              </a14:hiddenLine>
            </a:ext>
          </a:extLst>
        </p:spPr>
        <p:txBody>
          <a:bodyPr>
            <a:spAutoFit/>
          </a:bodyPr>
          <a:lstStyle/>
          <a:p>
            <a:r>
              <a:rPr lang="zh-CN" altLang="en-US" sz="2400" b="1">
                <a:solidFill>
                  <a:schemeClr val="tx2">
                    <a:lumMod val="95000"/>
                  </a:schemeClr>
                </a:solidFill>
              </a:rPr>
              <a:t>特点</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95745"/>
                                        </p:tgtEl>
                                        <p:attrNameLst>
                                          <p:attrName>style.visibility</p:attrName>
                                        </p:attrNameLst>
                                      </p:cBhvr>
                                      <p:to>
                                        <p:strVal val="visible"/>
                                      </p:to>
                                    </p:set>
                                    <p:anim calcmode="lin" valueType="num">
                                      <p:cBhvr additive="base">
                                        <p:cTn id="7" dur="500" fill="hold"/>
                                        <p:tgtEl>
                                          <p:spTgt spid="195745"/>
                                        </p:tgtEl>
                                        <p:attrNameLst>
                                          <p:attrName>ppt_x</p:attrName>
                                        </p:attrNameLst>
                                      </p:cBhvr>
                                      <p:tavLst>
                                        <p:tav tm="0">
                                          <p:val>
                                            <p:strVal val="#ppt_x"/>
                                          </p:val>
                                        </p:tav>
                                        <p:tav tm="100000">
                                          <p:val>
                                            <p:strVal val="#ppt_x"/>
                                          </p:val>
                                        </p:tav>
                                      </p:tavLst>
                                    </p:anim>
                                    <p:anim calcmode="lin" valueType="num">
                                      <p:cBhvr additive="base">
                                        <p:cTn id="8" dur="500" fill="hold"/>
                                        <p:tgtEl>
                                          <p:spTgt spid="19574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95744"/>
                                        </p:tgtEl>
                                        <p:attrNameLst>
                                          <p:attrName>style.visibility</p:attrName>
                                        </p:attrNameLst>
                                      </p:cBhvr>
                                      <p:to>
                                        <p:strVal val="visible"/>
                                      </p:to>
                                    </p:set>
                                    <p:anim calcmode="lin" valueType="num">
                                      <p:cBhvr additive="base">
                                        <p:cTn id="13" dur="500" fill="hold"/>
                                        <p:tgtEl>
                                          <p:spTgt spid="195744"/>
                                        </p:tgtEl>
                                        <p:attrNameLst>
                                          <p:attrName>ppt_x</p:attrName>
                                        </p:attrNameLst>
                                      </p:cBhvr>
                                      <p:tavLst>
                                        <p:tav tm="0">
                                          <p:val>
                                            <p:strVal val="#ppt_x"/>
                                          </p:val>
                                        </p:tav>
                                        <p:tav tm="100000">
                                          <p:val>
                                            <p:strVal val="#ppt_x"/>
                                          </p:val>
                                        </p:tav>
                                      </p:tavLst>
                                    </p:anim>
                                    <p:anim calcmode="lin" valueType="num">
                                      <p:cBhvr additive="base">
                                        <p:cTn id="14" dur="500" fill="hold"/>
                                        <p:tgtEl>
                                          <p:spTgt spid="195744"/>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195749"/>
                                        </p:tgtEl>
                                        <p:attrNameLst>
                                          <p:attrName>style.visibility</p:attrName>
                                        </p:attrNameLst>
                                      </p:cBhvr>
                                      <p:to>
                                        <p:strVal val="visible"/>
                                      </p:to>
                                    </p:set>
                                    <p:anim calcmode="lin" valueType="num">
                                      <p:cBhvr additive="base">
                                        <p:cTn id="19" dur="500" fill="hold"/>
                                        <p:tgtEl>
                                          <p:spTgt spid="195749"/>
                                        </p:tgtEl>
                                        <p:attrNameLst>
                                          <p:attrName>ppt_x</p:attrName>
                                        </p:attrNameLst>
                                      </p:cBhvr>
                                      <p:tavLst>
                                        <p:tav tm="0">
                                          <p:val>
                                            <p:strVal val="#ppt_x"/>
                                          </p:val>
                                        </p:tav>
                                        <p:tav tm="100000">
                                          <p:val>
                                            <p:strVal val="#ppt_x"/>
                                          </p:val>
                                        </p:tav>
                                      </p:tavLst>
                                    </p:anim>
                                    <p:anim calcmode="lin" valueType="num">
                                      <p:cBhvr additive="base">
                                        <p:cTn id="20" dur="500" fill="hold"/>
                                        <p:tgtEl>
                                          <p:spTgt spid="195749"/>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195748"/>
                                        </p:tgtEl>
                                        <p:attrNameLst>
                                          <p:attrName>style.visibility</p:attrName>
                                        </p:attrNameLst>
                                      </p:cBhvr>
                                      <p:to>
                                        <p:strVal val="visible"/>
                                      </p:to>
                                    </p:set>
                                    <p:anim calcmode="lin" valueType="num">
                                      <p:cBhvr additive="base">
                                        <p:cTn id="25" dur="500" fill="hold"/>
                                        <p:tgtEl>
                                          <p:spTgt spid="195748"/>
                                        </p:tgtEl>
                                        <p:attrNameLst>
                                          <p:attrName>ppt_x</p:attrName>
                                        </p:attrNameLst>
                                      </p:cBhvr>
                                      <p:tavLst>
                                        <p:tav tm="0">
                                          <p:val>
                                            <p:strVal val="#ppt_x"/>
                                          </p:val>
                                        </p:tav>
                                        <p:tav tm="100000">
                                          <p:val>
                                            <p:strVal val="#ppt_x"/>
                                          </p:val>
                                        </p:tav>
                                      </p:tavLst>
                                    </p:anim>
                                    <p:anim calcmode="lin" valueType="num">
                                      <p:cBhvr additive="base">
                                        <p:cTn id="26" dur="500" fill="hold"/>
                                        <p:tgtEl>
                                          <p:spTgt spid="19574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5744" grpId="0" animBg="1"/>
      <p:bldP spid="195745" grpId="0" animBg="1"/>
      <p:bldP spid="195748" grpId="0" bldLvl="0" animBg="1"/>
      <p:bldP spid="195749" grpId="0" bldLvl="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7834" name="Text Box 106" descr="斜纹布"/>
          <p:cNvSpPr txBox="1">
            <a:spLocks noChangeArrowheads="1"/>
          </p:cNvSpPr>
          <p:nvPr/>
        </p:nvSpPr>
        <p:spPr bwMode="auto">
          <a:xfrm>
            <a:off x="394335" y="1483678"/>
            <a:ext cx="8569325" cy="2676525"/>
          </a:xfrm>
          <a:prstGeom prst="rect">
            <a:avLst/>
          </a:prstGeom>
          <a:noFill/>
          <a:ln>
            <a:noFill/>
          </a:ln>
          <a:effectLst>
            <a:prstShdw prst="shdw17" dist="17961" dir="2700000">
              <a:schemeClr val="bg2"/>
            </a:prstShdw>
          </a:effectLst>
          <a:extLst>
            <a:ext uri="{909E8E84-426E-40DD-AFC4-6F175D3DCCD1}">
              <a14:hiddenFill xmlns:a14="http://schemas.microsoft.com/office/drawing/2010/main">
                <a:blipFill dpi="0" rotWithShape="0">
                  <a:blip/>
                  <a:srcRect/>
                  <a:tile tx="0" ty="0" sx="100000" sy="100000" flip="none" algn="tl"/>
                </a:blipFill>
              </a14:hiddenFill>
            </a:ext>
            <a:ext uri="{91240B29-F687-4F45-9708-019B960494DF}">
              <a14:hiddenLine xmlns:a14="http://schemas.microsoft.com/office/drawing/2010/main" w="28575">
                <a:solidFill>
                  <a:schemeClr val="tx1"/>
                </a:solidFill>
                <a:miter lim="800000"/>
                <a:headEnd/>
                <a:tailEnd/>
              </a14:hiddenLine>
            </a:ext>
          </a:extLst>
        </p:spPr>
        <p:txBody>
          <a:bodyPr>
            <a:spAutoFit/>
          </a:bodyPr>
          <a:lstStyle/>
          <a:p>
            <a:r>
              <a:rPr lang="zh-CN" altLang="en-US" sz="2400" b="1"/>
              <a:t>不应盲目追求复杂、高级的方案。在满足性能指标的前提下，尽可能采用简单成熟的方案。就第一台样机而言，样机的硬件成本不是考虑的主要因素，系统设计、调试和软件开发等研制费用是主要的。当样机投入生产时，仪器硬件成本成为产品成本的重要因素。生产数量越大，每台产品的平均研制费用越低。仪器投入使用时，应考虑维护费、备件费、运转费、管理费、培训费等。在综合考虑各种因素后正确选用合理的设计方案。</a:t>
            </a:r>
          </a:p>
        </p:txBody>
      </p:sp>
      <p:sp>
        <p:nvSpPr>
          <p:cNvPr id="457835" name="Text Box 107" descr="斜纹布"/>
          <p:cNvSpPr txBox="1">
            <a:spLocks noChangeArrowheads="1"/>
          </p:cNvSpPr>
          <p:nvPr/>
        </p:nvSpPr>
        <p:spPr bwMode="auto">
          <a:xfrm>
            <a:off x="684213" y="1122998"/>
            <a:ext cx="5903912" cy="460375"/>
          </a:xfrm>
          <a:prstGeom prst="rect">
            <a:avLst/>
          </a:prstGeom>
          <a:noFill/>
          <a:ln>
            <a:noFill/>
          </a:ln>
          <a:effectLst>
            <a:prstShdw prst="shdw17" dist="17961" dir="2700000">
              <a:schemeClr val="bg2"/>
            </a:prstShdw>
          </a:effectLst>
          <a:extLst>
            <a:ext uri="{909E8E84-426E-40DD-AFC4-6F175D3DCCD1}">
              <a14:hiddenFill xmlns:a14="http://schemas.microsoft.com/office/drawing/2010/main">
                <a:blipFill dpi="0" rotWithShape="0">
                  <a:blip/>
                  <a:srcRect/>
                  <a:tile tx="0" ty="0" sx="100000" sy="100000" flip="none" algn="tl"/>
                </a:blipFill>
              </a14:hiddenFill>
            </a:ext>
            <a:ext uri="{91240B29-F687-4F45-9708-019B960494DF}">
              <a14:hiddenLine xmlns:a14="http://schemas.microsoft.com/office/drawing/2010/main" w="28575">
                <a:solidFill>
                  <a:schemeClr val="tx1"/>
                </a:solidFill>
                <a:miter lim="800000"/>
                <a:headEnd/>
                <a:tailEnd/>
              </a14:hiddenLine>
            </a:ext>
          </a:extLst>
        </p:spPr>
        <p:txBody>
          <a:bodyPr>
            <a:spAutoFit/>
          </a:bodyPr>
          <a:lstStyle/>
          <a:p>
            <a:pPr>
              <a:spcBef>
                <a:spcPct val="50000"/>
              </a:spcBef>
            </a:pPr>
            <a:r>
              <a:rPr lang="en-US" altLang="zh-CN" sz="2400" b="1">
                <a:solidFill>
                  <a:schemeClr val="tx1"/>
                </a:solidFill>
                <a:latin typeface="楷体_GB2312" pitchFamily="49" charset="-122"/>
              </a:rPr>
              <a:t>2</a:t>
            </a:r>
            <a:r>
              <a:rPr lang="zh-CN" altLang="en-US" sz="2400" b="1">
                <a:solidFill>
                  <a:schemeClr val="tx1"/>
                </a:solidFill>
                <a:latin typeface="楷体_GB2312" pitchFamily="49" charset="-122"/>
              </a:rPr>
              <a:t>．较高的性能价格比原则</a:t>
            </a:r>
          </a:p>
        </p:txBody>
      </p:sp>
      <p:sp>
        <p:nvSpPr>
          <p:cNvPr id="457836" name="Text Box 108" descr="斜纹布"/>
          <p:cNvSpPr txBox="1">
            <a:spLocks noChangeArrowheads="1"/>
          </p:cNvSpPr>
          <p:nvPr/>
        </p:nvSpPr>
        <p:spPr bwMode="auto">
          <a:xfrm>
            <a:off x="323850" y="4643120"/>
            <a:ext cx="8424863" cy="1938020"/>
          </a:xfrm>
          <a:prstGeom prst="rect">
            <a:avLst/>
          </a:prstGeom>
          <a:noFill/>
          <a:ln>
            <a:noFill/>
          </a:ln>
          <a:effectLst>
            <a:prstShdw prst="shdw17" dist="17961" dir="2700000">
              <a:schemeClr val="bg2"/>
            </a:prstShdw>
          </a:effectLst>
          <a:extLst>
            <a:ext uri="{909E8E84-426E-40DD-AFC4-6F175D3DCCD1}">
              <a14:hiddenFill xmlns:a14="http://schemas.microsoft.com/office/drawing/2010/main">
                <a:blipFill dpi="0" rotWithShape="0">
                  <a:blip/>
                  <a:srcRect/>
                  <a:tile tx="0" ty="0" sx="100000" sy="100000" flip="none" algn="tl"/>
                </a:blipFill>
              </a14:hiddenFill>
            </a:ext>
            <a:ext uri="{91240B29-F687-4F45-9708-019B960494DF}">
              <a14:hiddenLine xmlns:a14="http://schemas.microsoft.com/office/drawing/2010/main" w="28575">
                <a:solidFill>
                  <a:schemeClr val="tx1"/>
                </a:solidFill>
                <a:miter lim="800000"/>
                <a:headEnd/>
                <a:tailEnd/>
              </a14:hiddenLine>
            </a:ext>
          </a:extLst>
        </p:spPr>
        <p:txBody>
          <a:bodyPr>
            <a:spAutoFit/>
          </a:bodyPr>
          <a:lstStyle/>
          <a:p>
            <a:r>
              <a:rPr lang="zh-CN" altLang="en-US" sz="2400" b="1"/>
              <a:t>科学技术飞速发展，产品更新换代快、市场竞争激烈，设计时采用开放式设计原则，</a:t>
            </a:r>
            <a:r>
              <a:rPr lang="zh-CN" altLang="en-US" sz="2400" b="1">
                <a:gradFill>
                  <a:gsLst>
                    <a:gs pos="0">
                      <a:srgbClr val="C1D0C9"/>
                    </a:gs>
                    <a:gs pos="100000">
                      <a:srgbClr val="878D69"/>
                    </a:gs>
                  </a:gsLst>
                  <a:lin scaled="1"/>
                </a:gradFill>
              </a:rPr>
              <a:t>留下容纳未来新技术的余地</a:t>
            </a:r>
            <a:r>
              <a:rPr lang="zh-CN" altLang="en-US" sz="2400" b="1"/>
              <a:t>，同时向系统的不同配套档次开放、向用户不断变化的特殊要求开放、兼顾通用和专用设计，以便满足用户不同层次、不断变化的要求。 </a:t>
            </a:r>
          </a:p>
        </p:txBody>
      </p:sp>
      <p:sp>
        <p:nvSpPr>
          <p:cNvPr id="457837" name="Text Box 109" descr="斜纹布"/>
          <p:cNvSpPr txBox="1">
            <a:spLocks noChangeArrowheads="1"/>
          </p:cNvSpPr>
          <p:nvPr/>
        </p:nvSpPr>
        <p:spPr bwMode="auto">
          <a:xfrm>
            <a:off x="684213" y="4149408"/>
            <a:ext cx="4967287" cy="460375"/>
          </a:xfrm>
          <a:prstGeom prst="rect">
            <a:avLst/>
          </a:prstGeom>
          <a:noFill/>
          <a:ln>
            <a:noFill/>
          </a:ln>
          <a:effectLst>
            <a:prstShdw prst="shdw17" dist="17961" dir="2700000">
              <a:schemeClr val="bg2"/>
            </a:prstShdw>
          </a:effectLst>
          <a:extLst>
            <a:ext uri="{909E8E84-426E-40DD-AFC4-6F175D3DCCD1}">
              <a14:hiddenFill xmlns:a14="http://schemas.microsoft.com/office/drawing/2010/main">
                <a:blipFill dpi="0" rotWithShape="0">
                  <a:blip/>
                  <a:srcRect/>
                  <a:tile tx="0" ty="0" sx="100000" sy="100000" flip="none" algn="tl"/>
                </a:blipFill>
              </a14:hiddenFill>
            </a:ext>
            <a:ext uri="{91240B29-F687-4F45-9708-019B960494DF}">
              <a14:hiddenLine xmlns:a14="http://schemas.microsoft.com/office/drawing/2010/main" w="28575">
                <a:solidFill>
                  <a:schemeClr val="tx1"/>
                </a:solidFill>
                <a:miter lim="800000"/>
                <a:headEnd/>
                <a:tailEnd/>
              </a14:hiddenLine>
            </a:ext>
          </a:extLst>
        </p:spPr>
        <p:txBody>
          <a:bodyPr>
            <a:spAutoFit/>
          </a:bodyPr>
          <a:lstStyle/>
          <a:p>
            <a:pPr>
              <a:spcBef>
                <a:spcPct val="50000"/>
              </a:spcBef>
            </a:pPr>
            <a:r>
              <a:rPr lang="en-US" altLang="zh-CN" sz="2400" b="1">
                <a:solidFill>
                  <a:schemeClr val="tx1"/>
                </a:solidFill>
                <a:latin typeface="楷体_GB2312" pitchFamily="49" charset="-122"/>
              </a:rPr>
              <a:t>3</a:t>
            </a:r>
            <a:r>
              <a:rPr lang="zh-CN" altLang="en-US" sz="2400" b="1">
                <a:solidFill>
                  <a:schemeClr val="tx1"/>
                </a:solidFill>
                <a:latin typeface="楷体_GB2312" pitchFamily="49" charset="-122"/>
              </a:rPr>
              <a:t>．开放式设计原则</a:t>
            </a:r>
          </a:p>
        </p:txBody>
      </p:sp>
      <p:sp>
        <p:nvSpPr>
          <p:cNvPr id="195743" name="Rectangle 159" descr="斜纹布"/>
          <p:cNvSpPr>
            <a:spLocks noChangeArrowheads="1"/>
          </p:cNvSpPr>
          <p:nvPr/>
        </p:nvSpPr>
        <p:spPr bwMode="auto">
          <a:xfrm>
            <a:off x="668338" y="650081"/>
            <a:ext cx="5127625" cy="460375"/>
          </a:xfrm>
          <a:prstGeom prst="rect">
            <a:avLst/>
          </a:prstGeom>
          <a:noFill/>
          <a:ln>
            <a:noFill/>
          </a:ln>
          <a:effectLst>
            <a:prstShdw prst="shdw17" dist="17961" dir="2700000">
              <a:schemeClr val="bg2"/>
            </a:prstShdw>
          </a:effectLst>
          <a:extLst>
            <a:ext uri="{909E8E84-426E-40DD-AFC4-6F175D3DCCD1}">
              <a14:hiddenFill xmlns:a14="http://schemas.microsoft.com/office/drawing/2010/main">
                <a:blipFill dpi="0" rotWithShape="0">
                  <a:blip/>
                  <a:srcRect/>
                  <a:tile tx="0" ty="0" sx="100000" sy="100000" flip="none" algn="tl"/>
                </a:blipFill>
              </a14:hiddenFill>
            </a:ext>
            <a:ext uri="{91240B29-F687-4F45-9708-019B960494DF}">
              <a14:hiddenLine xmlns:a14="http://schemas.microsoft.com/office/drawing/2010/main" w="28575">
                <a:solidFill>
                  <a:schemeClr val="tx1"/>
                </a:solidFill>
                <a:miter lim="800000"/>
                <a:headEnd/>
                <a:tailEnd/>
              </a14:hiddenLine>
            </a:ext>
          </a:extLst>
        </p:spPr>
        <p:txBody>
          <a:bodyPr anchor="ctr">
            <a:spAutoFit/>
          </a:bodyPr>
          <a:lstStyle/>
          <a:p>
            <a:r>
              <a:rPr lang="en-US" altLang="zh-CN" sz="2400" b="1">
                <a:solidFill>
                  <a:srgbClr val="FF0000"/>
                </a:solidFill>
                <a:latin typeface="楷体_GB2312" pitchFamily="49" charset="-122"/>
              </a:rPr>
              <a:t>1.4.2</a:t>
            </a:r>
            <a:r>
              <a:rPr lang="zh-CN" altLang="en-US" sz="2400" b="1">
                <a:solidFill>
                  <a:srgbClr val="FF0000"/>
                </a:solidFill>
                <a:latin typeface="楷体_GB2312" pitchFamily="49" charset="-122"/>
              </a:rPr>
              <a:t>智能仪器的设计原则</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57835"/>
                                        </p:tgtEl>
                                        <p:attrNameLst>
                                          <p:attrName>style.visibility</p:attrName>
                                        </p:attrNameLst>
                                      </p:cBhvr>
                                      <p:to>
                                        <p:strVal val="visible"/>
                                      </p:to>
                                    </p:set>
                                    <p:anim calcmode="lin" valueType="num">
                                      <p:cBhvr additive="base">
                                        <p:cTn id="7" dur="500" fill="hold"/>
                                        <p:tgtEl>
                                          <p:spTgt spid="457835"/>
                                        </p:tgtEl>
                                        <p:attrNameLst>
                                          <p:attrName>ppt_x</p:attrName>
                                        </p:attrNameLst>
                                      </p:cBhvr>
                                      <p:tavLst>
                                        <p:tav tm="0">
                                          <p:val>
                                            <p:strVal val="#ppt_x"/>
                                          </p:val>
                                        </p:tav>
                                        <p:tav tm="100000">
                                          <p:val>
                                            <p:strVal val="#ppt_x"/>
                                          </p:val>
                                        </p:tav>
                                      </p:tavLst>
                                    </p:anim>
                                    <p:anim calcmode="lin" valueType="num">
                                      <p:cBhvr additive="base">
                                        <p:cTn id="8" dur="500" fill="hold"/>
                                        <p:tgtEl>
                                          <p:spTgt spid="45783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57834"/>
                                        </p:tgtEl>
                                        <p:attrNameLst>
                                          <p:attrName>style.visibility</p:attrName>
                                        </p:attrNameLst>
                                      </p:cBhvr>
                                      <p:to>
                                        <p:strVal val="visible"/>
                                      </p:to>
                                    </p:set>
                                    <p:anim calcmode="lin" valueType="num">
                                      <p:cBhvr additive="base">
                                        <p:cTn id="13" dur="500" fill="hold"/>
                                        <p:tgtEl>
                                          <p:spTgt spid="457834"/>
                                        </p:tgtEl>
                                        <p:attrNameLst>
                                          <p:attrName>ppt_x</p:attrName>
                                        </p:attrNameLst>
                                      </p:cBhvr>
                                      <p:tavLst>
                                        <p:tav tm="0">
                                          <p:val>
                                            <p:strVal val="#ppt_x"/>
                                          </p:val>
                                        </p:tav>
                                        <p:tav tm="100000">
                                          <p:val>
                                            <p:strVal val="#ppt_x"/>
                                          </p:val>
                                        </p:tav>
                                      </p:tavLst>
                                    </p:anim>
                                    <p:anim calcmode="lin" valueType="num">
                                      <p:cBhvr additive="base">
                                        <p:cTn id="14" dur="500" fill="hold"/>
                                        <p:tgtEl>
                                          <p:spTgt spid="457834"/>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457837"/>
                                        </p:tgtEl>
                                        <p:attrNameLst>
                                          <p:attrName>style.visibility</p:attrName>
                                        </p:attrNameLst>
                                      </p:cBhvr>
                                      <p:to>
                                        <p:strVal val="visible"/>
                                      </p:to>
                                    </p:set>
                                    <p:anim calcmode="lin" valueType="num">
                                      <p:cBhvr additive="base">
                                        <p:cTn id="19" dur="500" fill="hold"/>
                                        <p:tgtEl>
                                          <p:spTgt spid="457837"/>
                                        </p:tgtEl>
                                        <p:attrNameLst>
                                          <p:attrName>ppt_x</p:attrName>
                                        </p:attrNameLst>
                                      </p:cBhvr>
                                      <p:tavLst>
                                        <p:tav tm="0">
                                          <p:val>
                                            <p:strVal val="#ppt_x"/>
                                          </p:val>
                                        </p:tav>
                                        <p:tav tm="100000">
                                          <p:val>
                                            <p:strVal val="#ppt_x"/>
                                          </p:val>
                                        </p:tav>
                                      </p:tavLst>
                                    </p:anim>
                                    <p:anim calcmode="lin" valueType="num">
                                      <p:cBhvr additive="base">
                                        <p:cTn id="20" dur="500" fill="hold"/>
                                        <p:tgtEl>
                                          <p:spTgt spid="45783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7834" grpId="0" animBg="1"/>
      <p:bldP spid="457835" grpId="0" animBg="1"/>
      <p:bldP spid="457837"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5803" name="Text Box 11" descr="斜纹布"/>
          <p:cNvSpPr txBox="1">
            <a:spLocks noChangeArrowheads="1"/>
          </p:cNvSpPr>
          <p:nvPr/>
        </p:nvSpPr>
        <p:spPr bwMode="auto">
          <a:xfrm>
            <a:off x="323850" y="1486853"/>
            <a:ext cx="8497888" cy="3046095"/>
          </a:xfrm>
          <a:prstGeom prst="rect">
            <a:avLst/>
          </a:prstGeom>
          <a:noFill/>
          <a:ln>
            <a:noFill/>
          </a:ln>
          <a:effectLst>
            <a:prstShdw prst="shdw17" dist="17961" dir="2700000">
              <a:schemeClr val="bg2"/>
            </a:prstShdw>
          </a:effectLst>
          <a:extLst>
            <a:ext uri="{909E8E84-426E-40DD-AFC4-6F175D3DCCD1}">
              <a14:hiddenFill xmlns:a14="http://schemas.microsoft.com/office/drawing/2010/main">
                <a:blipFill dpi="0" rotWithShape="0">
                  <a:blip/>
                  <a:srcRect/>
                  <a:tile tx="0" ty="0" sx="100000" sy="100000" flip="none" algn="tl"/>
                </a:blipFill>
              </a14:hiddenFill>
            </a:ext>
            <a:ext uri="{91240B29-F687-4F45-9708-019B960494DF}">
              <a14:hiddenLine xmlns:a14="http://schemas.microsoft.com/office/drawing/2010/main" w="28575">
                <a:solidFill>
                  <a:schemeClr val="tx1"/>
                </a:solidFill>
                <a:miter lim="800000"/>
                <a:headEnd/>
                <a:tailEnd/>
              </a14:hiddenLine>
            </a:ext>
          </a:extLst>
        </p:spPr>
        <p:txBody>
          <a:bodyPr>
            <a:spAutoFit/>
          </a:bodyPr>
          <a:lstStyle/>
          <a:p>
            <a:r>
              <a:rPr lang="zh-CN" altLang="en-US" sz="3200" b="1">
                <a:solidFill>
                  <a:schemeClr val="tx1"/>
                </a:solidFill>
                <a:effectLst>
                  <a:outerShdw blurRad="38100" dist="38100" dir="2700000" algn="tl">
                    <a:srgbClr val="000000"/>
                  </a:outerShdw>
                </a:effectLst>
              </a:rPr>
              <a:t>智能仪器中有些功能靠硬件实现，有些功能利用软件或硬件都可以完成，软件和硬件都有各自的特点。软件可完成许多复杂的运算，修改方便，但执行速度比硬件慢，硬件是各种元器件的物理实体，通过物理效应实现测量，硬件的成本高，组装起来不容易。</a:t>
            </a:r>
          </a:p>
        </p:txBody>
      </p:sp>
      <p:sp>
        <p:nvSpPr>
          <p:cNvPr id="545804" name="Text Box 12" descr="斜纹布"/>
          <p:cNvSpPr txBox="1">
            <a:spLocks noChangeArrowheads="1"/>
          </p:cNvSpPr>
          <p:nvPr/>
        </p:nvSpPr>
        <p:spPr bwMode="auto">
          <a:xfrm>
            <a:off x="1042988" y="765175"/>
            <a:ext cx="6553200" cy="701675"/>
          </a:xfrm>
          <a:prstGeom prst="rect">
            <a:avLst/>
          </a:prstGeom>
          <a:noFill/>
          <a:ln>
            <a:noFill/>
          </a:ln>
          <a:effectLst>
            <a:prstShdw prst="shdw17" dist="17961" dir="2700000">
              <a:schemeClr val="bg2"/>
            </a:prstShdw>
          </a:effectLst>
          <a:extLst>
            <a:ext uri="{909E8E84-426E-40DD-AFC4-6F175D3DCCD1}">
              <a14:hiddenFill xmlns:a14="http://schemas.microsoft.com/office/drawing/2010/main">
                <a:blipFill dpi="0" rotWithShape="0">
                  <a:blip/>
                  <a:srcRect/>
                  <a:tile tx="0" ty="0" sx="100000" sy="100000" flip="none" algn="tl"/>
                </a:blipFill>
              </a14:hiddenFill>
            </a:ext>
            <a:ext uri="{91240B29-F687-4F45-9708-019B960494DF}">
              <a14:hiddenLine xmlns:a14="http://schemas.microsoft.com/office/drawing/2010/main" w="28575">
                <a:solidFill>
                  <a:schemeClr val="tx1"/>
                </a:solidFill>
                <a:miter lim="800000"/>
                <a:headEnd/>
                <a:tailEnd/>
              </a14:hiddenLine>
            </a:ext>
          </a:extLst>
        </p:spPr>
        <p:txBody>
          <a:bodyPr>
            <a:spAutoFit/>
          </a:bodyPr>
          <a:lstStyle/>
          <a:p>
            <a:pPr algn="ctr">
              <a:spcBef>
                <a:spcPct val="50000"/>
              </a:spcBef>
            </a:pPr>
            <a:r>
              <a:rPr lang="zh-CN" altLang="en-US" sz="4000" b="1">
                <a:effectLst>
                  <a:outerShdw blurRad="38100" dist="38100" dir="2700000" algn="tl">
                    <a:srgbClr val="000000"/>
                  </a:outerShdw>
                </a:effectLst>
              </a:rPr>
              <a:t>提示</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5658" name="Rectangle 42" descr="斜纹布"/>
          <p:cNvSpPr>
            <a:spLocks noChangeArrowheads="1"/>
          </p:cNvSpPr>
          <p:nvPr/>
        </p:nvSpPr>
        <p:spPr bwMode="auto">
          <a:xfrm>
            <a:off x="827088" y="578644"/>
            <a:ext cx="5257800" cy="460375"/>
          </a:xfrm>
          <a:prstGeom prst="rect">
            <a:avLst/>
          </a:prstGeom>
          <a:noFill/>
          <a:ln>
            <a:noFill/>
          </a:ln>
          <a:effectLst>
            <a:prstShdw prst="shdw17" dist="17961" dir="2700000">
              <a:schemeClr val="bg2"/>
            </a:prstShdw>
          </a:effectLst>
          <a:extLst>
            <a:ext uri="{909E8E84-426E-40DD-AFC4-6F175D3DCCD1}">
              <a14:hiddenFill xmlns:a14="http://schemas.microsoft.com/office/drawing/2010/main">
                <a:blipFill dpi="0" rotWithShape="0">
                  <a:blip/>
                  <a:srcRect/>
                  <a:tile tx="0" ty="0" sx="100000" sy="100000" flip="none" algn="tl"/>
                </a:blipFill>
              </a14:hiddenFill>
            </a:ext>
            <a:ext uri="{91240B29-F687-4F45-9708-019B960494DF}">
              <a14:hiddenLine xmlns:a14="http://schemas.microsoft.com/office/drawing/2010/main" w="28575">
                <a:solidFill>
                  <a:schemeClr val="tx1"/>
                </a:solidFill>
                <a:miter lim="800000"/>
                <a:headEnd/>
                <a:tailEnd/>
              </a14:hiddenLine>
            </a:ext>
          </a:extLst>
        </p:spPr>
        <p:txBody>
          <a:bodyPr anchor="ctr">
            <a:spAutoFit/>
          </a:bodyPr>
          <a:lstStyle/>
          <a:p>
            <a:r>
              <a:rPr lang="en-US" altLang="zh-CN" sz="2400" b="1">
                <a:solidFill>
                  <a:srgbClr val="FF0000"/>
                </a:solidFill>
                <a:latin typeface="楷体_GB2312" pitchFamily="49" charset="-122"/>
              </a:rPr>
              <a:t>1.4.3</a:t>
            </a:r>
            <a:r>
              <a:rPr lang="zh-CN" altLang="en-US" sz="2400" b="1">
                <a:solidFill>
                  <a:srgbClr val="FF0000"/>
                </a:solidFill>
                <a:latin typeface="楷体_GB2312" pitchFamily="49" charset="-122"/>
              </a:rPr>
              <a:t>智能仪器的设计步骤</a:t>
            </a:r>
          </a:p>
        </p:txBody>
      </p:sp>
      <p:sp>
        <p:nvSpPr>
          <p:cNvPr id="495659" name="Text Box 43" descr="斜纹布"/>
          <p:cNvSpPr txBox="1">
            <a:spLocks noChangeArrowheads="1"/>
          </p:cNvSpPr>
          <p:nvPr/>
        </p:nvSpPr>
        <p:spPr bwMode="auto">
          <a:xfrm>
            <a:off x="680085" y="1484630"/>
            <a:ext cx="7985760" cy="1198880"/>
          </a:xfrm>
          <a:prstGeom prst="rect">
            <a:avLst/>
          </a:prstGeom>
          <a:noFill/>
          <a:ln>
            <a:noFill/>
          </a:ln>
          <a:effectLst>
            <a:prstShdw prst="shdw17" dist="17961" dir="2700000">
              <a:schemeClr val="bg2"/>
            </a:prstShdw>
          </a:effectLst>
          <a:extLst>
            <a:ext uri="{909E8E84-426E-40DD-AFC4-6F175D3DCCD1}">
              <a14:hiddenFill xmlns:a14="http://schemas.microsoft.com/office/drawing/2010/main">
                <a:blipFill dpi="0" rotWithShape="0">
                  <a:blip/>
                  <a:srcRect/>
                  <a:tile tx="0" ty="0" sx="100000" sy="100000" flip="none" algn="tl"/>
                </a:blipFill>
              </a14:hiddenFill>
            </a:ext>
            <a:ext uri="{91240B29-F687-4F45-9708-019B960494DF}">
              <a14:hiddenLine xmlns:a14="http://schemas.microsoft.com/office/drawing/2010/main" w="28575">
                <a:solidFill>
                  <a:schemeClr val="tx1"/>
                </a:solidFill>
                <a:miter lim="800000"/>
                <a:headEnd/>
                <a:tailEnd/>
              </a14:hiddenLine>
            </a:ext>
          </a:extLst>
        </p:spPr>
        <p:txBody>
          <a:bodyPr wrap="square">
            <a:spAutoFit/>
          </a:bodyPr>
          <a:lstStyle/>
          <a:p>
            <a:r>
              <a:rPr lang="zh-CN" altLang="en-US" sz="2400" b="1"/>
              <a:t>全面了解设计的内容，搞清要解决的问题，必要时到用户方调研，根据仪器最终要实现的设计目标，做出详细的设计任务说明书，明确仪器的功能和应达到的技术指标。 </a:t>
            </a:r>
          </a:p>
        </p:txBody>
      </p:sp>
      <p:sp>
        <p:nvSpPr>
          <p:cNvPr id="495660" name="Text Box 44" descr="斜纹布"/>
          <p:cNvSpPr txBox="1">
            <a:spLocks noChangeArrowheads="1"/>
          </p:cNvSpPr>
          <p:nvPr/>
        </p:nvSpPr>
        <p:spPr bwMode="auto">
          <a:xfrm>
            <a:off x="902335" y="1038225"/>
            <a:ext cx="5759450" cy="460375"/>
          </a:xfrm>
          <a:prstGeom prst="rect">
            <a:avLst/>
          </a:prstGeom>
          <a:noFill/>
          <a:ln>
            <a:noFill/>
          </a:ln>
          <a:effectLst>
            <a:prstShdw prst="shdw17" dist="17961" dir="2700000">
              <a:schemeClr val="bg2"/>
            </a:prstShdw>
          </a:effectLst>
          <a:extLst>
            <a:ext uri="{909E8E84-426E-40DD-AFC4-6F175D3DCCD1}">
              <a14:hiddenFill xmlns:a14="http://schemas.microsoft.com/office/drawing/2010/main">
                <a:blipFill dpi="0" rotWithShape="0">
                  <a:blip/>
                  <a:srcRect/>
                  <a:tile tx="0" ty="0" sx="100000" sy="100000" flip="none" algn="tl"/>
                </a:blipFill>
              </a14:hiddenFill>
            </a:ext>
            <a:ext uri="{91240B29-F687-4F45-9708-019B960494DF}">
              <a14:hiddenLine xmlns:a14="http://schemas.microsoft.com/office/drawing/2010/main" w="28575">
                <a:solidFill>
                  <a:schemeClr val="tx1"/>
                </a:solidFill>
                <a:miter lim="800000"/>
                <a:headEnd/>
                <a:tailEnd/>
              </a14:hiddenLine>
            </a:ext>
          </a:extLst>
        </p:spPr>
        <p:txBody>
          <a:bodyPr>
            <a:spAutoFit/>
          </a:bodyPr>
          <a:lstStyle/>
          <a:p>
            <a:pPr>
              <a:spcBef>
                <a:spcPct val="50000"/>
              </a:spcBef>
            </a:pPr>
            <a:r>
              <a:rPr lang="en-US" altLang="zh-CN" sz="2400" b="1">
                <a:solidFill>
                  <a:schemeClr val="tx1"/>
                </a:solidFill>
                <a:latin typeface="楷体_GB2312" pitchFamily="49" charset="-122"/>
              </a:rPr>
              <a:t>1</a:t>
            </a:r>
            <a:r>
              <a:rPr lang="zh-CN" altLang="en-US" sz="2400" b="1">
                <a:solidFill>
                  <a:schemeClr val="tx1"/>
                </a:solidFill>
                <a:latin typeface="楷体_GB2312" pitchFamily="49" charset="-122"/>
              </a:rPr>
              <a:t>．确定设计任务</a:t>
            </a:r>
          </a:p>
        </p:txBody>
      </p:sp>
      <p:sp>
        <p:nvSpPr>
          <p:cNvPr id="495661" name="Text Box 45" descr="斜纹布"/>
          <p:cNvSpPr txBox="1">
            <a:spLocks noChangeArrowheads="1"/>
          </p:cNvSpPr>
          <p:nvPr/>
        </p:nvSpPr>
        <p:spPr bwMode="auto">
          <a:xfrm>
            <a:off x="680720" y="3068955"/>
            <a:ext cx="8060055" cy="2306955"/>
          </a:xfrm>
          <a:prstGeom prst="rect">
            <a:avLst/>
          </a:prstGeom>
          <a:noFill/>
          <a:ln>
            <a:noFill/>
          </a:ln>
          <a:effectLst>
            <a:prstShdw prst="shdw17" dist="17961" dir="2700000">
              <a:schemeClr val="bg2"/>
            </a:prstShdw>
          </a:effectLst>
          <a:extLst>
            <a:ext uri="{909E8E84-426E-40DD-AFC4-6F175D3DCCD1}">
              <a14:hiddenFill xmlns:a14="http://schemas.microsoft.com/office/drawing/2010/main">
                <a:blipFill dpi="0" rotWithShape="0">
                  <a:blip/>
                  <a:srcRect/>
                  <a:tile tx="0" ty="0" sx="100000" sy="100000" flip="none" algn="tl"/>
                </a:blipFill>
              </a14:hiddenFill>
            </a:ext>
            <a:ext uri="{91240B29-F687-4F45-9708-019B960494DF}">
              <a14:hiddenLine xmlns:a14="http://schemas.microsoft.com/office/drawing/2010/main" w="28575">
                <a:solidFill>
                  <a:schemeClr val="tx1"/>
                </a:solidFill>
                <a:miter lim="800000"/>
                <a:headEnd/>
                <a:tailEnd/>
              </a14:hiddenLine>
            </a:ext>
          </a:extLst>
        </p:spPr>
        <p:txBody>
          <a:bodyPr wrap="square">
            <a:spAutoFit/>
          </a:bodyPr>
          <a:lstStyle/>
          <a:p>
            <a:r>
              <a:rPr lang="zh-CN" altLang="en-US" sz="2400" b="1"/>
              <a:t>根据设计任务说明书制定设计方案。最好提出几种可能的方案，每种方案包括仪器的工作原理、采用的技术路线等，然后对各方案进行可行性论证，包括理论分析、计算及必要的模拟实验，验证方案是否可达到设计要求，最后从总体的先进性、可靠性、成本、制作周期、可维护性等各方面比较、择优，综合制定设计方案。</a:t>
            </a:r>
          </a:p>
        </p:txBody>
      </p:sp>
      <p:sp>
        <p:nvSpPr>
          <p:cNvPr id="495662" name="Text Box 46" descr="斜纹布"/>
          <p:cNvSpPr txBox="1">
            <a:spLocks noChangeArrowheads="1"/>
          </p:cNvSpPr>
          <p:nvPr/>
        </p:nvSpPr>
        <p:spPr bwMode="auto">
          <a:xfrm>
            <a:off x="900430" y="2639378"/>
            <a:ext cx="5759450" cy="460375"/>
          </a:xfrm>
          <a:prstGeom prst="rect">
            <a:avLst/>
          </a:prstGeom>
          <a:noFill/>
          <a:ln>
            <a:noFill/>
          </a:ln>
          <a:effectLst>
            <a:prstShdw prst="shdw17" dist="17961" dir="2700000">
              <a:schemeClr val="bg2"/>
            </a:prstShdw>
          </a:effectLst>
          <a:extLst>
            <a:ext uri="{909E8E84-426E-40DD-AFC4-6F175D3DCCD1}">
              <a14:hiddenFill xmlns:a14="http://schemas.microsoft.com/office/drawing/2010/main">
                <a:blipFill dpi="0" rotWithShape="0">
                  <a:blip/>
                  <a:srcRect/>
                  <a:tile tx="0" ty="0" sx="100000" sy="100000" flip="none" algn="tl"/>
                </a:blipFill>
              </a14:hiddenFill>
            </a:ext>
            <a:ext uri="{91240B29-F687-4F45-9708-019B960494DF}">
              <a14:hiddenLine xmlns:a14="http://schemas.microsoft.com/office/drawing/2010/main" w="28575">
                <a:solidFill>
                  <a:schemeClr val="tx1"/>
                </a:solidFill>
                <a:miter lim="800000"/>
                <a:headEnd/>
                <a:tailEnd/>
              </a14:hiddenLine>
            </a:ext>
          </a:extLst>
        </p:spPr>
        <p:txBody>
          <a:bodyPr>
            <a:spAutoFit/>
          </a:bodyPr>
          <a:lstStyle/>
          <a:p>
            <a:pPr>
              <a:spcBef>
                <a:spcPct val="50000"/>
              </a:spcBef>
            </a:pPr>
            <a:r>
              <a:rPr lang="en-US" altLang="zh-CN" sz="2400" b="1">
                <a:solidFill>
                  <a:schemeClr val="tx1"/>
                </a:solidFill>
                <a:latin typeface="楷体_GB2312" pitchFamily="49" charset="-122"/>
              </a:rPr>
              <a:t>2</a:t>
            </a:r>
            <a:r>
              <a:rPr lang="zh-CN" altLang="en-US" sz="2400" b="1">
                <a:solidFill>
                  <a:schemeClr val="tx1"/>
                </a:solidFill>
                <a:latin typeface="楷体_GB2312" pitchFamily="49" charset="-122"/>
              </a:rPr>
              <a:t>．拟定总体设计方案</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95660"/>
                                        </p:tgtEl>
                                        <p:attrNameLst>
                                          <p:attrName>style.visibility</p:attrName>
                                        </p:attrNameLst>
                                      </p:cBhvr>
                                      <p:to>
                                        <p:strVal val="visible"/>
                                      </p:to>
                                    </p:set>
                                    <p:anim calcmode="lin" valueType="num">
                                      <p:cBhvr additive="base">
                                        <p:cTn id="7" dur="500" fill="hold"/>
                                        <p:tgtEl>
                                          <p:spTgt spid="495660"/>
                                        </p:tgtEl>
                                        <p:attrNameLst>
                                          <p:attrName>ppt_x</p:attrName>
                                        </p:attrNameLst>
                                      </p:cBhvr>
                                      <p:tavLst>
                                        <p:tav tm="0">
                                          <p:val>
                                            <p:strVal val="#ppt_x"/>
                                          </p:val>
                                        </p:tav>
                                        <p:tav tm="100000">
                                          <p:val>
                                            <p:strVal val="#ppt_x"/>
                                          </p:val>
                                        </p:tav>
                                      </p:tavLst>
                                    </p:anim>
                                    <p:anim calcmode="lin" valueType="num">
                                      <p:cBhvr additive="base">
                                        <p:cTn id="8" dur="500" fill="hold"/>
                                        <p:tgtEl>
                                          <p:spTgt spid="495660"/>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95659"/>
                                        </p:tgtEl>
                                        <p:attrNameLst>
                                          <p:attrName>style.visibility</p:attrName>
                                        </p:attrNameLst>
                                      </p:cBhvr>
                                      <p:to>
                                        <p:strVal val="visible"/>
                                      </p:to>
                                    </p:set>
                                    <p:anim calcmode="lin" valueType="num">
                                      <p:cBhvr additive="base">
                                        <p:cTn id="13" dur="500" fill="hold"/>
                                        <p:tgtEl>
                                          <p:spTgt spid="495659"/>
                                        </p:tgtEl>
                                        <p:attrNameLst>
                                          <p:attrName>ppt_x</p:attrName>
                                        </p:attrNameLst>
                                      </p:cBhvr>
                                      <p:tavLst>
                                        <p:tav tm="0">
                                          <p:val>
                                            <p:strVal val="#ppt_x"/>
                                          </p:val>
                                        </p:tav>
                                        <p:tav tm="100000">
                                          <p:val>
                                            <p:strVal val="#ppt_x"/>
                                          </p:val>
                                        </p:tav>
                                      </p:tavLst>
                                    </p:anim>
                                    <p:anim calcmode="lin" valueType="num">
                                      <p:cBhvr additive="base">
                                        <p:cTn id="14" dur="500" fill="hold"/>
                                        <p:tgtEl>
                                          <p:spTgt spid="495659"/>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495662"/>
                                        </p:tgtEl>
                                        <p:attrNameLst>
                                          <p:attrName>style.visibility</p:attrName>
                                        </p:attrNameLst>
                                      </p:cBhvr>
                                      <p:to>
                                        <p:strVal val="visible"/>
                                      </p:to>
                                    </p:set>
                                    <p:anim calcmode="lin" valueType="num">
                                      <p:cBhvr additive="base">
                                        <p:cTn id="19" dur="500" fill="hold"/>
                                        <p:tgtEl>
                                          <p:spTgt spid="495662"/>
                                        </p:tgtEl>
                                        <p:attrNameLst>
                                          <p:attrName>ppt_x</p:attrName>
                                        </p:attrNameLst>
                                      </p:cBhvr>
                                      <p:tavLst>
                                        <p:tav tm="0">
                                          <p:val>
                                            <p:strVal val="#ppt_x"/>
                                          </p:val>
                                        </p:tav>
                                        <p:tav tm="100000">
                                          <p:val>
                                            <p:strVal val="#ppt_x"/>
                                          </p:val>
                                        </p:tav>
                                      </p:tavLst>
                                    </p:anim>
                                    <p:anim calcmode="lin" valueType="num">
                                      <p:cBhvr additive="base">
                                        <p:cTn id="20" dur="500" fill="hold"/>
                                        <p:tgtEl>
                                          <p:spTgt spid="495662"/>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495661"/>
                                        </p:tgtEl>
                                        <p:attrNameLst>
                                          <p:attrName>style.visibility</p:attrName>
                                        </p:attrNameLst>
                                      </p:cBhvr>
                                      <p:to>
                                        <p:strVal val="visible"/>
                                      </p:to>
                                    </p:set>
                                    <p:anim calcmode="lin" valueType="num">
                                      <p:cBhvr additive="base">
                                        <p:cTn id="25" dur="500" fill="hold"/>
                                        <p:tgtEl>
                                          <p:spTgt spid="495661"/>
                                        </p:tgtEl>
                                        <p:attrNameLst>
                                          <p:attrName>ppt_x</p:attrName>
                                        </p:attrNameLst>
                                      </p:cBhvr>
                                      <p:tavLst>
                                        <p:tav tm="0">
                                          <p:val>
                                            <p:strVal val="#ppt_x"/>
                                          </p:val>
                                        </p:tav>
                                        <p:tav tm="100000">
                                          <p:val>
                                            <p:strVal val="#ppt_x"/>
                                          </p:val>
                                        </p:tav>
                                      </p:tavLst>
                                    </p:anim>
                                    <p:anim calcmode="lin" valueType="num">
                                      <p:cBhvr additive="base">
                                        <p:cTn id="26" dur="500" fill="hold"/>
                                        <p:tgtEl>
                                          <p:spTgt spid="49566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5659" grpId="0" animBg="1"/>
      <p:bldP spid="495660" grpId="0" animBg="1"/>
      <p:bldP spid="495661" grpId="0" animBg="1"/>
      <p:bldP spid="495662" grpId="0" animBg="1"/>
    </p:bldLst>
  </p:timing>
</p:sld>
</file>

<file path=ppt/slides/slide2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97696" name="Rectangle 32" descr="斜纹布"/>
          <p:cNvSpPr>
            <a:spLocks noChangeArrowheads="1"/>
          </p:cNvSpPr>
          <p:nvPr/>
        </p:nvSpPr>
        <p:spPr bwMode="auto">
          <a:xfrm>
            <a:off x="682943" y="937419"/>
            <a:ext cx="3960812" cy="460375"/>
          </a:xfrm>
          <a:prstGeom prst="rect">
            <a:avLst/>
          </a:prstGeom>
          <a:noFill/>
          <a:ln>
            <a:noFill/>
          </a:ln>
          <a:effectLst>
            <a:prstShdw prst="shdw17" dist="17961" dir="2700000">
              <a:schemeClr val="bg2"/>
            </a:prstShdw>
          </a:effectLst>
          <a:extLst>
            <a:ext uri="{909E8E84-426E-40DD-AFC4-6F175D3DCCD1}">
              <a14:hiddenFill xmlns:a14="http://schemas.microsoft.com/office/drawing/2010/main">
                <a:blipFill dpi="0" rotWithShape="0">
                  <a:blip/>
                  <a:srcRect/>
                  <a:tile tx="0" ty="0" sx="100000" sy="100000" flip="none" algn="tl"/>
                </a:blipFill>
              </a14:hiddenFill>
            </a:ext>
            <a:ext uri="{91240B29-F687-4F45-9708-019B960494DF}">
              <a14:hiddenLine xmlns:a14="http://schemas.microsoft.com/office/drawing/2010/main" w="28575">
                <a:solidFill>
                  <a:schemeClr val="tx1"/>
                </a:solidFill>
                <a:miter lim="800000"/>
                <a:headEnd/>
                <a:tailEnd/>
              </a14:hiddenLine>
            </a:ext>
          </a:extLst>
        </p:spPr>
        <p:txBody>
          <a:bodyPr anchor="ctr">
            <a:spAutoFit/>
          </a:bodyPr>
          <a:lstStyle/>
          <a:p>
            <a:r>
              <a:rPr lang="en-US" altLang="zh-CN" sz="2400" b="1">
                <a:solidFill>
                  <a:schemeClr val="tx1"/>
                </a:solidFill>
                <a:latin typeface="楷体_GB2312" pitchFamily="49" charset="-122"/>
              </a:rPr>
              <a:t>3</a:t>
            </a:r>
            <a:r>
              <a:rPr lang="zh-CN" altLang="en-US" sz="2400" b="1">
                <a:solidFill>
                  <a:schemeClr val="tx1"/>
                </a:solidFill>
                <a:latin typeface="楷体_GB2312" pitchFamily="49" charset="-122"/>
              </a:rPr>
              <a:t>．方案实施步骤</a:t>
            </a:r>
          </a:p>
        </p:txBody>
      </p:sp>
      <p:sp>
        <p:nvSpPr>
          <p:cNvPr id="497698" name="Rectangle 34" descr="斜纹布"/>
          <p:cNvSpPr>
            <a:spLocks noChangeArrowheads="1"/>
          </p:cNvSpPr>
          <p:nvPr/>
        </p:nvSpPr>
        <p:spPr bwMode="auto">
          <a:xfrm>
            <a:off x="919798" y="3246914"/>
            <a:ext cx="5930265" cy="460375"/>
          </a:xfrm>
          <a:prstGeom prst="rect">
            <a:avLst/>
          </a:prstGeom>
          <a:noFill/>
          <a:ln>
            <a:noFill/>
          </a:ln>
          <a:effectLst>
            <a:prstShdw prst="shdw17" dist="17961" dir="2700000">
              <a:schemeClr val="bg2"/>
            </a:prstShdw>
          </a:effectLst>
          <a:extLst>
            <a:ext uri="{909E8E84-426E-40DD-AFC4-6F175D3DCCD1}">
              <a14:hiddenFill xmlns:a14="http://schemas.microsoft.com/office/drawing/2010/main">
                <a:blipFill dpi="0" rotWithShape="0">
                  <a:blip/>
                  <a:srcRect/>
                  <a:tile tx="0" ty="0" sx="100000" sy="100000" flip="none" algn="tl"/>
                </a:blipFill>
              </a14:hiddenFill>
            </a:ext>
            <a:ext uri="{91240B29-F687-4F45-9708-019B960494DF}">
              <a14:hiddenLine xmlns:a14="http://schemas.microsoft.com/office/drawing/2010/main" w="28575">
                <a:solidFill>
                  <a:schemeClr val="tx1"/>
                </a:solidFill>
                <a:miter lim="800000"/>
                <a:headEnd/>
                <a:tailEnd/>
              </a14:hiddenLine>
            </a:ext>
          </a:extLst>
        </p:spPr>
        <p:txBody>
          <a:bodyPr wrap="none" anchor="ctr">
            <a:spAutoFit/>
          </a:bodyPr>
          <a:lstStyle/>
          <a:p>
            <a:r>
              <a:rPr lang="en-US" altLang="zh-CN" sz="2400" b="1">
                <a:latin typeface="楷体_GB2312" pitchFamily="49" charset="-122"/>
              </a:rPr>
              <a:t> </a:t>
            </a:r>
            <a:r>
              <a:rPr lang="zh-CN" altLang="en-US" sz="2400" b="1">
                <a:latin typeface="楷体_GB2312" pitchFamily="49" charset="-122"/>
              </a:rPr>
              <a:t>根据仪器总体方案，确定仪器的核心部件</a:t>
            </a:r>
            <a:r>
              <a:rPr lang="zh-CN" altLang="en-US" sz="2400" b="1"/>
              <a:t> </a:t>
            </a:r>
          </a:p>
        </p:txBody>
      </p:sp>
      <p:sp>
        <p:nvSpPr>
          <p:cNvPr id="497699" name="Rectangle 35" descr="斜纹布"/>
          <p:cNvSpPr>
            <a:spLocks noChangeArrowheads="1"/>
          </p:cNvSpPr>
          <p:nvPr/>
        </p:nvSpPr>
        <p:spPr bwMode="auto">
          <a:xfrm>
            <a:off x="937260" y="3807301"/>
            <a:ext cx="3562350" cy="460375"/>
          </a:xfrm>
          <a:prstGeom prst="rect">
            <a:avLst/>
          </a:prstGeom>
          <a:noFill/>
          <a:ln>
            <a:noFill/>
          </a:ln>
          <a:effectLst>
            <a:prstShdw prst="shdw17" dist="17961" dir="2700000">
              <a:schemeClr val="bg2"/>
            </a:prstShdw>
          </a:effectLst>
          <a:extLst>
            <a:ext uri="{909E8E84-426E-40DD-AFC4-6F175D3DCCD1}">
              <a14:hiddenFill xmlns:a14="http://schemas.microsoft.com/office/drawing/2010/main">
                <a:blipFill dpi="0" rotWithShape="0">
                  <a:blip/>
                  <a:srcRect/>
                  <a:tile tx="0" ty="0" sx="100000" sy="100000" flip="none" algn="tl"/>
                </a:blipFill>
              </a14:hiddenFill>
            </a:ext>
            <a:ext uri="{91240B29-F687-4F45-9708-019B960494DF}">
              <a14:hiddenLine xmlns:a14="http://schemas.microsoft.com/office/drawing/2010/main" w="28575">
                <a:solidFill>
                  <a:schemeClr val="tx1"/>
                </a:solidFill>
                <a:miter lim="800000"/>
                <a:headEnd/>
                <a:tailEnd/>
              </a14:hiddenLine>
            </a:ext>
          </a:extLst>
        </p:spPr>
        <p:txBody>
          <a:bodyPr anchor="ctr">
            <a:spAutoFit/>
          </a:bodyPr>
          <a:lstStyle/>
          <a:p>
            <a:r>
              <a:rPr lang="en-US" altLang="zh-CN" sz="2400" b="1">
                <a:latin typeface="楷体_GB2312" pitchFamily="49" charset="-122"/>
              </a:rPr>
              <a:t> </a:t>
            </a:r>
            <a:r>
              <a:rPr lang="zh-CN" altLang="en-US" sz="2400" b="1">
                <a:latin typeface="楷体_GB2312" pitchFamily="49" charset="-122"/>
              </a:rPr>
              <a:t>设计和调试仪器</a:t>
            </a:r>
          </a:p>
        </p:txBody>
      </p:sp>
      <p:sp>
        <p:nvSpPr>
          <p:cNvPr id="497700" name="Text Box 36" descr="斜纹布"/>
          <p:cNvSpPr txBox="1">
            <a:spLocks noChangeArrowheads="1"/>
          </p:cNvSpPr>
          <p:nvPr/>
        </p:nvSpPr>
        <p:spPr bwMode="auto">
          <a:xfrm>
            <a:off x="520700" y="1268730"/>
            <a:ext cx="8363585" cy="1938020"/>
          </a:xfrm>
          <a:prstGeom prst="rect">
            <a:avLst/>
          </a:prstGeom>
          <a:noFill/>
          <a:ln>
            <a:noFill/>
          </a:ln>
          <a:effectLst>
            <a:prstShdw prst="shdw17" dist="17961" dir="2700000">
              <a:schemeClr val="bg2"/>
            </a:prstShdw>
          </a:effectLst>
          <a:extLst>
            <a:ext uri="{909E8E84-426E-40DD-AFC4-6F175D3DCCD1}">
              <a14:hiddenFill xmlns:a14="http://schemas.microsoft.com/office/drawing/2010/main">
                <a:blipFill dpi="0" rotWithShape="0">
                  <a:blip/>
                  <a:srcRect/>
                  <a:tile tx="0" ty="0" sx="100000" sy="100000" flip="none" algn="tl"/>
                </a:blipFill>
              </a14:hiddenFill>
            </a:ext>
            <a:ext uri="{91240B29-F687-4F45-9708-019B960494DF}">
              <a14:hiddenLine xmlns:a14="http://schemas.microsoft.com/office/drawing/2010/main" w="28575">
                <a:solidFill>
                  <a:schemeClr val="tx1"/>
                </a:solidFill>
                <a:miter lim="800000"/>
                <a:headEnd/>
                <a:tailEnd/>
              </a14:hiddenLine>
            </a:ext>
          </a:extLst>
        </p:spPr>
        <p:txBody>
          <a:bodyPr wrap="square">
            <a:spAutoFit/>
          </a:bodyPr>
          <a:lstStyle/>
          <a:p>
            <a:pPr>
              <a:spcBef>
                <a:spcPct val="50000"/>
              </a:spcBef>
            </a:pPr>
            <a:r>
              <a:rPr lang="zh-CN" altLang="en-US" sz="2400" b="1"/>
              <a:t>根据总体设计方案，确定系统的核心部件，软硬件的分配，采用自上而下的设计方法，把仪器划分成便于实现的功能模块，绘制各模块软硬件的工作流程图，并分别进行调试，各模块调试通过之后，再进行统调，完成智能仪器的设计。具体包含：</a:t>
            </a:r>
          </a:p>
        </p:txBody>
      </p:sp>
      <p:sp>
        <p:nvSpPr>
          <p:cNvPr id="497701" name="AutoShape 37"/>
          <p:cNvSpPr/>
          <p:nvPr/>
        </p:nvSpPr>
        <p:spPr bwMode="auto">
          <a:xfrm>
            <a:off x="827723" y="3288983"/>
            <a:ext cx="288925" cy="935037"/>
          </a:xfrm>
          <a:prstGeom prst="leftBrace">
            <a:avLst>
              <a:gd name="adj1" fmla="val 26969"/>
              <a:gd name="adj2" fmla="val 50819"/>
            </a:avLst>
          </a:prstGeom>
          <a:noFill/>
          <a:ln w="28575">
            <a:solidFill>
              <a:schemeClr val="tx1"/>
            </a:solidFill>
            <a:rou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sz="2400"/>
          </a:p>
        </p:txBody>
      </p:sp>
      <p:sp>
        <p:nvSpPr>
          <p:cNvPr id="495658" name="Rectangle 42" descr="斜纹布"/>
          <p:cNvSpPr>
            <a:spLocks noChangeArrowheads="1"/>
          </p:cNvSpPr>
          <p:nvPr/>
        </p:nvSpPr>
        <p:spPr bwMode="auto">
          <a:xfrm>
            <a:off x="611823" y="578644"/>
            <a:ext cx="5257800" cy="460375"/>
          </a:xfrm>
          <a:prstGeom prst="rect">
            <a:avLst/>
          </a:prstGeom>
          <a:noFill/>
          <a:ln>
            <a:noFill/>
          </a:ln>
          <a:effectLst>
            <a:prstShdw prst="shdw17" dist="17961" dir="2700000">
              <a:schemeClr val="bg2"/>
            </a:prstShdw>
          </a:effectLst>
          <a:extLst>
            <a:ext uri="{909E8E84-426E-40DD-AFC4-6F175D3DCCD1}">
              <a14:hiddenFill xmlns:a14="http://schemas.microsoft.com/office/drawing/2010/main">
                <a:blipFill dpi="0" rotWithShape="0">
                  <a:blip/>
                  <a:srcRect/>
                  <a:tile tx="0" ty="0" sx="100000" sy="100000" flip="none" algn="tl"/>
                </a:blipFill>
              </a14:hiddenFill>
            </a:ext>
            <a:ext uri="{91240B29-F687-4F45-9708-019B960494DF}">
              <a14:hiddenLine xmlns:a14="http://schemas.microsoft.com/office/drawing/2010/main" w="28575">
                <a:solidFill>
                  <a:schemeClr val="tx1"/>
                </a:solidFill>
                <a:miter lim="800000"/>
                <a:headEnd/>
                <a:tailEnd/>
              </a14:hiddenLine>
            </a:ext>
          </a:extLst>
        </p:spPr>
        <p:txBody>
          <a:bodyPr anchor="ctr">
            <a:spAutoFit/>
          </a:bodyPr>
          <a:lstStyle/>
          <a:p>
            <a:r>
              <a:rPr lang="en-US" altLang="zh-CN" sz="2400" b="1">
                <a:solidFill>
                  <a:srgbClr val="FF0000"/>
                </a:solidFill>
                <a:latin typeface="楷体_GB2312" pitchFamily="49" charset="-122"/>
              </a:rPr>
              <a:t>1.4.3</a:t>
            </a:r>
            <a:r>
              <a:rPr lang="zh-CN" altLang="en-US" sz="2400" b="1">
                <a:solidFill>
                  <a:srgbClr val="FF0000"/>
                </a:solidFill>
                <a:latin typeface="楷体_GB2312" pitchFamily="49" charset="-122"/>
              </a:rPr>
              <a:t>智能仪器的设计步骤</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grpId="0" nodeType="clickEffect">
                                  <p:stCondLst>
                                    <p:cond delay="0"/>
                                  </p:stCondLst>
                                  <p:childTnLst>
                                    <p:set>
                                      <p:cBhvr>
                                        <p:cTn id="6" dur="1" fill="hold">
                                          <p:stCondLst>
                                            <p:cond delay="0"/>
                                          </p:stCondLst>
                                        </p:cTn>
                                        <p:tgtEl>
                                          <p:spTgt spid="497700"/>
                                        </p:tgtEl>
                                        <p:attrNameLst>
                                          <p:attrName>style.visibility</p:attrName>
                                        </p:attrNameLst>
                                      </p:cBhvr>
                                      <p:to>
                                        <p:strVal val="visible"/>
                                      </p:to>
                                    </p:set>
                                    <p:animEffect transition="in" filter="diamond(in)">
                                      <p:cBhvr>
                                        <p:cTn id="7" dur="2000"/>
                                        <p:tgtEl>
                                          <p:spTgt spid="497700"/>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497701"/>
                                        </p:tgtEl>
                                        <p:attrNameLst>
                                          <p:attrName>style.visibility</p:attrName>
                                        </p:attrNameLst>
                                      </p:cBhvr>
                                      <p:to>
                                        <p:strVal val="visible"/>
                                      </p:to>
                                    </p:set>
                                    <p:animEffect transition="in" filter="blinds(horizontal)">
                                      <p:cBhvr>
                                        <p:cTn id="12" dur="500"/>
                                        <p:tgtEl>
                                          <p:spTgt spid="497701"/>
                                        </p:tgtEl>
                                      </p:cBhvr>
                                    </p:animEffect>
                                  </p:childTnLst>
                                </p:cTn>
                              </p:par>
                            </p:childTnLst>
                          </p:cTn>
                        </p:par>
                        <p:par>
                          <p:cTn id="13" fill="hold">
                            <p:stCondLst>
                              <p:cond delay="500"/>
                            </p:stCondLst>
                            <p:childTnLst>
                              <p:par>
                                <p:cTn id="14" presetID="12" presetClass="entr" presetSubtype="4" fill="hold" grpId="0" nodeType="afterEffect">
                                  <p:stCondLst>
                                    <p:cond delay="0"/>
                                  </p:stCondLst>
                                  <p:childTnLst>
                                    <p:set>
                                      <p:cBhvr>
                                        <p:cTn id="15" dur="1" fill="hold">
                                          <p:stCondLst>
                                            <p:cond delay="0"/>
                                          </p:stCondLst>
                                        </p:cTn>
                                        <p:tgtEl>
                                          <p:spTgt spid="497698"/>
                                        </p:tgtEl>
                                        <p:attrNameLst>
                                          <p:attrName>style.visibility</p:attrName>
                                        </p:attrNameLst>
                                      </p:cBhvr>
                                      <p:to>
                                        <p:strVal val="visible"/>
                                      </p:to>
                                    </p:set>
                                    <p:animEffect transition="in" filter="slide(fromBottom)">
                                      <p:cBhvr>
                                        <p:cTn id="16" dur="5000"/>
                                        <p:tgtEl>
                                          <p:spTgt spid="497698"/>
                                        </p:tgtEl>
                                      </p:cBhvr>
                                    </p:animEffect>
                                  </p:childTnLst>
                                </p:cTn>
                              </p:par>
                            </p:childTnLst>
                          </p:cTn>
                        </p:par>
                        <p:par>
                          <p:cTn id="17" fill="hold">
                            <p:stCondLst>
                              <p:cond delay="5500"/>
                            </p:stCondLst>
                            <p:childTnLst>
                              <p:par>
                                <p:cTn id="18" presetID="12" presetClass="entr" presetSubtype="4" fill="hold" grpId="0" nodeType="afterEffect">
                                  <p:stCondLst>
                                    <p:cond delay="0"/>
                                  </p:stCondLst>
                                  <p:childTnLst>
                                    <p:set>
                                      <p:cBhvr>
                                        <p:cTn id="19" dur="1" fill="hold">
                                          <p:stCondLst>
                                            <p:cond delay="0"/>
                                          </p:stCondLst>
                                        </p:cTn>
                                        <p:tgtEl>
                                          <p:spTgt spid="497699"/>
                                        </p:tgtEl>
                                        <p:attrNameLst>
                                          <p:attrName>style.visibility</p:attrName>
                                        </p:attrNameLst>
                                      </p:cBhvr>
                                      <p:to>
                                        <p:strVal val="visible"/>
                                      </p:to>
                                    </p:set>
                                    <p:animEffect transition="in" filter="slide(fromBottom)">
                                      <p:cBhvr>
                                        <p:cTn id="20" dur="2000"/>
                                        <p:tgtEl>
                                          <p:spTgt spid="49769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7698" grpId="0" bldLvl="0" animBg="1"/>
      <p:bldP spid="497699" grpId="0" bldLvl="0" animBg="1"/>
      <p:bldP spid="497700" grpId="0" bldLvl="0" animBg="1"/>
      <p:bldP spid="497701" grpId="0" bldLvl="0" animBg="1"/>
    </p:bldLst>
  </p:timing>
</p:sld>
</file>

<file path=ppt/slides/slide2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98745" name="Rectangle 57" descr="斜纹布"/>
          <p:cNvSpPr>
            <a:spLocks noChangeArrowheads="1"/>
          </p:cNvSpPr>
          <p:nvPr/>
        </p:nvSpPr>
        <p:spPr bwMode="auto">
          <a:xfrm>
            <a:off x="469265" y="1138397"/>
            <a:ext cx="7989888" cy="460375"/>
          </a:xfrm>
          <a:prstGeom prst="rect">
            <a:avLst/>
          </a:prstGeom>
          <a:noFill/>
          <a:ln>
            <a:noFill/>
          </a:ln>
          <a:effectLst>
            <a:prstShdw prst="shdw17" dist="17961" dir="2700000">
              <a:schemeClr val="bg2"/>
            </a:prstShdw>
          </a:effectLst>
          <a:extLst>
            <a:ext uri="{909E8E84-426E-40DD-AFC4-6F175D3DCCD1}">
              <a14:hiddenFill xmlns:a14="http://schemas.microsoft.com/office/drawing/2010/main">
                <a:blipFill dpi="0" rotWithShape="0">
                  <a:blip/>
                  <a:srcRect/>
                  <a:tile tx="0" ty="0" sx="100000" sy="100000" flip="none" algn="tl"/>
                </a:blipFill>
              </a14:hiddenFill>
            </a:ext>
            <a:ext uri="{91240B29-F687-4F45-9708-019B960494DF}">
              <a14:hiddenLine xmlns:a14="http://schemas.microsoft.com/office/drawing/2010/main" w="28575">
                <a:solidFill>
                  <a:schemeClr val="tx1"/>
                </a:solidFill>
                <a:miter lim="800000"/>
                <a:headEnd/>
                <a:tailEnd/>
              </a14:hiddenLine>
            </a:ext>
          </a:extLst>
        </p:spPr>
        <p:txBody>
          <a:bodyPr anchor="ctr">
            <a:spAutoFit/>
          </a:bodyPr>
          <a:lstStyle/>
          <a:p>
            <a:r>
              <a:rPr lang="zh-CN" altLang="en-US" sz="2400" b="1">
                <a:solidFill>
                  <a:srgbClr val="FFFFFF"/>
                </a:solidFill>
                <a:latin typeface="楷体_GB2312" pitchFamily="49" charset="-122"/>
              </a:rPr>
              <a:t>（</a:t>
            </a:r>
            <a:r>
              <a:rPr lang="en-US" altLang="zh-CN" sz="2400" b="1">
                <a:solidFill>
                  <a:srgbClr val="FFFFFF"/>
                </a:solidFill>
                <a:latin typeface="楷体_GB2312" pitchFamily="49" charset="-122"/>
              </a:rPr>
              <a:t>1</a:t>
            </a:r>
            <a:r>
              <a:rPr lang="zh-CN" altLang="en-US" sz="2400" b="1">
                <a:solidFill>
                  <a:srgbClr val="FFFFFF"/>
                </a:solidFill>
                <a:latin typeface="楷体_GB2312" pitchFamily="49" charset="-122"/>
              </a:rPr>
              <a:t>）根据仪器总体方案，确定仪器的核心部件</a:t>
            </a:r>
          </a:p>
        </p:txBody>
      </p:sp>
      <p:sp>
        <p:nvSpPr>
          <p:cNvPr id="498746" name="Rectangle 58" descr="斜纹布"/>
          <p:cNvSpPr>
            <a:spLocks noChangeArrowheads="1"/>
          </p:cNvSpPr>
          <p:nvPr/>
        </p:nvSpPr>
        <p:spPr bwMode="auto">
          <a:xfrm>
            <a:off x="469265" y="1440815"/>
            <a:ext cx="8385810" cy="2306955"/>
          </a:xfrm>
          <a:prstGeom prst="rect">
            <a:avLst/>
          </a:prstGeom>
          <a:noFill/>
          <a:ln>
            <a:noFill/>
          </a:ln>
          <a:effectLst>
            <a:prstShdw prst="shdw17" dist="17961" dir="2700000">
              <a:schemeClr val="bg2"/>
            </a:prstShdw>
          </a:effectLst>
          <a:extLst>
            <a:ext uri="{909E8E84-426E-40DD-AFC4-6F175D3DCCD1}">
              <a14:hiddenFill xmlns:a14="http://schemas.microsoft.com/office/drawing/2010/main">
                <a:blipFill dpi="0" rotWithShape="0">
                  <a:blip/>
                  <a:srcRect/>
                  <a:tile tx="0" ty="0" sx="100000" sy="100000" flip="none" algn="tl"/>
                </a:blipFill>
              </a14:hiddenFill>
            </a:ext>
            <a:ext uri="{91240B29-F687-4F45-9708-019B960494DF}">
              <a14:hiddenLine xmlns:a14="http://schemas.microsoft.com/office/drawing/2010/main" w="28575">
                <a:solidFill>
                  <a:schemeClr val="tx1"/>
                </a:solidFill>
                <a:miter lim="800000"/>
                <a:headEnd/>
                <a:tailEnd/>
              </a14:hiddenLine>
            </a:ext>
          </a:extLst>
        </p:spPr>
        <p:txBody>
          <a:bodyPr wrap="square" anchor="ctr">
            <a:spAutoFit/>
          </a:bodyPr>
          <a:lstStyle/>
          <a:p>
            <a:r>
              <a:rPr lang="zh-CN" altLang="en-US" sz="2400" b="1">
                <a:latin typeface="楷体_GB2312" pitchFamily="49" charset="-122"/>
              </a:rPr>
              <a:t>具有智能控制作用的部件对仪器整体性能、价格、研制周期等起决定性作用，直接影响硬件、软件的设计，是整个仪器的核心。智能仪器中的智能控制部件通常可选单片机（</a:t>
            </a:r>
            <a:r>
              <a:rPr lang="en-US" altLang="zh-CN" sz="2400" b="1"/>
              <a:t>µ</a:t>
            </a:r>
            <a:r>
              <a:rPr lang="en-US" altLang="zh-CN" sz="2400" b="1">
                <a:latin typeface="楷体_GB2312" pitchFamily="49" charset="-122"/>
              </a:rPr>
              <a:t>P</a:t>
            </a:r>
            <a:r>
              <a:rPr lang="zh-CN" altLang="en-US" sz="2400" b="1">
                <a:latin typeface="楷体_GB2312" pitchFamily="49" charset="-122"/>
              </a:rPr>
              <a:t>）、信号处理器（</a:t>
            </a:r>
            <a:r>
              <a:rPr lang="en-US" altLang="zh-CN" sz="2400" b="1">
                <a:latin typeface="楷体_GB2312" pitchFamily="49" charset="-122"/>
              </a:rPr>
              <a:t>DSP</a:t>
            </a:r>
            <a:r>
              <a:rPr lang="zh-CN" altLang="en-US" sz="2400" b="1">
                <a:latin typeface="楷体_GB2312" pitchFamily="49" charset="-122"/>
              </a:rPr>
              <a:t>）、可编程控制器（</a:t>
            </a:r>
            <a:r>
              <a:rPr lang="en-US" altLang="zh-CN" sz="2400" b="1">
                <a:latin typeface="楷体_GB2312" pitchFamily="49" charset="-122"/>
              </a:rPr>
              <a:t>PLC</a:t>
            </a:r>
            <a:r>
              <a:rPr lang="zh-CN" altLang="en-US" sz="2400" b="1">
                <a:latin typeface="楷体_GB2312" pitchFamily="49" charset="-122"/>
              </a:rPr>
              <a:t>）或微计算机（</a:t>
            </a:r>
            <a:r>
              <a:rPr lang="en-US" altLang="zh-CN" sz="2400" b="1">
                <a:latin typeface="楷体_GB2312" pitchFamily="49" charset="-122"/>
              </a:rPr>
              <a:t>MPC</a:t>
            </a:r>
            <a:r>
              <a:rPr lang="zh-CN" altLang="en-US" sz="2400" b="1">
                <a:latin typeface="楷体_GB2312" pitchFamily="49" charset="-122"/>
              </a:rPr>
              <a:t>）等。大型的智能仪器系统可能包括多种多个智能控制部件，小型的智能仪器一般只用其中之一，应根据具体情况选择。</a:t>
            </a:r>
          </a:p>
        </p:txBody>
      </p:sp>
      <p:sp>
        <p:nvSpPr>
          <p:cNvPr id="497696" name="Rectangle 32" descr="斜纹布"/>
          <p:cNvSpPr>
            <a:spLocks noChangeArrowheads="1"/>
          </p:cNvSpPr>
          <p:nvPr/>
        </p:nvSpPr>
        <p:spPr bwMode="auto">
          <a:xfrm>
            <a:off x="682943" y="793909"/>
            <a:ext cx="3960812" cy="460375"/>
          </a:xfrm>
          <a:prstGeom prst="rect">
            <a:avLst/>
          </a:prstGeom>
          <a:noFill/>
          <a:ln>
            <a:noFill/>
          </a:ln>
          <a:effectLst>
            <a:prstShdw prst="shdw17" dist="17961" dir="2700000">
              <a:schemeClr val="bg2"/>
            </a:prstShdw>
          </a:effectLst>
          <a:extLst>
            <a:ext uri="{909E8E84-426E-40DD-AFC4-6F175D3DCCD1}">
              <a14:hiddenFill xmlns:a14="http://schemas.microsoft.com/office/drawing/2010/main">
                <a:blipFill dpi="0" rotWithShape="0">
                  <a:blip/>
                  <a:srcRect/>
                  <a:tile tx="0" ty="0" sx="100000" sy="100000" flip="none" algn="tl"/>
                </a:blipFill>
              </a14:hiddenFill>
            </a:ext>
            <a:ext uri="{91240B29-F687-4F45-9708-019B960494DF}">
              <a14:hiddenLine xmlns:a14="http://schemas.microsoft.com/office/drawing/2010/main" w="28575">
                <a:solidFill>
                  <a:schemeClr val="tx1"/>
                </a:solidFill>
                <a:miter lim="800000"/>
                <a:headEnd/>
                <a:tailEnd/>
              </a14:hiddenLine>
            </a:ext>
          </a:extLst>
        </p:spPr>
        <p:txBody>
          <a:bodyPr anchor="ctr">
            <a:spAutoFit/>
          </a:bodyPr>
          <a:lstStyle/>
          <a:p>
            <a:r>
              <a:rPr lang="en-US" altLang="zh-CN" sz="2400" b="1">
                <a:solidFill>
                  <a:schemeClr val="tx1"/>
                </a:solidFill>
                <a:latin typeface="楷体_GB2312" pitchFamily="49" charset="-122"/>
              </a:rPr>
              <a:t>3</a:t>
            </a:r>
            <a:r>
              <a:rPr lang="zh-CN" altLang="en-US" sz="2400" b="1">
                <a:solidFill>
                  <a:schemeClr val="tx1"/>
                </a:solidFill>
                <a:latin typeface="楷体_GB2312" pitchFamily="49" charset="-122"/>
              </a:rPr>
              <a:t>．方案实施步骤</a:t>
            </a:r>
          </a:p>
        </p:txBody>
      </p:sp>
      <p:sp>
        <p:nvSpPr>
          <p:cNvPr id="495658" name="Rectangle 42" descr="斜纹布"/>
          <p:cNvSpPr>
            <a:spLocks noChangeArrowheads="1"/>
          </p:cNvSpPr>
          <p:nvPr/>
        </p:nvSpPr>
        <p:spPr bwMode="auto">
          <a:xfrm>
            <a:off x="611823" y="435134"/>
            <a:ext cx="5257800" cy="460375"/>
          </a:xfrm>
          <a:prstGeom prst="rect">
            <a:avLst/>
          </a:prstGeom>
          <a:noFill/>
          <a:ln>
            <a:noFill/>
          </a:ln>
          <a:effectLst>
            <a:prstShdw prst="shdw17" dist="17961" dir="2700000">
              <a:schemeClr val="bg2"/>
            </a:prstShdw>
          </a:effectLst>
          <a:extLst>
            <a:ext uri="{909E8E84-426E-40DD-AFC4-6F175D3DCCD1}">
              <a14:hiddenFill xmlns:a14="http://schemas.microsoft.com/office/drawing/2010/main">
                <a:blipFill dpi="0" rotWithShape="0">
                  <a:blip/>
                  <a:srcRect/>
                  <a:tile tx="0" ty="0" sx="100000" sy="100000" flip="none" algn="tl"/>
                </a:blipFill>
              </a14:hiddenFill>
            </a:ext>
            <a:ext uri="{91240B29-F687-4F45-9708-019B960494DF}">
              <a14:hiddenLine xmlns:a14="http://schemas.microsoft.com/office/drawing/2010/main" w="28575">
                <a:solidFill>
                  <a:schemeClr val="tx1"/>
                </a:solidFill>
                <a:miter lim="800000"/>
                <a:headEnd/>
                <a:tailEnd/>
              </a14:hiddenLine>
            </a:ext>
          </a:extLst>
        </p:spPr>
        <p:txBody>
          <a:bodyPr anchor="ctr">
            <a:spAutoFit/>
          </a:bodyPr>
          <a:lstStyle/>
          <a:p>
            <a:r>
              <a:rPr lang="en-US" altLang="zh-CN" sz="2400" b="1">
                <a:solidFill>
                  <a:srgbClr val="FF0000"/>
                </a:solidFill>
                <a:latin typeface="楷体_GB2312" pitchFamily="49" charset="-122"/>
              </a:rPr>
              <a:t>1.4.3</a:t>
            </a:r>
            <a:r>
              <a:rPr lang="zh-CN" altLang="en-US" sz="2400" b="1">
                <a:solidFill>
                  <a:srgbClr val="FF0000"/>
                </a:solidFill>
                <a:latin typeface="楷体_GB2312" pitchFamily="49" charset="-122"/>
              </a:rPr>
              <a:t>智能仪器的设计步骤</a:t>
            </a:r>
          </a:p>
        </p:txBody>
      </p:sp>
      <p:sp>
        <p:nvSpPr>
          <p:cNvPr id="499789" name="Rectangle 77" descr="斜纹布"/>
          <p:cNvSpPr>
            <a:spLocks noChangeArrowheads="1"/>
          </p:cNvSpPr>
          <p:nvPr/>
        </p:nvSpPr>
        <p:spPr bwMode="auto">
          <a:xfrm>
            <a:off x="468630" y="3655854"/>
            <a:ext cx="3024188" cy="460375"/>
          </a:xfrm>
          <a:prstGeom prst="rect">
            <a:avLst/>
          </a:prstGeom>
          <a:noFill/>
          <a:ln>
            <a:noFill/>
          </a:ln>
          <a:effectLst>
            <a:prstShdw prst="shdw17" dist="17961" dir="2700000">
              <a:schemeClr val="bg2"/>
            </a:prstShdw>
          </a:effectLst>
          <a:extLst>
            <a:ext uri="{909E8E84-426E-40DD-AFC4-6F175D3DCCD1}">
              <a14:hiddenFill xmlns:a14="http://schemas.microsoft.com/office/drawing/2010/main">
                <a:blipFill dpi="0" rotWithShape="0">
                  <a:blip/>
                  <a:srcRect/>
                  <a:tile tx="0" ty="0" sx="100000" sy="100000" flip="none" algn="tl"/>
                </a:blipFill>
              </a14:hiddenFill>
            </a:ext>
            <a:ext uri="{91240B29-F687-4F45-9708-019B960494DF}">
              <a14:hiddenLine xmlns:a14="http://schemas.microsoft.com/office/drawing/2010/main" w="28575">
                <a:solidFill>
                  <a:schemeClr val="tx1"/>
                </a:solidFill>
                <a:miter lim="800000"/>
                <a:headEnd/>
                <a:tailEnd/>
              </a14:hiddenLine>
            </a:ext>
          </a:extLst>
        </p:spPr>
        <p:txBody>
          <a:bodyPr anchor="ctr">
            <a:spAutoFit/>
          </a:bodyPr>
          <a:lstStyle/>
          <a:p>
            <a:r>
              <a:rPr lang="en-US" altLang="zh-CN" sz="2400" b="1">
                <a:gradFill>
                  <a:gsLst>
                    <a:gs pos="3896">
                      <a:srgbClr val="F2E6CD"/>
                    </a:gs>
                    <a:gs pos="97000">
                      <a:srgbClr val="E3B84B"/>
                    </a:gs>
                  </a:gsLst>
                  <a:lin scaled="1"/>
                </a:gradFill>
                <a:latin typeface="楷体_GB2312" pitchFamily="49" charset="-122"/>
              </a:rPr>
              <a:t>1)</a:t>
            </a:r>
            <a:r>
              <a:rPr lang="zh-CN" altLang="en-US" sz="2400" b="1">
                <a:gradFill>
                  <a:gsLst>
                    <a:gs pos="3896">
                      <a:srgbClr val="F2E6CD"/>
                    </a:gs>
                    <a:gs pos="97000">
                      <a:srgbClr val="E3B84B"/>
                    </a:gs>
                  </a:gsLst>
                  <a:lin scaled="1"/>
                </a:gradFill>
                <a:latin typeface="楷体_GB2312" pitchFamily="49" charset="-122"/>
              </a:rPr>
              <a:t>单片机</a:t>
            </a:r>
            <a:r>
              <a:rPr lang="zh-CN" altLang="en-US" sz="2400" b="1">
                <a:gradFill>
                  <a:gsLst>
                    <a:gs pos="3896">
                      <a:srgbClr val="F2E6CD"/>
                    </a:gs>
                    <a:gs pos="97000">
                      <a:srgbClr val="E3B84B"/>
                    </a:gs>
                  </a:gsLst>
                  <a:lin scaled="1"/>
                </a:gradFill>
              </a:rPr>
              <a:t> </a:t>
            </a:r>
          </a:p>
        </p:txBody>
      </p:sp>
      <p:sp>
        <p:nvSpPr>
          <p:cNvPr id="499790" name="Rectangle 78" descr="斜纹布"/>
          <p:cNvSpPr>
            <a:spLocks noChangeArrowheads="1"/>
          </p:cNvSpPr>
          <p:nvPr/>
        </p:nvSpPr>
        <p:spPr bwMode="auto">
          <a:xfrm>
            <a:off x="370840" y="3977640"/>
            <a:ext cx="8484235" cy="2676525"/>
          </a:xfrm>
          <a:prstGeom prst="rect">
            <a:avLst/>
          </a:prstGeom>
          <a:noFill/>
          <a:ln>
            <a:noFill/>
          </a:ln>
          <a:effectLst>
            <a:prstShdw prst="shdw17" dist="17961" dir="2700000">
              <a:schemeClr val="bg2"/>
            </a:prstShdw>
          </a:effectLst>
          <a:extLst>
            <a:ext uri="{909E8E84-426E-40DD-AFC4-6F175D3DCCD1}">
              <a14:hiddenFill xmlns:a14="http://schemas.microsoft.com/office/drawing/2010/main">
                <a:blipFill dpi="0" rotWithShape="0">
                  <a:blip/>
                  <a:srcRect/>
                  <a:tile tx="0" ty="0" sx="100000" sy="100000" flip="none" algn="tl"/>
                </a:blipFill>
              </a14:hiddenFill>
            </a:ext>
            <a:ext uri="{91240B29-F687-4F45-9708-019B960494DF}">
              <a14:hiddenLine xmlns:a14="http://schemas.microsoft.com/office/drawing/2010/main" w="28575">
                <a:solidFill>
                  <a:schemeClr val="tx1"/>
                </a:solidFill>
                <a:miter lim="800000"/>
                <a:headEnd/>
                <a:tailEnd/>
              </a14:hiddenLine>
            </a:ext>
          </a:extLst>
        </p:spPr>
        <p:txBody>
          <a:bodyPr wrap="square" anchor="ctr">
            <a:spAutoFit/>
          </a:bodyPr>
          <a:lstStyle/>
          <a:p>
            <a:r>
              <a:rPr lang="zh-CN" altLang="en-US" sz="2400" b="1"/>
              <a:t>单片机是在一块芯片上集成了</a:t>
            </a:r>
            <a:r>
              <a:rPr lang="en-US" altLang="zh-CN" sz="2400" b="1"/>
              <a:t>CPU</a:t>
            </a:r>
            <a:r>
              <a:rPr lang="zh-CN" altLang="en-US" sz="2400" b="1"/>
              <a:t>、</a:t>
            </a:r>
            <a:r>
              <a:rPr lang="en-US" altLang="zh-CN" sz="2400" b="1"/>
              <a:t>RAM</a:t>
            </a:r>
            <a:r>
              <a:rPr lang="zh-CN" altLang="en-US" sz="2400" b="1"/>
              <a:t>、</a:t>
            </a:r>
            <a:r>
              <a:rPr lang="en-US" altLang="zh-CN" sz="2400" b="1"/>
              <a:t>ROM</a:t>
            </a:r>
            <a:r>
              <a:rPr lang="zh-CN" altLang="en-US" sz="2400" b="1"/>
              <a:t>、时钟、定时</a:t>
            </a:r>
            <a:r>
              <a:rPr lang="en-US" altLang="zh-CN" sz="2400" b="1"/>
              <a:t>/</a:t>
            </a:r>
            <a:r>
              <a:rPr lang="zh-CN" altLang="en-US" sz="2400" b="1"/>
              <a:t>计数器、串行、并行</a:t>
            </a:r>
            <a:r>
              <a:rPr lang="en-US" altLang="zh-CN" sz="2400" b="1"/>
              <a:t>I/O</a:t>
            </a:r>
            <a:r>
              <a:rPr lang="zh-CN" altLang="en-US" sz="2400" b="1"/>
              <a:t>口等的微型计算机，有些型号的单片机包括</a:t>
            </a:r>
            <a:r>
              <a:rPr lang="en-US" altLang="zh-CN" sz="2400" b="1"/>
              <a:t>A/D</a:t>
            </a:r>
            <a:r>
              <a:rPr lang="zh-CN" altLang="en-US" sz="2400" b="1"/>
              <a:t>、</a:t>
            </a:r>
            <a:r>
              <a:rPr lang="en-US" altLang="zh-CN" sz="2400" b="1"/>
              <a:t>D/A</a:t>
            </a:r>
            <a:r>
              <a:rPr lang="zh-CN" altLang="en-US" sz="2400" b="1"/>
              <a:t>、模拟比较器、脉宽调制器、</a:t>
            </a:r>
            <a:r>
              <a:rPr lang="en-US" altLang="zh-CN" sz="2400" b="1"/>
              <a:t>USB</a:t>
            </a:r>
            <a:r>
              <a:rPr lang="zh-CN" altLang="en-US" sz="2400" b="1"/>
              <a:t>口等，功能强、体积小、价格低、支持软件多、便于开发，智能仪器多选单片机作为智能控制部件。在选择具体型号时，应考虑字长、指令功能、寻址范围、寻址方式、内部存储器容量、位处理、中断处理能力、配套硬件、芯片价格及开发平台等。</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98745"/>
                                        </p:tgtEl>
                                        <p:attrNameLst>
                                          <p:attrName>style.visibility</p:attrName>
                                        </p:attrNameLst>
                                      </p:cBhvr>
                                      <p:to>
                                        <p:strVal val="visible"/>
                                      </p:to>
                                    </p:set>
                                    <p:anim calcmode="lin" valueType="num">
                                      <p:cBhvr additive="base">
                                        <p:cTn id="7" dur="500" fill="hold"/>
                                        <p:tgtEl>
                                          <p:spTgt spid="498745"/>
                                        </p:tgtEl>
                                        <p:attrNameLst>
                                          <p:attrName>ppt_x</p:attrName>
                                        </p:attrNameLst>
                                      </p:cBhvr>
                                      <p:tavLst>
                                        <p:tav tm="0">
                                          <p:val>
                                            <p:strVal val="#ppt_x"/>
                                          </p:val>
                                        </p:tav>
                                        <p:tav tm="100000">
                                          <p:val>
                                            <p:strVal val="#ppt_x"/>
                                          </p:val>
                                        </p:tav>
                                      </p:tavLst>
                                    </p:anim>
                                    <p:anim calcmode="lin" valueType="num">
                                      <p:cBhvr additive="base">
                                        <p:cTn id="8" dur="500" fill="hold"/>
                                        <p:tgtEl>
                                          <p:spTgt spid="49874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98746"/>
                                        </p:tgtEl>
                                        <p:attrNameLst>
                                          <p:attrName>style.visibility</p:attrName>
                                        </p:attrNameLst>
                                      </p:cBhvr>
                                      <p:to>
                                        <p:strVal val="visible"/>
                                      </p:to>
                                    </p:set>
                                    <p:anim calcmode="lin" valueType="num">
                                      <p:cBhvr additive="base">
                                        <p:cTn id="13" dur="500" fill="hold"/>
                                        <p:tgtEl>
                                          <p:spTgt spid="498746"/>
                                        </p:tgtEl>
                                        <p:attrNameLst>
                                          <p:attrName>ppt_x</p:attrName>
                                        </p:attrNameLst>
                                      </p:cBhvr>
                                      <p:tavLst>
                                        <p:tav tm="0">
                                          <p:val>
                                            <p:strVal val="#ppt_x"/>
                                          </p:val>
                                        </p:tav>
                                        <p:tav tm="100000">
                                          <p:val>
                                            <p:strVal val="#ppt_x"/>
                                          </p:val>
                                        </p:tav>
                                      </p:tavLst>
                                    </p:anim>
                                    <p:anim calcmode="lin" valueType="num">
                                      <p:cBhvr additive="base">
                                        <p:cTn id="14" dur="500" fill="hold"/>
                                        <p:tgtEl>
                                          <p:spTgt spid="498746"/>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499789"/>
                                        </p:tgtEl>
                                        <p:attrNameLst>
                                          <p:attrName>style.visibility</p:attrName>
                                        </p:attrNameLst>
                                      </p:cBhvr>
                                      <p:to>
                                        <p:strVal val="visible"/>
                                      </p:to>
                                    </p:set>
                                    <p:anim calcmode="lin" valueType="num">
                                      <p:cBhvr additive="base">
                                        <p:cTn id="19" dur="500" fill="hold"/>
                                        <p:tgtEl>
                                          <p:spTgt spid="499789"/>
                                        </p:tgtEl>
                                        <p:attrNameLst>
                                          <p:attrName>ppt_x</p:attrName>
                                        </p:attrNameLst>
                                      </p:cBhvr>
                                      <p:tavLst>
                                        <p:tav tm="0">
                                          <p:val>
                                            <p:strVal val="#ppt_x"/>
                                          </p:val>
                                        </p:tav>
                                        <p:tav tm="100000">
                                          <p:val>
                                            <p:strVal val="#ppt_x"/>
                                          </p:val>
                                        </p:tav>
                                      </p:tavLst>
                                    </p:anim>
                                    <p:anim calcmode="lin" valueType="num">
                                      <p:cBhvr additive="base">
                                        <p:cTn id="20" dur="500" fill="hold"/>
                                        <p:tgtEl>
                                          <p:spTgt spid="499789"/>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499790"/>
                                        </p:tgtEl>
                                        <p:attrNameLst>
                                          <p:attrName>style.visibility</p:attrName>
                                        </p:attrNameLst>
                                      </p:cBhvr>
                                      <p:to>
                                        <p:strVal val="visible"/>
                                      </p:to>
                                    </p:set>
                                    <p:anim calcmode="lin" valueType="num">
                                      <p:cBhvr additive="base">
                                        <p:cTn id="25" dur="500" fill="hold"/>
                                        <p:tgtEl>
                                          <p:spTgt spid="499790"/>
                                        </p:tgtEl>
                                        <p:attrNameLst>
                                          <p:attrName>ppt_x</p:attrName>
                                        </p:attrNameLst>
                                      </p:cBhvr>
                                      <p:tavLst>
                                        <p:tav tm="0">
                                          <p:val>
                                            <p:strVal val="#ppt_x"/>
                                          </p:val>
                                        </p:tav>
                                        <p:tav tm="100000">
                                          <p:val>
                                            <p:strVal val="#ppt_x"/>
                                          </p:val>
                                        </p:tav>
                                      </p:tavLst>
                                    </p:anim>
                                    <p:anim calcmode="lin" valueType="num">
                                      <p:cBhvr additive="base">
                                        <p:cTn id="26" dur="500" fill="hold"/>
                                        <p:tgtEl>
                                          <p:spTgt spid="49979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8745" grpId="0" bldLvl="0" animBg="1"/>
      <p:bldP spid="498746" grpId="0" bldLvl="0" animBg="1"/>
      <p:bldP spid="499789" grpId="0" animBg="1"/>
      <p:bldP spid="499790" grpId="0" animBg="1"/>
    </p:bldLst>
  </p:timing>
</p:sld>
</file>

<file path=ppt/slides/slide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33506" name="Text Box 2"/>
          <p:cNvSpPr txBox="1">
            <a:spLocks noChangeArrowheads="1"/>
          </p:cNvSpPr>
          <p:nvPr/>
        </p:nvSpPr>
        <p:spPr bwMode="auto">
          <a:xfrm>
            <a:off x="468313" y="517525"/>
            <a:ext cx="8496300" cy="823913"/>
          </a:xfrm>
          <a:prstGeom prst="rect">
            <a:avLst/>
          </a:prstGeom>
          <a:noFill/>
          <a:ln>
            <a:noFill/>
          </a:ln>
          <a:effectLst>
            <a:prstShdw prst="shdw17" dist="17961" dir="2700000">
              <a:srgbClr val="0000FF">
                <a:gamma/>
                <a:shade val="60000"/>
                <a:invGamma/>
              </a:srgbClr>
            </a:prstShdw>
          </a:effectLst>
          <a:extLst>
            <a:ext uri="{909E8E84-426E-40DD-AFC4-6F175D3DCCD1}">
              <a14:hiddenFill xmlns:a14="http://schemas.microsoft.com/office/drawing/2010/main">
                <a:solidFill>
                  <a:srgbClr val="0000FF"/>
                </a:solidFill>
              </a14:hiddenFill>
            </a:ext>
            <a:ext uri="{91240B29-F687-4F45-9708-019B960494DF}">
              <a14:hiddenLine xmlns:a14="http://schemas.microsoft.com/office/drawing/2010/main" w="12700">
                <a:solidFill>
                  <a:schemeClr val="tx1"/>
                </a:solidFill>
                <a:miter lim="800000"/>
                <a:headEnd/>
                <a:tailEnd/>
              </a14:hiddenLine>
            </a:ext>
          </a:extLst>
        </p:spPr>
        <p:txBody>
          <a:bodyPr anchor="ctr">
            <a:spAutoFit/>
          </a:bodyPr>
          <a:lstStyle/>
          <a:p>
            <a:pPr algn="ctr" eaLnBrk="0" hangingPunct="0"/>
            <a:r>
              <a:rPr kumimoji="1" lang="zh-CN" altLang="en-US" sz="4800" b="1">
                <a:solidFill>
                  <a:schemeClr val="tx1"/>
                </a:solidFill>
                <a:latin typeface="隶书" panose="02010509060101010101" pitchFamily="49" charset="-122"/>
                <a:ea typeface="隶书" panose="02010509060101010101" pitchFamily="49" charset="-122"/>
              </a:rPr>
              <a:t>第一章  绪论</a:t>
            </a:r>
          </a:p>
        </p:txBody>
      </p:sp>
      <p:grpSp>
        <p:nvGrpSpPr>
          <p:cNvPr id="533507" name="Group 3"/>
          <p:cNvGrpSpPr/>
          <p:nvPr/>
        </p:nvGrpSpPr>
        <p:grpSpPr bwMode="auto">
          <a:xfrm>
            <a:off x="2411413" y="2852738"/>
            <a:ext cx="4608512" cy="647700"/>
            <a:chOff x="158" y="1820"/>
            <a:chExt cx="2903" cy="385"/>
          </a:xfrm>
        </p:grpSpPr>
        <p:pic>
          <p:nvPicPr>
            <p:cNvPr id="533508" name="Picture 4" descr="GEL Rounded Rectangle aquamarine">
              <a:hlinkClick r:id="rId2" action="ppaction://hlinksldjump"/>
            </p:cNvPr>
            <p:cNvPicPr>
              <a:picLocks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57" y="1820"/>
              <a:ext cx="2404" cy="3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33509" name="Text Box 5">
              <a:hlinkClick r:id="rId2" action="ppaction://hlinksldjump"/>
            </p:cNvPr>
            <p:cNvSpPr txBox="1">
              <a:spLocks noChangeArrowheads="1"/>
            </p:cNvSpPr>
            <p:nvPr/>
          </p:nvSpPr>
          <p:spPr bwMode="auto">
            <a:xfrm>
              <a:off x="749" y="1842"/>
              <a:ext cx="2222" cy="2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zh-CN" altLang="en-US" sz="2600" b="1">
                  <a:solidFill>
                    <a:srgbClr val="CC0000"/>
                  </a:solidFill>
                  <a:latin typeface="Times New Roman" panose="02020603050405020304" pitchFamily="18" charset="0"/>
                  <a:ea typeface="隶书" panose="02010509060101010101" pitchFamily="49" charset="-122"/>
                </a:rPr>
                <a:t>仪器发展概况</a:t>
              </a:r>
            </a:p>
          </p:txBody>
        </p:sp>
        <p:pic>
          <p:nvPicPr>
            <p:cNvPr id="533510" name="Picture 6" descr="GEL Rounded Rectangle aquamarine">
              <a:hlinkClick r:id="rId2" action="ppaction://hlinksldjump"/>
            </p:cNvPr>
            <p:cNvPicPr>
              <a:picLocks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58" y="1820"/>
              <a:ext cx="572" cy="3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33511" name="Text Box 7">
              <a:hlinkClick r:id="rId2" action="ppaction://hlinksldjump"/>
            </p:cNvPr>
            <p:cNvSpPr txBox="1">
              <a:spLocks noChangeArrowheads="1"/>
            </p:cNvSpPr>
            <p:nvPr/>
          </p:nvSpPr>
          <p:spPr bwMode="auto">
            <a:xfrm>
              <a:off x="242" y="1865"/>
              <a:ext cx="415" cy="2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sz="2600" b="1">
                  <a:solidFill>
                    <a:srgbClr val="CC0000"/>
                  </a:solidFill>
                  <a:latin typeface="Times New Roman" panose="02020603050405020304" pitchFamily="18" charset="0"/>
                </a:rPr>
                <a:t>1.1</a:t>
              </a:r>
            </a:p>
          </p:txBody>
        </p:sp>
      </p:grpSp>
      <p:grpSp>
        <p:nvGrpSpPr>
          <p:cNvPr id="533512" name="Group 8"/>
          <p:cNvGrpSpPr/>
          <p:nvPr/>
        </p:nvGrpSpPr>
        <p:grpSpPr bwMode="auto">
          <a:xfrm>
            <a:off x="2411413" y="3681413"/>
            <a:ext cx="4608512" cy="611187"/>
            <a:chOff x="158" y="2319"/>
            <a:chExt cx="2903" cy="385"/>
          </a:xfrm>
        </p:grpSpPr>
        <p:pic>
          <p:nvPicPr>
            <p:cNvPr id="533513" name="Picture 9" descr="GEL Rounded Rectangle aquamarine"/>
            <p:cNvPicPr>
              <a:picLocks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57" y="2319"/>
              <a:ext cx="2404" cy="3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33514" name="Text Box 10">
              <a:hlinkClick r:id="rId6" action="ppaction://hlinksldjump"/>
            </p:cNvPr>
            <p:cNvSpPr txBox="1">
              <a:spLocks noChangeArrowheads="1"/>
            </p:cNvSpPr>
            <p:nvPr/>
          </p:nvSpPr>
          <p:spPr bwMode="auto">
            <a:xfrm>
              <a:off x="749" y="2341"/>
              <a:ext cx="2222" cy="3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zh-CN" altLang="en-US" sz="2600" b="1">
                  <a:solidFill>
                    <a:srgbClr val="CC0000"/>
                  </a:solidFill>
                  <a:latin typeface="Times New Roman" panose="02020603050405020304" pitchFamily="18" charset="0"/>
                  <a:ea typeface="隶书" panose="02010509060101010101" pitchFamily="49" charset="-122"/>
                </a:rPr>
                <a:t>智能仪器发展趋势</a:t>
              </a:r>
            </a:p>
          </p:txBody>
        </p:sp>
        <p:pic>
          <p:nvPicPr>
            <p:cNvPr id="533515" name="Picture 11" descr="GEL Rounded Rectangle aquamarine">
              <a:hlinkClick r:id="rId7" action="ppaction://hlinksldjump"/>
            </p:cNvPr>
            <p:cNvPicPr>
              <a:picLocks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158" y="2319"/>
              <a:ext cx="572" cy="3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33516" name="Text Box 12">
              <a:hlinkClick r:id="rId6" action="ppaction://hlinksldjump"/>
            </p:cNvPr>
            <p:cNvSpPr txBox="1">
              <a:spLocks noChangeArrowheads="1"/>
            </p:cNvSpPr>
            <p:nvPr/>
          </p:nvSpPr>
          <p:spPr bwMode="auto">
            <a:xfrm>
              <a:off x="242" y="2364"/>
              <a:ext cx="415" cy="3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sz="2600" b="1">
                  <a:solidFill>
                    <a:srgbClr val="CC0000"/>
                  </a:solidFill>
                  <a:latin typeface="Times New Roman" panose="02020603050405020304" pitchFamily="18" charset="0"/>
                </a:rPr>
                <a:t>1.2</a:t>
              </a:r>
            </a:p>
          </p:txBody>
        </p:sp>
      </p:grpSp>
      <p:grpSp>
        <p:nvGrpSpPr>
          <p:cNvPr id="533517" name="Group 13"/>
          <p:cNvGrpSpPr/>
          <p:nvPr/>
        </p:nvGrpSpPr>
        <p:grpSpPr bwMode="auto">
          <a:xfrm>
            <a:off x="2411413" y="4437063"/>
            <a:ext cx="4608512" cy="611187"/>
            <a:chOff x="158" y="2818"/>
            <a:chExt cx="2903" cy="385"/>
          </a:xfrm>
        </p:grpSpPr>
        <p:pic>
          <p:nvPicPr>
            <p:cNvPr id="533518" name="Picture 14" descr="GEL Rounded Rectangle aquamarine">
              <a:hlinkClick r:id="rId9" action="ppaction://hlinksldjump"/>
            </p:cNvPr>
            <p:cNvPicPr>
              <a:picLocks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57" y="2818"/>
              <a:ext cx="2404" cy="3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33519" name="Text Box 15">
              <a:hlinkClick r:id="rId9" action="ppaction://hlinksldjump"/>
            </p:cNvPr>
            <p:cNvSpPr txBox="1">
              <a:spLocks noChangeArrowheads="1"/>
            </p:cNvSpPr>
            <p:nvPr/>
          </p:nvSpPr>
          <p:spPr bwMode="auto">
            <a:xfrm>
              <a:off x="749" y="2840"/>
              <a:ext cx="2222" cy="3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zh-CN" altLang="en-US" sz="2600" b="1">
                  <a:solidFill>
                    <a:srgbClr val="CC0000"/>
                  </a:solidFill>
                  <a:latin typeface="Times New Roman" panose="02020603050405020304" pitchFamily="18" charset="0"/>
                  <a:ea typeface="隶书" panose="02010509060101010101" pitchFamily="49" charset="-122"/>
                </a:rPr>
                <a:t>分类、组成和特点</a:t>
              </a:r>
            </a:p>
          </p:txBody>
        </p:sp>
        <p:pic>
          <p:nvPicPr>
            <p:cNvPr id="533520" name="Picture 16" descr="GEL Rounded Rectangle aquamarine">
              <a:hlinkClick r:id="rId10" action="ppaction://hlinksldjump"/>
            </p:cNvPr>
            <p:cNvPicPr>
              <a:picLocks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158" y="2818"/>
              <a:ext cx="572" cy="3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33521" name="Text Box 17">
              <a:hlinkClick r:id="rId9" action="ppaction://hlinksldjump"/>
            </p:cNvPr>
            <p:cNvSpPr txBox="1">
              <a:spLocks noChangeArrowheads="1"/>
            </p:cNvSpPr>
            <p:nvPr/>
          </p:nvSpPr>
          <p:spPr bwMode="auto">
            <a:xfrm>
              <a:off x="242" y="2863"/>
              <a:ext cx="415" cy="3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sz="2600" b="1">
                  <a:solidFill>
                    <a:srgbClr val="CC0000"/>
                  </a:solidFill>
                  <a:latin typeface="Times New Roman" panose="02020603050405020304" pitchFamily="18" charset="0"/>
                </a:rPr>
                <a:t>1.3</a:t>
              </a:r>
            </a:p>
          </p:txBody>
        </p:sp>
      </p:grpSp>
      <p:grpSp>
        <p:nvGrpSpPr>
          <p:cNvPr id="533522" name="Group 18"/>
          <p:cNvGrpSpPr/>
          <p:nvPr/>
        </p:nvGrpSpPr>
        <p:grpSpPr bwMode="auto">
          <a:xfrm>
            <a:off x="2411413" y="5229225"/>
            <a:ext cx="4608512" cy="611188"/>
            <a:chOff x="158" y="3317"/>
            <a:chExt cx="2903" cy="385"/>
          </a:xfrm>
        </p:grpSpPr>
        <p:pic>
          <p:nvPicPr>
            <p:cNvPr id="533523" name="Picture 19" descr="GEL Rounded Rectangle aquamarine">
              <a:hlinkClick r:id="rId11" action="ppaction://hlinksldjump"/>
            </p:cNvPr>
            <p:cNvPicPr>
              <a:picLocks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57" y="3317"/>
              <a:ext cx="2404" cy="3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33524" name="Text Box 20">
              <a:hlinkClick r:id="rId12" action="ppaction://hlinksldjump"/>
            </p:cNvPr>
            <p:cNvSpPr txBox="1">
              <a:spLocks noChangeArrowheads="1"/>
            </p:cNvSpPr>
            <p:nvPr/>
          </p:nvSpPr>
          <p:spPr bwMode="auto">
            <a:xfrm>
              <a:off x="749" y="3339"/>
              <a:ext cx="2222" cy="3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zh-CN" altLang="en-US" sz="2600" b="1">
                  <a:solidFill>
                    <a:srgbClr val="CC0000"/>
                  </a:solidFill>
                  <a:latin typeface="Times New Roman" panose="02020603050405020304" pitchFamily="18" charset="0"/>
                  <a:ea typeface="隶书" panose="02010509060101010101" pitchFamily="49" charset="-122"/>
                </a:rPr>
                <a:t>设计要求、原则及步骤</a:t>
              </a:r>
            </a:p>
          </p:txBody>
        </p:sp>
        <p:pic>
          <p:nvPicPr>
            <p:cNvPr id="533525" name="Picture 21" descr="GEL Rounded Rectangle aquamarine">
              <a:hlinkClick r:id="rId11" action="ppaction://hlinksldjump"/>
            </p:cNvPr>
            <p:cNvPicPr>
              <a:picLocks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158" y="3317"/>
              <a:ext cx="572" cy="3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33526" name="Text Box 22">
              <a:hlinkClick r:id="rId12" action="ppaction://hlinksldjump"/>
            </p:cNvPr>
            <p:cNvSpPr txBox="1">
              <a:spLocks noChangeArrowheads="1"/>
            </p:cNvSpPr>
            <p:nvPr/>
          </p:nvSpPr>
          <p:spPr bwMode="auto">
            <a:xfrm>
              <a:off x="242" y="3362"/>
              <a:ext cx="415" cy="3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sz="2600" b="1">
                  <a:solidFill>
                    <a:srgbClr val="CC0000"/>
                  </a:solidFill>
                  <a:latin typeface="Times New Roman" panose="02020603050405020304" pitchFamily="18" charset="0"/>
                </a:rPr>
                <a:t>1.4</a:t>
              </a:r>
            </a:p>
          </p:txBody>
        </p:sp>
      </p:grpSp>
      <p:grpSp>
        <p:nvGrpSpPr>
          <p:cNvPr id="533530" name="Group 26"/>
          <p:cNvGrpSpPr/>
          <p:nvPr/>
        </p:nvGrpSpPr>
        <p:grpSpPr bwMode="auto">
          <a:xfrm>
            <a:off x="3059113" y="1701800"/>
            <a:ext cx="3024187" cy="1079500"/>
            <a:chOff x="1928" y="890"/>
            <a:chExt cx="1905" cy="680"/>
          </a:xfrm>
        </p:grpSpPr>
        <p:pic>
          <p:nvPicPr>
            <p:cNvPr id="533531" name="Picture 27" descr="GEL Oval MS-blue"/>
            <p:cNvPicPr preferRelativeResize="0">
              <a:picLocks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1928" y="890"/>
              <a:ext cx="1905" cy="680"/>
            </a:xfrm>
            <a:prstGeom prst="rect">
              <a:avLst/>
            </a:prstGeom>
            <a:noFill/>
            <a:extLst>
              <a:ext uri="{909E8E84-426E-40DD-AFC4-6F175D3DCCD1}">
                <a14:hiddenFill xmlns:a14="http://schemas.microsoft.com/office/drawing/2010/main">
                  <a:solidFill>
                    <a:srgbClr val="FFFFFF"/>
                  </a:solidFill>
                </a14:hiddenFill>
              </a:ext>
            </a:extLst>
          </p:spPr>
        </p:pic>
        <p:pic>
          <p:nvPicPr>
            <p:cNvPr id="533532" name="Picture 28" descr="GEL Oval MS-yellow">
              <a:hlinkClick r:id="rId14" action="ppaction://hlinksldjump"/>
            </p:cNvPr>
            <p:cNvPicPr>
              <a:picLocks noChangeArrowheads="1"/>
            </p:cNvPicPr>
            <p:nvPr/>
          </p:nvPicPr>
          <p:blipFill>
            <a:blip r:embed="rId15" cstate="print">
              <a:extLst>
                <a:ext uri="{28A0092B-C50C-407E-A947-70E740481C1C}">
                  <a14:useLocalDpi xmlns:a14="http://schemas.microsoft.com/office/drawing/2010/main" val="0"/>
                </a:ext>
              </a:extLst>
            </a:blip>
            <a:srcRect/>
            <a:stretch>
              <a:fillRect/>
            </a:stretch>
          </p:blipFill>
          <p:spPr bwMode="auto">
            <a:xfrm>
              <a:off x="2018" y="981"/>
              <a:ext cx="1715" cy="499"/>
            </a:xfrm>
            <a:prstGeom prst="rect">
              <a:avLst/>
            </a:prstGeom>
            <a:noFill/>
            <a:extLst>
              <a:ext uri="{909E8E84-426E-40DD-AFC4-6F175D3DCCD1}">
                <a14:hiddenFill xmlns:a14="http://schemas.microsoft.com/office/drawing/2010/main">
                  <a:solidFill>
                    <a:srgbClr val="FFFFFF"/>
                  </a:solidFill>
                </a14:hiddenFill>
              </a:ext>
            </a:extLst>
          </p:spPr>
        </p:pic>
        <p:sp>
          <p:nvSpPr>
            <p:cNvPr id="533533" name="Text Box 29" descr="斜纹布">
              <a:hlinkClick r:id="rId14" action="ppaction://hlinksldjump"/>
            </p:cNvPr>
            <p:cNvSpPr txBox="1">
              <a:spLocks noChangeArrowheads="1"/>
            </p:cNvSpPr>
            <p:nvPr/>
          </p:nvSpPr>
          <p:spPr bwMode="auto">
            <a:xfrm>
              <a:off x="2291" y="1062"/>
              <a:ext cx="1238" cy="365"/>
            </a:xfrm>
            <a:prstGeom prst="rect">
              <a:avLst/>
            </a:prstGeom>
            <a:noFill/>
            <a:ln>
              <a:noFill/>
            </a:ln>
            <a:effectLst>
              <a:prstShdw prst="shdw17" dist="17961" dir="2700000">
                <a:schemeClr val="bg2"/>
              </a:prstShdw>
            </a:effectLst>
            <a:extLst>
              <a:ext uri="{909E8E84-426E-40DD-AFC4-6F175D3DCCD1}">
                <a14:hiddenFill xmlns:a14="http://schemas.microsoft.com/office/drawing/2010/main">
                  <a:blipFill dpi="0" rotWithShape="0">
                    <a:blip/>
                    <a:srcRect/>
                    <a:tile tx="0" ty="0" sx="100000" sy="100000" flip="none" algn="tl"/>
                  </a:blipFill>
                </a14:hiddenFill>
              </a:ext>
              <a:ext uri="{91240B29-F687-4F45-9708-019B960494DF}">
                <a14:hiddenLine xmlns:a14="http://schemas.microsoft.com/office/drawing/2010/main" w="28575">
                  <a:solidFill>
                    <a:schemeClr val="tx1"/>
                  </a:solidFill>
                  <a:miter lim="800000"/>
                  <a:headEnd/>
                  <a:tailEnd/>
                </a14:hiddenLine>
              </a:ext>
            </a:extLst>
          </p:spPr>
          <p:txBody>
            <a:bodyPr>
              <a:spAutoFit/>
            </a:bodyPr>
            <a:lstStyle/>
            <a:p>
              <a:pPr algn="ctr">
                <a:spcBef>
                  <a:spcPct val="50000"/>
                </a:spcBef>
              </a:pPr>
              <a:r>
                <a:rPr lang="zh-CN" altLang="en-US" sz="3200" b="1">
                  <a:solidFill>
                    <a:srgbClr val="CC0000"/>
                  </a:solidFill>
                  <a:latin typeface="Times New Roman" panose="02020603050405020304" pitchFamily="18" charset="0"/>
                </a:rPr>
                <a:t>本章内容</a:t>
              </a:r>
            </a:p>
          </p:txBody>
        </p:sp>
      </p:grpSp>
    </p:spTree>
  </p:cSld>
  <p:clrMapOvr>
    <a:masterClrMapping/>
  </p:clrMapOvr>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9412" name="Rectangle 4" descr="斜纹布"/>
          <p:cNvSpPr>
            <a:spLocks noChangeArrowheads="1"/>
          </p:cNvSpPr>
          <p:nvPr/>
        </p:nvSpPr>
        <p:spPr bwMode="auto">
          <a:xfrm>
            <a:off x="374650" y="1882775"/>
            <a:ext cx="8545830" cy="3415030"/>
          </a:xfrm>
          <a:prstGeom prst="rect">
            <a:avLst/>
          </a:prstGeom>
          <a:noFill/>
          <a:ln>
            <a:noFill/>
          </a:ln>
          <a:effectLst>
            <a:prstShdw prst="shdw17" dist="17961" dir="2700000">
              <a:schemeClr val="bg2"/>
            </a:prstShdw>
          </a:effectLst>
          <a:extLst>
            <a:ext uri="{909E8E84-426E-40DD-AFC4-6F175D3DCCD1}">
              <a14:hiddenFill xmlns:a14="http://schemas.microsoft.com/office/drawing/2010/main">
                <a:blipFill dpi="0" rotWithShape="0">
                  <a:blip/>
                  <a:srcRect/>
                  <a:tile tx="0" ty="0" sx="100000" sy="100000" flip="none" algn="tl"/>
                </a:blipFill>
              </a14:hiddenFill>
            </a:ext>
            <a:ext uri="{91240B29-F687-4F45-9708-019B960494DF}">
              <a14:hiddenLine xmlns:a14="http://schemas.microsoft.com/office/drawing/2010/main" w="28575">
                <a:solidFill>
                  <a:schemeClr val="tx1"/>
                </a:solidFill>
                <a:miter lim="800000"/>
                <a:headEnd/>
                <a:tailEnd/>
              </a14:hiddenLine>
            </a:ext>
          </a:extLst>
        </p:spPr>
        <p:txBody>
          <a:bodyPr wrap="square" anchor="ctr">
            <a:spAutoFit/>
          </a:bodyPr>
          <a:lstStyle/>
          <a:p>
            <a:r>
              <a:rPr lang="zh-CN" altLang="en-US" sz="2400" b="1"/>
              <a:t>目前常用的单片机有</a:t>
            </a:r>
            <a:r>
              <a:rPr lang="en-US" altLang="zh-CN" sz="2400" b="1"/>
              <a:t>Intel</a:t>
            </a:r>
            <a:r>
              <a:rPr lang="zh-CN" altLang="en-US" sz="2400" b="1"/>
              <a:t>公司的</a:t>
            </a:r>
            <a:r>
              <a:rPr lang="en-US" altLang="zh-CN" sz="2400" b="1"/>
              <a:t>MCS-51/52</a:t>
            </a:r>
            <a:r>
              <a:rPr lang="zh-CN" altLang="en-US" sz="2400" b="1"/>
              <a:t>系列、</a:t>
            </a:r>
            <a:r>
              <a:rPr lang="en-US" altLang="zh-CN" sz="2400" b="1"/>
              <a:t>Motorola</a:t>
            </a:r>
            <a:r>
              <a:rPr lang="zh-CN" altLang="en-US" sz="2400" b="1"/>
              <a:t>公司</a:t>
            </a:r>
            <a:r>
              <a:rPr lang="en-US" altLang="zh-CN" sz="2400" b="1"/>
              <a:t>MC68</a:t>
            </a:r>
            <a:r>
              <a:rPr lang="zh-CN" altLang="en-US" sz="2400" b="1"/>
              <a:t>系列以及与之兼容的多种改进升级型芯片</a:t>
            </a:r>
            <a:r>
              <a:rPr lang="en-US" altLang="zh-CN" sz="2400" b="1"/>
              <a:t>(</a:t>
            </a:r>
            <a:r>
              <a:rPr lang="zh-CN" altLang="en-US" sz="2400" b="1"/>
              <a:t>如</a:t>
            </a:r>
            <a:r>
              <a:rPr lang="en-US" altLang="zh-CN" sz="2400" b="1"/>
              <a:t>80C51</a:t>
            </a:r>
            <a:r>
              <a:rPr lang="zh-CN" altLang="en-US" sz="2400" b="1"/>
              <a:t>系列</a:t>
            </a:r>
            <a:r>
              <a:rPr lang="en-US" altLang="zh-CN" sz="2400" b="1"/>
              <a:t>)</a:t>
            </a:r>
            <a:r>
              <a:rPr lang="zh-CN" altLang="en-US" sz="2400" b="1"/>
              <a:t>等。另外，美国</a:t>
            </a:r>
            <a:r>
              <a:rPr lang="en-US" altLang="zh-CN" sz="2400" b="1"/>
              <a:t>Silabs</a:t>
            </a:r>
            <a:r>
              <a:rPr lang="zh-CN" altLang="en-US" sz="2400" b="1"/>
              <a:t>公司的</a:t>
            </a:r>
            <a:r>
              <a:rPr lang="en-US" altLang="zh-CN" sz="2400" b="1"/>
              <a:t>F</a:t>
            </a:r>
            <a:r>
              <a:rPr lang="zh-CN" altLang="en-US" sz="2400" b="1"/>
              <a:t>系列单片机如</a:t>
            </a:r>
            <a:r>
              <a:rPr lang="en-US" altLang="zh-CN" sz="2400" b="1"/>
              <a:t>C8051F02X</a:t>
            </a:r>
            <a:r>
              <a:rPr lang="zh-CN" altLang="en-US" sz="2400" b="1"/>
              <a:t>，在需要</a:t>
            </a:r>
            <a:r>
              <a:rPr lang="en-US" altLang="zh-CN" sz="2400" b="1"/>
              <a:t>A/D</a:t>
            </a:r>
            <a:r>
              <a:rPr lang="zh-CN" altLang="en-US" sz="2400" b="1"/>
              <a:t>、</a:t>
            </a:r>
            <a:r>
              <a:rPr lang="en-US" altLang="zh-CN" sz="2400" b="1"/>
              <a:t>D/A</a:t>
            </a:r>
            <a:r>
              <a:rPr lang="zh-CN" altLang="en-US" sz="2400" b="1"/>
              <a:t>、比较器、多中断时比较合适。</a:t>
            </a:r>
            <a:r>
              <a:rPr lang="en-US" altLang="zh-CN" sz="2400" b="1"/>
              <a:t>Philips</a:t>
            </a:r>
            <a:r>
              <a:rPr lang="zh-CN" altLang="en-US" sz="2400" b="1"/>
              <a:t>公司的</a:t>
            </a:r>
            <a:r>
              <a:rPr lang="en-US" altLang="zh-CN" sz="2400" b="1"/>
              <a:t>LPC92X</a:t>
            </a:r>
            <a:r>
              <a:rPr lang="zh-CN" altLang="en-US" sz="2400" b="1"/>
              <a:t>是一款较低价位的单片机，适合于许多集成度高、成本低的场合，如</a:t>
            </a:r>
            <a:r>
              <a:rPr lang="en-US" altLang="zh-CN" sz="2400" b="1"/>
              <a:t>LPC920/921/922</a:t>
            </a:r>
            <a:r>
              <a:rPr lang="zh-CN" altLang="en-US" sz="2400" b="1"/>
              <a:t>采用了高性能的处理器结构，集成了许多系统级功能，指令执行时间只需</a:t>
            </a:r>
            <a:r>
              <a:rPr lang="en-US" altLang="zh-CN" sz="2400" b="1"/>
              <a:t>2</a:t>
            </a:r>
            <a:r>
              <a:rPr lang="zh-CN" altLang="en-US" sz="2400" b="1"/>
              <a:t>到</a:t>
            </a:r>
            <a:r>
              <a:rPr lang="en-US" altLang="zh-CN" sz="2400" b="1"/>
              <a:t>4</a:t>
            </a:r>
            <a:r>
              <a:rPr lang="zh-CN" altLang="en-US" sz="2400" b="1"/>
              <a:t>个时钟周期，</a:t>
            </a:r>
            <a:r>
              <a:rPr lang="en-US" altLang="zh-CN" sz="2400" b="1"/>
              <a:t>6</a:t>
            </a:r>
            <a:r>
              <a:rPr lang="zh-CN" altLang="en-US" sz="2400" b="1"/>
              <a:t>倍于标准</a:t>
            </a:r>
            <a:r>
              <a:rPr lang="en-US" altLang="zh-CN" sz="2400" b="1"/>
              <a:t>80C51</a:t>
            </a:r>
            <a:r>
              <a:rPr lang="zh-CN" altLang="en-US" sz="2400" b="1"/>
              <a:t>器件。这样可大大减少元件的数目和电路板面积，降低系统的成本，满足多方面的性能要求。</a:t>
            </a:r>
          </a:p>
        </p:txBody>
      </p:sp>
      <p:sp>
        <p:nvSpPr>
          <p:cNvPr id="529413" name="Rectangle 5" descr="斜纹布"/>
          <p:cNvSpPr>
            <a:spLocks noChangeArrowheads="1"/>
          </p:cNvSpPr>
          <p:nvPr/>
        </p:nvSpPr>
        <p:spPr bwMode="auto">
          <a:xfrm>
            <a:off x="683895" y="1503204"/>
            <a:ext cx="3024188" cy="460375"/>
          </a:xfrm>
          <a:prstGeom prst="rect">
            <a:avLst/>
          </a:prstGeom>
          <a:noFill/>
          <a:ln>
            <a:noFill/>
          </a:ln>
          <a:effectLst>
            <a:prstShdw prst="shdw17" dist="17961" dir="2700000">
              <a:schemeClr val="bg2"/>
            </a:prstShdw>
          </a:effectLst>
          <a:extLst>
            <a:ext uri="{909E8E84-426E-40DD-AFC4-6F175D3DCCD1}">
              <a14:hiddenFill xmlns:a14="http://schemas.microsoft.com/office/drawing/2010/main">
                <a:blipFill dpi="0" rotWithShape="0">
                  <a:blip/>
                  <a:srcRect/>
                  <a:tile tx="0" ty="0" sx="100000" sy="100000" flip="none" algn="tl"/>
                </a:blipFill>
              </a14:hiddenFill>
            </a:ext>
            <a:ext uri="{91240B29-F687-4F45-9708-019B960494DF}">
              <a14:hiddenLine xmlns:a14="http://schemas.microsoft.com/office/drawing/2010/main" w="28575">
                <a:solidFill>
                  <a:schemeClr val="tx1"/>
                </a:solidFill>
                <a:miter lim="800000"/>
                <a:headEnd/>
                <a:tailEnd/>
              </a14:hiddenLine>
            </a:ext>
          </a:extLst>
        </p:spPr>
        <p:txBody>
          <a:bodyPr anchor="ctr">
            <a:spAutoFit/>
          </a:bodyPr>
          <a:lstStyle/>
          <a:p>
            <a:r>
              <a:rPr lang="en-US" altLang="zh-CN" sz="2400" b="1">
                <a:gradFill>
                  <a:gsLst>
                    <a:gs pos="3896">
                      <a:srgbClr val="F2E6CD"/>
                    </a:gs>
                    <a:gs pos="97000">
                      <a:srgbClr val="E3B84B"/>
                    </a:gs>
                  </a:gsLst>
                  <a:lin scaled="1"/>
                </a:gradFill>
                <a:latin typeface="楷体_GB2312" pitchFamily="49" charset="-122"/>
              </a:rPr>
              <a:t>1)</a:t>
            </a:r>
            <a:r>
              <a:rPr lang="zh-CN" altLang="en-US" sz="2400" b="1">
                <a:gradFill>
                  <a:gsLst>
                    <a:gs pos="3896">
                      <a:srgbClr val="F2E6CD"/>
                    </a:gs>
                    <a:gs pos="97000">
                      <a:srgbClr val="E3B84B"/>
                    </a:gs>
                  </a:gsLst>
                  <a:lin scaled="1"/>
                </a:gradFill>
                <a:latin typeface="楷体_GB2312" pitchFamily="49" charset="-122"/>
              </a:rPr>
              <a:t>单片机</a:t>
            </a:r>
            <a:r>
              <a:rPr lang="zh-CN" altLang="en-US" sz="2400" b="1">
                <a:gradFill>
                  <a:gsLst>
                    <a:gs pos="3896">
                      <a:srgbClr val="F2E6CD"/>
                    </a:gs>
                    <a:gs pos="97000">
                      <a:srgbClr val="E3B84B"/>
                    </a:gs>
                  </a:gsLst>
                  <a:lin scaled="1"/>
                </a:gradFill>
              </a:rPr>
              <a:t> </a:t>
            </a:r>
          </a:p>
        </p:txBody>
      </p:sp>
      <p:sp>
        <p:nvSpPr>
          <p:cNvPr id="497696" name="Rectangle 32" descr="斜纹布"/>
          <p:cNvSpPr>
            <a:spLocks noChangeArrowheads="1"/>
          </p:cNvSpPr>
          <p:nvPr/>
        </p:nvSpPr>
        <p:spPr bwMode="auto">
          <a:xfrm>
            <a:off x="682943" y="793909"/>
            <a:ext cx="3960812" cy="460375"/>
          </a:xfrm>
          <a:prstGeom prst="rect">
            <a:avLst/>
          </a:prstGeom>
          <a:noFill/>
          <a:ln>
            <a:noFill/>
          </a:ln>
          <a:effectLst>
            <a:prstShdw prst="shdw17" dist="17961" dir="2700000">
              <a:schemeClr val="bg2"/>
            </a:prstShdw>
          </a:effectLst>
          <a:extLst>
            <a:ext uri="{909E8E84-426E-40DD-AFC4-6F175D3DCCD1}">
              <a14:hiddenFill xmlns:a14="http://schemas.microsoft.com/office/drawing/2010/main">
                <a:blipFill dpi="0" rotWithShape="0">
                  <a:blip/>
                  <a:srcRect/>
                  <a:tile tx="0" ty="0" sx="100000" sy="100000" flip="none" algn="tl"/>
                </a:blipFill>
              </a14:hiddenFill>
            </a:ext>
            <a:ext uri="{91240B29-F687-4F45-9708-019B960494DF}">
              <a14:hiddenLine xmlns:a14="http://schemas.microsoft.com/office/drawing/2010/main" w="28575">
                <a:solidFill>
                  <a:schemeClr val="tx1"/>
                </a:solidFill>
                <a:miter lim="800000"/>
                <a:headEnd/>
                <a:tailEnd/>
              </a14:hiddenLine>
            </a:ext>
          </a:extLst>
        </p:spPr>
        <p:txBody>
          <a:bodyPr anchor="ctr">
            <a:spAutoFit/>
          </a:bodyPr>
          <a:lstStyle/>
          <a:p>
            <a:r>
              <a:rPr lang="en-US" altLang="zh-CN" sz="2400" b="1">
                <a:solidFill>
                  <a:schemeClr val="tx1"/>
                </a:solidFill>
                <a:latin typeface="楷体_GB2312" pitchFamily="49" charset="-122"/>
              </a:rPr>
              <a:t>3</a:t>
            </a:r>
            <a:r>
              <a:rPr lang="zh-CN" altLang="en-US" sz="2400" b="1">
                <a:solidFill>
                  <a:schemeClr val="tx1"/>
                </a:solidFill>
                <a:latin typeface="楷体_GB2312" pitchFamily="49" charset="-122"/>
              </a:rPr>
              <a:t>．方案实施步骤</a:t>
            </a:r>
          </a:p>
        </p:txBody>
      </p:sp>
      <p:sp>
        <p:nvSpPr>
          <p:cNvPr id="495658" name="Rectangle 42" descr="斜纹布"/>
          <p:cNvSpPr>
            <a:spLocks noChangeArrowheads="1"/>
          </p:cNvSpPr>
          <p:nvPr/>
        </p:nvSpPr>
        <p:spPr bwMode="auto">
          <a:xfrm>
            <a:off x="611823" y="435134"/>
            <a:ext cx="5257800" cy="460375"/>
          </a:xfrm>
          <a:prstGeom prst="rect">
            <a:avLst/>
          </a:prstGeom>
          <a:noFill/>
          <a:ln>
            <a:noFill/>
          </a:ln>
          <a:effectLst>
            <a:prstShdw prst="shdw17" dist="17961" dir="2700000">
              <a:schemeClr val="bg2"/>
            </a:prstShdw>
          </a:effectLst>
          <a:extLst>
            <a:ext uri="{909E8E84-426E-40DD-AFC4-6F175D3DCCD1}">
              <a14:hiddenFill xmlns:a14="http://schemas.microsoft.com/office/drawing/2010/main">
                <a:blipFill dpi="0" rotWithShape="0">
                  <a:blip/>
                  <a:srcRect/>
                  <a:tile tx="0" ty="0" sx="100000" sy="100000" flip="none" algn="tl"/>
                </a:blipFill>
              </a14:hiddenFill>
            </a:ext>
            <a:ext uri="{91240B29-F687-4F45-9708-019B960494DF}">
              <a14:hiddenLine xmlns:a14="http://schemas.microsoft.com/office/drawing/2010/main" w="28575">
                <a:solidFill>
                  <a:schemeClr val="tx1"/>
                </a:solidFill>
                <a:miter lim="800000"/>
                <a:headEnd/>
                <a:tailEnd/>
              </a14:hiddenLine>
            </a:ext>
          </a:extLst>
        </p:spPr>
        <p:txBody>
          <a:bodyPr anchor="ctr">
            <a:spAutoFit/>
          </a:bodyPr>
          <a:lstStyle/>
          <a:p>
            <a:r>
              <a:rPr lang="en-US" altLang="zh-CN" sz="2400" b="1">
                <a:solidFill>
                  <a:srgbClr val="FF0000"/>
                </a:solidFill>
                <a:latin typeface="楷体_GB2312" pitchFamily="49" charset="-122"/>
              </a:rPr>
              <a:t>1.4.3</a:t>
            </a:r>
            <a:r>
              <a:rPr lang="zh-CN" altLang="en-US" sz="2400" b="1">
                <a:solidFill>
                  <a:srgbClr val="FF0000"/>
                </a:solidFill>
                <a:latin typeface="楷体_GB2312" pitchFamily="49" charset="-122"/>
              </a:rPr>
              <a:t>智能仪器的设计步骤</a:t>
            </a:r>
          </a:p>
        </p:txBody>
      </p:sp>
      <p:sp>
        <p:nvSpPr>
          <p:cNvPr id="498745" name="Rectangle 57" descr="斜纹布"/>
          <p:cNvSpPr>
            <a:spLocks noChangeArrowheads="1"/>
          </p:cNvSpPr>
          <p:nvPr/>
        </p:nvSpPr>
        <p:spPr bwMode="auto">
          <a:xfrm>
            <a:off x="469265" y="1138397"/>
            <a:ext cx="7989888" cy="460375"/>
          </a:xfrm>
          <a:prstGeom prst="rect">
            <a:avLst/>
          </a:prstGeom>
          <a:noFill/>
          <a:ln>
            <a:noFill/>
          </a:ln>
          <a:effectLst>
            <a:prstShdw prst="shdw17" dist="17961" dir="2700000">
              <a:schemeClr val="bg2"/>
            </a:prstShdw>
          </a:effectLst>
          <a:extLst>
            <a:ext uri="{909E8E84-426E-40DD-AFC4-6F175D3DCCD1}">
              <a14:hiddenFill xmlns:a14="http://schemas.microsoft.com/office/drawing/2010/main">
                <a:blipFill dpi="0" rotWithShape="0">
                  <a:blip/>
                  <a:srcRect/>
                  <a:tile tx="0" ty="0" sx="100000" sy="100000" flip="none" algn="tl"/>
                </a:blipFill>
              </a14:hiddenFill>
            </a:ext>
            <a:ext uri="{91240B29-F687-4F45-9708-019B960494DF}">
              <a14:hiddenLine xmlns:a14="http://schemas.microsoft.com/office/drawing/2010/main" w="28575">
                <a:solidFill>
                  <a:schemeClr val="tx1"/>
                </a:solidFill>
                <a:miter lim="800000"/>
                <a:headEnd/>
                <a:tailEnd/>
              </a14:hiddenLine>
            </a:ext>
          </a:extLst>
        </p:spPr>
        <p:txBody>
          <a:bodyPr anchor="ctr">
            <a:spAutoFit/>
          </a:bodyPr>
          <a:lstStyle/>
          <a:p>
            <a:r>
              <a:rPr lang="zh-CN" altLang="en-US" sz="2400" b="1">
                <a:solidFill>
                  <a:srgbClr val="FFFFFF"/>
                </a:solidFill>
                <a:latin typeface="楷体_GB2312" pitchFamily="49" charset="-122"/>
              </a:rPr>
              <a:t>（</a:t>
            </a:r>
            <a:r>
              <a:rPr lang="en-US" altLang="zh-CN" sz="2400" b="1">
                <a:solidFill>
                  <a:srgbClr val="FFFFFF"/>
                </a:solidFill>
                <a:latin typeface="楷体_GB2312" pitchFamily="49" charset="-122"/>
              </a:rPr>
              <a:t>1</a:t>
            </a:r>
            <a:r>
              <a:rPr lang="zh-CN" altLang="en-US" sz="2400" b="1">
                <a:solidFill>
                  <a:srgbClr val="FFFFFF"/>
                </a:solidFill>
                <a:latin typeface="楷体_GB2312" pitchFamily="49" charset="-122"/>
              </a:rPr>
              <a:t>）根据仪器总体方案，确定仪器的核心部件</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29412"/>
                                        </p:tgtEl>
                                        <p:attrNameLst>
                                          <p:attrName>style.visibility</p:attrName>
                                        </p:attrNameLst>
                                      </p:cBhvr>
                                      <p:to>
                                        <p:strVal val="visible"/>
                                      </p:to>
                                    </p:set>
                                    <p:anim calcmode="lin" valueType="num">
                                      <p:cBhvr additive="base">
                                        <p:cTn id="7" dur="500" fill="hold"/>
                                        <p:tgtEl>
                                          <p:spTgt spid="529412"/>
                                        </p:tgtEl>
                                        <p:attrNameLst>
                                          <p:attrName>ppt_x</p:attrName>
                                        </p:attrNameLst>
                                      </p:cBhvr>
                                      <p:tavLst>
                                        <p:tav tm="0">
                                          <p:val>
                                            <p:strVal val="#ppt_x"/>
                                          </p:val>
                                        </p:tav>
                                        <p:tav tm="100000">
                                          <p:val>
                                            <p:strVal val="#ppt_x"/>
                                          </p:val>
                                        </p:tav>
                                      </p:tavLst>
                                    </p:anim>
                                    <p:anim calcmode="lin" valueType="num">
                                      <p:cBhvr additive="base">
                                        <p:cTn id="8" dur="500" fill="hold"/>
                                        <p:tgtEl>
                                          <p:spTgt spid="52941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9412" grpId="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9754" name="Rectangle 74" descr="斜纹布"/>
          <p:cNvSpPr>
            <a:spLocks noChangeArrowheads="1"/>
          </p:cNvSpPr>
          <p:nvPr/>
        </p:nvSpPr>
        <p:spPr bwMode="auto">
          <a:xfrm>
            <a:off x="756603" y="1569244"/>
            <a:ext cx="1943100" cy="460375"/>
          </a:xfrm>
          <a:prstGeom prst="rect">
            <a:avLst/>
          </a:prstGeom>
          <a:noFill/>
          <a:ln>
            <a:noFill/>
          </a:ln>
          <a:effectLst>
            <a:prstShdw prst="shdw17" dist="17961" dir="2700000">
              <a:schemeClr val="bg2"/>
            </a:prstShdw>
          </a:effectLst>
          <a:extLst>
            <a:ext uri="{909E8E84-426E-40DD-AFC4-6F175D3DCCD1}">
              <a14:hiddenFill xmlns:a14="http://schemas.microsoft.com/office/drawing/2010/main">
                <a:blipFill dpi="0" rotWithShape="0">
                  <a:blip/>
                  <a:srcRect/>
                  <a:tile tx="0" ty="0" sx="100000" sy="100000" flip="none" algn="tl"/>
                </a:blipFill>
              </a14:hiddenFill>
            </a:ext>
            <a:ext uri="{91240B29-F687-4F45-9708-019B960494DF}">
              <a14:hiddenLine xmlns:a14="http://schemas.microsoft.com/office/drawing/2010/main" w="28575">
                <a:solidFill>
                  <a:schemeClr val="tx1"/>
                </a:solidFill>
                <a:miter lim="800000"/>
                <a:headEnd/>
                <a:tailEnd/>
              </a14:hiddenLine>
            </a:ext>
          </a:extLst>
        </p:spPr>
        <p:txBody>
          <a:bodyPr anchor="ctr">
            <a:spAutoFit/>
          </a:bodyPr>
          <a:lstStyle/>
          <a:p>
            <a:r>
              <a:rPr lang="en-US" altLang="zh-CN" sz="2400" b="1">
                <a:gradFill>
                  <a:gsLst>
                    <a:gs pos="3896">
                      <a:srgbClr val="F2E6CD"/>
                    </a:gs>
                    <a:gs pos="97000">
                      <a:srgbClr val="E3B84B"/>
                    </a:gs>
                  </a:gsLst>
                  <a:lin scaled="1"/>
                </a:gradFill>
              </a:rPr>
              <a:t>2</a:t>
            </a:r>
            <a:r>
              <a:rPr lang="zh-CN" altLang="en-US" sz="2400" b="1">
                <a:gradFill>
                  <a:gsLst>
                    <a:gs pos="3896">
                      <a:srgbClr val="F2E6CD"/>
                    </a:gs>
                    <a:gs pos="97000">
                      <a:srgbClr val="E3B84B"/>
                    </a:gs>
                  </a:gsLst>
                  <a:lin scaled="1"/>
                </a:gradFill>
              </a:rPr>
              <a:t>）</a:t>
            </a:r>
            <a:r>
              <a:rPr lang="en-US" altLang="zh-CN" sz="2400" b="1">
                <a:gradFill>
                  <a:gsLst>
                    <a:gs pos="3896">
                      <a:srgbClr val="F2E6CD"/>
                    </a:gs>
                    <a:gs pos="97000">
                      <a:srgbClr val="E3B84B"/>
                    </a:gs>
                  </a:gsLst>
                  <a:lin scaled="1"/>
                </a:gradFill>
              </a:rPr>
              <a:t>DSP </a:t>
            </a:r>
          </a:p>
        </p:txBody>
      </p:sp>
      <p:sp>
        <p:nvSpPr>
          <p:cNvPr id="199755" name="Rectangle 75" descr="斜纹布"/>
          <p:cNvSpPr>
            <a:spLocks noChangeArrowheads="1"/>
          </p:cNvSpPr>
          <p:nvPr/>
        </p:nvSpPr>
        <p:spPr bwMode="auto">
          <a:xfrm>
            <a:off x="395288" y="1991043"/>
            <a:ext cx="8497887" cy="3415030"/>
          </a:xfrm>
          <a:prstGeom prst="rect">
            <a:avLst/>
          </a:prstGeom>
          <a:noFill/>
          <a:ln>
            <a:noFill/>
          </a:ln>
          <a:effectLst>
            <a:prstShdw prst="shdw17" dist="17961" dir="2700000">
              <a:schemeClr val="bg2"/>
            </a:prstShdw>
          </a:effectLst>
          <a:extLst>
            <a:ext uri="{909E8E84-426E-40DD-AFC4-6F175D3DCCD1}">
              <a14:hiddenFill xmlns:a14="http://schemas.microsoft.com/office/drawing/2010/main">
                <a:blipFill dpi="0" rotWithShape="0">
                  <a:blip/>
                  <a:srcRect/>
                  <a:tile tx="0" ty="0" sx="100000" sy="100000" flip="none" algn="tl"/>
                </a:blipFill>
              </a14:hiddenFill>
            </a:ext>
            <a:ext uri="{91240B29-F687-4F45-9708-019B960494DF}">
              <a14:hiddenLine xmlns:a14="http://schemas.microsoft.com/office/drawing/2010/main" w="28575">
                <a:solidFill>
                  <a:schemeClr val="tx1"/>
                </a:solidFill>
                <a:miter lim="800000"/>
                <a:headEnd/>
                <a:tailEnd/>
              </a14:hiddenLine>
            </a:ext>
          </a:extLst>
        </p:spPr>
        <p:txBody>
          <a:bodyPr anchor="ctr">
            <a:spAutoFit/>
          </a:bodyPr>
          <a:lstStyle/>
          <a:p>
            <a:r>
              <a:rPr lang="en-US" altLang="zh-CN" sz="2400" b="1"/>
              <a:t>DSP</a:t>
            </a:r>
            <a:r>
              <a:rPr lang="zh-CN" altLang="en-US" sz="2400" b="1"/>
              <a:t>比单片机集成度高、速度快、容量大，主要用于信号处理及其它高速要求的场合，</a:t>
            </a:r>
            <a:r>
              <a:rPr lang="en-US" altLang="zh-CN" sz="2400" b="1"/>
              <a:t>DSP</a:t>
            </a:r>
            <a:r>
              <a:rPr lang="zh-CN" altLang="en-US" sz="2400" b="1"/>
              <a:t>器件采用改进的哈佛结构，具有独立的程序和数据空间，允许同时存取程序和数据。内置高速硬件乘法器、增强的多级流水线、使</a:t>
            </a:r>
            <a:r>
              <a:rPr lang="en-US" altLang="zh-CN" sz="2400" b="1"/>
              <a:t>DSP</a:t>
            </a:r>
            <a:r>
              <a:rPr lang="zh-CN" altLang="en-US" sz="2400" b="1"/>
              <a:t>器件具有高速的数据运算能力。</a:t>
            </a:r>
            <a:r>
              <a:rPr lang="en-US" altLang="zh-CN" sz="2400" b="1"/>
              <a:t>DSP</a:t>
            </a:r>
            <a:r>
              <a:rPr lang="zh-CN" altLang="en-US" sz="2400" b="1"/>
              <a:t>器件指令执行时间比</a:t>
            </a:r>
            <a:r>
              <a:rPr lang="en-US" altLang="zh-CN" sz="2400" b="1"/>
              <a:t>16</a:t>
            </a:r>
            <a:r>
              <a:rPr lang="zh-CN" altLang="en-US" sz="2400" b="1"/>
              <a:t>位单片机快</a:t>
            </a:r>
            <a:r>
              <a:rPr lang="en-US" altLang="zh-CN" sz="2400" b="1"/>
              <a:t>8</a:t>
            </a:r>
            <a:r>
              <a:rPr lang="zh-CN" altLang="en-US" sz="2400" b="1"/>
              <a:t>～</a:t>
            </a:r>
            <a:r>
              <a:rPr lang="en-US" altLang="zh-CN" sz="2400" b="1"/>
              <a:t>10</a:t>
            </a:r>
            <a:r>
              <a:rPr lang="zh-CN" altLang="en-US" sz="2400" b="1"/>
              <a:t>倍，完成一次乘运算的时间比单片机快</a:t>
            </a:r>
            <a:r>
              <a:rPr lang="en-US" altLang="zh-CN" sz="2400" b="1"/>
              <a:t>16</a:t>
            </a:r>
            <a:r>
              <a:rPr lang="zh-CN" altLang="en-US" sz="2400" b="1"/>
              <a:t>～</a:t>
            </a:r>
            <a:r>
              <a:rPr lang="en-US" altLang="zh-CN" sz="2400" b="1"/>
              <a:t>30</a:t>
            </a:r>
            <a:r>
              <a:rPr lang="zh-CN" altLang="en-US" sz="2400" b="1"/>
              <a:t>倍，</a:t>
            </a:r>
            <a:r>
              <a:rPr lang="en-US" altLang="zh-CN" sz="2400" b="1"/>
              <a:t>DSP</a:t>
            </a:r>
            <a:r>
              <a:rPr lang="zh-CN" altLang="en-US" sz="2400" b="1"/>
              <a:t>器件还提供了高度专业化的指令集，提高了快速傅里叶变换（</a:t>
            </a:r>
            <a:r>
              <a:rPr lang="en-US" altLang="zh-CN" sz="2400" b="1"/>
              <a:t>FFT</a:t>
            </a:r>
            <a:r>
              <a:rPr lang="zh-CN" altLang="en-US" sz="2400" b="1"/>
              <a:t>）和滤波器的运算速度。但</a:t>
            </a:r>
            <a:r>
              <a:rPr lang="en-US" altLang="zh-CN" sz="2400" b="1"/>
              <a:t>DSP</a:t>
            </a:r>
            <a:r>
              <a:rPr lang="zh-CN" altLang="en-US" sz="2400" b="1"/>
              <a:t>目前价格较高。在满足速度要求的情况下可首选单片机。</a:t>
            </a:r>
            <a:r>
              <a:rPr lang="zh-CN" altLang="en-US" sz="2400"/>
              <a:t> </a:t>
            </a:r>
          </a:p>
        </p:txBody>
      </p:sp>
      <p:sp>
        <p:nvSpPr>
          <p:cNvPr id="497696" name="Rectangle 32" descr="斜纹布"/>
          <p:cNvSpPr>
            <a:spLocks noChangeArrowheads="1"/>
          </p:cNvSpPr>
          <p:nvPr/>
        </p:nvSpPr>
        <p:spPr bwMode="auto">
          <a:xfrm>
            <a:off x="682943" y="793909"/>
            <a:ext cx="3960812" cy="460375"/>
          </a:xfrm>
          <a:prstGeom prst="rect">
            <a:avLst/>
          </a:prstGeom>
          <a:noFill/>
          <a:ln>
            <a:noFill/>
          </a:ln>
          <a:effectLst>
            <a:prstShdw prst="shdw17" dist="17961" dir="2700000">
              <a:schemeClr val="bg2"/>
            </a:prstShdw>
          </a:effectLst>
          <a:extLst>
            <a:ext uri="{909E8E84-426E-40DD-AFC4-6F175D3DCCD1}">
              <a14:hiddenFill xmlns:a14="http://schemas.microsoft.com/office/drawing/2010/main">
                <a:blipFill dpi="0" rotWithShape="0">
                  <a:blip/>
                  <a:srcRect/>
                  <a:tile tx="0" ty="0" sx="100000" sy="100000" flip="none" algn="tl"/>
                </a:blipFill>
              </a14:hiddenFill>
            </a:ext>
            <a:ext uri="{91240B29-F687-4F45-9708-019B960494DF}">
              <a14:hiddenLine xmlns:a14="http://schemas.microsoft.com/office/drawing/2010/main" w="28575">
                <a:solidFill>
                  <a:schemeClr val="tx1"/>
                </a:solidFill>
                <a:miter lim="800000"/>
                <a:headEnd/>
                <a:tailEnd/>
              </a14:hiddenLine>
            </a:ext>
          </a:extLst>
        </p:spPr>
        <p:txBody>
          <a:bodyPr anchor="ctr">
            <a:spAutoFit/>
          </a:bodyPr>
          <a:lstStyle/>
          <a:p>
            <a:r>
              <a:rPr lang="en-US" altLang="zh-CN" sz="2400" b="1">
                <a:solidFill>
                  <a:schemeClr val="tx1"/>
                </a:solidFill>
                <a:latin typeface="楷体_GB2312" pitchFamily="49" charset="-122"/>
              </a:rPr>
              <a:t>3</a:t>
            </a:r>
            <a:r>
              <a:rPr lang="zh-CN" altLang="en-US" sz="2400" b="1">
                <a:solidFill>
                  <a:schemeClr val="tx1"/>
                </a:solidFill>
                <a:latin typeface="楷体_GB2312" pitchFamily="49" charset="-122"/>
              </a:rPr>
              <a:t>．方案实施步骤</a:t>
            </a:r>
          </a:p>
        </p:txBody>
      </p:sp>
      <p:sp>
        <p:nvSpPr>
          <p:cNvPr id="495658" name="Rectangle 42" descr="斜纹布"/>
          <p:cNvSpPr>
            <a:spLocks noChangeArrowheads="1"/>
          </p:cNvSpPr>
          <p:nvPr/>
        </p:nvSpPr>
        <p:spPr bwMode="auto">
          <a:xfrm>
            <a:off x="611823" y="435134"/>
            <a:ext cx="5257800" cy="460375"/>
          </a:xfrm>
          <a:prstGeom prst="rect">
            <a:avLst/>
          </a:prstGeom>
          <a:noFill/>
          <a:ln>
            <a:noFill/>
          </a:ln>
          <a:effectLst>
            <a:prstShdw prst="shdw17" dist="17961" dir="2700000">
              <a:schemeClr val="bg2"/>
            </a:prstShdw>
          </a:effectLst>
          <a:extLst>
            <a:ext uri="{909E8E84-426E-40DD-AFC4-6F175D3DCCD1}">
              <a14:hiddenFill xmlns:a14="http://schemas.microsoft.com/office/drawing/2010/main">
                <a:blipFill dpi="0" rotWithShape="0">
                  <a:blip/>
                  <a:srcRect/>
                  <a:tile tx="0" ty="0" sx="100000" sy="100000" flip="none" algn="tl"/>
                </a:blipFill>
              </a14:hiddenFill>
            </a:ext>
            <a:ext uri="{91240B29-F687-4F45-9708-019B960494DF}">
              <a14:hiddenLine xmlns:a14="http://schemas.microsoft.com/office/drawing/2010/main" w="28575">
                <a:solidFill>
                  <a:schemeClr val="tx1"/>
                </a:solidFill>
                <a:miter lim="800000"/>
                <a:headEnd/>
                <a:tailEnd/>
              </a14:hiddenLine>
            </a:ext>
          </a:extLst>
        </p:spPr>
        <p:txBody>
          <a:bodyPr anchor="ctr">
            <a:spAutoFit/>
          </a:bodyPr>
          <a:lstStyle/>
          <a:p>
            <a:r>
              <a:rPr lang="en-US" altLang="zh-CN" sz="2400" b="1">
                <a:solidFill>
                  <a:srgbClr val="FF0000"/>
                </a:solidFill>
                <a:latin typeface="楷体_GB2312" pitchFamily="49" charset="-122"/>
              </a:rPr>
              <a:t>1.4.3</a:t>
            </a:r>
            <a:r>
              <a:rPr lang="zh-CN" altLang="en-US" sz="2400" b="1">
                <a:solidFill>
                  <a:srgbClr val="FF0000"/>
                </a:solidFill>
                <a:latin typeface="楷体_GB2312" pitchFamily="49" charset="-122"/>
              </a:rPr>
              <a:t>智能仪器的设计步骤</a:t>
            </a:r>
          </a:p>
        </p:txBody>
      </p:sp>
      <p:sp>
        <p:nvSpPr>
          <p:cNvPr id="498745" name="Rectangle 57" descr="斜纹布"/>
          <p:cNvSpPr>
            <a:spLocks noChangeArrowheads="1"/>
          </p:cNvSpPr>
          <p:nvPr/>
        </p:nvSpPr>
        <p:spPr bwMode="auto">
          <a:xfrm>
            <a:off x="469265" y="1138397"/>
            <a:ext cx="7989888" cy="460375"/>
          </a:xfrm>
          <a:prstGeom prst="rect">
            <a:avLst/>
          </a:prstGeom>
          <a:noFill/>
          <a:ln>
            <a:noFill/>
          </a:ln>
          <a:effectLst>
            <a:prstShdw prst="shdw17" dist="17961" dir="2700000">
              <a:schemeClr val="bg2"/>
            </a:prstShdw>
          </a:effectLst>
          <a:extLst>
            <a:ext uri="{909E8E84-426E-40DD-AFC4-6F175D3DCCD1}">
              <a14:hiddenFill xmlns:a14="http://schemas.microsoft.com/office/drawing/2010/main">
                <a:blipFill dpi="0" rotWithShape="0">
                  <a:blip/>
                  <a:srcRect/>
                  <a:tile tx="0" ty="0" sx="100000" sy="100000" flip="none" algn="tl"/>
                </a:blipFill>
              </a14:hiddenFill>
            </a:ext>
            <a:ext uri="{91240B29-F687-4F45-9708-019B960494DF}">
              <a14:hiddenLine xmlns:a14="http://schemas.microsoft.com/office/drawing/2010/main" w="28575">
                <a:solidFill>
                  <a:schemeClr val="tx1"/>
                </a:solidFill>
                <a:miter lim="800000"/>
                <a:headEnd/>
                <a:tailEnd/>
              </a14:hiddenLine>
            </a:ext>
          </a:extLst>
        </p:spPr>
        <p:txBody>
          <a:bodyPr anchor="ctr">
            <a:spAutoFit/>
          </a:bodyPr>
          <a:lstStyle/>
          <a:p>
            <a:r>
              <a:rPr lang="zh-CN" altLang="en-US" sz="2400" b="1">
                <a:solidFill>
                  <a:srgbClr val="FFFFFF"/>
                </a:solidFill>
                <a:latin typeface="楷体_GB2312" pitchFamily="49" charset="-122"/>
              </a:rPr>
              <a:t>（</a:t>
            </a:r>
            <a:r>
              <a:rPr lang="en-US" altLang="zh-CN" sz="2400" b="1">
                <a:solidFill>
                  <a:srgbClr val="FFFFFF"/>
                </a:solidFill>
                <a:latin typeface="楷体_GB2312" pitchFamily="49" charset="-122"/>
              </a:rPr>
              <a:t>1</a:t>
            </a:r>
            <a:r>
              <a:rPr lang="zh-CN" altLang="en-US" sz="2400" b="1">
                <a:solidFill>
                  <a:srgbClr val="FFFFFF"/>
                </a:solidFill>
                <a:latin typeface="楷体_GB2312" pitchFamily="49" charset="-122"/>
              </a:rPr>
              <a:t>）根据仪器总体方案，确定仪器的核心部件</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99754"/>
                                        </p:tgtEl>
                                        <p:attrNameLst>
                                          <p:attrName>style.visibility</p:attrName>
                                        </p:attrNameLst>
                                      </p:cBhvr>
                                      <p:to>
                                        <p:strVal val="visible"/>
                                      </p:to>
                                    </p:set>
                                    <p:anim calcmode="lin" valueType="num">
                                      <p:cBhvr additive="base">
                                        <p:cTn id="7" dur="500" fill="hold"/>
                                        <p:tgtEl>
                                          <p:spTgt spid="199754"/>
                                        </p:tgtEl>
                                        <p:attrNameLst>
                                          <p:attrName>ppt_x</p:attrName>
                                        </p:attrNameLst>
                                      </p:cBhvr>
                                      <p:tavLst>
                                        <p:tav tm="0">
                                          <p:val>
                                            <p:strVal val="#ppt_x"/>
                                          </p:val>
                                        </p:tav>
                                        <p:tav tm="100000">
                                          <p:val>
                                            <p:strVal val="#ppt_x"/>
                                          </p:val>
                                        </p:tav>
                                      </p:tavLst>
                                    </p:anim>
                                    <p:anim calcmode="lin" valueType="num">
                                      <p:cBhvr additive="base">
                                        <p:cTn id="8" dur="500" fill="hold"/>
                                        <p:tgtEl>
                                          <p:spTgt spid="19975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99755"/>
                                        </p:tgtEl>
                                        <p:attrNameLst>
                                          <p:attrName>style.visibility</p:attrName>
                                        </p:attrNameLst>
                                      </p:cBhvr>
                                      <p:to>
                                        <p:strVal val="visible"/>
                                      </p:to>
                                    </p:set>
                                    <p:anim calcmode="lin" valueType="num">
                                      <p:cBhvr additive="base">
                                        <p:cTn id="13" dur="500" fill="hold"/>
                                        <p:tgtEl>
                                          <p:spTgt spid="199755"/>
                                        </p:tgtEl>
                                        <p:attrNameLst>
                                          <p:attrName>ppt_x</p:attrName>
                                        </p:attrNameLst>
                                      </p:cBhvr>
                                      <p:tavLst>
                                        <p:tav tm="0">
                                          <p:val>
                                            <p:strVal val="#ppt_x"/>
                                          </p:val>
                                        </p:tav>
                                        <p:tav tm="100000">
                                          <p:val>
                                            <p:strVal val="#ppt_x"/>
                                          </p:val>
                                        </p:tav>
                                      </p:tavLst>
                                    </p:anim>
                                    <p:anim calcmode="lin" valueType="num">
                                      <p:cBhvr additive="base">
                                        <p:cTn id="14" dur="500" fill="hold"/>
                                        <p:tgtEl>
                                          <p:spTgt spid="19975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9754" grpId="0" animBg="1"/>
      <p:bldP spid="199755" grpId="0"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3869" name="Rectangle 93" descr="斜纹布"/>
          <p:cNvSpPr>
            <a:spLocks noChangeArrowheads="1"/>
          </p:cNvSpPr>
          <p:nvPr/>
        </p:nvSpPr>
        <p:spPr bwMode="auto">
          <a:xfrm>
            <a:off x="684530" y="1510824"/>
            <a:ext cx="1437005" cy="460375"/>
          </a:xfrm>
          <a:prstGeom prst="rect">
            <a:avLst/>
          </a:prstGeom>
          <a:noFill/>
          <a:ln>
            <a:noFill/>
          </a:ln>
          <a:effectLst>
            <a:prstShdw prst="shdw17" dist="17961" dir="2700000">
              <a:schemeClr val="bg2"/>
            </a:prstShdw>
          </a:effectLst>
          <a:extLst>
            <a:ext uri="{909E8E84-426E-40DD-AFC4-6F175D3DCCD1}">
              <a14:hiddenFill xmlns:a14="http://schemas.microsoft.com/office/drawing/2010/main">
                <a:blipFill dpi="0" rotWithShape="0">
                  <a:blip/>
                  <a:srcRect/>
                  <a:tile tx="0" ty="0" sx="100000" sy="100000" flip="none" algn="tl"/>
                </a:blipFill>
              </a14:hiddenFill>
            </a:ext>
            <a:ext uri="{91240B29-F687-4F45-9708-019B960494DF}">
              <a14:hiddenLine xmlns:a14="http://schemas.microsoft.com/office/drawing/2010/main" w="28575">
                <a:solidFill>
                  <a:schemeClr val="tx1"/>
                </a:solidFill>
                <a:miter lim="800000"/>
                <a:headEnd/>
                <a:tailEnd/>
              </a14:hiddenLine>
            </a:ext>
          </a:extLst>
        </p:spPr>
        <p:txBody>
          <a:bodyPr wrap="none" anchor="ctr">
            <a:spAutoFit/>
          </a:bodyPr>
          <a:lstStyle/>
          <a:p>
            <a:r>
              <a:rPr lang="en-US" altLang="zh-CN" sz="2400" b="1">
                <a:gradFill>
                  <a:gsLst>
                    <a:gs pos="3896">
                      <a:srgbClr val="F2E6CD"/>
                    </a:gs>
                    <a:gs pos="97000">
                      <a:srgbClr val="E3B84B"/>
                    </a:gs>
                  </a:gsLst>
                  <a:lin scaled="1"/>
                </a:gradFill>
              </a:rPr>
              <a:t>3</a:t>
            </a:r>
            <a:r>
              <a:rPr lang="zh-CN" altLang="en-US" sz="2400" b="1">
                <a:gradFill>
                  <a:gsLst>
                    <a:gs pos="3896">
                      <a:srgbClr val="F2E6CD"/>
                    </a:gs>
                    <a:gs pos="97000">
                      <a:srgbClr val="E3B84B"/>
                    </a:gs>
                  </a:gsLst>
                  <a:lin scaled="1"/>
                </a:gradFill>
              </a:rPr>
              <a:t>）</a:t>
            </a:r>
            <a:r>
              <a:rPr lang="en-US" altLang="zh-CN" sz="2400" b="1">
                <a:gradFill>
                  <a:gsLst>
                    <a:gs pos="3896">
                      <a:srgbClr val="F2E6CD"/>
                    </a:gs>
                    <a:gs pos="97000">
                      <a:srgbClr val="E3B84B"/>
                    </a:gs>
                  </a:gsLst>
                  <a:lin scaled="1"/>
                </a:gradFill>
              </a:rPr>
              <a:t> PLC</a:t>
            </a:r>
            <a:r>
              <a:rPr lang="en-US" altLang="zh-CN" sz="2400">
                <a:gradFill>
                  <a:gsLst>
                    <a:gs pos="3896">
                      <a:srgbClr val="F2E6CD"/>
                    </a:gs>
                    <a:gs pos="97000">
                      <a:srgbClr val="E3B84B"/>
                    </a:gs>
                  </a:gsLst>
                  <a:lin scaled="1"/>
                </a:gradFill>
              </a:rPr>
              <a:t> </a:t>
            </a:r>
          </a:p>
        </p:txBody>
      </p:sp>
      <p:sp>
        <p:nvSpPr>
          <p:cNvPr id="203870" name="Rectangle 94" descr="斜纹布"/>
          <p:cNvSpPr>
            <a:spLocks noChangeArrowheads="1"/>
          </p:cNvSpPr>
          <p:nvPr/>
        </p:nvSpPr>
        <p:spPr bwMode="auto">
          <a:xfrm>
            <a:off x="468313" y="1966754"/>
            <a:ext cx="8280400" cy="829945"/>
          </a:xfrm>
          <a:prstGeom prst="rect">
            <a:avLst/>
          </a:prstGeom>
          <a:noFill/>
          <a:ln>
            <a:noFill/>
          </a:ln>
          <a:effectLst>
            <a:prstShdw prst="shdw17" dist="17961" dir="2700000">
              <a:schemeClr val="bg2"/>
            </a:prstShdw>
          </a:effectLst>
          <a:extLst>
            <a:ext uri="{909E8E84-426E-40DD-AFC4-6F175D3DCCD1}">
              <a14:hiddenFill xmlns:a14="http://schemas.microsoft.com/office/drawing/2010/main">
                <a:blipFill dpi="0" rotWithShape="0">
                  <a:blip/>
                  <a:srcRect/>
                  <a:tile tx="0" ty="0" sx="100000" sy="100000" flip="none" algn="tl"/>
                </a:blipFill>
              </a14:hiddenFill>
            </a:ext>
            <a:ext uri="{91240B29-F687-4F45-9708-019B960494DF}">
              <a14:hiddenLine xmlns:a14="http://schemas.microsoft.com/office/drawing/2010/main" w="28575">
                <a:solidFill>
                  <a:schemeClr val="tx1"/>
                </a:solidFill>
                <a:miter lim="800000"/>
                <a:headEnd/>
                <a:tailEnd/>
              </a14:hiddenLine>
            </a:ext>
          </a:extLst>
        </p:spPr>
        <p:txBody>
          <a:bodyPr anchor="ctr">
            <a:spAutoFit/>
          </a:bodyPr>
          <a:lstStyle/>
          <a:p>
            <a:r>
              <a:rPr lang="en-US" altLang="zh-CN" sz="2400" b="1"/>
              <a:t>PLC</a:t>
            </a:r>
            <a:r>
              <a:rPr lang="zh-CN" altLang="en-US" sz="2400" b="1"/>
              <a:t>是为工业测控系统专门设计的高可靠产品，适合中规模的现场检测及控制，用</a:t>
            </a:r>
            <a:r>
              <a:rPr lang="en-US" altLang="zh-CN" sz="2400" b="1"/>
              <a:t>PLC</a:t>
            </a:r>
            <a:r>
              <a:rPr lang="zh-CN" altLang="en-US" sz="2400" b="1"/>
              <a:t>设计的系统便于更改和维护。</a:t>
            </a:r>
          </a:p>
        </p:txBody>
      </p:sp>
      <p:sp>
        <p:nvSpPr>
          <p:cNvPr id="203876" name="Text Box 100" descr="斜纹布"/>
          <p:cNvSpPr txBox="1">
            <a:spLocks noChangeArrowheads="1"/>
          </p:cNvSpPr>
          <p:nvPr/>
        </p:nvSpPr>
        <p:spPr bwMode="auto">
          <a:xfrm>
            <a:off x="323850" y="3144520"/>
            <a:ext cx="8481060" cy="1198880"/>
          </a:xfrm>
          <a:prstGeom prst="rect">
            <a:avLst/>
          </a:prstGeom>
          <a:noFill/>
          <a:ln>
            <a:noFill/>
          </a:ln>
          <a:effectLst>
            <a:prstShdw prst="shdw17" dist="17961" dir="2700000">
              <a:schemeClr val="bg2"/>
            </a:prstShdw>
          </a:effectLst>
          <a:extLst>
            <a:ext uri="{909E8E84-426E-40DD-AFC4-6F175D3DCCD1}">
              <a14:hiddenFill xmlns:a14="http://schemas.microsoft.com/office/drawing/2010/main">
                <a:blipFill dpi="0" rotWithShape="0">
                  <a:blip/>
                  <a:srcRect/>
                  <a:tile tx="0" ty="0" sx="100000" sy="100000" flip="none" algn="tl"/>
                </a:blipFill>
              </a14:hiddenFill>
            </a:ext>
            <a:ext uri="{91240B29-F687-4F45-9708-019B960494DF}">
              <a14:hiddenLine xmlns:a14="http://schemas.microsoft.com/office/drawing/2010/main" w="28575">
                <a:solidFill>
                  <a:schemeClr val="tx1"/>
                </a:solidFill>
                <a:miter lim="800000"/>
                <a:headEnd/>
                <a:tailEnd/>
              </a14:hiddenLine>
            </a:ext>
          </a:extLst>
        </p:spPr>
        <p:txBody>
          <a:bodyPr wrap="square">
            <a:spAutoFit/>
          </a:bodyPr>
          <a:lstStyle/>
          <a:p>
            <a:pPr>
              <a:spcBef>
                <a:spcPct val="50000"/>
              </a:spcBef>
            </a:pPr>
            <a:r>
              <a:rPr lang="zh-CN" altLang="en-US" sz="2400" b="1"/>
              <a:t>一般指一个完整的计算机系统，包括基本输入输出设备及常用外围设备，具有完善的操作系统。其选型应根据系统可靠性要求确定。</a:t>
            </a:r>
          </a:p>
        </p:txBody>
      </p:sp>
      <p:sp>
        <p:nvSpPr>
          <p:cNvPr id="203877" name="Rectangle 101" descr="斜纹布"/>
          <p:cNvSpPr>
            <a:spLocks noChangeArrowheads="1"/>
          </p:cNvSpPr>
          <p:nvPr/>
        </p:nvSpPr>
        <p:spPr bwMode="auto">
          <a:xfrm>
            <a:off x="684848" y="2725579"/>
            <a:ext cx="2808287" cy="460375"/>
          </a:xfrm>
          <a:prstGeom prst="rect">
            <a:avLst/>
          </a:prstGeom>
          <a:noFill/>
          <a:ln>
            <a:noFill/>
          </a:ln>
          <a:effectLst>
            <a:prstShdw prst="shdw17" dist="17961" dir="2700000">
              <a:schemeClr val="bg2"/>
            </a:prstShdw>
          </a:effectLst>
          <a:extLst>
            <a:ext uri="{909E8E84-426E-40DD-AFC4-6F175D3DCCD1}">
              <a14:hiddenFill xmlns:a14="http://schemas.microsoft.com/office/drawing/2010/main">
                <a:blipFill dpi="0" rotWithShape="0">
                  <a:blip/>
                  <a:srcRect/>
                  <a:tile tx="0" ty="0" sx="100000" sy="100000" flip="none" algn="tl"/>
                </a:blipFill>
              </a14:hiddenFill>
            </a:ext>
            <a:ext uri="{91240B29-F687-4F45-9708-019B960494DF}">
              <a14:hiddenLine xmlns:a14="http://schemas.microsoft.com/office/drawing/2010/main" w="28575">
                <a:solidFill>
                  <a:schemeClr val="tx1"/>
                </a:solidFill>
                <a:miter lim="800000"/>
                <a:headEnd/>
                <a:tailEnd/>
              </a14:hiddenLine>
            </a:ext>
          </a:extLst>
        </p:spPr>
        <p:txBody>
          <a:bodyPr anchor="ctr">
            <a:spAutoFit/>
          </a:bodyPr>
          <a:lstStyle/>
          <a:p>
            <a:r>
              <a:rPr lang="en-US" altLang="zh-CN" sz="2400" b="1">
                <a:gradFill>
                  <a:gsLst>
                    <a:gs pos="3896">
                      <a:srgbClr val="F2E6CD"/>
                    </a:gs>
                    <a:gs pos="97000">
                      <a:srgbClr val="E3B84B"/>
                    </a:gs>
                  </a:gsLst>
                  <a:lin scaled="1"/>
                </a:gradFill>
              </a:rPr>
              <a:t>4</a:t>
            </a:r>
            <a:r>
              <a:rPr lang="zh-CN" altLang="en-US" sz="2400" b="1">
                <a:gradFill>
                  <a:gsLst>
                    <a:gs pos="3896">
                      <a:srgbClr val="F2E6CD"/>
                    </a:gs>
                    <a:gs pos="97000">
                      <a:srgbClr val="E3B84B"/>
                    </a:gs>
                  </a:gsLst>
                  <a:lin scaled="1"/>
                </a:gradFill>
              </a:rPr>
              <a:t>）微计算机</a:t>
            </a:r>
          </a:p>
        </p:txBody>
      </p:sp>
      <p:sp>
        <p:nvSpPr>
          <p:cNvPr id="497696" name="Rectangle 32" descr="斜纹布"/>
          <p:cNvSpPr>
            <a:spLocks noChangeArrowheads="1"/>
          </p:cNvSpPr>
          <p:nvPr/>
        </p:nvSpPr>
        <p:spPr bwMode="auto">
          <a:xfrm>
            <a:off x="682943" y="793909"/>
            <a:ext cx="3960812" cy="460375"/>
          </a:xfrm>
          <a:prstGeom prst="rect">
            <a:avLst/>
          </a:prstGeom>
          <a:noFill/>
          <a:ln>
            <a:noFill/>
          </a:ln>
          <a:effectLst>
            <a:prstShdw prst="shdw17" dist="17961" dir="2700000">
              <a:schemeClr val="bg2"/>
            </a:prstShdw>
          </a:effectLst>
          <a:extLst>
            <a:ext uri="{909E8E84-426E-40DD-AFC4-6F175D3DCCD1}">
              <a14:hiddenFill xmlns:a14="http://schemas.microsoft.com/office/drawing/2010/main">
                <a:blipFill dpi="0" rotWithShape="0">
                  <a:blip/>
                  <a:srcRect/>
                  <a:tile tx="0" ty="0" sx="100000" sy="100000" flip="none" algn="tl"/>
                </a:blipFill>
              </a14:hiddenFill>
            </a:ext>
            <a:ext uri="{91240B29-F687-4F45-9708-019B960494DF}">
              <a14:hiddenLine xmlns:a14="http://schemas.microsoft.com/office/drawing/2010/main" w="28575">
                <a:solidFill>
                  <a:schemeClr val="tx1"/>
                </a:solidFill>
                <a:miter lim="800000"/>
                <a:headEnd/>
                <a:tailEnd/>
              </a14:hiddenLine>
            </a:ext>
          </a:extLst>
        </p:spPr>
        <p:txBody>
          <a:bodyPr anchor="ctr">
            <a:spAutoFit/>
          </a:bodyPr>
          <a:lstStyle/>
          <a:p>
            <a:r>
              <a:rPr lang="en-US" altLang="zh-CN" sz="2400" b="1">
                <a:solidFill>
                  <a:schemeClr val="tx1"/>
                </a:solidFill>
                <a:latin typeface="楷体_GB2312" pitchFamily="49" charset="-122"/>
              </a:rPr>
              <a:t>3</a:t>
            </a:r>
            <a:r>
              <a:rPr lang="zh-CN" altLang="en-US" sz="2400" b="1">
                <a:solidFill>
                  <a:schemeClr val="tx1"/>
                </a:solidFill>
                <a:latin typeface="楷体_GB2312" pitchFamily="49" charset="-122"/>
              </a:rPr>
              <a:t>．方案实施步骤</a:t>
            </a:r>
          </a:p>
        </p:txBody>
      </p:sp>
      <p:sp>
        <p:nvSpPr>
          <p:cNvPr id="495658" name="Rectangle 42" descr="斜纹布"/>
          <p:cNvSpPr>
            <a:spLocks noChangeArrowheads="1"/>
          </p:cNvSpPr>
          <p:nvPr/>
        </p:nvSpPr>
        <p:spPr bwMode="auto">
          <a:xfrm>
            <a:off x="611823" y="435134"/>
            <a:ext cx="5257800" cy="460375"/>
          </a:xfrm>
          <a:prstGeom prst="rect">
            <a:avLst/>
          </a:prstGeom>
          <a:noFill/>
          <a:ln>
            <a:noFill/>
          </a:ln>
          <a:effectLst>
            <a:prstShdw prst="shdw17" dist="17961" dir="2700000">
              <a:schemeClr val="bg2"/>
            </a:prstShdw>
          </a:effectLst>
          <a:extLst>
            <a:ext uri="{909E8E84-426E-40DD-AFC4-6F175D3DCCD1}">
              <a14:hiddenFill xmlns:a14="http://schemas.microsoft.com/office/drawing/2010/main">
                <a:blipFill dpi="0" rotWithShape="0">
                  <a:blip/>
                  <a:srcRect/>
                  <a:tile tx="0" ty="0" sx="100000" sy="100000" flip="none" algn="tl"/>
                </a:blipFill>
              </a14:hiddenFill>
            </a:ext>
            <a:ext uri="{91240B29-F687-4F45-9708-019B960494DF}">
              <a14:hiddenLine xmlns:a14="http://schemas.microsoft.com/office/drawing/2010/main" w="28575">
                <a:solidFill>
                  <a:schemeClr val="tx1"/>
                </a:solidFill>
                <a:miter lim="800000"/>
                <a:headEnd/>
                <a:tailEnd/>
              </a14:hiddenLine>
            </a:ext>
          </a:extLst>
        </p:spPr>
        <p:txBody>
          <a:bodyPr anchor="ctr">
            <a:spAutoFit/>
          </a:bodyPr>
          <a:lstStyle/>
          <a:p>
            <a:r>
              <a:rPr lang="en-US" altLang="zh-CN" sz="2400" b="1">
                <a:solidFill>
                  <a:srgbClr val="FF0000"/>
                </a:solidFill>
                <a:latin typeface="楷体_GB2312" pitchFamily="49" charset="-122"/>
              </a:rPr>
              <a:t>1.4.3</a:t>
            </a:r>
            <a:r>
              <a:rPr lang="zh-CN" altLang="en-US" sz="2400" b="1">
                <a:solidFill>
                  <a:srgbClr val="FF0000"/>
                </a:solidFill>
                <a:latin typeface="楷体_GB2312" pitchFamily="49" charset="-122"/>
              </a:rPr>
              <a:t>智能仪器的设计步骤</a:t>
            </a:r>
          </a:p>
        </p:txBody>
      </p:sp>
      <p:sp>
        <p:nvSpPr>
          <p:cNvPr id="498745" name="Rectangle 57" descr="斜纹布"/>
          <p:cNvSpPr>
            <a:spLocks noChangeArrowheads="1"/>
          </p:cNvSpPr>
          <p:nvPr/>
        </p:nvSpPr>
        <p:spPr bwMode="auto">
          <a:xfrm>
            <a:off x="469265" y="1138397"/>
            <a:ext cx="7989888" cy="460375"/>
          </a:xfrm>
          <a:prstGeom prst="rect">
            <a:avLst/>
          </a:prstGeom>
          <a:noFill/>
          <a:ln>
            <a:noFill/>
          </a:ln>
          <a:effectLst>
            <a:prstShdw prst="shdw17" dist="17961" dir="2700000">
              <a:schemeClr val="bg2"/>
            </a:prstShdw>
          </a:effectLst>
          <a:extLst>
            <a:ext uri="{909E8E84-426E-40DD-AFC4-6F175D3DCCD1}">
              <a14:hiddenFill xmlns:a14="http://schemas.microsoft.com/office/drawing/2010/main">
                <a:blipFill dpi="0" rotWithShape="0">
                  <a:blip/>
                  <a:srcRect/>
                  <a:tile tx="0" ty="0" sx="100000" sy="100000" flip="none" algn="tl"/>
                </a:blipFill>
              </a14:hiddenFill>
            </a:ext>
            <a:ext uri="{91240B29-F687-4F45-9708-019B960494DF}">
              <a14:hiddenLine xmlns:a14="http://schemas.microsoft.com/office/drawing/2010/main" w="28575">
                <a:solidFill>
                  <a:schemeClr val="tx1"/>
                </a:solidFill>
                <a:miter lim="800000"/>
                <a:headEnd/>
                <a:tailEnd/>
              </a14:hiddenLine>
            </a:ext>
          </a:extLst>
        </p:spPr>
        <p:txBody>
          <a:bodyPr anchor="ctr">
            <a:spAutoFit/>
          </a:bodyPr>
          <a:lstStyle/>
          <a:p>
            <a:r>
              <a:rPr lang="zh-CN" altLang="en-US" sz="2400" b="1">
                <a:solidFill>
                  <a:srgbClr val="FFFFFF"/>
                </a:solidFill>
                <a:latin typeface="楷体_GB2312" pitchFamily="49" charset="-122"/>
              </a:rPr>
              <a:t>（</a:t>
            </a:r>
            <a:r>
              <a:rPr lang="en-US" altLang="zh-CN" sz="2400" b="1">
                <a:solidFill>
                  <a:srgbClr val="FFFFFF"/>
                </a:solidFill>
                <a:latin typeface="楷体_GB2312" pitchFamily="49" charset="-122"/>
              </a:rPr>
              <a:t>1</a:t>
            </a:r>
            <a:r>
              <a:rPr lang="zh-CN" altLang="en-US" sz="2400" b="1">
                <a:solidFill>
                  <a:srgbClr val="FFFFFF"/>
                </a:solidFill>
                <a:latin typeface="楷体_GB2312" pitchFamily="49" charset="-122"/>
              </a:rPr>
              <a:t>）根据仪器总体方案，确定仪器的核心部件</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03869"/>
                                        </p:tgtEl>
                                        <p:attrNameLst>
                                          <p:attrName>style.visibility</p:attrName>
                                        </p:attrNameLst>
                                      </p:cBhvr>
                                      <p:to>
                                        <p:strVal val="visible"/>
                                      </p:to>
                                    </p:set>
                                    <p:anim calcmode="lin" valueType="num">
                                      <p:cBhvr additive="base">
                                        <p:cTn id="7" dur="500" fill="hold"/>
                                        <p:tgtEl>
                                          <p:spTgt spid="203869"/>
                                        </p:tgtEl>
                                        <p:attrNameLst>
                                          <p:attrName>ppt_x</p:attrName>
                                        </p:attrNameLst>
                                      </p:cBhvr>
                                      <p:tavLst>
                                        <p:tav tm="0">
                                          <p:val>
                                            <p:strVal val="#ppt_x"/>
                                          </p:val>
                                        </p:tav>
                                        <p:tav tm="100000">
                                          <p:val>
                                            <p:strVal val="#ppt_x"/>
                                          </p:val>
                                        </p:tav>
                                      </p:tavLst>
                                    </p:anim>
                                    <p:anim calcmode="lin" valueType="num">
                                      <p:cBhvr additive="base">
                                        <p:cTn id="8" dur="500" fill="hold"/>
                                        <p:tgtEl>
                                          <p:spTgt spid="20386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03870"/>
                                        </p:tgtEl>
                                        <p:attrNameLst>
                                          <p:attrName>style.visibility</p:attrName>
                                        </p:attrNameLst>
                                      </p:cBhvr>
                                      <p:to>
                                        <p:strVal val="visible"/>
                                      </p:to>
                                    </p:set>
                                    <p:anim calcmode="lin" valueType="num">
                                      <p:cBhvr additive="base">
                                        <p:cTn id="13" dur="500" fill="hold"/>
                                        <p:tgtEl>
                                          <p:spTgt spid="203870"/>
                                        </p:tgtEl>
                                        <p:attrNameLst>
                                          <p:attrName>ppt_x</p:attrName>
                                        </p:attrNameLst>
                                      </p:cBhvr>
                                      <p:tavLst>
                                        <p:tav tm="0">
                                          <p:val>
                                            <p:strVal val="#ppt_x"/>
                                          </p:val>
                                        </p:tav>
                                        <p:tav tm="100000">
                                          <p:val>
                                            <p:strVal val="#ppt_x"/>
                                          </p:val>
                                        </p:tav>
                                      </p:tavLst>
                                    </p:anim>
                                    <p:anim calcmode="lin" valueType="num">
                                      <p:cBhvr additive="base">
                                        <p:cTn id="14" dur="500" fill="hold"/>
                                        <p:tgtEl>
                                          <p:spTgt spid="203870"/>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203877"/>
                                        </p:tgtEl>
                                        <p:attrNameLst>
                                          <p:attrName>style.visibility</p:attrName>
                                        </p:attrNameLst>
                                      </p:cBhvr>
                                      <p:to>
                                        <p:strVal val="visible"/>
                                      </p:to>
                                    </p:set>
                                    <p:anim calcmode="lin" valueType="num">
                                      <p:cBhvr additive="base">
                                        <p:cTn id="19" dur="500" fill="hold"/>
                                        <p:tgtEl>
                                          <p:spTgt spid="203877"/>
                                        </p:tgtEl>
                                        <p:attrNameLst>
                                          <p:attrName>ppt_x</p:attrName>
                                        </p:attrNameLst>
                                      </p:cBhvr>
                                      <p:tavLst>
                                        <p:tav tm="0">
                                          <p:val>
                                            <p:strVal val="#ppt_x"/>
                                          </p:val>
                                        </p:tav>
                                        <p:tav tm="100000">
                                          <p:val>
                                            <p:strVal val="#ppt_x"/>
                                          </p:val>
                                        </p:tav>
                                      </p:tavLst>
                                    </p:anim>
                                    <p:anim calcmode="lin" valueType="num">
                                      <p:cBhvr additive="base">
                                        <p:cTn id="20" dur="500" fill="hold"/>
                                        <p:tgtEl>
                                          <p:spTgt spid="203877"/>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203876"/>
                                        </p:tgtEl>
                                        <p:attrNameLst>
                                          <p:attrName>style.visibility</p:attrName>
                                        </p:attrNameLst>
                                      </p:cBhvr>
                                      <p:to>
                                        <p:strVal val="visible"/>
                                      </p:to>
                                    </p:set>
                                    <p:anim calcmode="lin" valueType="num">
                                      <p:cBhvr additive="base">
                                        <p:cTn id="25" dur="500" fill="hold"/>
                                        <p:tgtEl>
                                          <p:spTgt spid="203876"/>
                                        </p:tgtEl>
                                        <p:attrNameLst>
                                          <p:attrName>ppt_x</p:attrName>
                                        </p:attrNameLst>
                                      </p:cBhvr>
                                      <p:tavLst>
                                        <p:tav tm="0">
                                          <p:val>
                                            <p:strVal val="#ppt_x"/>
                                          </p:val>
                                        </p:tav>
                                        <p:tav tm="100000">
                                          <p:val>
                                            <p:strVal val="#ppt_x"/>
                                          </p:val>
                                        </p:tav>
                                      </p:tavLst>
                                    </p:anim>
                                    <p:anim calcmode="lin" valueType="num">
                                      <p:cBhvr additive="base">
                                        <p:cTn id="26" dur="500" fill="hold"/>
                                        <p:tgtEl>
                                          <p:spTgt spid="20387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3869" grpId="0" animBg="1"/>
      <p:bldP spid="203870" grpId="0" animBg="1"/>
      <p:bldP spid="203876" grpId="0" animBg="1"/>
      <p:bldP spid="203877" grpId="0" animBg="1"/>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913" name="Rectangle 89" descr="斜纹布"/>
          <p:cNvSpPr>
            <a:spLocks noChangeArrowheads="1"/>
          </p:cNvSpPr>
          <p:nvPr/>
        </p:nvSpPr>
        <p:spPr bwMode="auto">
          <a:xfrm>
            <a:off x="394335" y="1223804"/>
            <a:ext cx="4033838" cy="460375"/>
          </a:xfrm>
          <a:prstGeom prst="rect">
            <a:avLst/>
          </a:prstGeom>
          <a:noFill/>
          <a:ln>
            <a:noFill/>
          </a:ln>
          <a:effectLst>
            <a:prstShdw prst="shdw17" dist="17961" dir="2700000">
              <a:schemeClr val="bg2"/>
            </a:prstShdw>
          </a:effectLst>
          <a:extLst>
            <a:ext uri="{909E8E84-426E-40DD-AFC4-6F175D3DCCD1}">
              <a14:hiddenFill xmlns:a14="http://schemas.microsoft.com/office/drawing/2010/main">
                <a:blipFill dpi="0" rotWithShape="0">
                  <a:blip/>
                  <a:srcRect/>
                  <a:tile tx="0" ty="0" sx="100000" sy="100000" flip="none" algn="tl"/>
                </a:blipFill>
              </a14:hiddenFill>
            </a:ext>
            <a:ext uri="{91240B29-F687-4F45-9708-019B960494DF}">
              <a14:hiddenLine xmlns:a14="http://schemas.microsoft.com/office/drawing/2010/main" w="28575">
                <a:solidFill>
                  <a:schemeClr val="tx1"/>
                </a:solidFill>
                <a:miter lim="800000"/>
                <a:headEnd/>
                <a:tailEnd/>
              </a14:hiddenLine>
            </a:ext>
          </a:extLst>
        </p:spPr>
        <p:txBody>
          <a:bodyPr anchor="ctr">
            <a:spAutoFit/>
          </a:bodyPr>
          <a:lstStyle/>
          <a:p>
            <a:r>
              <a:rPr lang="zh-CN" altLang="en-US" sz="2400" b="1">
                <a:solidFill>
                  <a:schemeClr val="tx1"/>
                </a:solidFill>
                <a:latin typeface="楷体_GB2312" pitchFamily="49" charset="-122"/>
              </a:rPr>
              <a:t>（</a:t>
            </a:r>
            <a:r>
              <a:rPr lang="en-US" altLang="zh-CN" sz="2400" b="1">
                <a:solidFill>
                  <a:schemeClr val="tx1"/>
                </a:solidFill>
                <a:latin typeface="楷体_GB2312" pitchFamily="49" charset="-122"/>
              </a:rPr>
              <a:t>2</a:t>
            </a:r>
            <a:r>
              <a:rPr lang="zh-CN" altLang="en-US" sz="2400" b="1">
                <a:solidFill>
                  <a:schemeClr val="tx1"/>
                </a:solidFill>
                <a:latin typeface="楷体_GB2312" pitchFamily="49" charset="-122"/>
              </a:rPr>
              <a:t>）设计和调试仪器</a:t>
            </a:r>
          </a:p>
        </p:txBody>
      </p:sp>
      <p:sp>
        <p:nvSpPr>
          <p:cNvPr id="205915" name="Rectangle 91" descr="斜纹布"/>
          <p:cNvSpPr>
            <a:spLocks noChangeArrowheads="1"/>
          </p:cNvSpPr>
          <p:nvPr/>
        </p:nvSpPr>
        <p:spPr bwMode="auto">
          <a:xfrm>
            <a:off x="757238" y="1612583"/>
            <a:ext cx="4608512" cy="460375"/>
          </a:xfrm>
          <a:prstGeom prst="rect">
            <a:avLst/>
          </a:prstGeom>
          <a:noFill/>
          <a:ln>
            <a:noFill/>
          </a:ln>
          <a:effectLst>
            <a:prstShdw prst="shdw17" dist="17961" dir="2700000">
              <a:schemeClr val="bg2"/>
            </a:prstShdw>
          </a:effectLst>
          <a:extLst>
            <a:ext uri="{909E8E84-426E-40DD-AFC4-6F175D3DCCD1}">
              <a14:hiddenFill xmlns:a14="http://schemas.microsoft.com/office/drawing/2010/main">
                <a:blipFill dpi="0" rotWithShape="0">
                  <a:blip/>
                  <a:srcRect/>
                  <a:tile tx="0" ty="0" sx="100000" sy="100000" flip="none" algn="tl"/>
                </a:blipFill>
              </a14:hiddenFill>
            </a:ext>
            <a:ext uri="{91240B29-F687-4F45-9708-019B960494DF}">
              <a14:hiddenLine xmlns:a14="http://schemas.microsoft.com/office/drawing/2010/main" w="28575">
                <a:solidFill>
                  <a:schemeClr val="tx1"/>
                </a:solidFill>
                <a:miter lim="800000"/>
                <a:headEnd/>
                <a:tailEnd/>
              </a14:hiddenLine>
            </a:ext>
          </a:extLst>
        </p:spPr>
        <p:txBody>
          <a:bodyPr>
            <a:spAutoFit/>
          </a:bodyPr>
          <a:lstStyle/>
          <a:p>
            <a:pPr>
              <a:buFontTx/>
              <a:buChar char="•"/>
            </a:pPr>
            <a:r>
              <a:rPr lang="zh-CN" altLang="en-US" sz="2400" b="1">
                <a:gradFill>
                  <a:gsLst>
                    <a:gs pos="3896">
                      <a:srgbClr val="F2E6CD"/>
                    </a:gs>
                    <a:gs pos="97000">
                      <a:srgbClr val="E3B84B"/>
                    </a:gs>
                  </a:gsLst>
                  <a:lin scaled="1"/>
                </a:gradFill>
              </a:rPr>
              <a:t>硬件电路的设计和调试</a:t>
            </a:r>
          </a:p>
        </p:txBody>
      </p:sp>
      <p:sp>
        <p:nvSpPr>
          <p:cNvPr id="205916" name="Rectangle 92" descr="斜纹布"/>
          <p:cNvSpPr>
            <a:spLocks noChangeArrowheads="1"/>
          </p:cNvSpPr>
          <p:nvPr/>
        </p:nvSpPr>
        <p:spPr bwMode="auto">
          <a:xfrm>
            <a:off x="323850" y="2060893"/>
            <a:ext cx="8461375" cy="1198880"/>
          </a:xfrm>
          <a:prstGeom prst="rect">
            <a:avLst/>
          </a:prstGeom>
          <a:noFill/>
          <a:ln>
            <a:noFill/>
          </a:ln>
          <a:effectLst>
            <a:prstShdw prst="shdw17" dist="17961" dir="2700000">
              <a:schemeClr val="bg2"/>
            </a:prstShdw>
          </a:effectLst>
          <a:extLst>
            <a:ext uri="{909E8E84-426E-40DD-AFC4-6F175D3DCCD1}">
              <a14:hiddenFill xmlns:a14="http://schemas.microsoft.com/office/drawing/2010/main">
                <a:blipFill dpi="0" rotWithShape="0">
                  <a:blip/>
                  <a:srcRect/>
                  <a:tile tx="0" ty="0" sx="100000" sy="100000" flip="none" algn="tl"/>
                </a:blipFill>
              </a14:hiddenFill>
            </a:ext>
            <a:ext uri="{91240B29-F687-4F45-9708-019B960494DF}">
              <a14:hiddenLine xmlns:a14="http://schemas.microsoft.com/office/drawing/2010/main" w="28575">
                <a:solidFill>
                  <a:schemeClr val="tx1"/>
                </a:solidFill>
                <a:miter lim="800000"/>
                <a:headEnd/>
                <a:tailEnd/>
              </a14:hiddenLine>
            </a:ext>
          </a:extLst>
        </p:spPr>
        <p:txBody>
          <a:bodyPr>
            <a:spAutoFit/>
          </a:bodyPr>
          <a:lstStyle/>
          <a:p>
            <a:r>
              <a:rPr lang="zh-CN" altLang="en-US" sz="2400" b="1"/>
              <a:t>硬件电路的设计过程是根据硬件框图按模块分别对各单元电路进行设计，然后进行硬件合成，构成一个完整的硬件电路图。完成设计之后，绘制印刷电路板，然后进行装配与调试。</a:t>
            </a:r>
          </a:p>
        </p:txBody>
      </p:sp>
      <p:sp>
        <p:nvSpPr>
          <p:cNvPr id="205918" name="Rectangle 94" descr="斜纹布"/>
          <p:cNvSpPr>
            <a:spLocks noChangeArrowheads="1"/>
          </p:cNvSpPr>
          <p:nvPr/>
        </p:nvSpPr>
        <p:spPr bwMode="auto">
          <a:xfrm>
            <a:off x="323850" y="3645535"/>
            <a:ext cx="8569325" cy="1198880"/>
          </a:xfrm>
          <a:prstGeom prst="rect">
            <a:avLst/>
          </a:prstGeom>
          <a:noFill/>
          <a:ln>
            <a:noFill/>
          </a:ln>
          <a:effectLst>
            <a:prstShdw prst="shdw17" dist="17961" dir="2700000">
              <a:schemeClr val="bg2"/>
            </a:prstShdw>
          </a:effectLst>
          <a:extLst>
            <a:ext uri="{909E8E84-426E-40DD-AFC4-6F175D3DCCD1}">
              <a14:hiddenFill xmlns:a14="http://schemas.microsoft.com/office/drawing/2010/main">
                <a:blipFill dpi="0" rotWithShape="0">
                  <a:blip/>
                  <a:srcRect/>
                  <a:tile tx="0" ty="0" sx="100000" sy="100000" flip="none" algn="tl"/>
                </a:blipFill>
              </a14:hiddenFill>
            </a:ext>
            <a:ext uri="{91240B29-F687-4F45-9708-019B960494DF}">
              <a14:hiddenLine xmlns:a14="http://schemas.microsoft.com/office/drawing/2010/main" w="28575">
                <a:solidFill>
                  <a:schemeClr val="tx1"/>
                </a:solidFill>
                <a:miter lim="800000"/>
                <a:headEnd/>
                <a:tailEnd/>
              </a14:hiddenLine>
            </a:ext>
          </a:extLst>
        </p:spPr>
        <p:txBody>
          <a:bodyPr>
            <a:spAutoFit/>
          </a:bodyPr>
          <a:lstStyle/>
          <a:p>
            <a:r>
              <a:rPr lang="zh-CN" altLang="en-US" sz="2400" b="1"/>
              <a:t>软件设计可先设计总体结构图，再将总体结构按“自顶向下”原则划分为多个子模块，采用结构化程序设计方法，画出每个子模块的详细流程图，选择合适的语言编写程序并调试。</a:t>
            </a:r>
          </a:p>
        </p:txBody>
      </p:sp>
      <p:sp>
        <p:nvSpPr>
          <p:cNvPr id="205919" name="Rectangle 95" descr="斜纹布"/>
          <p:cNvSpPr>
            <a:spLocks noChangeArrowheads="1"/>
          </p:cNvSpPr>
          <p:nvPr/>
        </p:nvSpPr>
        <p:spPr bwMode="auto">
          <a:xfrm>
            <a:off x="757238" y="3212783"/>
            <a:ext cx="3960812" cy="460375"/>
          </a:xfrm>
          <a:prstGeom prst="rect">
            <a:avLst/>
          </a:prstGeom>
          <a:noFill/>
          <a:ln>
            <a:noFill/>
          </a:ln>
          <a:effectLst>
            <a:prstShdw prst="shdw17" dist="17961" dir="2700000">
              <a:schemeClr val="bg2"/>
            </a:prstShdw>
          </a:effectLst>
          <a:extLst>
            <a:ext uri="{909E8E84-426E-40DD-AFC4-6F175D3DCCD1}">
              <a14:hiddenFill xmlns:a14="http://schemas.microsoft.com/office/drawing/2010/main">
                <a:blipFill dpi="0" rotWithShape="0">
                  <a:blip/>
                  <a:srcRect/>
                  <a:tile tx="0" ty="0" sx="100000" sy="100000" flip="none" algn="tl"/>
                </a:blipFill>
              </a14:hiddenFill>
            </a:ext>
            <a:ext uri="{91240B29-F687-4F45-9708-019B960494DF}">
              <a14:hiddenLine xmlns:a14="http://schemas.microsoft.com/office/drawing/2010/main" w="28575">
                <a:solidFill>
                  <a:schemeClr val="tx1"/>
                </a:solidFill>
                <a:miter lim="800000"/>
                <a:headEnd/>
                <a:tailEnd/>
              </a14:hiddenLine>
            </a:ext>
          </a:extLst>
        </p:spPr>
        <p:txBody>
          <a:bodyPr>
            <a:spAutoFit/>
          </a:bodyPr>
          <a:lstStyle/>
          <a:p>
            <a:pPr>
              <a:buFontTx/>
              <a:buChar char="•"/>
            </a:pPr>
            <a:r>
              <a:rPr lang="zh-CN" altLang="en-US" sz="2400" b="1">
                <a:gradFill>
                  <a:gsLst>
                    <a:gs pos="3896">
                      <a:srgbClr val="F2E6CD"/>
                    </a:gs>
                    <a:gs pos="97000">
                      <a:srgbClr val="E3B84B"/>
                    </a:gs>
                  </a:gsLst>
                  <a:lin scaled="1"/>
                </a:gradFill>
              </a:rPr>
              <a:t>软件的设计和调试</a:t>
            </a:r>
          </a:p>
        </p:txBody>
      </p:sp>
      <p:sp>
        <p:nvSpPr>
          <p:cNvPr id="497696" name="Rectangle 32" descr="斜纹布"/>
          <p:cNvSpPr>
            <a:spLocks noChangeArrowheads="1"/>
          </p:cNvSpPr>
          <p:nvPr/>
        </p:nvSpPr>
        <p:spPr bwMode="auto">
          <a:xfrm>
            <a:off x="682943" y="793909"/>
            <a:ext cx="3960812" cy="460375"/>
          </a:xfrm>
          <a:prstGeom prst="rect">
            <a:avLst/>
          </a:prstGeom>
          <a:noFill/>
          <a:ln>
            <a:noFill/>
          </a:ln>
          <a:effectLst>
            <a:prstShdw prst="shdw17" dist="17961" dir="2700000">
              <a:schemeClr val="bg2"/>
            </a:prstShdw>
          </a:effectLst>
          <a:extLst>
            <a:ext uri="{909E8E84-426E-40DD-AFC4-6F175D3DCCD1}">
              <a14:hiddenFill xmlns:a14="http://schemas.microsoft.com/office/drawing/2010/main">
                <a:blipFill dpi="0" rotWithShape="0">
                  <a:blip/>
                  <a:srcRect/>
                  <a:tile tx="0" ty="0" sx="100000" sy="100000" flip="none" algn="tl"/>
                </a:blipFill>
              </a14:hiddenFill>
            </a:ext>
            <a:ext uri="{91240B29-F687-4F45-9708-019B960494DF}">
              <a14:hiddenLine xmlns:a14="http://schemas.microsoft.com/office/drawing/2010/main" w="28575">
                <a:solidFill>
                  <a:schemeClr val="tx1"/>
                </a:solidFill>
                <a:miter lim="800000"/>
                <a:headEnd/>
                <a:tailEnd/>
              </a14:hiddenLine>
            </a:ext>
          </a:extLst>
        </p:spPr>
        <p:txBody>
          <a:bodyPr anchor="ctr">
            <a:spAutoFit/>
          </a:bodyPr>
          <a:lstStyle/>
          <a:p>
            <a:r>
              <a:rPr lang="en-US" altLang="zh-CN" sz="2400" b="1">
                <a:solidFill>
                  <a:schemeClr val="tx1"/>
                </a:solidFill>
                <a:latin typeface="楷体_GB2312" pitchFamily="49" charset="-122"/>
              </a:rPr>
              <a:t>3</a:t>
            </a:r>
            <a:r>
              <a:rPr lang="zh-CN" altLang="en-US" sz="2400" b="1">
                <a:solidFill>
                  <a:schemeClr val="tx1"/>
                </a:solidFill>
                <a:latin typeface="楷体_GB2312" pitchFamily="49" charset="-122"/>
              </a:rPr>
              <a:t>．方案实施步骤</a:t>
            </a:r>
          </a:p>
        </p:txBody>
      </p:sp>
      <p:sp>
        <p:nvSpPr>
          <p:cNvPr id="495658" name="Rectangle 42" descr="斜纹布"/>
          <p:cNvSpPr>
            <a:spLocks noChangeArrowheads="1"/>
          </p:cNvSpPr>
          <p:nvPr/>
        </p:nvSpPr>
        <p:spPr bwMode="auto">
          <a:xfrm>
            <a:off x="611823" y="435134"/>
            <a:ext cx="5257800" cy="460375"/>
          </a:xfrm>
          <a:prstGeom prst="rect">
            <a:avLst/>
          </a:prstGeom>
          <a:noFill/>
          <a:ln>
            <a:noFill/>
          </a:ln>
          <a:effectLst>
            <a:prstShdw prst="shdw17" dist="17961" dir="2700000">
              <a:schemeClr val="bg2"/>
            </a:prstShdw>
          </a:effectLst>
          <a:extLst>
            <a:ext uri="{909E8E84-426E-40DD-AFC4-6F175D3DCCD1}">
              <a14:hiddenFill xmlns:a14="http://schemas.microsoft.com/office/drawing/2010/main">
                <a:blipFill dpi="0" rotWithShape="0">
                  <a:blip/>
                  <a:srcRect/>
                  <a:tile tx="0" ty="0" sx="100000" sy="100000" flip="none" algn="tl"/>
                </a:blipFill>
              </a14:hiddenFill>
            </a:ext>
            <a:ext uri="{91240B29-F687-4F45-9708-019B960494DF}">
              <a14:hiddenLine xmlns:a14="http://schemas.microsoft.com/office/drawing/2010/main" w="28575">
                <a:solidFill>
                  <a:schemeClr val="tx1"/>
                </a:solidFill>
                <a:miter lim="800000"/>
                <a:headEnd/>
                <a:tailEnd/>
              </a14:hiddenLine>
            </a:ext>
          </a:extLst>
        </p:spPr>
        <p:txBody>
          <a:bodyPr anchor="ctr">
            <a:spAutoFit/>
          </a:bodyPr>
          <a:lstStyle/>
          <a:p>
            <a:r>
              <a:rPr lang="en-US" altLang="zh-CN" sz="2400" b="1">
                <a:solidFill>
                  <a:srgbClr val="FF0000"/>
                </a:solidFill>
                <a:latin typeface="楷体_GB2312" pitchFamily="49" charset="-122"/>
              </a:rPr>
              <a:t>1.4.3</a:t>
            </a:r>
            <a:r>
              <a:rPr lang="zh-CN" altLang="en-US" sz="2400" b="1">
                <a:solidFill>
                  <a:srgbClr val="FF0000"/>
                </a:solidFill>
                <a:latin typeface="楷体_GB2312" pitchFamily="49" charset="-122"/>
              </a:rPr>
              <a:t>智能仪器的设计步骤</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05913"/>
                                        </p:tgtEl>
                                        <p:attrNameLst>
                                          <p:attrName>style.visibility</p:attrName>
                                        </p:attrNameLst>
                                      </p:cBhvr>
                                      <p:to>
                                        <p:strVal val="visible"/>
                                      </p:to>
                                    </p:set>
                                    <p:anim calcmode="lin" valueType="num">
                                      <p:cBhvr additive="base">
                                        <p:cTn id="7" dur="500" fill="hold"/>
                                        <p:tgtEl>
                                          <p:spTgt spid="205913"/>
                                        </p:tgtEl>
                                        <p:attrNameLst>
                                          <p:attrName>ppt_x</p:attrName>
                                        </p:attrNameLst>
                                      </p:cBhvr>
                                      <p:tavLst>
                                        <p:tav tm="0">
                                          <p:val>
                                            <p:strVal val="#ppt_x"/>
                                          </p:val>
                                        </p:tav>
                                        <p:tav tm="100000">
                                          <p:val>
                                            <p:strVal val="#ppt_x"/>
                                          </p:val>
                                        </p:tav>
                                      </p:tavLst>
                                    </p:anim>
                                    <p:anim calcmode="lin" valueType="num">
                                      <p:cBhvr additive="base">
                                        <p:cTn id="8" dur="500" fill="hold"/>
                                        <p:tgtEl>
                                          <p:spTgt spid="20591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05915"/>
                                        </p:tgtEl>
                                        <p:attrNameLst>
                                          <p:attrName>style.visibility</p:attrName>
                                        </p:attrNameLst>
                                      </p:cBhvr>
                                      <p:to>
                                        <p:strVal val="visible"/>
                                      </p:to>
                                    </p:set>
                                    <p:anim calcmode="lin" valueType="num">
                                      <p:cBhvr additive="base">
                                        <p:cTn id="13" dur="500" fill="hold"/>
                                        <p:tgtEl>
                                          <p:spTgt spid="205915"/>
                                        </p:tgtEl>
                                        <p:attrNameLst>
                                          <p:attrName>ppt_x</p:attrName>
                                        </p:attrNameLst>
                                      </p:cBhvr>
                                      <p:tavLst>
                                        <p:tav tm="0">
                                          <p:val>
                                            <p:strVal val="#ppt_x"/>
                                          </p:val>
                                        </p:tav>
                                        <p:tav tm="100000">
                                          <p:val>
                                            <p:strVal val="#ppt_x"/>
                                          </p:val>
                                        </p:tav>
                                      </p:tavLst>
                                    </p:anim>
                                    <p:anim calcmode="lin" valueType="num">
                                      <p:cBhvr additive="base">
                                        <p:cTn id="14" dur="500" fill="hold"/>
                                        <p:tgtEl>
                                          <p:spTgt spid="205915"/>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205916"/>
                                        </p:tgtEl>
                                        <p:attrNameLst>
                                          <p:attrName>style.visibility</p:attrName>
                                        </p:attrNameLst>
                                      </p:cBhvr>
                                      <p:to>
                                        <p:strVal val="visible"/>
                                      </p:to>
                                    </p:set>
                                    <p:anim calcmode="lin" valueType="num">
                                      <p:cBhvr additive="base">
                                        <p:cTn id="19" dur="500" fill="hold"/>
                                        <p:tgtEl>
                                          <p:spTgt spid="205916"/>
                                        </p:tgtEl>
                                        <p:attrNameLst>
                                          <p:attrName>ppt_x</p:attrName>
                                        </p:attrNameLst>
                                      </p:cBhvr>
                                      <p:tavLst>
                                        <p:tav tm="0">
                                          <p:val>
                                            <p:strVal val="#ppt_x"/>
                                          </p:val>
                                        </p:tav>
                                        <p:tav tm="100000">
                                          <p:val>
                                            <p:strVal val="#ppt_x"/>
                                          </p:val>
                                        </p:tav>
                                      </p:tavLst>
                                    </p:anim>
                                    <p:anim calcmode="lin" valueType="num">
                                      <p:cBhvr additive="base">
                                        <p:cTn id="20" dur="500" fill="hold"/>
                                        <p:tgtEl>
                                          <p:spTgt spid="205916"/>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205919"/>
                                        </p:tgtEl>
                                        <p:attrNameLst>
                                          <p:attrName>style.visibility</p:attrName>
                                        </p:attrNameLst>
                                      </p:cBhvr>
                                      <p:to>
                                        <p:strVal val="visible"/>
                                      </p:to>
                                    </p:set>
                                    <p:anim calcmode="lin" valueType="num">
                                      <p:cBhvr additive="base">
                                        <p:cTn id="25" dur="500" fill="hold"/>
                                        <p:tgtEl>
                                          <p:spTgt spid="205919"/>
                                        </p:tgtEl>
                                        <p:attrNameLst>
                                          <p:attrName>ppt_x</p:attrName>
                                        </p:attrNameLst>
                                      </p:cBhvr>
                                      <p:tavLst>
                                        <p:tav tm="0">
                                          <p:val>
                                            <p:strVal val="#ppt_x"/>
                                          </p:val>
                                        </p:tav>
                                        <p:tav tm="100000">
                                          <p:val>
                                            <p:strVal val="#ppt_x"/>
                                          </p:val>
                                        </p:tav>
                                      </p:tavLst>
                                    </p:anim>
                                    <p:anim calcmode="lin" valueType="num">
                                      <p:cBhvr additive="base">
                                        <p:cTn id="26" dur="500" fill="hold"/>
                                        <p:tgtEl>
                                          <p:spTgt spid="205919"/>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205918"/>
                                        </p:tgtEl>
                                        <p:attrNameLst>
                                          <p:attrName>style.visibility</p:attrName>
                                        </p:attrNameLst>
                                      </p:cBhvr>
                                      <p:to>
                                        <p:strVal val="visible"/>
                                      </p:to>
                                    </p:set>
                                    <p:anim calcmode="lin" valueType="num">
                                      <p:cBhvr additive="base">
                                        <p:cTn id="31" dur="500" fill="hold"/>
                                        <p:tgtEl>
                                          <p:spTgt spid="205918"/>
                                        </p:tgtEl>
                                        <p:attrNameLst>
                                          <p:attrName>ppt_x</p:attrName>
                                        </p:attrNameLst>
                                      </p:cBhvr>
                                      <p:tavLst>
                                        <p:tav tm="0">
                                          <p:val>
                                            <p:strVal val="#ppt_x"/>
                                          </p:val>
                                        </p:tav>
                                        <p:tav tm="100000">
                                          <p:val>
                                            <p:strVal val="#ppt_x"/>
                                          </p:val>
                                        </p:tav>
                                      </p:tavLst>
                                    </p:anim>
                                    <p:anim calcmode="lin" valueType="num">
                                      <p:cBhvr additive="base">
                                        <p:cTn id="32" dur="500" fill="hold"/>
                                        <p:tgtEl>
                                          <p:spTgt spid="20591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5913" grpId="0" animBg="1"/>
      <p:bldP spid="205915" grpId="0" animBg="1"/>
      <p:bldP spid="205916" grpId="0" animBg="1"/>
      <p:bldP spid="205918" grpId="0" animBg="1"/>
      <p:bldP spid="205919" grpId="0" animBg="1"/>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0437" name="Rectangle 5" descr="斜纹布"/>
          <p:cNvSpPr>
            <a:spLocks noChangeArrowheads="1"/>
          </p:cNvSpPr>
          <p:nvPr/>
        </p:nvSpPr>
        <p:spPr bwMode="auto">
          <a:xfrm>
            <a:off x="430213" y="3074670"/>
            <a:ext cx="8713787" cy="2676525"/>
          </a:xfrm>
          <a:prstGeom prst="rect">
            <a:avLst/>
          </a:prstGeom>
          <a:noFill/>
          <a:ln>
            <a:noFill/>
          </a:ln>
          <a:effectLst>
            <a:prstShdw prst="shdw17" dist="17961" dir="2700000">
              <a:schemeClr val="bg2"/>
            </a:prstShdw>
          </a:effectLst>
          <a:extLst>
            <a:ext uri="{909E8E84-426E-40DD-AFC4-6F175D3DCCD1}">
              <a14:hiddenFill xmlns:a14="http://schemas.microsoft.com/office/drawing/2010/main">
                <a:blipFill dpi="0" rotWithShape="0">
                  <a:blip/>
                  <a:srcRect/>
                  <a:tile tx="0" ty="0" sx="100000" sy="100000" flip="none" algn="tl"/>
                </a:blipFill>
              </a14:hiddenFill>
            </a:ext>
            <a:ext uri="{91240B29-F687-4F45-9708-019B960494DF}">
              <a14:hiddenLine xmlns:a14="http://schemas.microsoft.com/office/drawing/2010/main" w="28575">
                <a:solidFill>
                  <a:schemeClr val="tx1"/>
                </a:solidFill>
                <a:miter lim="800000"/>
                <a:headEnd/>
                <a:tailEnd/>
              </a14:hiddenLine>
            </a:ext>
          </a:extLst>
        </p:spPr>
        <p:txBody>
          <a:bodyPr anchor="ctr">
            <a:spAutoFit/>
          </a:bodyPr>
          <a:lstStyle/>
          <a:p>
            <a:r>
              <a:rPr lang="zh-CN" altLang="en-US" sz="2400" b="1" dirty="0">
                <a:latin typeface="Times New Roman" panose="02020603050405020304" pitchFamily="18" charset="0"/>
              </a:rPr>
              <a:t>　　一般而言，硬件速度快、可减轻软件设计工作量，但成本高，灵活性差，可扩展性弱。软件成本低、灵活性大、只要修改软件可改变模块功能，但增加了编程的复杂性，降低了速度。增加硬件的比例可提高系统的速度，实时性好，但成本高，灵活性、适应性差；增加软件的比例则刚好相反。可从仪器的功能、成本、研制周期和费用等方面综合考虑，合理分配软硬件比例，使系统达到较高的性价比。</a:t>
            </a:r>
          </a:p>
        </p:txBody>
      </p:sp>
      <p:sp>
        <p:nvSpPr>
          <p:cNvPr id="530438" name="Rectangle 6" descr="斜纹布"/>
          <p:cNvSpPr>
            <a:spLocks noChangeArrowheads="1"/>
          </p:cNvSpPr>
          <p:nvPr/>
        </p:nvSpPr>
        <p:spPr bwMode="auto">
          <a:xfrm>
            <a:off x="468313" y="2274253"/>
            <a:ext cx="8064500" cy="829945"/>
          </a:xfrm>
          <a:prstGeom prst="rect">
            <a:avLst/>
          </a:prstGeom>
          <a:noFill/>
          <a:ln>
            <a:noFill/>
          </a:ln>
          <a:effectLst>
            <a:prstShdw prst="shdw17" dist="17961" dir="2700000">
              <a:schemeClr val="bg2"/>
            </a:prstShdw>
          </a:effectLst>
          <a:extLst>
            <a:ext uri="{909E8E84-426E-40DD-AFC4-6F175D3DCCD1}">
              <a14:hiddenFill xmlns:a14="http://schemas.microsoft.com/office/drawing/2010/main">
                <a:blipFill dpi="0" rotWithShape="0">
                  <a:blip/>
                  <a:srcRect/>
                  <a:tile tx="0" ty="0" sx="100000" sy="100000" flip="none" algn="tl"/>
                </a:blipFill>
              </a14:hiddenFill>
            </a:ext>
            <a:ext uri="{91240B29-F687-4F45-9708-019B960494DF}">
              <a14:hiddenLine xmlns:a14="http://schemas.microsoft.com/office/drawing/2010/main" w="28575">
                <a:solidFill>
                  <a:schemeClr val="tx1"/>
                </a:solidFill>
                <a:miter lim="800000"/>
                <a:headEnd/>
                <a:tailEnd/>
              </a14:hiddenLine>
            </a:ext>
          </a:extLst>
        </p:spPr>
        <p:txBody>
          <a:bodyPr>
            <a:spAutoFit/>
          </a:bodyPr>
          <a:lstStyle/>
          <a:p>
            <a:r>
              <a:rPr lang="en-US" altLang="zh-CN" sz="2400" b="1"/>
              <a:t>        </a:t>
            </a:r>
            <a:r>
              <a:rPr lang="zh-CN" altLang="en-US" sz="2400" b="1"/>
              <a:t>对于即可用硬件又可用软件实现的功能模块，应仔细权衡哪些模块用硬件完成、哪些模块用软件完成。</a:t>
            </a:r>
          </a:p>
        </p:txBody>
      </p:sp>
      <p:grpSp>
        <p:nvGrpSpPr>
          <p:cNvPr id="530439" name="Group 7"/>
          <p:cNvGrpSpPr/>
          <p:nvPr/>
        </p:nvGrpSpPr>
        <p:grpSpPr bwMode="auto">
          <a:xfrm>
            <a:off x="540068" y="1555115"/>
            <a:ext cx="1744663" cy="850900"/>
            <a:chOff x="385" y="3022"/>
            <a:chExt cx="1099" cy="536"/>
          </a:xfrm>
        </p:grpSpPr>
        <p:pic>
          <p:nvPicPr>
            <p:cNvPr id="530440" name="Picture 8" descr="123"/>
            <p:cNvPicPr>
              <a:picLocks noChangeAspect="1" noChangeArrowheads="1"/>
            </p:cNvPicPr>
            <p:nvPr/>
          </p:nvPicPr>
          <p:blipFill>
            <a:blip r:embed="rId2">
              <a:clrChange>
                <a:clrFrom>
                  <a:srgbClr val="BBBBBB"/>
                </a:clrFrom>
                <a:clrTo>
                  <a:srgbClr val="BBBBBB">
                    <a:alpha val="0"/>
                  </a:srgbClr>
                </a:clrTo>
              </a:clrChange>
              <a:extLst>
                <a:ext uri="{28A0092B-C50C-407E-A947-70E740481C1C}">
                  <a14:useLocalDpi xmlns:a14="http://schemas.microsoft.com/office/drawing/2010/main" val="0"/>
                </a:ext>
              </a:extLst>
            </a:blip>
            <a:srcRect/>
            <a:stretch>
              <a:fillRect/>
            </a:stretch>
          </p:blipFill>
          <p:spPr bwMode="auto">
            <a:xfrm>
              <a:off x="385" y="3022"/>
              <a:ext cx="590" cy="536"/>
            </a:xfrm>
            <a:prstGeom prst="rect">
              <a:avLst/>
            </a:prstGeom>
            <a:noFill/>
            <a:extLst>
              <a:ext uri="{909E8E84-426E-40DD-AFC4-6F175D3DCCD1}">
                <a14:hiddenFill xmlns:a14="http://schemas.microsoft.com/office/drawing/2010/main">
                  <a:solidFill>
                    <a:srgbClr val="FFFFFF"/>
                  </a:solidFill>
                </a14:hiddenFill>
              </a:ext>
            </a:extLst>
          </p:spPr>
        </p:pic>
        <p:sp>
          <p:nvSpPr>
            <p:cNvPr id="530441" name="Text Box 9"/>
            <p:cNvSpPr txBox="1">
              <a:spLocks noChangeArrowheads="1"/>
            </p:cNvSpPr>
            <p:nvPr/>
          </p:nvSpPr>
          <p:spPr bwMode="auto">
            <a:xfrm>
              <a:off x="793" y="3125"/>
              <a:ext cx="691" cy="2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kumimoji="1" lang="zh-CN" altLang="en-US" sz="2400">
                  <a:solidFill>
                    <a:srgbClr val="FA7748"/>
                  </a:solidFill>
                  <a:latin typeface="Times New Roman" panose="02020603050405020304" pitchFamily="18" charset="0"/>
                  <a:ea typeface="华文行楷" panose="02010800040101010101" pitchFamily="2" charset="-122"/>
                </a:rPr>
                <a:t>注意：</a:t>
              </a:r>
            </a:p>
          </p:txBody>
        </p:sp>
      </p:grpSp>
      <p:sp>
        <p:nvSpPr>
          <p:cNvPr id="530442" name="Rectangle 10" descr="斜纹布"/>
          <p:cNvSpPr>
            <a:spLocks noChangeArrowheads="1"/>
          </p:cNvSpPr>
          <p:nvPr/>
        </p:nvSpPr>
        <p:spPr bwMode="auto">
          <a:xfrm>
            <a:off x="467360" y="1224439"/>
            <a:ext cx="3091180" cy="460375"/>
          </a:xfrm>
          <a:prstGeom prst="rect">
            <a:avLst/>
          </a:prstGeom>
          <a:noFill/>
          <a:ln>
            <a:noFill/>
          </a:ln>
          <a:effectLst>
            <a:prstShdw prst="shdw17" dist="17961" dir="2700000">
              <a:schemeClr val="bg2"/>
            </a:prstShdw>
          </a:effectLst>
          <a:extLst>
            <a:ext uri="{909E8E84-426E-40DD-AFC4-6F175D3DCCD1}">
              <a14:hiddenFill xmlns:a14="http://schemas.microsoft.com/office/drawing/2010/main">
                <a:blipFill dpi="0" rotWithShape="0">
                  <a:blip/>
                  <a:srcRect/>
                  <a:tile tx="0" ty="0" sx="100000" sy="100000" flip="none" algn="tl"/>
                </a:blipFill>
              </a14:hiddenFill>
            </a:ext>
            <a:ext uri="{91240B29-F687-4F45-9708-019B960494DF}">
              <a14:hiddenLine xmlns:a14="http://schemas.microsoft.com/office/drawing/2010/main" w="28575">
                <a:solidFill>
                  <a:schemeClr val="tx1"/>
                </a:solidFill>
                <a:miter lim="800000"/>
                <a:headEnd/>
                <a:tailEnd/>
              </a14:hiddenLine>
            </a:ext>
          </a:extLst>
        </p:spPr>
        <p:txBody>
          <a:bodyPr wrap="none" anchor="ctr">
            <a:spAutoFit/>
          </a:bodyPr>
          <a:lstStyle/>
          <a:p>
            <a:r>
              <a:rPr lang="zh-CN" altLang="en-US" sz="2400" b="1">
                <a:solidFill>
                  <a:schemeClr val="tx1"/>
                </a:solidFill>
                <a:latin typeface="楷体_GB2312" pitchFamily="49" charset="-122"/>
              </a:rPr>
              <a:t>（</a:t>
            </a:r>
            <a:r>
              <a:rPr lang="en-US" altLang="zh-CN" sz="2400" b="1">
                <a:solidFill>
                  <a:schemeClr val="tx1"/>
                </a:solidFill>
                <a:latin typeface="楷体_GB2312" pitchFamily="49" charset="-122"/>
              </a:rPr>
              <a:t>2</a:t>
            </a:r>
            <a:r>
              <a:rPr lang="zh-CN" altLang="en-US" sz="2400" b="1">
                <a:solidFill>
                  <a:schemeClr val="tx1"/>
                </a:solidFill>
                <a:latin typeface="楷体_GB2312" pitchFamily="49" charset="-122"/>
              </a:rPr>
              <a:t>）设计和调试仪器</a:t>
            </a:r>
          </a:p>
        </p:txBody>
      </p:sp>
      <p:sp>
        <p:nvSpPr>
          <p:cNvPr id="497696" name="Rectangle 32" descr="斜纹布"/>
          <p:cNvSpPr>
            <a:spLocks noChangeArrowheads="1"/>
          </p:cNvSpPr>
          <p:nvPr/>
        </p:nvSpPr>
        <p:spPr bwMode="auto">
          <a:xfrm>
            <a:off x="682943" y="793909"/>
            <a:ext cx="3960812" cy="460375"/>
          </a:xfrm>
          <a:prstGeom prst="rect">
            <a:avLst/>
          </a:prstGeom>
          <a:noFill/>
          <a:ln>
            <a:noFill/>
          </a:ln>
          <a:effectLst>
            <a:prstShdw prst="shdw17" dist="17961" dir="2700000">
              <a:schemeClr val="bg2"/>
            </a:prstShdw>
          </a:effectLst>
          <a:extLst>
            <a:ext uri="{909E8E84-426E-40DD-AFC4-6F175D3DCCD1}">
              <a14:hiddenFill xmlns:a14="http://schemas.microsoft.com/office/drawing/2010/main">
                <a:blipFill dpi="0" rotWithShape="0">
                  <a:blip/>
                  <a:srcRect/>
                  <a:tile tx="0" ty="0" sx="100000" sy="100000" flip="none" algn="tl"/>
                </a:blipFill>
              </a14:hiddenFill>
            </a:ext>
            <a:ext uri="{91240B29-F687-4F45-9708-019B960494DF}">
              <a14:hiddenLine xmlns:a14="http://schemas.microsoft.com/office/drawing/2010/main" w="28575">
                <a:solidFill>
                  <a:schemeClr val="tx1"/>
                </a:solidFill>
                <a:miter lim="800000"/>
                <a:headEnd/>
                <a:tailEnd/>
              </a14:hiddenLine>
            </a:ext>
          </a:extLst>
        </p:spPr>
        <p:txBody>
          <a:bodyPr anchor="ctr">
            <a:spAutoFit/>
          </a:bodyPr>
          <a:lstStyle/>
          <a:p>
            <a:r>
              <a:rPr lang="en-US" altLang="zh-CN" sz="2400" b="1">
                <a:solidFill>
                  <a:schemeClr val="tx1"/>
                </a:solidFill>
                <a:latin typeface="楷体_GB2312" pitchFamily="49" charset="-122"/>
              </a:rPr>
              <a:t>3</a:t>
            </a:r>
            <a:r>
              <a:rPr lang="zh-CN" altLang="en-US" sz="2400" b="1">
                <a:solidFill>
                  <a:schemeClr val="tx1"/>
                </a:solidFill>
                <a:latin typeface="楷体_GB2312" pitchFamily="49" charset="-122"/>
              </a:rPr>
              <a:t>．方案实施步骤</a:t>
            </a:r>
          </a:p>
        </p:txBody>
      </p:sp>
      <p:sp>
        <p:nvSpPr>
          <p:cNvPr id="495658" name="Rectangle 42" descr="斜纹布"/>
          <p:cNvSpPr>
            <a:spLocks noChangeArrowheads="1"/>
          </p:cNvSpPr>
          <p:nvPr/>
        </p:nvSpPr>
        <p:spPr bwMode="auto">
          <a:xfrm>
            <a:off x="611823" y="435134"/>
            <a:ext cx="5257800" cy="460375"/>
          </a:xfrm>
          <a:prstGeom prst="rect">
            <a:avLst/>
          </a:prstGeom>
          <a:noFill/>
          <a:ln>
            <a:noFill/>
          </a:ln>
          <a:effectLst>
            <a:prstShdw prst="shdw17" dist="17961" dir="2700000">
              <a:schemeClr val="bg2"/>
            </a:prstShdw>
          </a:effectLst>
          <a:extLst>
            <a:ext uri="{909E8E84-426E-40DD-AFC4-6F175D3DCCD1}">
              <a14:hiddenFill xmlns:a14="http://schemas.microsoft.com/office/drawing/2010/main">
                <a:blipFill dpi="0" rotWithShape="0">
                  <a:blip/>
                  <a:srcRect/>
                  <a:tile tx="0" ty="0" sx="100000" sy="100000" flip="none" algn="tl"/>
                </a:blipFill>
              </a14:hiddenFill>
            </a:ext>
            <a:ext uri="{91240B29-F687-4F45-9708-019B960494DF}">
              <a14:hiddenLine xmlns:a14="http://schemas.microsoft.com/office/drawing/2010/main" w="28575">
                <a:solidFill>
                  <a:schemeClr val="tx1"/>
                </a:solidFill>
                <a:miter lim="800000"/>
                <a:headEnd/>
                <a:tailEnd/>
              </a14:hiddenLine>
            </a:ext>
          </a:extLst>
        </p:spPr>
        <p:txBody>
          <a:bodyPr anchor="ctr">
            <a:spAutoFit/>
          </a:bodyPr>
          <a:lstStyle/>
          <a:p>
            <a:r>
              <a:rPr lang="en-US" altLang="zh-CN" sz="2400" b="1">
                <a:solidFill>
                  <a:srgbClr val="FF0000"/>
                </a:solidFill>
                <a:latin typeface="楷体_GB2312" pitchFamily="49" charset="-122"/>
              </a:rPr>
              <a:t>1.4.3</a:t>
            </a:r>
            <a:r>
              <a:rPr lang="zh-CN" altLang="en-US" sz="2400" b="1">
                <a:solidFill>
                  <a:srgbClr val="FF0000"/>
                </a:solidFill>
                <a:latin typeface="楷体_GB2312" pitchFamily="49" charset="-122"/>
              </a:rPr>
              <a:t>智能仪器的设计步骤</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30439"/>
                                        </p:tgtEl>
                                        <p:attrNameLst>
                                          <p:attrName>style.visibility</p:attrName>
                                        </p:attrNameLst>
                                      </p:cBhvr>
                                      <p:to>
                                        <p:strVal val="visible"/>
                                      </p:to>
                                    </p:set>
                                    <p:anim calcmode="lin" valueType="num">
                                      <p:cBhvr additive="base">
                                        <p:cTn id="7" dur="500" fill="hold"/>
                                        <p:tgtEl>
                                          <p:spTgt spid="530439"/>
                                        </p:tgtEl>
                                        <p:attrNameLst>
                                          <p:attrName>ppt_x</p:attrName>
                                        </p:attrNameLst>
                                      </p:cBhvr>
                                      <p:tavLst>
                                        <p:tav tm="0">
                                          <p:val>
                                            <p:strVal val="#ppt_x"/>
                                          </p:val>
                                        </p:tav>
                                        <p:tav tm="100000">
                                          <p:val>
                                            <p:strVal val="#ppt_x"/>
                                          </p:val>
                                        </p:tav>
                                      </p:tavLst>
                                    </p:anim>
                                    <p:anim calcmode="lin" valueType="num">
                                      <p:cBhvr additive="base">
                                        <p:cTn id="8" dur="500" fill="hold"/>
                                        <p:tgtEl>
                                          <p:spTgt spid="53043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530438"/>
                                        </p:tgtEl>
                                        <p:attrNameLst>
                                          <p:attrName>style.visibility</p:attrName>
                                        </p:attrNameLst>
                                      </p:cBhvr>
                                      <p:to>
                                        <p:strVal val="visible"/>
                                      </p:to>
                                    </p:set>
                                    <p:anim calcmode="lin" valueType="num">
                                      <p:cBhvr additive="base">
                                        <p:cTn id="13" dur="500" fill="hold"/>
                                        <p:tgtEl>
                                          <p:spTgt spid="530438"/>
                                        </p:tgtEl>
                                        <p:attrNameLst>
                                          <p:attrName>ppt_x</p:attrName>
                                        </p:attrNameLst>
                                      </p:cBhvr>
                                      <p:tavLst>
                                        <p:tav tm="0">
                                          <p:val>
                                            <p:strVal val="#ppt_x"/>
                                          </p:val>
                                        </p:tav>
                                        <p:tav tm="100000">
                                          <p:val>
                                            <p:strVal val="#ppt_x"/>
                                          </p:val>
                                        </p:tav>
                                      </p:tavLst>
                                    </p:anim>
                                    <p:anim calcmode="lin" valueType="num">
                                      <p:cBhvr additive="base">
                                        <p:cTn id="14" dur="500" fill="hold"/>
                                        <p:tgtEl>
                                          <p:spTgt spid="530438"/>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530437"/>
                                        </p:tgtEl>
                                        <p:attrNameLst>
                                          <p:attrName>style.visibility</p:attrName>
                                        </p:attrNameLst>
                                      </p:cBhvr>
                                      <p:to>
                                        <p:strVal val="visible"/>
                                      </p:to>
                                    </p:set>
                                    <p:anim calcmode="lin" valueType="num">
                                      <p:cBhvr additive="base">
                                        <p:cTn id="19" dur="500" fill="hold"/>
                                        <p:tgtEl>
                                          <p:spTgt spid="530437"/>
                                        </p:tgtEl>
                                        <p:attrNameLst>
                                          <p:attrName>ppt_x</p:attrName>
                                        </p:attrNameLst>
                                      </p:cBhvr>
                                      <p:tavLst>
                                        <p:tav tm="0">
                                          <p:val>
                                            <p:strVal val="#ppt_x"/>
                                          </p:val>
                                        </p:tav>
                                        <p:tav tm="100000">
                                          <p:val>
                                            <p:strVal val="#ppt_x"/>
                                          </p:val>
                                        </p:tav>
                                      </p:tavLst>
                                    </p:anim>
                                    <p:anim calcmode="lin" valueType="num">
                                      <p:cBhvr additive="base">
                                        <p:cTn id="20" dur="500" fill="hold"/>
                                        <p:tgtEl>
                                          <p:spTgt spid="53043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0437" grpId="0" bldLvl="0" animBg="1"/>
      <p:bldP spid="530438" grpId="0" bldLvl="0" animBg="1"/>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936" name="Text Box 136" descr="斜纹布"/>
          <p:cNvSpPr txBox="1">
            <a:spLocks noChangeArrowheads="1"/>
          </p:cNvSpPr>
          <p:nvPr/>
        </p:nvSpPr>
        <p:spPr bwMode="auto">
          <a:xfrm>
            <a:off x="684213" y="1697038"/>
            <a:ext cx="7586662" cy="460375"/>
          </a:xfrm>
          <a:prstGeom prst="rect">
            <a:avLst/>
          </a:prstGeom>
          <a:noFill/>
          <a:ln>
            <a:noFill/>
          </a:ln>
          <a:effectLst>
            <a:prstShdw prst="shdw17" dist="17961" dir="2700000">
              <a:schemeClr val="bg2"/>
            </a:prstShdw>
          </a:effectLst>
          <a:extLst>
            <a:ext uri="{909E8E84-426E-40DD-AFC4-6F175D3DCCD1}">
              <a14:hiddenFill xmlns:a14="http://schemas.microsoft.com/office/drawing/2010/main">
                <a:blipFill dpi="0" rotWithShape="0">
                  <a:blip/>
                  <a:srcRect/>
                  <a:tile tx="0" ty="0" sx="100000" sy="100000" flip="none" algn="tl"/>
                </a:blipFill>
              </a14:hiddenFill>
            </a:ext>
            <a:ext uri="{91240B29-F687-4F45-9708-019B960494DF}">
              <a14:hiddenLine xmlns:a14="http://schemas.microsoft.com/office/drawing/2010/main" w="28575">
                <a:solidFill>
                  <a:schemeClr val="tx1"/>
                </a:solidFill>
                <a:miter lim="800000"/>
                <a:headEnd/>
                <a:tailEnd/>
              </a14:hiddenLine>
            </a:ext>
          </a:extLst>
        </p:spPr>
        <p:txBody>
          <a:bodyPr>
            <a:spAutoFit/>
          </a:bodyPr>
          <a:lstStyle/>
          <a:p>
            <a:pPr>
              <a:buFontTx/>
              <a:buChar char="•"/>
            </a:pPr>
            <a:r>
              <a:rPr lang="zh-CN" altLang="en-US" sz="2400" b="1">
                <a:gradFill>
                  <a:gsLst>
                    <a:gs pos="3896">
                      <a:srgbClr val="F2E6CD"/>
                    </a:gs>
                    <a:gs pos="97000">
                      <a:srgbClr val="E3B84B"/>
                    </a:gs>
                  </a:gsLst>
                  <a:lin scaled="1"/>
                </a:gradFill>
                <a:latin typeface="楷体_GB2312" pitchFamily="49" charset="-122"/>
              </a:rPr>
              <a:t>硬件和软件联合调试</a:t>
            </a:r>
          </a:p>
        </p:txBody>
      </p:sp>
      <p:sp>
        <p:nvSpPr>
          <p:cNvPr id="204937" name="Rectangle 137" descr="斜纹布"/>
          <p:cNvSpPr>
            <a:spLocks noChangeArrowheads="1"/>
          </p:cNvSpPr>
          <p:nvPr/>
        </p:nvSpPr>
        <p:spPr bwMode="auto">
          <a:xfrm>
            <a:off x="433705" y="1234599"/>
            <a:ext cx="4321175" cy="460375"/>
          </a:xfrm>
          <a:prstGeom prst="rect">
            <a:avLst/>
          </a:prstGeom>
          <a:noFill/>
          <a:ln>
            <a:noFill/>
          </a:ln>
          <a:effectLst>
            <a:prstShdw prst="shdw17" dist="17961" dir="2700000">
              <a:schemeClr val="bg2"/>
            </a:prstShdw>
          </a:effectLst>
          <a:extLst>
            <a:ext uri="{909E8E84-426E-40DD-AFC4-6F175D3DCCD1}">
              <a14:hiddenFill xmlns:a14="http://schemas.microsoft.com/office/drawing/2010/main">
                <a:blipFill dpi="0" rotWithShape="0">
                  <a:blip/>
                  <a:srcRect/>
                  <a:tile tx="0" ty="0" sx="100000" sy="100000" flip="none" algn="tl"/>
                </a:blipFill>
              </a14:hiddenFill>
            </a:ext>
            <a:ext uri="{91240B29-F687-4F45-9708-019B960494DF}">
              <a14:hiddenLine xmlns:a14="http://schemas.microsoft.com/office/drawing/2010/main" w="28575">
                <a:solidFill>
                  <a:schemeClr val="tx1"/>
                </a:solidFill>
                <a:miter lim="800000"/>
                <a:headEnd/>
                <a:tailEnd/>
              </a14:hiddenLine>
            </a:ext>
          </a:extLst>
        </p:spPr>
        <p:txBody>
          <a:bodyPr anchor="ctr">
            <a:spAutoFit/>
          </a:bodyPr>
          <a:lstStyle/>
          <a:p>
            <a:r>
              <a:rPr lang="zh-CN" altLang="en-US" sz="2400" b="1">
                <a:solidFill>
                  <a:schemeClr val="tx1"/>
                </a:solidFill>
                <a:latin typeface="楷体_GB2312" pitchFamily="49" charset="-122"/>
              </a:rPr>
              <a:t>（</a:t>
            </a:r>
            <a:r>
              <a:rPr lang="en-US" altLang="zh-CN" sz="2400" b="1">
                <a:solidFill>
                  <a:schemeClr val="tx1"/>
                </a:solidFill>
                <a:latin typeface="楷体_GB2312" pitchFamily="49" charset="-122"/>
              </a:rPr>
              <a:t>2</a:t>
            </a:r>
            <a:r>
              <a:rPr lang="zh-CN" altLang="en-US" sz="2400" b="1">
                <a:solidFill>
                  <a:schemeClr val="tx1"/>
                </a:solidFill>
                <a:latin typeface="楷体_GB2312" pitchFamily="49" charset="-122"/>
              </a:rPr>
              <a:t>）设计和调试仪器</a:t>
            </a:r>
          </a:p>
        </p:txBody>
      </p:sp>
      <p:sp>
        <p:nvSpPr>
          <p:cNvPr id="204938" name="Text Box 138" descr="斜纹布"/>
          <p:cNvSpPr txBox="1">
            <a:spLocks noChangeArrowheads="1"/>
          </p:cNvSpPr>
          <p:nvPr/>
        </p:nvSpPr>
        <p:spPr bwMode="auto">
          <a:xfrm>
            <a:off x="468313" y="2157413"/>
            <a:ext cx="8207375" cy="1938020"/>
          </a:xfrm>
          <a:prstGeom prst="rect">
            <a:avLst/>
          </a:prstGeom>
          <a:noFill/>
          <a:ln>
            <a:noFill/>
          </a:ln>
          <a:effectLst>
            <a:prstShdw prst="shdw17" dist="17961" dir="2700000">
              <a:schemeClr val="bg2"/>
            </a:prstShdw>
          </a:effectLst>
          <a:extLst>
            <a:ext uri="{909E8E84-426E-40DD-AFC4-6F175D3DCCD1}">
              <a14:hiddenFill xmlns:a14="http://schemas.microsoft.com/office/drawing/2010/main">
                <a:blipFill dpi="0" rotWithShape="0">
                  <a:blip/>
                  <a:srcRect/>
                  <a:tile tx="0" ty="0" sx="100000" sy="100000" flip="none" algn="tl"/>
                </a:blipFill>
              </a14:hiddenFill>
            </a:ext>
            <a:ext uri="{91240B29-F687-4F45-9708-019B960494DF}">
              <a14:hiddenLine xmlns:a14="http://schemas.microsoft.com/office/drawing/2010/main" w="28575">
                <a:solidFill>
                  <a:schemeClr val="tx1"/>
                </a:solidFill>
                <a:miter lim="800000"/>
                <a:headEnd/>
                <a:tailEnd/>
              </a14:hiddenLine>
            </a:ext>
          </a:extLst>
        </p:spPr>
        <p:txBody>
          <a:bodyPr>
            <a:spAutoFit/>
          </a:bodyPr>
          <a:lstStyle/>
          <a:p>
            <a:r>
              <a:rPr lang="en-US" altLang="zh-CN" sz="2400" b="1">
                <a:latin typeface="楷体_GB2312" pitchFamily="49" charset="-122"/>
              </a:rPr>
              <a:t>    </a:t>
            </a:r>
            <a:r>
              <a:rPr lang="zh-CN" altLang="en-US" sz="2400" b="1">
                <a:latin typeface="楷体_GB2312" pitchFamily="49" charset="-122"/>
              </a:rPr>
              <a:t>硬件、软件分别调试合格后，需软、硬件联合调试。调试中出现问题，若属于硬件故障，可修改硬件电路，若属于软件问题，则修改程序，如属于系统问题则对软件、硬件同时修改，直至符合性能指标。智能仪器设计调试步骤如图</a:t>
            </a:r>
            <a:r>
              <a:rPr lang="en-US" altLang="zh-CN" sz="2400" b="1">
                <a:latin typeface="楷体_GB2312" pitchFamily="49" charset="-122"/>
              </a:rPr>
              <a:t>1-2</a:t>
            </a:r>
            <a:r>
              <a:rPr lang="zh-CN" altLang="en-US" sz="2400" b="1">
                <a:latin typeface="楷体_GB2312" pitchFamily="49" charset="-122"/>
              </a:rPr>
              <a:t>所示。</a:t>
            </a:r>
            <a:endParaRPr lang="en-US" altLang="zh-CN" sz="2400"/>
          </a:p>
        </p:txBody>
      </p:sp>
      <p:sp>
        <p:nvSpPr>
          <p:cNvPr id="497696" name="Rectangle 32" descr="斜纹布"/>
          <p:cNvSpPr>
            <a:spLocks noChangeArrowheads="1"/>
          </p:cNvSpPr>
          <p:nvPr/>
        </p:nvSpPr>
        <p:spPr bwMode="auto">
          <a:xfrm>
            <a:off x="682943" y="793909"/>
            <a:ext cx="3960812" cy="460375"/>
          </a:xfrm>
          <a:prstGeom prst="rect">
            <a:avLst/>
          </a:prstGeom>
          <a:noFill/>
          <a:ln>
            <a:noFill/>
          </a:ln>
          <a:effectLst>
            <a:prstShdw prst="shdw17" dist="17961" dir="2700000">
              <a:schemeClr val="bg2"/>
            </a:prstShdw>
          </a:effectLst>
          <a:extLst>
            <a:ext uri="{909E8E84-426E-40DD-AFC4-6F175D3DCCD1}">
              <a14:hiddenFill xmlns:a14="http://schemas.microsoft.com/office/drawing/2010/main">
                <a:blipFill dpi="0" rotWithShape="0">
                  <a:blip/>
                  <a:srcRect/>
                  <a:tile tx="0" ty="0" sx="100000" sy="100000" flip="none" algn="tl"/>
                </a:blipFill>
              </a14:hiddenFill>
            </a:ext>
            <a:ext uri="{91240B29-F687-4F45-9708-019B960494DF}">
              <a14:hiddenLine xmlns:a14="http://schemas.microsoft.com/office/drawing/2010/main" w="28575">
                <a:solidFill>
                  <a:schemeClr val="tx1"/>
                </a:solidFill>
                <a:miter lim="800000"/>
                <a:headEnd/>
                <a:tailEnd/>
              </a14:hiddenLine>
            </a:ext>
          </a:extLst>
        </p:spPr>
        <p:txBody>
          <a:bodyPr anchor="ctr">
            <a:spAutoFit/>
          </a:bodyPr>
          <a:lstStyle/>
          <a:p>
            <a:r>
              <a:rPr lang="en-US" altLang="zh-CN" sz="2400" b="1">
                <a:solidFill>
                  <a:schemeClr val="tx1"/>
                </a:solidFill>
                <a:latin typeface="楷体_GB2312" pitchFamily="49" charset="-122"/>
              </a:rPr>
              <a:t>3</a:t>
            </a:r>
            <a:r>
              <a:rPr lang="zh-CN" altLang="en-US" sz="2400" b="1">
                <a:solidFill>
                  <a:schemeClr val="tx1"/>
                </a:solidFill>
                <a:latin typeface="楷体_GB2312" pitchFamily="49" charset="-122"/>
              </a:rPr>
              <a:t>．方案实施步骤</a:t>
            </a:r>
          </a:p>
        </p:txBody>
      </p:sp>
      <p:sp>
        <p:nvSpPr>
          <p:cNvPr id="495658" name="Rectangle 42" descr="斜纹布"/>
          <p:cNvSpPr>
            <a:spLocks noChangeArrowheads="1"/>
          </p:cNvSpPr>
          <p:nvPr/>
        </p:nvSpPr>
        <p:spPr bwMode="auto">
          <a:xfrm>
            <a:off x="611823" y="435134"/>
            <a:ext cx="5257800" cy="460375"/>
          </a:xfrm>
          <a:prstGeom prst="rect">
            <a:avLst/>
          </a:prstGeom>
          <a:noFill/>
          <a:ln>
            <a:noFill/>
          </a:ln>
          <a:effectLst>
            <a:prstShdw prst="shdw17" dist="17961" dir="2700000">
              <a:schemeClr val="bg2"/>
            </a:prstShdw>
          </a:effectLst>
          <a:extLst>
            <a:ext uri="{909E8E84-426E-40DD-AFC4-6F175D3DCCD1}">
              <a14:hiddenFill xmlns:a14="http://schemas.microsoft.com/office/drawing/2010/main">
                <a:blipFill dpi="0" rotWithShape="0">
                  <a:blip/>
                  <a:srcRect/>
                  <a:tile tx="0" ty="0" sx="100000" sy="100000" flip="none" algn="tl"/>
                </a:blipFill>
              </a14:hiddenFill>
            </a:ext>
            <a:ext uri="{91240B29-F687-4F45-9708-019B960494DF}">
              <a14:hiddenLine xmlns:a14="http://schemas.microsoft.com/office/drawing/2010/main" w="28575">
                <a:solidFill>
                  <a:schemeClr val="tx1"/>
                </a:solidFill>
                <a:miter lim="800000"/>
                <a:headEnd/>
                <a:tailEnd/>
              </a14:hiddenLine>
            </a:ext>
          </a:extLst>
        </p:spPr>
        <p:txBody>
          <a:bodyPr anchor="ctr">
            <a:spAutoFit/>
          </a:bodyPr>
          <a:lstStyle/>
          <a:p>
            <a:r>
              <a:rPr lang="en-US" altLang="zh-CN" sz="2400" b="1">
                <a:solidFill>
                  <a:srgbClr val="FF0000"/>
                </a:solidFill>
                <a:latin typeface="楷体_GB2312" pitchFamily="49" charset="-122"/>
              </a:rPr>
              <a:t>1.4.3</a:t>
            </a:r>
            <a:r>
              <a:rPr lang="zh-CN" altLang="en-US" sz="2400" b="1">
                <a:solidFill>
                  <a:srgbClr val="FF0000"/>
                </a:solidFill>
                <a:latin typeface="楷体_GB2312" pitchFamily="49" charset="-122"/>
              </a:rPr>
              <a:t>智能仪器的设计步骤</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04936"/>
                                        </p:tgtEl>
                                        <p:attrNameLst>
                                          <p:attrName>style.visibility</p:attrName>
                                        </p:attrNameLst>
                                      </p:cBhvr>
                                      <p:to>
                                        <p:strVal val="visible"/>
                                      </p:to>
                                    </p:set>
                                    <p:anim calcmode="lin" valueType="num">
                                      <p:cBhvr additive="base">
                                        <p:cTn id="7" dur="500" fill="hold"/>
                                        <p:tgtEl>
                                          <p:spTgt spid="204936"/>
                                        </p:tgtEl>
                                        <p:attrNameLst>
                                          <p:attrName>ppt_x</p:attrName>
                                        </p:attrNameLst>
                                      </p:cBhvr>
                                      <p:tavLst>
                                        <p:tav tm="0">
                                          <p:val>
                                            <p:strVal val="#ppt_x"/>
                                          </p:val>
                                        </p:tav>
                                        <p:tav tm="100000">
                                          <p:val>
                                            <p:strVal val="#ppt_x"/>
                                          </p:val>
                                        </p:tav>
                                      </p:tavLst>
                                    </p:anim>
                                    <p:anim calcmode="lin" valueType="num">
                                      <p:cBhvr additive="base">
                                        <p:cTn id="8" dur="500" fill="hold"/>
                                        <p:tgtEl>
                                          <p:spTgt spid="20493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4936" grpId="0" animBg="1"/>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31460" name="Picture 4" descr="A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763688" y="620688"/>
            <a:ext cx="6013351" cy="6090620"/>
          </a:xfrm>
          <a:prstGeom prst="rect">
            <a:avLst/>
          </a:prstGeom>
          <a:noFill/>
          <a:extLst>
            <a:ext uri="{909E8E84-426E-40DD-AFC4-6F175D3DCCD1}">
              <a14:hiddenFill xmlns:a14="http://schemas.microsoft.com/office/drawing/2010/main">
                <a:solidFill>
                  <a:srgbClr val="FFFFFF"/>
                </a:solidFill>
              </a14:hiddenFill>
            </a:ext>
          </a:extLst>
        </p:spPr>
      </p:pic>
      <p:sp>
        <p:nvSpPr>
          <p:cNvPr id="531461" name="Text Box 5" descr="斜纹布"/>
          <p:cNvSpPr txBox="1">
            <a:spLocks noChangeArrowheads="1"/>
          </p:cNvSpPr>
          <p:nvPr/>
        </p:nvSpPr>
        <p:spPr bwMode="auto">
          <a:xfrm>
            <a:off x="6804025" y="6294438"/>
            <a:ext cx="2447925" cy="519112"/>
          </a:xfrm>
          <a:prstGeom prst="rect">
            <a:avLst/>
          </a:prstGeom>
          <a:noFill/>
          <a:ln>
            <a:noFill/>
          </a:ln>
          <a:effectLst>
            <a:prstShdw prst="shdw17" dist="17961" dir="2700000">
              <a:schemeClr val="bg2"/>
            </a:prstShdw>
          </a:effectLst>
          <a:extLst>
            <a:ext uri="{909E8E84-426E-40DD-AFC4-6F175D3DCCD1}">
              <a14:hiddenFill xmlns:a14="http://schemas.microsoft.com/office/drawing/2010/main">
                <a:blipFill dpi="0" rotWithShape="0">
                  <a:blip/>
                  <a:srcRect/>
                  <a:tile tx="0" ty="0" sx="100000" sy="100000" flip="none" algn="tl"/>
                </a:blipFill>
              </a14:hiddenFill>
            </a:ext>
            <a:ext uri="{91240B29-F687-4F45-9708-019B960494DF}">
              <a14:hiddenLine xmlns:a14="http://schemas.microsoft.com/office/drawing/2010/main" w="28575">
                <a:solidFill>
                  <a:schemeClr val="tx1"/>
                </a:solidFill>
                <a:miter lim="800000"/>
                <a:headEnd/>
                <a:tailEnd/>
              </a14:hiddenLine>
            </a:ext>
          </a:extLst>
        </p:spPr>
        <p:txBody>
          <a:bodyPr>
            <a:spAutoFit/>
          </a:bodyPr>
          <a:lstStyle/>
          <a:p>
            <a:pPr>
              <a:spcBef>
                <a:spcPct val="50000"/>
              </a:spcBef>
            </a:pPr>
            <a:r>
              <a:rPr lang="zh-CN" altLang="en-US" b="1">
                <a:solidFill>
                  <a:schemeClr val="bg2"/>
                </a:solidFill>
              </a:rPr>
              <a:t>图</a:t>
            </a:r>
            <a:r>
              <a:rPr lang="en-US" altLang="zh-CN" b="1">
                <a:solidFill>
                  <a:schemeClr val="bg2"/>
                </a:solidFill>
              </a:rPr>
              <a:t>1-2</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6827" name="Text Box 11" descr="斜纹布"/>
          <p:cNvSpPr txBox="1">
            <a:spLocks noChangeArrowheads="1"/>
          </p:cNvSpPr>
          <p:nvPr/>
        </p:nvSpPr>
        <p:spPr bwMode="auto">
          <a:xfrm>
            <a:off x="323850" y="1989138"/>
            <a:ext cx="8497888" cy="1568450"/>
          </a:xfrm>
          <a:prstGeom prst="rect">
            <a:avLst/>
          </a:prstGeom>
          <a:noFill/>
          <a:ln>
            <a:noFill/>
          </a:ln>
          <a:effectLst>
            <a:prstShdw prst="shdw17" dist="17961" dir="2700000">
              <a:schemeClr val="bg2"/>
            </a:prstShdw>
          </a:effectLst>
          <a:extLst>
            <a:ext uri="{909E8E84-426E-40DD-AFC4-6F175D3DCCD1}">
              <a14:hiddenFill xmlns:a14="http://schemas.microsoft.com/office/drawing/2010/main">
                <a:blipFill dpi="0" rotWithShape="0">
                  <a:blip/>
                  <a:srcRect/>
                  <a:tile tx="0" ty="0" sx="100000" sy="100000" flip="none" algn="tl"/>
                </a:blipFill>
              </a14:hiddenFill>
            </a:ext>
            <a:ext uri="{91240B29-F687-4F45-9708-019B960494DF}">
              <a14:hiddenLine xmlns:a14="http://schemas.microsoft.com/office/drawing/2010/main" w="28575">
                <a:solidFill>
                  <a:schemeClr val="tx1"/>
                </a:solidFill>
                <a:miter lim="800000"/>
                <a:headEnd/>
                <a:tailEnd/>
              </a14:hiddenLine>
            </a:ext>
          </a:extLst>
        </p:spPr>
        <p:txBody>
          <a:bodyPr>
            <a:spAutoFit/>
          </a:bodyPr>
          <a:lstStyle/>
          <a:p>
            <a:pPr>
              <a:buFont typeface="Wingdings" panose="05000000000000000000" pitchFamily="2" charset="2"/>
              <a:buChar char="u"/>
            </a:pPr>
            <a:r>
              <a:rPr lang="zh-CN" altLang="en-US" sz="2400" b="1">
                <a:solidFill>
                  <a:schemeClr val="tx1"/>
                </a:solidFill>
                <a:effectLst>
                  <a:outerShdw blurRad="38100" dist="38100" dir="2700000" algn="tl">
                    <a:srgbClr val="000000"/>
                  </a:outerShdw>
                </a:effectLst>
              </a:rPr>
              <a:t>史健芳，</a:t>
            </a:r>
            <a:r>
              <a:rPr lang="en-US" altLang="zh-CN" sz="2400" b="1">
                <a:solidFill>
                  <a:schemeClr val="tx1"/>
                </a:solidFill>
                <a:effectLst>
                  <a:outerShdw blurRad="38100" dist="38100" dir="2700000" algn="tl">
                    <a:srgbClr val="000000"/>
                  </a:outerShdw>
                </a:effectLst>
              </a:rPr>
              <a:t>《</a:t>
            </a:r>
            <a:r>
              <a:rPr lang="zh-CN" altLang="en-US" sz="2400" b="1">
                <a:solidFill>
                  <a:schemeClr val="tx1"/>
                </a:solidFill>
                <a:effectLst>
                  <a:outerShdw blurRad="38100" dist="38100" dir="2700000" algn="tl">
                    <a:srgbClr val="000000"/>
                  </a:outerShdw>
                </a:effectLst>
              </a:rPr>
              <a:t>智能仪器设计基础</a:t>
            </a:r>
            <a:r>
              <a:rPr lang="en-US" altLang="zh-CN" sz="2400" b="1">
                <a:solidFill>
                  <a:schemeClr val="tx1"/>
                </a:solidFill>
                <a:effectLst>
                  <a:outerShdw blurRad="38100" dist="38100" dir="2700000" algn="tl">
                    <a:srgbClr val="000000"/>
                  </a:outerShdw>
                </a:effectLst>
              </a:rPr>
              <a:t>-</a:t>
            </a:r>
            <a:r>
              <a:rPr lang="zh-CN" altLang="en-US" sz="2400" b="1">
                <a:solidFill>
                  <a:schemeClr val="tx1"/>
                </a:solidFill>
                <a:effectLst>
                  <a:outerShdw blurRad="38100" dist="38100" dir="2700000" algn="tl">
                    <a:srgbClr val="000000"/>
                  </a:outerShdw>
                </a:effectLst>
              </a:rPr>
              <a:t>第二版</a:t>
            </a:r>
            <a:r>
              <a:rPr lang="en-US" altLang="zh-CN" sz="2400" b="1">
                <a:solidFill>
                  <a:schemeClr val="tx1"/>
                </a:solidFill>
                <a:effectLst>
                  <a:outerShdw blurRad="38100" dist="38100" dir="2700000" algn="tl">
                    <a:srgbClr val="000000"/>
                  </a:outerShdw>
                </a:effectLst>
              </a:rPr>
              <a:t>》</a:t>
            </a:r>
            <a:r>
              <a:rPr lang="zh-CN" altLang="en-US" sz="2400" b="1">
                <a:solidFill>
                  <a:schemeClr val="tx1"/>
                </a:solidFill>
                <a:effectLst>
                  <a:outerShdw blurRad="38100" dist="38100" dir="2700000" algn="tl">
                    <a:srgbClr val="000000"/>
                  </a:outerShdw>
                </a:effectLst>
              </a:rPr>
              <a:t>，电子工业出版社</a:t>
            </a:r>
          </a:p>
          <a:p>
            <a:pPr>
              <a:buFont typeface="Wingdings" panose="05000000000000000000" pitchFamily="2" charset="2"/>
              <a:buChar char="u"/>
            </a:pPr>
            <a:r>
              <a:rPr lang="zh-CN" altLang="en-US" sz="2400" b="1">
                <a:solidFill>
                  <a:schemeClr val="tx1"/>
                </a:solidFill>
                <a:effectLst>
                  <a:outerShdw blurRad="38100" dist="38100" dir="2700000" algn="tl">
                    <a:srgbClr val="000000"/>
                  </a:outerShdw>
                </a:effectLst>
              </a:rPr>
              <a:t>秦树人，</a:t>
            </a:r>
            <a:r>
              <a:rPr lang="en-US" altLang="zh-CN" sz="2400" b="1">
                <a:solidFill>
                  <a:schemeClr val="tx1"/>
                </a:solidFill>
                <a:effectLst>
                  <a:outerShdw blurRad="38100" dist="38100" dir="2700000" algn="tl">
                    <a:srgbClr val="000000"/>
                  </a:outerShdw>
                </a:effectLst>
              </a:rPr>
              <a:t>《</a:t>
            </a:r>
            <a:r>
              <a:rPr lang="zh-CN" altLang="en-US" sz="2400" b="1">
                <a:solidFill>
                  <a:schemeClr val="tx1"/>
                </a:solidFill>
                <a:effectLst>
                  <a:outerShdw blurRad="38100" dist="38100" dir="2700000" algn="tl">
                    <a:srgbClr val="000000"/>
                  </a:outerShdw>
                </a:effectLst>
              </a:rPr>
              <a:t>现代虚拟仪器</a:t>
            </a:r>
            <a:r>
              <a:rPr lang="en-US" altLang="zh-CN" sz="2400" b="1">
                <a:solidFill>
                  <a:schemeClr val="tx1"/>
                </a:solidFill>
                <a:effectLst>
                  <a:outerShdw blurRad="38100" dist="38100" dir="2700000" algn="tl">
                    <a:srgbClr val="000000"/>
                  </a:outerShdw>
                </a:effectLst>
              </a:rPr>
              <a:t>》</a:t>
            </a:r>
            <a:r>
              <a:rPr lang="zh-CN" altLang="en-US" sz="2400" b="1">
                <a:solidFill>
                  <a:schemeClr val="tx1"/>
                </a:solidFill>
                <a:effectLst>
                  <a:outerShdw blurRad="38100" dist="38100" dir="2700000" algn="tl">
                    <a:srgbClr val="000000"/>
                  </a:outerShdw>
                </a:effectLst>
              </a:rPr>
              <a:t>，机械工业出版社</a:t>
            </a:r>
          </a:p>
          <a:p>
            <a:pPr>
              <a:buFont typeface="Wingdings" panose="05000000000000000000" pitchFamily="2" charset="2"/>
              <a:buChar char="u"/>
            </a:pPr>
            <a:r>
              <a:rPr lang="zh-CN" altLang="en-US" sz="2400" b="1">
                <a:solidFill>
                  <a:schemeClr val="tx1"/>
                </a:solidFill>
                <a:effectLst>
                  <a:outerShdw blurRad="38100" dist="38100" dir="2700000" algn="tl">
                    <a:srgbClr val="000000"/>
                  </a:outerShdw>
                </a:effectLst>
              </a:rPr>
              <a:t> 李泓 ，</a:t>
            </a:r>
            <a:r>
              <a:rPr lang="en-US" altLang="zh-CN" sz="2400" b="1">
                <a:solidFill>
                  <a:schemeClr val="tx1"/>
                </a:solidFill>
                <a:effectLst>
                  <a:outerShdw blurRad="38100" dist="38100" dir="2700000" algn="tl">
                    <a:srgbClr val="000000"/>
                  </a:outerShdw>
                </a:effectLst>
              </a:rPr>
              <a:t>《</a:t>
            </a:r>
            <a:r>
              <a:rPr lang="zh-CN" altLang="en-US" sz="2400" b="1">
                <a:solidFill>
                  <a:schemeClr val="tx1"/>
                </a:solidFill>
                <a:effectLst>
                  <a:outerShdw blurRad="38100" dist="38100" dir="2700000" algn="tl">
                    <a:srgbClr val="000000"/>
                  </a:outerShdw>
                </a:effectLst>
              </a:rPr>
              <a:t>智能仪器设计基础</a:t>
            </a:r>
            <a:r>
              <a:rPr lang="en-US" altLang="zh-CN" sz="2400" b="1">
                <a:solidFill>
                  <a:schemeClr val="tx1"/>
                </a:solidFill>
                <a:effectLst>
                  <a:outerShdw blurRad="38100" dist="38100" dir="2700000" algn="tl">
                    <a:srgbClr val="000000"/>
                  </a:outerShdw>
                </a:effectLst>
              </a:rPr>
              <a:t>》</a:t>
            </a:r>
            <a:r>
              <a:rPr lang="zh-CN" altLang="en-US" sz="2400" b="1">
                <a:solidFill>
                  <a:schemeClr val="tx1"/>
                </a:solidFill>
                <a:effectLst>
                  <a:outerShdw blurRad="38100" dist="38100" dir="2700000" algn="tl">
                    <a:srgbClr val="000000"/>
                  </a:outerShdw>
                </a:effectLst>
              </a:rPr>
              <a:t>，清华大学出版社</a:t>
            </a:r>
          </a:p>
          <a:p>
            <a:pPr>
              <a:buFont typeface="Wingdings" panose="05000000000000000000" pitchFamily="2" charset="2"/>
              <a:buChar char="u"/>
            </a:pPr>
            <a:r>
              <a:rPr lang="zh-CN" altLang="en-US" sz="2400" b="1">
                <a:solidFill>
                  <a:schemeClr val="tx1"/>
                </a:solidFill>
                <a:effectLst>
                  <a:outerShdw blurRad="38100" dist="38100" dir="2700000" algn="tl">
                    <a:srgbClr val="000000"/>
                  </a:outerShdw>
                </a:effectLst>
              </a:rPr>
              <a:t>贾惠芹 ，</a:t>
            </a:r>
            <a:r>
              <a:rPr lang="en-US" altLang="zh-CN" sz="2400" b="1">
                <a:solidFill>
                  <a:schemeClr val="tx1"/>
                </a:solidFill>
                <a:effectLst>
                  <a:outerShdw blurRad="38100" dist="38100" dir="2700000" algn="tl">
                    <a:srgbClr val="000000"/>
                  </a:outerShdw>
                </a:effectLst>
              </a:rPr>
              <a:t>《</a:t>
            </a:r>
            <a:r>
              <a:rPr lang="zh-CN" altLang="en-US" sz="2400" b="1">
                <a:solidFill>
                  <a:schemeClr val="tx1"/>
                </a:solidFill>
                <a:effectLst>
                  <a:outerShdw blurRad="38100" dist="38100" dir="2700000" algn="tl">
                    <a:srgbClr val="000000"/>
                  </a:outerShdw>
                </a:effectLst>
              </a:rPr>
              <a:t>虚拟仪器设计</a:t>
            </a:r>
            <a:r>
              <a:rPr lang="en-US" altLang="zh-CN" sz="2400" b="1">
                <a:solidFill>
                  <a:schemeClr val="tx1"/>
                </a:solidFill>
                <a:effectLst>
                  <a:outerShdw blurRad="38100" dist="38100" dir="2700000" algn="tl">
                    <a:srgbClr val="000000"/>
                  </a:outerShdw>
                </a:effectLst>
              </a:rPr>
              <a:t>》</a:t>
            </a:r>
            <a:r>
              <a:rPr lang="zh-CN" altLang="en-US" sz="2400" b="1">
                <a:solidFill>
                  <a:schemeClr val="tx1"/>
                </a:solidFill>
                <a:effectLst>
                  <a:outerShdw blurRad="38100" dist="38100" dir="2700000" algn="tl">
                    <a:srgbClr val="000000"/>
                  </a:outerShdw>
                </a:effectLst>
              </a:rPr>
              <a:t>，机械工业出版社</a:t>
            </a:r>
          </a:p>
        </p:txBody>
      </p:sp>
      <p:sp>
        <p:nvSpPr>
          <p:cNvPr id="546828" name="Text Box 12" descr="斜纹布"/>
          <p:cNvSpPr txBox="1">
            <a:spLocks noChangeArrowheads="1"/>
          </p:cNvSpPr>
          <p:nvPr/>
        </p:nvSpPr>
        <p:spPr bwMode="auto">
          <a:xfrm>
            <a:off x="1042988" y="765175"/>
            <a:ext cx="6553200" cy="701675"/>
          </a:xfrm>
          <a:prstGeom prst="rect">
            <a:avLst/>
          </a:prstGeom>
          <a:noFill/>
          <a:ln>
            <a:noFill/>
          </a:ln>
          <a:effectLst>
            <a:prstShdw prst="shdw17" dist="17961" dir="2700000">
              <a:schemeClr val="bg2"/>
            </a:prstShdw>
          </a:effectLst>
          <a:extLst>
            <a:ext uri="{909E8E84-426E-40DD-AFC4-6F175D3DCCD1}">
              <a14:hiddenFill xmlns:a14="http://schemas.microsoft.com/office/drawing/2010/main">
                <a:blipFill dpi="0" rotWithShape="0">
                  <a:blip/>
                  <a:srcRect/>
                  <a:tile tx="0" ty="0" sx="100000" sy="100000" flip="none" algn="tl"/>
                </a:blipFill>
              </a14:hiddenFill>
            </a:ext>
            <a:ext uri="{91240B29-F687-4F45-9708-019B960494DF}">
              <a14:hiddenLine xmlns:a14="http://schemas.microsoft.com/office/drawing/2010/main" w="28575">
                <a:solidFill>
                  <a:schemeClr val="tx1"/>
                </a:solidFill>
                <a:miter lim="800000"/>
                <a:headEnd/>
                <a:tailEnd/>
              </a14:hiddenLine>
            </a:ext>
          </a:extLst>
        </p:spPr>
        <p:txBody>
          <a:bodyPr>
            <a:spAutoFit/>
          </a:bodyPr>
          <a:lstStyle/>
          <a:p>
            <a:pPr algn="ctr">
              <a:spcBef>
                <a:spcPct val="50000"/>
              </a:spcBef>
            </a:pPr>
            <a:r>
              <a:rPr lang="zh-CN" altLang="en-US" sz="4000" b="1">
                <a:effectLst>
                  <a:outerShdw blurRad="38100" dist="38100" dir="2700000" algn="tl">
                    <a:srgbClr val="000000"/>
                  </a:outerShdw>
                </a:effectLst>
              </a:rPr>
              <a:t>参考教材</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07906" name="Text Box 2"/>
          <p:cNvSpPr txBox="1">
            <a:spLocks noChangeArrowheads="1"/>
          </p:cNvSpPr>
          <p:nvPr/>
        </p:nvSpPr>
        <p:spPr bwMode="auto">
          <a:xfrm>
            <a:off x="1041400" y="1774825"/>
            <a:ext cx="6321425"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r>
              <a:rPr kumimoji="1" lang="en-US" altLang="zh-CN" sz="3600" b="1" dirty="0">
                <a:latin typeface="楷体_GB2312" pitchFamily="49" charset="-122"/>
              </a:rPr>
              <a:t>1. </a:t>
            </a:r>
            <a:r>
              <a:rPr kumimoji="1" lang="zh-CN" altLang="en-US" sz="3600" b="1" dirty="0">
                <a:latin typeface="楷体_GB2312" pitchFamily="49" charset="-122"/>
              </a:rPr>
              <a:t>智能仪器的发展过程</a:t>
            </a:r>
            <a:endParaRPr kumimoji="1" lang="zh-CN" altLang="en-US" sz="2400" b="1" dirty="0">
              <a:latin typeface="楷体_GB2312" pitchFamily="49" charset="-122"/>
            </a:endParaRPr>
          </a:p>
        </p:txBody>
      </p:sp>
      <p:sp>
        <p:nvSpPr>
          <p:cNvPr id="507907" name="Text Box 3"/>
          <p:cNvSpPr txBox="1">
            <a:spLocks noChangeArrowheads="1"/>
          </p:cNvSpPr>
          <p:nvPr/>
        </p:nvSpPr>
        <p:spPr bwMode="auto">
          <a:xfrm>
            <a:off x="1042988" y="4227513"/>
            <a:ext cx="7058025"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r>
              <a:rPr kumimoji="1" lang="en-US" altLang="zh-CN" sz="3600" b="1">
                <a:latin typeface="楷体_GB2312" pitchFamily="49" charset="-122"/>
              </a:rPr>
              <a:t>3. </a:t>
            </a:r>
            <a:r>
              <a:rPr kumimoji="1" lang="zh-CN" altLang="en-US" sz="3600" b="1">
                <a:latin typeface="楷体_GB2312" pitchFamily="49" charset="-122"/>
              </a:rPr>
              <a:t>智能仪器的设计调试步骤</a:t>
            </a:r>
            <a:endParaRPr kumimoji="1" lang="zh-CN" altLang="en-US" sz="2400" b="1">
              <a:latin typeface="楷体_GB2312" pitchFamily="49" charset="-122"/>
            </a:endParaRPr>
          </a:p>
        </p:txBody>
      </p:sp>
      <p:sp>
        <p:nvSpPr>
          <p:cNvPr id="507908" name="Rectangle 4"/>
          <p:cNvSpPr>
            <a:spLocks noChangeArrowheads="1"/>
          </p:cNvSpPr>
          <p:nvPr/>
        </p:nvSpPr>
        <p:spPr bwMode="auto">
          <a:xfrm>
            <a:off x="1042988" y="692150"/>
            <a:ext cx="2125662" cy="641350"/>
          </a:xfrm>
          <a:prstGeom prst="rect">
            <a:avLst/>
          </a:prstGeom>
          <a:solidFill>
            <a:srgbClr val="FF3300"/>
          </a:solidFill>
          <a:ln>
            <a:noFill/>
          </a:ln>
          <a:effectLst>
            <a:outerShdw dist="107763" dir="18900000" algn="ctr" rotWithShape="0">
              <a:schemeClr val="bg2">
                <a:alpha val="50000"/>
              </a:schemeClr>
            </a:outerShdw>
          </a:effectLst>
          <a:extLst>
            <a:ext uri="{91240B29-F687-4F45-9708-019B960494DF}">
              <a14:hiddenLine xmlns:a14="http://schemas.microsoft.com/office/drawing/2010/main" w="12700">
                <a:solidFill>
                  <a:schemeClr val="tx1"/>
                </a:solidFill>
                <a:miter lim="800000"/>
                <a:headEnd type="none" w="sm" len="sm"/>
                <a:tailEnd type="none" w="sm" len="sm"/>
              </a14:hiddenLine>
            </a:ext>
          </a:extLst>
        </p:spPr>
        <p:txBody>
          <a:bodyPr wrap="none">
            <a:spAutoFit/>
          </a:bodyPr>
          <a:lstStyle/>
          <a:p>
            <a:pPr eaLnBrk="0" hangingPunct="0">
              <a:buClr>
                <a:schemeClr val="tx1"/>
              </a:buClr>
              <a:buFont typeface="Wingdings" panose="05000000000000000000" pitchFamily="2" charset="2"/>
              <a:buChar char="l"/>
            </a:pPr>
            <a:r>
              <a:rPr kumimoji="1" lang="en-US" altLang="zh-CN" sz="3600" b="1">
                <a:latin typeface="楷体_GB2312" pitchFamily="49" charset="-122"/>
                <a:sym typeface="Monotype Sorts" pitchFamily="2" charset="2"/>
              </a:rPr>
              <a:t> </a:t>
            </a:r>
            <a:r>
              <a:rPr kumimoji="1" lang="zh-CN" altLang="en-US" sz="3600" b="1">
                <a:solidFill>
                  <a:schemeClr val="tx1"/>
                </a:solidFill>
                <a:latin typeface="楷体_GB2312" pitchFamily="49" charset="-122"/>
              </a:rPr>
              <a:t>重点</a:t>
            </a:r>
            <a:r>
              <a:rPr kumimoji="1" lang="zh-CN" altLang="en-US" sz="3600" b="1">
                <a:solidFill>
                  <a:schemeClr val="tx2"/>
                </a:solidFill>
                <a:latin typeface="楷体_GB2312" pitchFamily="49" charset="-122"/>
              </a:rPr>
              <a:t>：</a:t>
            </a:r>
            <a:endParaRPr kumimoji="1" lang="zh-CN" altLang="en-US" sz="3200" b="1">
              <a:solidFill>
                <a:schemeClr val="tx2"/>
              </a:solidFill>
              <a:latin typeface="楷体_GB2312" pitchFamily="49" charset="-122"/>
            </a:endParaRPr>
          </a:p>
        </p:txBody>
      </p:sp>
      <p:sp>
        <p:nvSpPr>
          <p:cNvPr id="507910" name="Text Box 6"/>
          <p:cNvSpPr txBox="1">
            <a:spLocks noChangeArrowheads="1"/>
          </p:cNvSpPr>
          <p:nvPr/>
        </p:nvSpPr>
        <p:spPr bwMode="auto">
          <a:xfrm>
            <a:off x="1042988" y="2743200"/>
            <a:ext cx="6769100" cy="1190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r>
              <a:rPr kumimoji="1" lang="en-US" altLang="zh-CN" sz="3600" b="1" dirty="0">
                <a:latin typeface="楷体_GB2312" pitchFamily="49" charset="-122"/>
              </a:rPr>
              <a:t>2. </a:t>
            </a:r>
            <a:r>
              <a:rPr kumimoji="1" lang="zh-CN" altLang="en-US" sz="3600" b="1" dirty="0">
                <a:latin typeface="楷体_GB2312" pitchFamily="49" charset="-122"/>
              </a:rPr>
              <a:t>内嵌式智能仪器的基本组成                                              </a:t>
            </a:r>
          </a:p>
          <a:p>
            <a:pPr eaLnBrk="0" hangingPunct="0"/>
            <a:r>
              <a:rPr kumimoji="1" lang="zh-CN" altLang="en-US" sz="3600" b="1" dirty="0">
                <a:latin typeface="楷体_GB2312" pitchFamily="49" charset="-122"/>
              </a:rPr>
              <a:t>   和各部分功能       </a:t>
            </a:r>
            <a:endParaRPr kumimoji="1" lang="zh-CN" altLang="en-US" sz="2400" b="1" dirty="0">
              <a:latin typeface="楷体_GB2312" pitchFamily="49"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07906"/>
                                        </p:tgtEl>
                                        <p:attrNameLst>
                                          <p:attrName>style.visibility</p:attrName>
                                        </p:attrNameLst>
                                      </p:cBhvr>
                                      <p:to>
                                        <p:strVal val="visible"/>
                                      </p:to>
                                    </p:set>
                                    <p:anim calcmode="lin" valueType="num">
                                      <p:cBhvr additive="base">
                                        <p:cTn id="7" dur="500" fill="hold"/>
                                        <p:tgtEl>
                                          <p:spTgt spid="507906"/>
                                        </p:tgtEl>
                                        <p:attrNameLst>
                                          <p:attrName>ppt_x</p:attrName>
                                        </p:attrNameLst>
                                      </p:cBhvr>
                                      <p:tavLst>
                                        <p:tav tm="0">
                                          <p:val>
                                            <p:strVal val="#ppt_x"/>
                                          </p:val>
                                        </p:tav>
                                        <p:tav tm="100000">
                                          <p:val>
                                            <p:strVal val="#ppt_x"/>
                                          </p:val>
                                        </p:tav>
                                      </p:tavLst>
                                    </p:anim>
                                    <p:anim calcmode="lin" valueType="num">
                                      <p:cBhvr additive="base">
                                        <p:cTn id="8" dur="500" fill="hold"/>
                                        <p:tgtEl>
                                          <p:spTgt spid="50790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507910"/>
                                        </p:tgtEl>
                                        <p:attrNameLst>
                                          <p:attrName>style.visibility</p:attrName>
                                        </p:attrNameLst>
                                      </p:cBhvr>
                                      <p:to>
                                        <p:strVal val="visible"/>
                                      </p:to>
                                    </p:set>
                                    <p:anim calcmode="lin" valueType="num">
                                      <p:cBhvr additive="base">
                                        <p:cTn id="13" dur="500" fill="hold"/>
                                        <p:tgtEl>
                                          <p:spTgt spid="507910"/>
                                        </p:tgtEl>
                                        <p:attrNameLst>
                                          <p:attrName>ppt_x</p:attrName>
                                        </p:attrNameLst>
                                      </p:cBhvr>
                                      <p:tavLst>
                                        <p:tav tm="0">
                                          <p:val>
                                            <p:strVal val="#ppt_x"/>
                                          </p:val>
                                        </p:tav>
                                        <p:tav tm="100000">
                                          <p:val>
                                            <p:strVal val="#ppt_x"/>
                                          </p:val>
                                        </p:tav>
                                      </p:tavLst>
                                    </p:anim>
                                    <p:anim calcmode="lin" valueType="num">
                                      <p:cBhvr additive="base">
                                        <p:cTn id="14" dur="500" fill="hold"/>
                                        <p:tgtEl>
                                          <p:spTgt spid="507910"/>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507907"/>
                                        </p:tgtEl>
                                        <p:attrNameLst>
                                          <p:attrName>style.visibility</p:attrName>
                                        </p:attrNameLst>
                                      </p:cBhvr>
                                      <p:to>
                                        <p:strVal val="visible"/>
                                      </p:to>
                                    </p:set>
                                    <p:anim calcmode="lin" valueType="num">
                                      <p:cBhvr additive="base">
                                        <p:cTn id="19" dur="500" fill="hold"/>
                                        <p:tgtEl>
                                          <p:spTgt spid="507907"/>
                                        </p:tgtEl>
                                        <p:attrNameLst>
                                          <p:attrName>ppt_x</p:attrName>
                                        </p:attrNameLst>
                                      </p:cBhvr>
                                      <p:tavLst>
                                        <p:tav tm="0">
                                          <p:val>
                                            <p:strVal val="#ppt_x"/>
                                          </p:val>
                                        </p:tav>
                                        <p:tav tm="100000">
                                          <p:val>
                                            <p:strVal val="#ppt_x"/>
                                          </p:val>
                                        </p:tav>
                                      </p:tavLst>
                                    </p:anim>
                                    <p:anim calcmode="lin" valueType="num">
                                      <p:cBhvr additive="base">
                                        <p:cTn id="20" dur="500" fill="hold"/>
                                        <p:tgtEl>
                                          <p:spTgt spid="50790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7906" grpId="0" animBg="1"/>
      <p:bldP spid="507907" grpId="0" animBg="1"/>
      <p:bldP spid="507910"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2820" name="Text Box 4"/>
          <p:cNvSpPr txBox="1">
            <a:spLocks noChangeArrowheads="1"/>
          </p:cNvSpPr>
          <p:nvPr/>
        </p:nvSpPr>
        <p:spPr bwMode="auto">
          <a:xfrm>
            <a:off x="755650" y="709931"/>
            <a:ext cx="7561263" cy="583565"/>
          </a:xfrm>
          <a:prstGeom prst="rect">
            <a:avLst/>
          </a:prstGeom>
          <a:noFill/>
          <a:ln>
            <a:noFill/>
          </a:ln>
          <a:effectLst>
            <a:prstShdw prst="shdw17" dist="17961" dir="2700000">
              <a:srgbClr val="00FF00">
                <a:gamma/>
                <a:shade val="60000"/>
                <a:invGamma/>
              </a:srgbClr>
            </a:prstShdw>
          </a:effectLst>
          <a:extLst>
            <a:ext uri="{909E8E84-426E-40DD-AFC4-6F175D3DCCD1}">
              <a14:hiddenFill xmlns:a14="http://schemas.microsoft.com/office/drawing/2010/main">
                <a:solidFill>
                  <a:srgbClr val="00FF00"/>
                </a:solidFill>
              </a14:hiddenFill>
            </a:ext>
            <a:ext uri="{91240B29-F687-4F45-9708-019B960494DF}">
              <a14:hiddenLine xmlns:a14="http://schemas.microsoft.com/office/drawing/2010/main" w="12700">
                <a:solidFill>
                  <a:srgbClr val="000000"/>
                </a:solidFill>
                <a:miter lim="800000"/>
                <a:headEnd/>
                <a:tailEnd/>
              </a14:hiddenLine>
            </a:ext>
          </a:extLst>
        </p:spPr>
        <p:txBody>
          <a:bodyPr anchor="ctr">
            <a:spAutoFit/>
          </a:bodyPr>
          <a:lstStyle/>
          <a:p>
            <a:pPr algn="ctr" eaLnBrk="0" hangingPunct="0">
              <a:spcBef>
                <a:spcPct val="50000"/>
              </a:spcBef>
            </a:pPr>
            <a:r>
              <a:rPr kumimoji="1" lang="en-US" altLang="zh-CN" sz="3200" b="1">
                <a:solidFill>
                  <a:srgbClr val="FF0000"/>
                </a:solidFill>
                <a:latin typeface="楷体_GB2312" pitchFamily="49" charset="-122"/>
              </a:rPr>
              <a:t>1.1  </a:t>
            </a:r>
            <a:r>
              <a:rPr kumimoji="1" lang="zh-CN" altLang="en-US" sz="3200" b="1">
                <a:solidFill>
                  <a:srgbClr val="FF0000"/>
                </a:solidFill>
                <a:latin typeface="楷体_GB2312" pitchFamily="49" charset="-122"/>
              </a:rPr>
              <a:t>智能仪器发展概况</a:t>
            </a:r>
          </a:p>
        </p:txBody>
      </p:sp>
      <p:sp>
        <p:nvSpPr>
          <p:cNvPr id="162821" name="Text Box 5"/>
          <p:cNvSpPr txBox="1">
            <a:spLocks noChangeArrowheads="1"/>
          </p:cNvSpPr>
          <p:nvPr/>
        </p:nvSpPr>
        <p:spPr bwMode="auto">
          <a:xfrm>
            <a:off x="539750" y="1259682"/>
            <a:ext cx="2243138" cy="460375"/>
          </a:xfrm>
          <a:prstGeom prst="rect">
            <a:avLst/>
          </a:prstGeom>
          <a:noFill/>
          <a:ln>
            <a:noFill/>
          </a:ln>
          <a:effectLst>
            <a:outerShdw dist="107763" dir="18900000" algn="ctr" rotWithShape="0">
              <a:schemeClr val="bg2">
                <a:alpha val="50000"/>
              </a:schemeClr>
            </a:outerShdw>
          </a:effectLst>
          <a:extLst>
            <a:ext uri="{909E8E84-426E-40DD-AFC4-6F175D3DCCD1}">
              <a14:hiddenFill xmlns:a14="http://schemas.microsoft.com/office/drawing/2010/main">
                <a:solidFill>
                  <a:srgbClr val="FF0000"/>
                </a:solidFill>
              </a14:hiddenFill>
            </a:ext>
            <a:ext uri="{91240B29-F687-4F45-9708-019B960494DF}">
              <a14:hiddenLine xmlns:a14="http://schemas.microsoft.com/office/drawing/2010/main" w="12700">
                <a:solidFill>
                  <a:srgbClr val="000000"/>
                </a:solidFill>
                <a:miter lim="800000"/>
                <a:headEnd/>
                <a:tailEnd/>
              </a14:hiddenLine>
            </a:ext>
          </a:extLst>
        </p:spPr>
        <p:txBody>
          <a:bodyPr anchor="ctr">
            <a:spAutoFit/>
          </a:bodyPr>
          <a:lstStyle/>
          <a:p>
            <a:pPr algn="ctr" eaLnBrk="0" hangingPunct="0">
              <a:spcBef>
                <a:spcPct val="50000"/>
              </a:spcBef>
            </a:pPr>
            <a:r>
              <a:rPr kumimoji="1" lang="en-US" altLang="zh-CN" sz="2400" b="1">
                <a:solidFill>
                  <a:schemeClr val="tx1"/>
                </a:solidFill>
                <a:latin typeface="楷体_GB2312" pitchFamily="49" charset="-122"/>
              </a:rPr>
              <a:t>1.</a:t>
            </a:r>
            <a:r>
              <a:rPr kumimoji="1" lang="zh-CN" altLang="en-US" sz="2400" b="1">
                <a:solidFill>
                  <a:schemeClr val="tx1"/>
                </a:solidFill>
                <a:latin typeface="楷体_GB2312" pitchFamily="49" charset="-122"/>
              </a:rPr>
              <a:t>智能仪器</a:t>
            </a:r>
          </a:p>
        </p:txBody>
      </p:sp>
      <p:sp>
        <p:nvSpPr>
          <p:cNvPr id="162822" name="Text Box 6"/>
          <p:cNvSpPr txBox="1">
            <a:spLocks noChangeArrowheads="1"/>
          </p:cNvSpPr>
          <p:nvPr/>
        </p:nvSpPr>
        <p:spPr bwMode="auto">
          <a:xfrm>
            <a:off x="1473835" y="3676015"/>
            <a:ext cx="1234440" cy="4603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chemeClr val="hlink"/>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spAutoFit/>
          </a:bodyPr>
          <a:lstStyle/>
          <a:p>
            <a:pPr algn="l" eaLnBrk="0" hangingPunct="0">
              <a:spcBef>
                <a:spcPct val="50000"/>
              </a:spcBef>
            </a:pPr>
            <a:r>
              <a:rPr kumimoji="1" lang="zh-CN" altLang="en-US" sz="2400" b="1">
                <a:solidFill>
                  <a:srgbClr val="FF9900"/>
                </a:solidFill>
                <a:latin typeface="Times New Roman" panose="02020603050405020304" pitchFamily="18" charset="0"/>
              </a:rPr>
              <a:t>发展：</a:t>
            </a:r>
          </a:p>
        </p:txBody>
      </p:sp>
      <p:sp>
        <p:nvSpPr>
          <p:cNvPr id="162827" name="Line 11"/>
          <p:cNvSpPr>
            <a:spLocks noChangeShapeType="1"/>
          </p:cNvSpPr>
          <p:nvPr/>
        </p:nvSpPr>
        <p:spPr bwMode="auto">
          <a:xfrm flipV="1">
            <a:off x="5147628" y="3867785"/>
            <a:ext cx="647700" cy="0"/>
          </a:xfrm>
          <a:prstGeom prst="line">
            <a:avLst/>
          </a:prstGeom>
          <a:noFill/>
          <a:ln w="76200">
            <a:solidFill>
              <a:srgbClr val="66CCFF"/>
            </a:solidFill>
            <a:rou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162828" name="Text Box 12"/>
          <p:cNvSpPr txBox="1">
            <a:spLocks noChangeArrowheads="1"/>
          </p:cNvSpPr>
          <p:nvPr/>
        </p:nvSpPr>
        <p:spPr bwMode="auto">
          <a:xfrm>
            <a:off x="2451735" y="3637280"/>
            <a:ext cx="3202940" cy="460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342900" indent="-342900">
              <a:defRPr>
                <a:solidFill>
                  <a:schemeClr val="tx1"/>
                </a:solidFill>
                <a:latin typeface="Arial" panose="020B0604020202020204" pitchFamily="34" charset="0"/>
                <a:ea typeface="宋体" panose="02010600030101010101" pitchFamily="2" charset="-122"/>
              </a:defRPr>
            </a:lvl1pPr>
            <a:lvl2pPr marL="800100" indent="-342900">
              <a:defRPr>
                <a:solidFill>
                  <a:schemeClr val="tx1"/>
                </a:solidFill>
                <a:latin typeface="Arial" panose="020B0604020202020204" pitchFamily="34" charset="0"/>
                <a:ea typeface="宋体" panose="02010600030101010101" pitchFamily="2" charset="-122"/>
              </a:defRPr>
            </a:lvl2pPr>
            <a:lvl3pPr marL="1257300" indent="-342900">
              <a:defRPr>
                <a:solidFill>
                  <a:schemeClr val="tx1"/>
                </a:solidFill>
                <a:latin typeface="Arial" panose="020B0604020202020204" pitchFamily="34" charset="0"/>
                <a:ea typeface="宋体" panose="02010600030101010101" pitchFamily="2" charset="-122"/>
              </a:defRPr>
            </a:lvl3pPr>
            <a:lvl4pPr marL="1714500" indent="-342900">
              <a:defRPr>
                <a:solidFill>
                  <a:schemeClr val="tx1"/>
                </a:solidFill>
                <a:latin typeface="Arial" panose="020B0604020202020204" pitchFamily="34" charset="0"/>
                <a:ea typeface="宋体" panose="02010600030101010101" pitchFamily="2" charset="-122"/>
              </a:defRPr>
            </a:lvl4pPr>
            <a:lvl5pPr marL="2171700" indent="-342900">
              <a:defRPr>
                <a:solidFill>
                  <a:schemeClr val="tx1"/>
                </a:solidFill>
                <a:latin typeface="Arial" panose="020B0604020202020204" pitchFamily="34" charset="0"/>
                <a:ea typeface="宋体" panose="02010600030101010101" pitchFamily="2" charset="-122"/>
              </a:defRPr>
            </a:lvl5pPr>
            <a:lvl6pPr marL="26289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30861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5433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4000500" indent="-3429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0" hangingPunct="0">
              <a:spcBef>
                <a:spcPct val="50000"/>
              </a:spcBef>
            </a:pPr>
            <a:r>
              <a:rPr lang="en-US" altLang="zh-CN" sz="2400" b="1">
                <a:solidFill>
                  <a:srgbClr val="FFFF00"/>
                </a:solidFill>
                <a:latin typeface="楷体_GB2312" pitchFamily="49" charset="-122"/>
                <a:ea typeface="楷体_GB2312" pitchFamily="49" charset="-122"/>
              </a:rPr>
              <a:t>a </a:t>
            </a:r>
            <a:r>
              <a:rPr lang="zh-CN" altLang="en-US" sz="2400" b="1">
                <a:solidFill>
                  <a:srgbClr val="FFFF00"/>
                </a:solidFill>
                <a:latin typeface="楷体_GB2312" pitchFamily="49" charset="-122"/>
                <a:ea typeface="楷体_GB2312" pitchFamily="49" charset="-122"/>
              </a:rPr>
              <a:t>数据处理（过去）</a:t>
            </a:r>
            <a:endParaRPr lang="zh-CN" altLang="en-US" sz="2400" b="1">
              <a:solidFill>
                <a:srgbClr val="FFFF00"/>
              </a:solidFill>
              <a:ea typeface="楷体_GB2312" pitchFamily="49" charset="-122"/>
            </a:endParaRPr>
          </a:p>
        </p:txBody>
      </p:sp>
      <p:sp>
        <p:nvSpPr>
          <p:cNvPr id="162832" name="Text Box 16"/>
          <p:cNvSpPr txBox="1">
            <a:spLocks noChangeArrowheads="1"/>
          </p:cNvSpPr>
          <p:nvPr/>
        </p:nvSpPr>
        <p:spPr bwMode="auto">
          <a:xfrm>
            <a:off x="2484120" y="4159885"/>
            <a:ext cx="5040313" cy="460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spcBef>
                <a:spcPct val="50000"/>
              </a:spcBef>
            </a:pPr>
            <a:r>
              <a:rPr lang="zh-CN" altLang="en-US" sz="2400" b="1"/>
              <a:t>模糊判断、</a:t>
            </a:r>
          </a:p>
        </p:txBody>
      </p:sp>
      <p:sp>
        <p:nvSpPr>
          <p:cNvPr id="162833" name="Rectangle 17"/>
          <p:cNvSpPr>
            <a:spLocks noChangeArrowheads="1"/>
          </p:cNvSpPr>
          <p:nvPr/>
        </p:nvSpPr>
        <p:spPr bwMode="auto">
          <a:xfrm>
            <a:off x="843280" y="1628140"/>
            <a:ext cx="7511415" cy="2009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eaLnBrk="0" hangingPunct="0">
              <a:lnSpc>
                <a:spcPct val="130000"/>
              </a:lnSpc>
            </a:pPr>
            <a:r>
              <a:rPr kumimoji="1" lang="zh-CN" altLang="en-US" sz="2400" b="1"/>
              <a:t>是计算机技术与测试及控制技术相结合的产物；</a:t>
            </a:r>
          </a:p>
          <a:p>
            <a:pPr eaLnBrk="0" hangingPunct="0">
              <a:lnSpc>
                <a:spcPct val="130000"/>
              </a:lnSpc>
            </a:pPr>
            <a:r>
              <a:rPr kumimoji="1" lang="zh-CN" altLang="en-US" sz="2400" b="1"/>
              <a:t>是含有微计算机或微处理器的测量及控制仪器。</a:t>
            </a:r>
          </a:p>
          <a:p>
            <a:pPr eaLnBrk="0" hangingPunct="0">
              <a:lnSpc>
                <a:spcPct val="130000"/>
              </a:lnSpc>
            </a:pPr>
            <a:r>
              <a:rPr kumimoji="1" lang="zh-CN" altLang="en-US" sz="2400" b="1"/>
              <a:t>拥有对数据的存储、运算、逻辑判断及自动化操作等功能，结合人工智能算法具有智能作用。</a:t>
            </a:r>
          </a:p>
        </p:txBody>
      </p:sp>
      <p:sp>
        <p:nvSpPr>
          <p:cNvPr id="162850" name="Text Box 34"/>
          <p:cNvSpPr txBox="1">
            <a:spLocks noChangeArrowheads="1"/>
          </p:cNvSpPr>
          <p:nvPr/>
        </p:nvSpPr>
        <p:spPr bwMode="auto">
          <a:xfrm>
            <a:off x="1474153" y="4096544"/>
            <a:ext cx="1152525" cy="4603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chemeClr val="hlink"/>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algn="l" eaLnBrk="0" hangingPunct="0">
              <a:spcBef>
                <a:spcPct val="50000"/>
              </a:spcBef>
            </a:pPr>
            <a:r>
              <a:rPr kumimoji="1" lang="zh-CN" altLang="en-US" sz="2400" b="1">
                <a:solidFill>
                  <a:srgbClr val="FF9900"/>
                </a:solidFill>
                <a:latin typeface="Times New Roman" panose="02020603050405020304" pitchFamily="18" charset="0"/>
              </a:rPr>
              <a:t>功能：</a:t>
            </a:r>
          </a:p>
        </p:txBody>
      </p:sp>
      <p:sp>
        <p:nvSpPr>
          <p:cNvPr id="162856" name="Text Box 40" descr="斜纹布"/>
          <p:cNvSpPr txBox="1">
            <a:spLocks noChangeArrowheads="1"/>
          </p:cNvSpPr>
          <p:nvPr/>
        </p:nvSpPr>
        <p:spPr bwMode="auto">
          <a:xfrm>
            <a:off x="5795645" y="3644900"/>
            <a:ext cx="3179445" cy="460375"/>
          </a:xfrm>
          <a:prstGeom prst="rect">
            <a:avLst/>
          </a:prstGeom>
          <a:noFill/>
          <a:ln>
            <a:noFill/>
          </a:ln>
          <a:effectLst>
            <a:prstShdw prst="shdw17" dist="17961" dir="2700000">
              <a:schemeClr val="bg2"/>
            </a:prstShdw>
          </a:effectLst>
          <a:extLst>
            <a:ext uri="{909E8E84-426E-40DD-AFC4-6F175D3DCCD1}">
              <a14:hiddenFill xmlns:a14="http://schemas.microsoft.com/office/drawing/2010/main">
                <a:blipFill dpi="0" rotWithShape="0">
                  <a:blip/>
                  <a:srcRect/>
                  <a:tile tx="0" ty="0" sx="100000" sy="100000" flip="none" algn="tl"/>
                </a:blipFill>
              </a14:hiddenFill>
            </a:ext>
            <a:ext uri="{91240B29-F687-4F45-9708-019B960494DF}">
              <a14:hiddenLine xmlns:a14="http://schemas.microsoft.com/office/drawing/2010/main" w="28575">
                <a:solidFill>
                  <a:schemeClr val="tx1"/>
                </a:solidFill>
                <a:miter lim="800000"/>
                <a:headEnd/>
                <a:tailEnd/>
              </a14:hiddenLine>
            </a:ext>
          </a:extLst>
        </p:spPr>
        <p:txBody>
          <a:bodyPr wrap="square">
            <a:spAutoFit/>
          </a:bodyPr>
          <a:lstStyle/>
          <a:p>
            <a:pPr>
              <a:spcBef>
                <a:spcPct val="50000"/>
              </a:spcBef>
            </a:pPr>
            <a:r>
              <a:rPr lang="en-US" altLang="zh-CN" sz="2400" b="1">
                <a:latin typeface="楷体_GB2312" pitchFamily="49" charset="-122"/>
              </a:rPr>
              <a:t>b </a:t>
            </a:r>
            <a:r>
              <a:rPr lang="zh-CN" altLang="en-US" sz="2400" b="1">
                <a:latin typeface="楷体_GB2312" pitchFamily="49" charset="-122"/>
              </a:rPr>
              <a:t>知识处理（目前）</a:t>
            </a:r>
            <a:endParaRPr lang="zh-CN" altLang="en-US" sz="2400" b="1"/>
          </a:p>
        </p:txBody>
      </p:sp>
      <p:sp>
        <p:nvSpPr>
          <p:cNvPr id="2" name="Text Box 16"/>
          <p:cNvSpPr txBox="1">
            <a:spLocks noChangeArrowheads="1"/>
          </p:cNvSpPr>
          <p:nvPr/>
        </p:nvSpPr>
        <p:spPr bwMode="auto">
          <a:xfrm>
            <a:off x="2484120" y="4590415"/>
            <a:ext cx="5040313" cy="460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spcBef>
                <a:spcPct val="50000"/>
              </a:spcBef>
            </a:pPr>
            <a:r>
              <a:rPr lang="zh-CN" altLang="en-US" sz="2400" b="1"/>
              <a:t>故障判断、</a:t>
            </a:r>
          </a:p>
        </p:txBody>
      </p:sp>
      <p:sp>
        <p:nvSpPr>
          <p:cNvPr id="3" name="Text Box 16"/>
          <p:cNvSpPr txBox="1">
            <a:spLocks noChangeArrowheads="1"/>
          </p:cNvSpPr>
          <p:nvPr/>
        </p:nvSpPr>
        <p:spPr bwMode="auto">
          <a:xfrm>
            <a:off x="2484120" y="5020945"/>
            <a:ext cx="5040313" cy="460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spcBef>
                <a:spcPct val="50000"/>
              </a:spcBef>
            </a:pPr>
            <a:r>
              <a:rPr lang="zh-CN" altLang="en-US" sz="2400" b="1"/>
              <a:t>容错技术、</a:t>
            </a:r>
          </a:p>
        </p:txBody>
      </p:sp>
      <p:sp>
        <p:nvSpPr>
          <p:cNvPr id="4" name="Text Box 16"/>
          <p:cNvSpPr txBox="1">
            <a:spLocks noChangeArrowheads="1"/>
          </p:cNvSpPr>
          <p:nvPr/>
        </p:nvSpPr>
        <p:spPr bwMode="auto">
          <a:xfrm>
            <a:off x="2484120" y="5451475"/>
            <a:ext cx="5040313" cy="460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spcBef>
                <a:spcPct val="50000"/>
              </a:spcBef>
            </a:pPr>
            <a:r>
              <a:rPr lang="zh-CN" altLang="en-US" sz="2400" b="1"/>
              <a:t>传感器融合、</a:t>
            </a:r>
          </a:p>
        </p:txBody>
      </p:sp>
      <p:sp>
        <p:nvSpPr>
          <p:cNvPr id="5" name="Text Box 16"/>
          <p:cNvSpPr txBox="1">
            <a:spLocks noChangeArrowheads="1"/>
          </p:cNvSpPr>
          <p:nvPr/>
        </p:nvSpPr>
        <p:spPr bwMode="auto">
          <a:xfrm>
            <a:off x="2451735" y="5949950"/>
            <a:ext cx="5040313" cy="460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spcBef>
                <a:spcPct val="50000"/>
              </a:spcBef>
            </a:pPr>
            <a:r>
              <a:rPr lang="zh-CN" altLang="en-US" sz="2400" b="1"/>
              <a:t>机件寿命预测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62821"/>
                                        </p:tgtEl>
                                        <p:attrNameLst>
                                          <p:attrName>style.visibility</p:attrName>
                                        </p:attrNameLst>
                                      </p:cBhvr>
                                      <p:to>
                                        <p:strVal val="visible"/>
                                      </p:to>
                                    </p:set>
                                    <p:anim calcmode="lin" valueType="num">
                                      <p:cBhvr additive="base">
                                        <p:cTn id="7" dur="500" fill="hold"/>
                                        <p:tgtEl>
                                          <p:spTgt spid="162821"/>
                                        </p:tgtEl>
                                        <p:attrNameLst>
                                          <p:attrName>ppt_x</p:attrName>
                                        </p:attrNameLst>
                                      </p:cBhvr>
                                      <p:tavLst>
                                        <p:tav tm="0">
                                          <p:val>
                                            <p:strVal val="#ppt_x"/>
                                          </p:val>
                                        </p:tav>
                                        <p:tav tm="100000">
                                          <p:val>
                                            <p:strVal val="#ppt_x"/>
                                          </p:val>
                                        </p:tav>
                                      </p:tavLst>
                                    </p:anim>
                                    <p:anim calcmode="lin" valueType="num">
                                      <p:cBhvr additive="base">
                                        <p:cTn id="8" dur="500" fill="hold"/>
                                        <p:tgtEl>
                                          <p:spTgt spid="162821"/>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162833">
                                            <p:txEl>
                                              <p:pRg st="0" end="0"/>
                                            </p:txEl>
                                          </p:spTgt>
                                        </p:tgtEl>
                                        <p:attrNameLst>
                                          <p:attrName>style.visibility</p:attrName>
                                        </p:attrNameLst>
                                      </p:cBhvr>
                                      <p:to>
                                        <p:strVal val="visible"/>
                                      </p:to>
                                    </p:set>
                                    <p:anim calcmode="lin" valueType="num">
                                      <p:cBhvr additive="base">
                                        <p:cTn id="13" dur="500" fill="hold"/>
                                        <p:tgtEl>
                                          <p:spTgt spid="162833">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16283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162833">
                                            <p:txEl>
                                              <p:pRg st="1" end="1"/>
                                            </p:txEl>
                                          </p:spTgt>
                                        </p:tgtEl>
                                        <p:attrNameLst>
                                          <p:attrName>style.visibility</p:attrName>
                                        </p:attrNameLst>
                                      </p:cBhvr>
                                      <p:to>
                                        <p:strVal val="visible"/>
                                      </p:to>
                                    </p:set>
                                    <p:anim calcmode="lin" valueType="num">
                                      <p:cBhvr additive="base">
                                        <p:cTn id="19" dur="500" fill="hold"/>
                                        <p:tgtEl>
                                          <p:spTgt spid="162833">
                                            <p:txEl>
                                              <p:pRg st="1" end="1"/>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16283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162833">
                                            <p:txEl>
                                              <p:pRg st="2" end="2"/>
                                            </p:txEl>
                                          </p:spTgt>
                                        </p:tgtEl>
                                        <p:attrNameLst>
                                          <p:attrName>style.visibility</p:attrName>
                                        </p:attrNameLst>
                                      </p:cBhvr>
                                      <p:to>
                                        <p:strVal val="visible"/>
                                      </p:to>
                                    </p:set>
                                    <p:anim calcmode="lin" valueType="num">
                                      <p:cBhvr additive="base">
                                        <p:cTn id="25" dur="500" fill="hold"/>
                                        <p:tgtEl>
                                          <p:spTgt spid="162833">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16283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162822"/>
                                        </p:tgtEl>
                                        <p:attrNameLst>
                                          <p:attrName>style.visibility</p:attrName>
                                        </p:attrNameLst>
                                      </p:cBhvr>
                                      <p:to>
                                        <p:strVal val="visible"/>
                                      </p:to>
                                    </p:set>
                                    <p:anim calcmode="lin" valueType="num">
                                      <p:cBhvr additive="base">
                                        <p:cTn id="31" dur="500" fill="hold"/>
                                        <p:tgtEl>
                                          <p:spTgt spid="162822"/>
                                        </p:tgtEl>
                                        <p:attrNameLst>
                                          <p:attrName>ppt_x</p:attrName>
                                        </p:attrNameLst>
                                      </p:cBhvr>
                                      <p:tavLst>
                                        <p:tav tm="0">
                                          <p:val>
                                            <p:strVal val="#ppt_x"/>
                                          </p:val>
                                        </p:tav>
                                        <p:tav tm="100000">
                                          <p:val>
                                            <p:strVal val="#ppt_x"/>
                                          </p:val>
                                        </p:tav>
                                      </p:tavLst>
                                    </p:anim>
                                    <p:anim calcmode="lin" valueType="num">
                                      <p:cBhvr additive="base">
                                        <p:cTn id="32" dur="500" fill="hold"/>
                                        <p:tgtEl>
                                          <p:spTgt spid="162822"/>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162828"/>
                                        </p:tgtEl>
                                        <p:attrNameLst>
                                          <p:attrName>style.visibility</p:attrName>
                                        </p:attrNameLst>
                                      </p:cBhvr>
                                      <p:to>
                                        <p:strVal val="visible"/>
                                      </p:to>
                                    </p:set>
                                    <p:anim calcmode="lin" valueType="num">
                                      <p:cBhvr additive="base">
                                        <p:cTn id="37" dur="500" fill="hold"/>
                                        <p:tgtEl>
                                          <p:spTgt spid="162828"/>
                                        </p:tgtEl>
                                        <p:attrNameLst>
                                          <p:attrName>ppt_x</p:attrName>
                                        </p:attrNameLst>
                                      </p:cBhvr>
                                      <p:tavLst>
                                        <p:tav tm="0">
                                          <p:val>
                                            <p:strVal val="#ppt_x"/>
                                          </p:val>
                                        </p:tav>
                                        <p:tav tm="100000">
                                          <p:val>
                                            <p:strVal val="#ppt_x"/>
                                          </p:val>
                                        </p:tav>
                                      </p:tavLst>
                                    </p:anim>
                                    <p:anim calcmode="lin" valueType="num">
                                      <p:cBhvr additive="base">
                                        <p:cTn id="38" dur="500" fill="hold"/>
                                        <p:tgtEl>
                                          <p:spTgt spid="162828"/>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nodeType="clickEffect">
                                  <p:stCondLst>
                                    <p:cond delay="0"/>
                                  </p:stCondLst>
                                  <p:childTnLst>
                                    <p:set>
                                      <p:cBhvr>
                                        <p:cTn id="42" dur="1" fill="hold">
                                          <p:stCondLst>
                                            <p:cond delay="0"/>
                                          </p:stCondLst>
                                        </p:cTn>
                                        <p:tgtEl>
                                          <p:spTgt spid="162827"/>
                                        </p:tgtEl>
                                        <p:attrNameLst>
                                          <p:attrName>style.visibility</p:attrName>
                                        </p:attrNameLst>
                                      </p:cBhvr>
                                      <p:to>
                                        <p:strVal val="visible"/>
                                      </p:to>
                                    </p:set>
                                    <p:anim calcmode="lin" valueType="num">
                                      <p:cBhvr additive="base">
                                        <p:cTn id="43" dur="500" fill="hold"/>
                                        <p:tgtEl>
                                          <p:spTgt spid="162827"/>
                                        </p:tgtEl>
                                        <p:attrNameLst>
                                          <p:attrName>ppt_x</p:attrName>
                                        </p:attrNameLst>
                                      </p:cBhvr>
                                      <p:tavLst>
                                        <p:tav tm="0">
                                          <p:val>
                                            <p:strVal val="#ppt_x"/>
                                          </p:val>
                                        </p:tav>
                                        <p:tav tm="100000">
                                          <p:val>
                                            <p:strVal val="#ppt_x"/>
                                          </p:val>
                                        </p:tav>
                                      </p:tavLst>
                                    </p:anim>
                                    <p:anim calcmode="lin" valueType="num">
                                      <p:cBhvr additive="base">
                                        <p:cTn id="44" dur="500" fill="hold"/>
                                        <p:tgtEl>
                                          <p:spTgt spid="162827"/>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162856"/>
                                        </p:tgtEl>
                                        <p:attrNameLst>
                                          <p:attrName>style.visibility</p:attrName>
                                        </p:attrNameLst>
                                      </p:cBhvr>
                                      <p:to>
                                        <p:strVal val="visible"/>
                                      </p:to>
                                    </p:set>
                                    <p:anim calcmode="lin" valueType="num">
                                      <p:cBhvr additive="base">
                                        <p:cTn id="49" dur="500" fill="hold"/>
                                        <p:tgtEl>
                                          <p:spTgt spid="162856"/>
                                        </p:tgtEl>
                                        <p:attrNameLst>
                                          <p:attrName>ppt_x</p:attrName>
                                        </p:attrNameLst>
                                      </p:cBhvr>
                                      <p:tavLst>
                                        <p:tav tm="0">
                                          <p:val>
                                            <p:strVal val="#ppt_x"/>
                                          </p:val>
                                        </p:tav>
                                        <p:tav tm="100000">
                                          <p:val>
                                            <p:strVal val="#ppt_x"/>
                                          </p:val>
                                        </p:tav>
                                      </p:tavLst>
                                    </p:anim>
                                    <p:anim calcmode="lin" valueType="num">
                                      <p:cBhvr additive="base">
                                        <p:cTn id="50" dur="500" fill="hold"/>
                                        <p:tgtEl>
                                          <p:spTgt spid="162856"/>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162850"/>
                                        </p:tgtEl>
                                        <p:attrNameLst>
                                          <p:attrName>style.visibility</p:attrName>
                                        </p:attrNameLst>
                                      </p:cBhvr>
                                      <p:to>
                                        <p:strVal val="visible"/>
                                      </p:to>
                                    </p:set>
                                    <p:anim calcmode="lin" valueType="num">
                                      <p:cBhvr additive="base">
                                        <p:cTn id="55" dur="500" fill="hold"/>
                                        <p:tgtEl>
                                          <p:spTgt spid="162850"/>
                                        </p:tgtEl>
                                        <p:attrNameLst>
                                          <p:attrName>ppt_x</p:attrName>
                                        </p:attrNameLst>
                                      </p:cBhvr>
                                      <p:tavLst>
                                        <p:tav tm="0">
                                          <p:val>
                                            <p:strVal val="#ppt_x"/>
                                          </p:val>
                                        </p:tav>
                                        <p:tav tm="100000">
                                          <p:val>
                                            <p:strVal val="#ppt_x"/>
                                          </p:val>
                                        </p:tav>
                                      </p:tavLst>
                                    </p:anim>
                                    <p:anim calcmode="lin" valueType="num">
                                      <p:cBhvr additive="base">
                                        <p:cTn id="56" dur="500" fill="hold"/>
                                        <p:tgtEl>
                                          <p:spTgt spid="162850"/>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grpId="0" nodeType="clickEffect">
                                  <p:stCondLst>
                                    <p:cond delay="0"/>
                                  </p:stCondLst>
                                  <p:childTnLst>
                                    <p:set>
                                      <p:cBhvr>
                                        <p:cTn id="60" dur="1" fill="hold">
                                          <p:stCondLst>
                                            <p:cond delay="0"/>
                                          </p:stCondLst>
                                        </p:cTn>
                                        <p:tgtEl>
                                          <p:spTgt spid="162832"/>
                                        </p:tgtEl>
                                        <p:attrNameLst>
                                          <p:attrName>style.visibility</p:attrName>
                                        </p:attrNameLst>
                                      </p:cBhvr>
                                      <p:to>
                                        <p:strVal val="visible"/>
                                      </p:to>
                                    </p:set>
                                    <p:anim calcmode="lin" valueType="num">
                                      <p:cBhvr additive="base">
                                        <p:cTn id="61" dur="500" fill="hold"/>
                                        <p:tgtEl>
                                          <p:spTgt spid="162832"/>
                                        </p:tgtEl>
                                        <p:attrNameLst>
                                          <p:attrName>ppt_x</p:attrName>
                                        </p:attrNameLst>
                                      </p:cBhvr>
                                      <p:tavLst>
                                        <p:tav tm="0">
                                          <p:val>
                                            <p:strVal val="#ppt_x"/>
                                          </p:val>
                                        </p:tav>
                                        <p:tav tm="100000">
                                          <p:val>
                                            <p:strVal val="#ppt_x"/>
                                          </p:val>
                                        </p:tav>
                                      </p:tavLst>
                                    </p:anim>
                                    <p:anim calcmode="lin" valueType="num">
                                      <p:cBhvr additive="base">
                                        <p:cTn id="62" dur="500" fill="hold"/>
                                        <p:tgtEl>
                                          <p:spTgt spid="162832"/>
                                        </p:tgtEl>
                                        <p:attrNameLst>
                                          <p:attrName>ppt_y</p:attrName>
                                        </p:attrNameLst>
                                      </p:cBhvr>
                                      <p:tavLst>
                                        <p:tav tm="0">
                                          <p:val>
                                            <p:strVal val="1+#ppt_h/2"/>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4" fill="hold" grpId="0" nodeType="clickEffect">
                                  <p:stCondLst>
                                    <p:cond delay="0"/>
                                  </p:stCondLst>
                                  <p:childTnLst>
                                    <p:set>
                                      <p:cBhvr>
                                        <p:cTn id="66" dur="1" fill="hold">
                                          <p:stCondLst>
                                            <p:cond delay="0"/>
                                          </p:stCondLst>
                                        </p:cTn>
                                        <p:tgtEl>
                                          <p:spTgt spid="2"/>
                                        </p:tgtEl>
                                        <p:attrNameLst>
                                          <p:attrName>style.visibility</p:attrName>
                                        </p:attrNameLst>
                                      </p:cBhvr>
                                      <p:to>
                                        <p:strVal val="visible"/>
                                      </p:to>
                                    </p:set>
                                    <p:anim calcmode="lin" valueType="num">
                                      <p:cBhvr additive="base">
                                        <p:cTn id="67" dur="500" fill="hold"/>
                                        <p:tgtEl>
                                          <p:spTgt spid="2"/>
                                        </p:tgtEl>
                                        <p:attrNameLst>
                                          <p:attrName>ppt_x</p:attrName>
                                        </p:attrNameLst>
                                      </p:cBhvr>
                                      <p:tavLst>
                                        <p:tav tm="0">
                                          <p:val>
                                            <p:strVal val="#ppt_x"/>
                                          </p:val>
                                        </p:tav>
                                        <p:tav tm="100000">
                                          <p:val>
                                            <p:strVal val="#ppt_x"/>
                                          </p:val>
                                        </p:tav>
                                      </p:tavLst>
                                    </p:anim>
                                    <p:anim calcmode="lin" valueType="num">
                                      <p:cBhvr additive="base">
                                        <p:cTn id="6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2" presetClass="entr" presetSubtype="4" fill="hold" grpId="0" nodeType="clickEffect">
                                  <p:stCondLst>
                                    <p:cond delay="0"/>
                                  </p:stCondLst>
                                  <p:childTnLst>
                                    <p:set>
                                      <p:cBhvr>
                                        <p:cTn id="72" dur="1" fill="hold">
                                          <p:stCondLst>
                                            <p:cond delay="0"/>
                                          </p:stCondLst>
                                        </p:cTn>
                                        <p:tgtEl>
                                          <p:spTgt spid="3"/>
                                        </p:tgtEl>
                                        <p:attrNameLst>
                                          <p:attrName>style.visibility</p:attrName>
                                        </p:attrNameLst>
                                      </p:cBhvr>
                                      <p:to>
                                        <p:strVal val="visible"/>
                                      </p:to>
                                    </p:set>
                                    <p:anim calcmode="lin" valueType="num">
                                      <p:cBhvr additive="base">
                                        <p:cTn id="73" dur="500" fill="hold"/>
                                        <p:tgtEl>
                                          <p:spTgt spid="3"/>
                                        </p:tgtEl>
                                        <p:attrNameLst>
                                          <p:attrName>ppt_x</p:attrName>
                                        </p:attrNameLst>
                                      </p:cBhvr>
                                      <p:tavLst>
                                        <p:tav tm="0">
                                          <p:val>
                                            <p:strVal val="#ppt_x"/>
                                          </p:val>
                                        </p:tav>
                                        <p:tav tm="100000">
                                          <p:val>
                                            <p:strVal val="#ppt_x"/>
                                          </p:val>
                                        </p:tav>
                                      </p:tavLst>
                                    </p:anim>
                                    <p:anim calcmode="lin" valueType="num">
                                      <p:cBhvr additive="base">
                                        <p:cTn id="74"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75" fill="hold">
                      <p:stCondLst>
                        <p:cond delay="indefinite"/>
                      </p:stCondLst>
                      <p:childTnLst>
                        <p:par>
                          <p:cTn id="76" fill="hold">
                            <p:stCondLst>
                              <p:cond delay="0"/>
                            </p:stCondLst>
                            <p:childTnLst>
                              <p:par>
                                <p:cTn id="77" presetID="2" presetClass="entr" presetSubtype="4" fill="hold" grpId="0" nodeType="clickEffect">
                                  <p:stCondLst>
                                    <p:cond delay="0"/>
                                  </p:stCondLst>
                                  <p:childTnLst>
                                    <p:set>
                                      <p:cBhvr>
                                        <p:cTn id="78" dur="1" fill="hold">
                                          <p:stCondLst>
                                            <p:cond delay="0"/>
                                          </p:stCondLst>
                                        </p:cTn>
                                        <p:tgtEl>
                                          <p:spTgt spid="4"/>
                                        </p:tgtEl>
                                        <p:attrNameLst>
                                          <p:attrName>style.visibility</p:attrName>
                                        </p:attrNameLst>
                                      </p:cBhvr>
                                      <p:to>
                                        <p:strVal val="visible"/>
                                      </p:to>
                                    </p:set>
                                    <p:anim calcmode="lin" valueType="num">
                                      <p:cBhvr additive="base">
                                        <p:cTn id="79" dur="500" fill="hold"/>
                                        <p:tgtEl>
                                          <p:spTgt spid="4"/>
                                        </p:tgtEl>
                                        <p:attrNameLst>
                                          <p:attrName>ppt_x</p:attrName>
                                        </p:attrNameLst>
                                      </p:cBhvr>
                                      <p:tavLst>
                                        <p:tav tm="0">
                                          <p:val>
                                            <p:strVal val="#ppt_x"/>
                                          </p:val>
                                        </p:tav>
                                        <p:tav tm="100000">
                                          <p:val>
                                            <p:strVal val="#ppt_x"/>
                                          </p:val>
                                        </p:tav>
                                      </p:tavLst>
                                    </p:anim>
                                    <p:anim calcmode="lin" valueType="num">
                                      <p:cBhvr additive="base">
                                        <p:cTn id="80"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81" fill="hold">
                      <p:stCondLst>
                        <p:cond delay="indefinite"/>
                      </p:stCondLst>
                      <p:childTnLst>
                        <p:par>
                          <p:cTn id="82" fill="hold">
                            <p:stCondLst>
                              <p:cond delay="0"/>
                            </p:stCondLst>
                            <p:childTnLst>
                              <p:par>
                                <p:cTn id="83" presetID="2" presetClass="entr" presetSubtype="4" fill="hold" grpId="0" nodeType="clickEffect">
                                  <p:stCondLst>
                                    <p:cond delay="0"/>
                                  </p:stCondLst>
                                  <p:childTnLst>
                                    <p:set>
                                      <p:cBhvr>
                                        <p:cTn id="84" dur="1" fill="hold">
                                          <p:stCondLst>
                                            <p:cond delay="0"/>
                                          </p:stCondLst>
                                        </p:cTn>
                                        <p:tgtEl>
                                          <p:spTgt spid="5"/>
                                        </p:tgtEl>
                                        <p:attrNameLst>
                                          <p:attrName>style.visibility</p:attrName>
                                        </p:attrNameLst>
                                      </p:cBhvr>
                                      <p:to>
                                        <p:strVal val="visible"/>
                                      </p:to>
                                    </p:set>
                                    <p:anim calcmode="lin" valueType="num">
                                      <p:cBhvr additive="base">
                                        <p:cTn id="85" dur="500" fill="hold"/>
                                        <p:tgtEl>
                                          <p:spTgt spid="5"/>
                                        </p:tgtEl>
                                        <p:attrNameLst>
                                          <p:attrName>ppt_x</p:attrName>
                                        </p:attrNameLst>
                                      </p:cBhvr>
                                      <p:tavLst>
                                        <p:tav tm="0">
                                          <p:val>
                                            <p:strVal val="#ppt_x"/>
                                          </p:val>
                                        </p:tav>
                                        <p:tav tm="100000">
                                          <p:val>
                                            <p:strVal val="#ppt_x"/>
                                          </p:val>
                                        </p:tav>
                                      </p:tavLst>
                                    </p:anim>
                                    <p:anim calcmode="lin" valueType="num">
                                      <p:cBhvr additive="base">
                                        <p:cTn id="86"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2821" grpId="0" animBg="1"/>
      <p:bldP spid="162822" grpId="0" bldLvl="0" animBg="1"/>
      <p:bldP spid="162828" grpId="0" bldLvl="0" animBg="1"/>
      <p:bldP spid="162832" grpId="0" bldLvl="0" animBg="1"/>
      <p:bldP spid="162850" grpId="0" bldLvl="0" animBg="1"/>
      <p:bldP spid="162856" grpId="0" bldLvl="0" animBg="1"/>
      <p:bldP spid="2" grpId="0" bldLvl="0" animBg="1"/>
      <p:bldP spid="3" grpId="0" bldLvl="0" animBg="1"/>
      <p:bldP spid="4" grpId="0" bldLvl="0" animBg="1"/>
      <p:bldP spid="5" grpId="0" bldLvl="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45" name="Text Box 5"/>
          <p:cNvSpPr txBox="1">
            <a:spLocks noChangeArrowheads="1"/>
          </p:cNvSpPr>
          <p:nvPr/>
        </p:nvSpPr>
        <p:spPr bwMode="auto">
          <a:xfrm>
            <a:off x="1828165" y="2252345"/>
            <a:ext cx="6471920" cy="90360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spAutoFit/>
          </a:bodyPr>
          <a:lstStyle/>
          <a:p>
            <a:pPr algn="l" eaLnBrk="0" hangingPunct="0">
              <a:spcBef>
                <a:spcPct val="20000"/>
              </a:spcBef>
              <a:buClr>
                <a:srgbClr val="FFFF00"/>
              </a:buClr>
              <a:buFont typeface="Wingdings" panose="05000000000000000000" pitchFamily="2" charset="2"/>
              <a:buNone/>
            </a:pPr>
            <a:r>
              <a:rPr kumimoji="1" lang="en-US" altLang="zh-CN" sz="2400" b="1"/>
              <a:t> </a:t>
            </a:r>
            <a:r>
              <a:rPr kumimoji="1" lang="zh-CN" altLang="en-US" sz="2400" b="1"/>
              <a:t>体积庞大，功能单一，价格昂贵，开放性差，</a:t>
            </a:r>
            <a:r>
              <a:rPr kumimoji="1" lang="en-US" altLang="zh-CN" sz="2400" b="1"/>
              <a:t> </a:t>
            </a:r>
          </a:p>
          <a:p>
            <a:pPr algn="l" eaLnBrk="0" hangingPunct="0">
              <a:spcBef>
                <a:spcPct val="20000"/>
              </a:spcBef>
              <a:buClr>
                <a:srgbClr val="FFFF00"/>
              </a:buClr>
              <a:buFont typeface="Wingdings" panose="05000000000000000000" pitchFamily="2" charset="2"/>
              <a:buNone/>
            </a:pPr>
            <a:r>
              <a:rPr kumimoji="1" lang="en-US" altLang="zh-CN" sz="2400" b="1"/>
              <a:t> </a:t>
            </a:r>
            <a:r>
              <a:rPr kumimoji="1" lang="zh-CN" altLang="en-US" sz="2400" b="1"/>
              <a:t>响应速度慢，精度低 </a:t>
            </a:r>
            <a:r>
              <a:rPr kumimoji="1" lang="zh-CN" altLang="en-US" sz="2400" b="1">
                <a:latin typeface="楷体_GB2312" pitchFamily="49" charset="-122"/>
              </a:rPr>
              <a:t>。</a:t>
            </a:r>
          </a:p>
        </p:txBody>
      </p:sp>
      <p:sp>
        <p:nvSpPr>
          <p:cNvPr id="163895" name="Text Box 55"/>
          <p:cNvSpPr txBox="1">
            <a:spLocks noChangeArrowheads="1"/>
          </p:cNvSpPr>
          <p:nvPr/>
        </p:nvSpPr>
        <p:spPr bwMode="auto">
          <a:xfrm>
            <a:off x="539750" y="549275"/>
            <a:ext cx="5256213" cy="460375"/>
          </a:xfrm>
          <a:prstGeom prst="rect">
            <a:avLst/>
          </a:prstGeom>
          <a:noFill/>
          <a:ln>
            <a:noFill/>
          </a:ln>
          <a:effectLst/>
          <a:extLst>
            <a:ext uri="{909E8E84-426E-40DD-AFC4-6F175D3DCCD1}">
              <a14:hiddenFill xmlns:a14="http://schemas.microsoft.com/office/drawing/2010/main">
                <a:solidFill>
                  <a:srgbClr val="FF3300"/>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spcBef>
                <a:spcPct val="50000"/>
              </a:spcBef>
            </a:pPr>
            <a:r>
              <a:rPr lang="en-US" altLang="zh-CN" sz="2400" b="1">
                <a:solidFill>
                  <a:schemeClr val="tx1"/>
                </a:solidFill>
                <a:latin typeface="楷体_GB2312" pitchFamily="49" charset="-122"/>
              </a:rPr>
              <a:t>2. </a:t>
            </a:r>
            <a:r>
              <a:rPr lang="zh-CN" altLang="en-US" sz="2400" b="1">
                <a:solidFill>
                  <a:schemeClr val="tx1"/>
                </a:solidFill>
                <a:latin typeface="楷体_GB2312" pitchFamily="49" charset="-122"/>
              </a:rPr>
              <a:t>各个时期的发展</a:t>
            </a:r>
            <a:endParaRPr lang="zh-CN" altLang="en-US" sz="2400">
              <a:solidFill>
                <a:schemeClr val="tx1"/>
              </a:solidFill>
              <a:latin typeface="Times New Roman" panose="02020603050405020304" pitchFamily="18" charset="0"/>
            </a:endParaRPr>
          </a:p>
        </p:txBody>
      </p:sp>
      <p:sp>
        <p:nvSpPr>
          <p:cNvPr id="163930" name="Text Box 90"/>
          <p:cNvSpPr txBox="1">
            <a:spLocks noChangeArrowheads="1"/>
          </p:cNvSpPr>
          <p:nvPr/>
        </p:nvSpPr>
        <p:spPr bwMode="auto">
          <a:xfrm>
            <a:off x="681355" y="3072130"/>
            <a:ext cx="1917700" cy="4603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l" eaLnBrk="0" hangingPunct="0">
              <a:spcBef>
                <a:spcPct val="50000"/>
              </a:spcBef>
              <a:buClr>
                <a:srgbClr val="FFFF00"/>
              </a:buClr>
              <a:buFont typeface="Wingdings" panose="05000000000000000000" pitchFamily="2" charset="2"/>
              <a:buChar char="l"/>
            </a:pPr>
            <a:r>
              <a:rPr kumimoji="1" lang="en-US" altLang="zh-CN" sz="2400" b="1">
                <a:solidFill>
                  <a:srgbClr val="FF9900"/>
                </a:solidFill>
                <a:latin typeface="楷体_GB2312" pitchFamily="49" charset="-122"/>
              </a:rPr>
              <a:t> </a:t>
            </a:r>
            <a:r>
              <a:rPr kumimoji="1" lang="zh-CN" altLang="en-US" sz="2400" b="1">
                <a:solidFill>
                  <a:srgbClr val="FF9900"/>
                </a:solidFill>
                <a:latin typeface="楷体_GB2312" pitchFamily="49" charset="-122"/>
              </a:rPr>
              <a:t>典型仪器</a:t>
            </a:r>
          </a:p>
        </p:txBody>
      </p:sp>
      <p:sp>
        <p:nvSpPr>
          <p:cNvPr id="163933" name="Text Box 93"/>
          <p:cNvSpPr txBox="1">
            <a:spLocks noChangeArrowheads="1"/>
          </p:cNvSpPr>
          <p:nvPr/>
        </p:nvSpPr>
        <p:spPr bwMode="auto">
          <a:xfrm>
            <a:off x="2483485" y="3140393"/>
            <a:ext cx="4968875" cy="82994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spcBef>
                <a:spcPct val="50000"/>
              </a:spcBef>
            </a:pPr>
            <a:r>
              <a:rPr kumimoji="1" lang="zh-CN" altLang="en-US" sz="2400" b="1"/>
              <a:t>万用表、电子示波器、信号发生器等磁电式和电子式模拟仪器仪表 </a:t>
            </a:r>
            <a:endParaRPr kumimoji="1" lang="zh-CN" altLang="en-US" sz="2400" b="1">
              <a:latin typeface="楷体_GB2312" pitchFamily="49" charset="-122"/>
            </a:endParaRPr>
          </a:p>
        </p:txBody>
      </p:sp>
      <p:sp>
        <p:nvSpPr>
          <p:cNvPr id="163934" name="Text Box 94"/>
          <p:cNvSpPr txBox="1">
            <a:spLocks noChangeArrowheads="1"/>
          </p:cNvSpPr>
          <p:nvPr/>
        </p:nvSpPr>
        <p:spPr bwMode="auto">
          <a:xfrm>
            <a:off x="645795" y="2277110"/>
            <a:ext cx="1265555" cy="4603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l" eaLnBrk="0" hangingPunct="0">
              <a:spcBef>
                <a:spcPct val="50000"/>
              </a:spcBef>
              <a:buClr>
                <a:srgbClr val="FFFF00"/>
              </a:buClr>
              <a:buFont typeface="Wingdings" panose="05000000000000000000" pitchFamily="2" charset="2"/>
              <a:buChar char="l"/>
            </a:pPr>
            <a:r>
              <a:rPr kumimoji="1" lang="en-US" altLang="zh-CN" sz="2400" b="1">
                <a:solidFill>
                  <a:srgbClr val="FF9900"/>
                </a:solidFill>
                <a:latin typeface="楷体_GB2312" pitchFamily="49" charset="-122"/>
              </a:rPr>
              <a:t> </a:t>
            </a:r>
            <a:r>
              <a:rPr kumimoji="1" lang="zh-CN" altLang="en-US" sz="2400" b="1">
                <a:solidFill>
                  <a:srgbClr val="FF9900"/>
                </a:solidFill>
                <a:latin typeface="楷体_GB2312" pitchFamily="49" charset="-122"/>
              </a:rPr>
              <a:t>特点</a:t>
            </a:r>
          </a:p>
        </p:txBody>
      </p:sp>
      <p:sp>
        <p:nvSpPr>
          <p:cNvPr id="163979" name="Text Box 139" descr="斜纹布"/>
          <p:cNvSpPr txBox="1">
            <a:spLocks noChangeArrowheads="1"/>
          </p:cNvSpPr>
          <p:nvPr/>
        </p:nvSpPr>
        <p:spPr bwMode="auto">
          <a:xfrm>
            <a:off x="684213" y="982345"/>
            <a:ext cx="1657350" cy="460375"/>
          </a:xfrm>
          <a:prstGeom prst="rect">
            <a:avLst/>
          </a:prstGeom>
          <a:noFill/>
          <a:ln>
            <a:noFill/>
          </a:ln>
          <a:effectLst>
            <a:prstShdw prst="shdw17" dist="17961" dir="2700000">
              <a:schemeClr val="bg2"/>
            </a:prstShdw>
          </a:effectLst>
          <a:extLst>
            <a:ext uri="{909E8E84-426E-40DD-AFC4-6F175D3DCCD1}">
              <a14:hiddenFill xmlns:a14="http://schemas.microsoft.com/office/drawing/2010/main">
                <a:blipFill dpi="0" rotWithShape="0">
                  <a:blip/>
                  <a:srcRect/>
                  <a:tile tx="0" ty="0" sx="100000" sy="100000" flip="none" algn="tl"/>
                </a:blipFill>
              </a14:hiddenFill>
            </a:ext>
            <a:ext uri="{91240B29-F687-4F45-9708-019B960494DF}">
              <a14:hiddenLine xmlns:a14="http://schemas.microsoft.com/office/drawing/2010/main" w="28575">
                <a:solidFill>
                  <a:schemeClr val="tx1"/>
                </a:solidFill>
                <a:miter lim="800000"/>
                <a:headEnd/>
                <a:tailEnd/>
              </a14:hiddenLine>
            </a:ext>
          </a:extLst>
        </p:spPr>
        <p:txBody>
          <a:bodyPr>
            <a:spAutoFit/>
          </a:bodyPr>
          <a:lstStyle/>
          <a:p>
            <a:r>
              <a:rPr lang="en-US" altLang="zh-CN" sz="2400" b="1"/>
              <a:t>50</a:t>
            </a:r>
            <a:r>
              <a:rPr lang="zh-CN" altLang="en-US" sz="2400" b="1"/>
              <a:t>年代：</a:t>
            </a:r>
          </a:p>
        </p:txBody>
      </p:sp>
      <p:sp>
        <p:nvSpPr>
          <p:cNvPr id="163981" name="Text Box 141" descr="斜纹布"/>
          <p:cNvSpPr txBox="1">
            <a:spLocks noChangeArrowheads="1"/>
          </p:cNvSpPr>
          <p:nvPr/>
        </p:nvSpPr>
        <p:spPr bwMode="auto">
          <a:xfrm>
            <a:off x="611505" y="1415415"/>
            <a:ext cx="8229600" cy="829945"/>
          </a:xfrm>
          <a:prstGeom prst="rect">
            <a:avLst/>
          </a:prstGeom>
          <a:noFill/>
          <a:ln>
            <a:noFill/>
          </a:ln>
          <a:effectLst>
            <a:prstShdw prst="shdw17" dist="17961" dir="2700000">
              <a:schemeClr val="bg2"/>
            </a:prstShdw>
          </a:effectLst>
          <a:extLst>
            <a:ext uri="{909E8E84-426E-40DD-AFC4-6F175D3DCCD1}">
              <a14:hiddenFill xmlns:a14="http://schemas.microsoft.com/office/drawing/2010/main">
                <a:blipFill dpi="0" rotWithShape="0">
                  <a:blip/>
                  <a:srcRect/>
                  <a:tile tx="0" ty="0" sx="100000" sy="100000" flip="none" algn="tl"/>
                </a:blipFill>
              </a14:hiddenFill>
            </a:ext>
            <a:ext uri="{91240B29-F687-4F45-9708-019B960494DF}">
              <a14:hiddenLine xmlns:a14="http://schemas.microsoft.com/office/drawing/2010/main" w="28575">
                <a:solidFill>
                  <a:schemeClr val="tx1"/>
                </a:solidFill>
                <a:miter lim="800000"/>
                <a:headEnd/>
                <a:tailEnd/>
              </a14:hiddenLine>
            </a:ext>
          </a:extLst>
        </p:spPr>
        <p:txBody>
          <a:bodyPr wrap="square">
            <a:spAutoFit/>
          </a:bodyPr>
          <a:lstStyle/>
          <a:p>
            <a:pPr>
              <a:spcBef>
                <a:spcPct val="50000"/>
              </a:spcBef>
            </a:pPr>
            <a:r>
              <a:rPr lang="zh-CN" altLang="en-US" sz="2400" b="1"/>
              <a:t>仪器的功能用硬件实现，几乎没有软件的介入，完全由生产厂商在产品出厂前定义好，测量结果用指针显示。</a:t>
            </a:r>
            <a:endParaRPr lang="zh-CN" altLang="en-US" sz="2400" b="1">
              <a:solidFill>
                <a:srgbClr val="FF3300"/>
              </a:solidFill>
            </a:endParaRPr>
          </a:p>
        </p:txBody>
      </p:sp>
      <p:sp>
        <p:nvSpPr>
          <p:cNvPr id="163982" name="Text Box 142" descr="斜纹布"/>
          <p:cNvSpPr txBox="1">
            <a:spLocks noChangeArrowheads="1"/>
          </p:cNvSpPr>
          <p:nvPr/>
        </p:nvSpPr>
        <p:spPr bwMode="auto">
          <a:xfrm>
            <a:off x="1911033" y="982345"/>
            <a:ext cx="4824412" cy="460375"/>
          </a:xfrm>
          <a:prstGeom prst="rect">
            <a:avLst/>
          </a:prstGeom>
          <a:noFill/>
          <a:ln>
            <a:noFill/>
          </a:ln>
          <a:effectLst>
            <a:prstShdw prst="shdw17" dist="17961" dir="2700000">
              <a:schemeClr val="bg2"/>
            </a:prstShdw>
          </a:effectLst>
          <a:extLst>
            <a:ext uri="{909E8E84-426E-40DD-AFC4-6F175D3DCCD1}">
              <a14:hiddenFill xmlns:a14="http://schemas.microsoft.com/office/drawing/2010/main">
                <a:blipFill dpi="0" rotWithShape="0">
                  <a:blip/>
                  <a:srcRect/>
                  <a:tile tx="0" ty="0" sx="100000" sy="100000" flip="none" algn="tl"/>
                </a:blipFill>
              </a14:hiddenFill>
            </a:ext>
            <a:ext uri="{91240B29-F687-4F45-9708-019B960494DF}">
              <a14:hiddenLine xmlns:a14="http://schemas.microsoft.com/office/drawing/2010/main" w="28575">
                <a:solidFill>
                  <a:schemeClr val="tx1"/>
                </a:solidFill>
                <a:miter lim="800000"/>
                <a:headEnd/>
                <a:tailEnd/>
              </a14:hiddenLine>
            </a:ext>
          </a:extLst>
        </p:spPr>
        <p:txBody>
          <a:bodyPr wrap="square">
            <a:spAutoFit/>
          </a:bodyPr>
          <a:lstStyle/>
          <a:p>
            <a:pPr>
              <a:spcBef>
                <a:spcPct val="50000"/>
              </a:spcBef>
            </a:pPr>
            <a:r>
              <a:rPr lang="zh-CN" altLang="en-US" sz="2400" b="1">
                <a:solidFill>
                  <a:srgbClr val="FF3300"/>
                </a:solidFill>
              </a:rPr>
              <a:t>模拟式（指针式）仪器。</a:t>
            </a:r>
          </a:p>
        </p:txBody>
      </p:sp>
      <p:sp>
        <p:nvSpPr>
          <p:cNvPr id="516098" name="Text Box 2"/>
          <p:cNvSpPr txBox="1">
            <a:spLocks noChangeArrowheads="1"/>
          </p:cNvSpPr>
          <p:nvPr/>
        </p:nvSpPr>
        <p:spPr bwMode="auto">
          <a:xfrm>
            <a:off x="3563938" y="5696744"/>
            <a:ext cx="5437187" cy="4603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algn="ctr" eaLnBrk="0" hangingPunct="0">
              <a:spcBef>
                <a:spcPct val="20000"/>
              </a:spcBef>
              <a:buClr>
                <a:srgbClr val="FFFF00"/>
              </a:buClr>
              <a:buFont typeface="Wingdings" panose="05000000000000000000" pitchFamily="2" charset="2"/>
              <a:buNone/>
            </a:pPr>
            <a:r>
              <a:rPr kumimoji="1" lang="en-US" altLang="zh-CN" sz="2400" b="1"/>
              <a:t> </a:t>
            </a:r>
            <a:endParaRPr kumimoji="1" lang="en-US" altLang="zh-CN" sz="2400" b="1">
              <a:latin typeface="楷体_GB2312" pitchFamily="49" charset="-122"/>
            </a:endParaRPr>
          </a:p>
        </p:txBody>
      </p:sp>
      <p:sp>
        <p:nvSpPr>
          <p:cNvPr id="516102" name="Text Box 6"/>
          <p:cNvSpPr txBox="1">
            <a:spLocks noChangeArrowheads="1"/>
          </p:cNvSpPr>
          <p:nvPr/>
        </p:nvSpPr>
        <p:spPr bwMode="auto">
          <a:xfrm>
            <a:off x="539750" y="5949315"/>
            <a:ext cx="1891030" cy="4603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l" eaLnBrk="0" hangingPunct="0">
              <a:spcBef>
                <a:spcPct val="50000"/>
              </a:spcBef>
              <a:buClr>
                <a:srgbClr val="FFFF00"/>
              </a:buClr>
              <a:buFont typeface="Wingdings" panose="05000000000000000000" pitchFamily="2" charset="2"/>
              <a:buChar char="l"/>
            </a:pPr>
            <a:r>
              <a:rPr kumimoji="1" lang="en-US" altLang="zh-CN" sz="2400" b="1">
                <a:solidFill>
                  <a:srgbClr val="FF9900"/>
                </a:solidFill>
                <a:latin typeface="楷体_GB2312" pitchFamily="49" charset="-122"/>
              </a:rPr>
              <a:t> </a:t>
            </a:r>
            <a:r>
              <a:rPr kumimoji="1" lang="zh-CN" altLang="en-US" sz="2400" b="1">
                <a:solidFill>
                  <a:srgbClr val="FF9900"/>
                </a:solidFill>
                <a:latin typeface="楷体_GB2312" pitchFamily="49" charset="-122"/>
              </a:rPr>
              <a:t>典型仪器</a:t>
            </a:r>
          </a:p>
        </p:txBody>
      </p:sp>
      <p:sp>
        <p:nvSpPr>
          <p:cNvPr id="516104" name="Text Box 8"/>
          <p:cNvSpPr txBox="1">
            <a:spLocks noChangeArrowheads="1"/>
          </p:cNvSpPr>
          <p:nvPr/>
        </p:nvSpPr>
        <p:spPr bwMode="auto">
          <a:xfrm>
            <a:off x="2771775" y="5948680"/>
            <a:ext cx="5552440" cy="4603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eaLnBrk="0" hangingPunct="0">
              <a:spcBef>
                <a:spcPct val="50000"/>
              </a:spcBef>
            </a:pPr>
            <a:r>
              <a:rPr kumimoji="1" lang="zh-CN" altLang="en-US" sz="2400" b="1"/>
              <a:t>数字电压表、数字功率计，数字频率计 </a:t>
            </a:r>
          </a:p>
        </p:txBody>
      </p:sp>
      <p:sp>
        <p:nvSpPr>
          <p:cNvPr id="516105" name="Text Box 9"/>
          <p:cNvSpPr txBox="1">
            <a:spLocks noChangeArrowheads="1"/>
          </p:cNvSpPr>
          <p:nvPr/>
        </p:nvSpPr>
        <p:spPr bwMode="auto">
          <a:xfrm>
            <a:off x="538480" y="4431665"/>
            <a:ext cx="2539365" cy="4603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l" eaLnBrk="0" hangingPunct="0">
              <a:spcBef>
                <a:spcPct val="50000"/>
              </a:spcBef>
              <a:buClr>
                <a:srgbClr val="FFFF00"/>
              </a:buClr>
              <a:buFont typeface="Wingdings" panose="05000000000000000000" pitchFamily="2" charset="2"/>
              <a:buChar char="l"/>
            </a:pPr>
            <a:r>
              <a:rPr kumimoji="1" lang="en-US" altLang="zh-CN" sz="2400" b="1">
                <a:solidFill>
                  <a:srgbClr val="FF9900"/>
                </a:solidFill>
                <a:latin typeface="楷体_GB2312" pitchFamily="49" charset="-122"/>
              </a:rPr>
              <a:t> </a:t>
            </a:r>
            <a:r>
              <a:rPr kumimoji="1" lang="zh-CN" altLang="en-US" sz="2400" b="1">
                <a:solidFill>
                  <a:srgbClr val="FF9900"/>
                </a:solidFill>
                <a:latin typeface="楷体_GB2312" pitchFamily="49" charset="-122"/>
              </a:rPr>
              <a:t>基本工作原理</a:t>
            </a:r>
          </a:p>
        </p:txBody>
      </p:sp>
      <p:sp>
        <p:nvSpPr>
          <p:cNvPr id="516115" name="Text Box 19" descr="斜纹布"/>
          <p:cNvSpPr txBox="1">
            <a:spLocks noChangeArrowheads="1"/>
          </p:cNvSpPr>
          <p:nvPr/>
        </p:nvSpPr>
        <p:spPr bwMode="auto">
          <a:xfrm>
            <a:off x="755333" y="3965575"/>
            <a:ext cx="1657350" cy="460375"/>
          </a:xfrm>
          <a:prstGeom prst="rect">
            <a:avLst/>
          </a:prstGeom>
          <a:noFill/>
          <a:ln>
            <a:noFill/>
          </a:ln>
          <a:effectLst>
            <a:prstShdw prst="shdw17" dist="17961" dir="2700000">
              <a:schemeClr val="bg2"/>
            </a:prstShdw>
          </a:effectLst>
          <a:extLst>
            <a:ext uri="{909E8E84-426E-40DD-AFC4-6F175D3DCCD1}">
              <a14:hiddenFill xmlns:a14="http://schemas.microsoft.com/office/drawing/2010/main">
                <a:blipFill dpi="0" rotWithShape="0">
                  <a:blip/>
                  <a:srcRect/>
                  <a:tile tx="0" ty="0" sx="100000" sy="100000" flip="none" algn="tl"/>
                </a:blipFill>
              </a14:hiddenFill>
            </a:ext>
            <a:ext uri="{91240B29-F687-4F45-9708-019B960494DF}">
              <a14:hiddenLine xmlns:a14="http://schemas.microsoft.com/office/drawing/2010/main" w="28575">
                <a:solidFill>
                  <a:schemeClr val="tx1"/>
                </a:solidFill>
                <a:miter lim="800000"/>
                <a:headEnd/>
                <a:tailEnd/>
              </a14:hiddenLine>
            </a:ext>
          </a:extLst>
        </p:spPr>
        <p:txBody>
          <a:bodyPr>
            <a:spAutoFit/>
          </a:bodyPr>
          <a:lstStyle/>
          <a:p>
            <a:r>
              <a:rPr lang="en-US" altLang="zh-CN" sz="2400" b="1"/>
              <a:t>60</a:t>
            </a:r>
            <a:r>
              <a:rPr lang="zh-CN" altLang="en-US" sz="2400" b="1"/>
              <a:t>年代</a:t>
            </a:r>
          </a:p>
        </p:txBody>
      </p:sp>
      <p:sp>
        <p:nvSpPr>
          <p:cNvPr id="516118" name="Text Box 22" descr="斜纹布"/>
          <p:cNvSpPr txBox="1">
            <a:spLocks noChangeArrowheads="1"/>
          </p:cNvSpPr>
          <p:nvPr/>
        </p:nvSpPr>
        <p:spPr bwMode="auto">
          <a:xfrm>
            <a:off x="1837055" y="4001135"/>
            <a:ext cx="2044700" cy="460375"/>
          </a:xfrm>
          <a:prstGeom prst="rect">
            <a:avLst/>
          </a:prstGeom>
          <a:noFill/>
          <a:ln>
            <a:noFill/>
          </a:ln>
          <a:effectLst>
            <a:prstShdw prst="shdw17" dist="17961" dir="2700000">
              <a:schemeClr val="bg2"/>
            </a:prstShdw>
          </a:effectLst>
          <a:extLst>
            <a:ext uri="{909E8E84-426E-40DD-AFC4-6F175D3DCCD1}">
              <a14:hiddenFill xmlns:a14="http://schemas.microsoft.com/office/drawing/2010/main">
                <a:blipFill dpi="0" rotWithShape="0">
                  <a:blip/>
                  <a:srcRect/>
                  <a:tile tx="0" ty="0" sx="100000" sy="100000" flip="none" algn="tl"/>
                </a:blipFill>
              </a14:hiddenFill>
            </a:ext>
            <a:ext uri="{91240B29-F687-4F45-9708-019B960494DF}">
              <a14:hiddenLine xmlns:a14="http://schemas.microsoft.com/office/drawing/2010/main" w="28575">
                <a:solidFill>
                  <a:schemeClr val="tx1"/>
                </a:solidFill>
                <a:miter lim="800000"/>
                <a:headEnd/>
                <a:tailEnd/>
              </a14:hiddenLine>
            </a:ext>
          </a:extLst>
        </p:spPr>
        <p:txBody>
          <a:bodyPr wrap="square">
            <a:spAutoFit/>
          </a:bodyPr>
          <a:lstStyle/>
          <a:p>
            <a:pPr>
              <a:spcBef>
                <a:spcPct val="50000"/>
              </a:spcBef>
            </a:pPr>
            <a:r>
              <a:rPr lang="zh-CN" altLang="en-US" sz="2400" b="1">
                <a:solidFill>
                  <a:srgbClr val="FF3300"/>
                </a:solidFill>
              </a:rPr>
              <a:t>数字式仪器</a:t>
            </a:r>
          </a:p>
        </p:txBody>
      </p:sp>
      <p:sp>
        <p:nvSpPr>
          <p:cNvPr id="516119" name="Text Box 23" descr="斜纹布"/>
          <p:cNvSpPr txBox="1">
            <a:spLocks noChangeArrowheads="1"/>
          </p:cNvSpPr>
          <p:nvPr/>
        </p:nvSpPr>
        <p:spPr bwMode="auto">
          <a:xfrm>
            <a:off x="2915920" y="4479290"/>
            <a:ext cx="5960745" cy="829945"/>
          </a:xfrm>
          <a:prstGeom prst="rect">
            <a:avLst/>
          </a:prstGeom>
          <a:noFill/>
          <a:ln>
            <a:noFill/>
          </a:ln>
          <a:effectLst>
            <a:prstShdw prst="shdw17" dist="17961" dir="2700000">
              <a:schemeClr val="bg2"/>
            </a:prstShdw>
          </a:effectLst>
          <a:extLst>
            <a:ext uri="{909E8E84-426E-40DD-AFC4-6F175D3DCCD1}">
              <a14:hiddenFill xmlns:a14="http://schemas.microsoft.com/office/drawing/2010/main">
                <a:blipFill dpi="0" rotWithShape="0">
                  <a:blip/>
                  <a:srcRect/>
                  <a:tile tx="0" ty="0" sx="100000" sy="100000" flip="none" algn="tl"/>
                </a:blipFill>
              </a14:hiddenFill>
            </a:ext>
            <a:ext uri="{91240B29-F687-4F45-9708-019B960494DF}">
              <a14:hiddenLine xmlns:a14="http://schemas.microsoft.com/office/drawing/2010/main" w="28575">
                <a:solidFill>
                  <a:schemeClr val="tx1"/>
                </a:solidFill>
                <a:miter lim="800000"/>
                <a:headEnd/>
                <a:tailEnd/>
              </a14:hiddenLine>
            </a:ext>
          </a:extLst>
        </p:spPr>
        <p:txBody>
          <a:bodyPr wrap="square">
            <a:spAutoFit/>
          </a:bodyPr>
          <a:lstStyle/>
          <a:p>
            <a:pPr>
              <a:spcBef>
                <a:spcPct val="50000"/>
              </a:spcBef>
            </a:pPr>
            <a:r>
              <a:rPr lang="zh-CN" altLang="en-US" sz="2400" b="1"/>
              <a:t>在测量过程中将模拟信号转换为数字信号，测量结果以数字形式显示和输出 </a:t>
            </a:r>
          </a:p>
        </p:txBody>
      </p:sp>
      <p:sp>
        <p:nvSpPr>
          <p:cNvPr id="516122" name="Text Box 26"/>
          <p:cNvSpPr txBox="1">
            <a:spLocks noChangeArrowheads="1"/>
          </p:cNvSpPr>
          <p:nvPr/>
        </p:nvSpPr>
        <p:spPr bwMode="auto">
          <a:xfrm>
            <a:off x="2915920" y="5234940"/>
            <a:ext cx="5400675" cy="4603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spcBef>
                <a:spcPct val="50000"/>
              </a:spcBef>
            </a:pPr>
            <a:r>
              <a:rPr kumimoji="1" lang="zh-CN" altLang="en-US" sz="2400" b="1"/>
              <a:t>读数清晰，响应速度快，精度高 </a:t>
            </a:r>
          </a:p>
        </p:txBody>
      </p:sp>
      <p:sp>
        <p:nvSpPr>
          <p:cNvPr id="516123" name="Rectangle 27" descr="斜纹布"/>
          <p:cNvSpPr>
            <a:spLocks noChangeArrowheads="1"/>
          </p:cNvSpPr>
          <p:nvPr/>
        </p:nvSpPr>
        <p:spPr bwMode="auto">
          <a:xfrm>
            <a:off x="3492500" y="3965575"/>
            <a:ext cx="6464935" cy="460375"/>
          </a:xfrm>
          <a:prstGeom prst="rect">
            <a:avLst/>
          </a:prstGeom>
          <a:noFill/>
          <a:ln>
            <a:noFill/>
          </a:ln>
          <a:effectLst>
            <a:prstShdw prst="shdw17" dist="17961" dir="2700000">
              <a:schemeClr val="bg2"/>
            </a:prstShdw>
          </a:effectLst>
          <a:extLst>
            <a:ext uri="{909E8E84-426E-40DD-AFC4-6F175D3DCCD1}">
              <a14:hiddenFill xmlns:a14="http://schemas.microsoft.com/office/drawing/2010/main">
                <a:blipFill dpi="0" rotWithShape="0">
                  <a:blip/>
                  <a:srcRect/>
                  <a:tile tx="0" ty="0" sx="100000" sy="100000" flip="none" algn="tl"/>
                </a:blipFill>
              </a14:hiddenFill>
            </a:ext>
            <a:ext uri="{91240B29-F687-4F45-9708-019B960494DF}">
              <a14:hiddenLine xmlns:a14="http://schemas.microsoft.com/office/drawing/2010/main" w="28575">
                <a:solidFill>
                  <a:schemeClr val="tx1"/>
                </a:solidFill>
                <a:miter lim="800000"/>
                <a:headEnd/>
                <a:tailEnd/>
              </a14:hiddenLine>
            </a:ext>
          </a:extLst>
        </p:spPr>
        <p:txBody>
          <a:bodyPr wrap="square">
            <a:spAutoFit/>
          </a:bodyPr>
          <a:lstStyle/>
          <a:p>
            <a:r>
              <a:rPr lang="zh-CN" altLang="en-US" sz="2400" b="1"/>
              <a:t>以数字式集成电路芯片为基础。</a:t>
            </a:r>
            <a:endParaRPr lang="zh-CN" altLang="en-US" sz="2400" b="1">
              <a:solidFill>
                <a:srgbClr val="FF3300"/>
              </a:solidFill>
            </a:endParaRPr>
          </a:p>
        </p:txBody>
      </p:sp>
      <p:sp>
        <p:nvSpPr>
          <p:cNvPr id="516120" name="Text Box 24"/>
          <p:cNvSpPr txBox="1">
            <a:spLocks noChangeArrowheads="1"/>
          </p:cNvSpPr>
          <p:nvPr/>
        </p:nvSpPr>
        <p:spPr bwMode="auto">
          <a:xfrm>
            <a:off x="537845" y="5224780"/>
            <a:ext cx="1422400" cy="4603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l" eaLnBrk="0" hangingPunct="0">
              <a:spcBef>
                <a:spcPct val="50000"/>
              </a:spcBef>
              <a:buClr>
                <a:srgbClr val="FFFF00"/>
              </a:buClr>
              <a:buFont typeface="Wingdings" panose="05000000000000000000" pitchFamily="2" charset="2"/>
              <a:buChar char="l"/>
            </a:pPr>
            <a:r>
              <a:rPr kumimoji="1" lang="en-US" altLang="zh-CN" sz="2400" b="1">
                <a:solidFill>
                  <a:srgbClr val="FF9900"/>
                </a:solidFill>
                <a:latin typeface="楷体_GB2312" pitchFamily="49" charset="-122"/>
              </a:rPr>
              <a:t> </a:t>
            </a:r>
            <a:r>
              <a:rPr kumimoji="1" lang="zh-CN" altLang="en-US" sz="2400" b="1">
                <a:solidFill>
                  <a:srgbClr val="FF9900"/>
                </a:solidFill>
                <a:latin typeface="楷体_GB2312" pitchFamily="49" charset="-122"/>
              </a:rPr>
              <a:t>特点</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63979"/>
                                        </p:tgtEl>
                                        <p:attrNameLst>
                                          <p:attrName>style.visibility</p:attrName>
                                        </p:attrNameLst>
                                      </p:cBhvr>
                                      <p:to>
                                        <p:strVal val="visible"/>
                                      </p:to>
                                    </p:set>
                                    <p:anim calcmode="lin" valueType="num">
                                      <p:cBhvr additive="base">
                                        <p:cTn id="7" dur="500" fill="hold"/>
                                        <p:tgtEl>
                                          <p:spTgt spid="163979"/>
                                        </p:tgtEl>
                                        <p:attrNameLst>
                                          <p:attrName>ppt_x</p:attrName>
                                        </p:attrNameLst>
                                      </p:cBhvr>
                                      <p:tavLst>
                                        <p:tav tm="0">
                                          <p:val>
                                            <p:strVal val="#ppt_x"/>
                                          </p:val>
                                        </p:tav>
                                        <p:tav tm="100000">
                                          <p:val>
                                            <p:strVal val="#ppt_x"/>
                                          </p:val>
                                        </p:tav>
                                      </p:tavLst>
                                    </p:anim>
                                    <p:anim calcmode="lin" valueType="num">
                                      <p:cBhvr additive="base">
                                        <p:cTn id="8" dur="500" fill="hold"/>
                                        <p:tgtEl>
                                          <p:spTgt spid="16397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63982"/>
                                        </p:tgtEl>
                                        <p:attrNameLst>
                                          <p:attrName>style.visibility</p:attrName>
                                        </p:attrNameLst>
                                      </p:cBhvr>
                                      <p:to>
                                        <p:strVal val="visible"/>
                                      </p:to>
                                    </p:set>
                                    <p:anim calcmode="lin" valueType="num">
                                      <p:cBhvr additive="base">
                                        <p:cTn id="13" dur="500" fill="hold"/>
                                        <p:tgtEl>
                                          <p:spTgt spid="163982"/>
                                        </p:tgtEl>
                                        <p:attrNameLst>
                                          <p:attrName>ppt_x</p:attrName>
                                        </p:attrNameLst>
                                      </p:cBhvr>
                                      <p:tavLst>
                                        <p:tav tm="0">
                                          <p:val>
                                            <p:strVal val="#ppt_x"/>
                                          </p:val>
                                        </p:tav>
                                        <p:tav tm="100000">
                                          <p:val>
                                            <p:strVal val="#ppt_x"/>
                                          </p:val>
                                        </p:tav>
                                      </p:tavLst>
                                    </p:anim>
                                    <p:anim calcmode="lin" valueType="num">
                                      <p:cBhvr additive="base">
                                        <p:cTn id="14" dur="500" fill="hold"/>
                                        <p:tgtEl>
                                          <p:spTgt spid="163982"/>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163981"/>
                                        </p:tgtEl>
                                        <p:attrNameLst>
                                          <p:attrName>style.visibility</p:attrName>
                                        </p:attrNameLst>
                                      </p:cBhvr>
                                      <p:to>
                                        <p:strVal val="visible"/>
                                      </p:to>
                                    </p:set>
                                    <p:anim calcmode="lin" valueType="num">
                                      <p:cBhvr additive="base">
                                        <p:cTn id="19" dur="500" fill="hold"/>
                                        <p:tgtEl>
                                          <p:spTgt spid="163981"/>
                                        </p:tgtEl>
                                        <p:attrNameLst>
                                          <p:attrName>ppt_x</p:attrName>
                                        </p:attrNameLst>
                                      </p:cBhvr>
                                      <p:tavLst>
                                        <p:tav tm="0">
                                          <p:val>
                                            <p:strVal val="#ppt_x"/>
                                          </p:val>
                                        </p:tav>
                                        <p:tav tm="100000">
                                          <p:val>
                                            <p:strVal val="#ppt_x"/>
                                          </p:val>
                                        </p:tav>
                                      </p:tavLst>
                                    </p:anim>
                                    <p:anim calcmode="lin" valueType="num">
                                      <p:cBhvr additive="base">
                                        <p:cTn id="20" dur="500" fill="hold"/>
                                        <p:tgtEl>
                                          <p:spTgt spid="163981"/>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163934"/>
                                        </p:tgtEl>
                                        <p:attrNameLst>
                                          <p:attrName>style.visibility</p:attrName>
                                        </p:attrNameLst>
                                      </p:cBhvr>
                                      <p:to>
                                        <p:strVal val="visible"/>
                                      </p:to>
                                    </p:set>
                                    <p:anim calcmode="lin" valueType="num">
                                      <p:cBhvr additive="base">
                                        <p:cTn id="25" dur="500" fill="hold"/>
                                        <p:tgtEl>
                                          <p:spTgt spid="163934"/>
                                        </p:tgtEl>
                                        <p:attrNameLst>
                                          <p:attrName>ppt_x</p:attrName>
                                        </p:attrNameLst>
                                      </p:cBhvr>
                                      <p:tavLst>
                                        <p:tav tm="0">
                                          <p:val>
                                            <p:strVal val="#ppt_x"/>
                                          </p:val>
                                        </p:tav>
                                        <p:tav tm="100000">
                                          <p:val>
                                            <p:strVal val="#ppt_x"/>
                                          </p:val>
                                        </p:tav>
                                      </p:tavLst>
                                    </p:anim>
                                    <p:anim calcmode="lin" valueType="num">
                                      <p:cBhvr additive="base">
                                        <p:cTn id="26" dur="500" fill="hold"/>
                                        <p:tgtEl>
                                          <p:spTgt spid="163934"/>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163845"/>
                                        </p:tgtEl>
                                        <p:attrNameLst>
                                          <p:attrName>style.visibility</p:attrName>
                                        </p:attrNameLst>
                                      </p:cBhvr>
                                      <p:to>
                                        <p:strVal val="visible"/>
                                      </p:to>
                                    </p:set>
                                    <p:anim calcmode="lin" valueType="num">
                                      <p:cBhvr additive="base">
                                        <p:cTn id="31" dur="500" fill="hold"/>
                                        <p:tgtEl>
                                          <p:spTgt spid="163845"/>
                                        </p:tgtEl>
                                        <p:attrNameLst>
                                          <p:attrName>ppt_x</p:attrName>
                                        </p:attrNameLst>
                                      </p:cBhvr>
                                      <p:tavLst>
                                        <p:tav tm="0">
                                          <p:val>
                                            <p:strVal val="#ppt_x"/>
                                          </p:val>
                                        </p:tav>
                                        <p:tav tm="100000">
                                          <p:val>
                                            <p:strVal val="#ppt_x"/>
                                          </p:val>
                                        </p:tav>
                                      </p:tavLst>
                                    </p:anim>
                                    <p:anim calcmode="lin" valueType="num">
                                      <p:cBhvr additive="base">
                                        <p:cTn id="32" dur="500" fill="hold"/>
                                        <p:tgtEl>
                                          <p:spTgt spid="163845"/>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163930"/>
                                        </p:tgtEl>
                                        <p:attrNameLst>
                                          <p:attrName>style.visibility</p:attrName>
                                        </p:attrNameLst>
                                      </p:cBhvr>
                                      <p:to>
                                        <p:strVal val="visible"/>
                                      </p:to>
                                    </p:set>
                                    <p:anim calcmode="lin" valueType="num">
                                      <p:cBhvr additive="base">
                                        <p:cTn id="37" dur="500" fill="hold"/>
                                        <p:tgtEl>
                                          <p:spTgt spid="163930"/>
                                        </p:tgtEl>
                                        <p:attrNameLst>
                                          <p:attrName>ppt_x</p:attrName>
                                        </p:attrNameLst>
                                      </p:cBhvr>
                                      <p:tavLst>
                                        <p:tav tm="0">
                                          <p:val>
                                            <p:strVal val="#ppt_x"/>
                                          </p:val>
                                        </p:tav>
                                        <p:tav tm="100000">
                                          <p:val>
                                            <p:strVal val="#ppt_x"/>
                                          </p:val>
                                        </p:tav>
                                      </p:tavLst>
                                    </p:anim>
                                    <p:anim calcmode="lin" valueType="num">
                                      <p:cBhvr additive="base">
                                        <p:cTn id="38" dur="500" fill="hold"/>
                                        <p:tgtEl>
                                          <p:spTgt spid="163930"/>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163933"/>
                                        </p:tgtEl>
                                        <p:attrNameLst>
                                          <p:attrName>style.visibility</p:attrName>
                                        </p:attrNameLst>
                                      </p:cBhvr>
                                      <p:to>
                                        <p:strVal val="visible"/>
                                      </p:to>
                                    </p:set>
                                    <p:anim calcmode="lin" valueType="num">
                                      <p:cBhvr additive="base">
                                        <p:cTn id="43" dur="500" fill="hold"/>
                                        <p:tgtEl>
                                          <p:spTgt spid="163933"/>
                                        </p:tgtEl>
                                        <p:attrNameLst>
                                          <p:attrName>ppt_x</p:attrName>
                                        </p:attrNameLst>
                                      </p:cBhvr>
                                      <p:tavLst>
                                        <p:tav tm="0">
                                          <p:val>
                                            <p:strVal val="#ppt_x"/>
                                          </p:val>
                                        </p:tav>
                                        <p:tav tm="100000">
                                          <p:val>
                                            <p:strVal val="#ppt_x"/>
                                          </p:val>
                                        </p:tav>
                                      </p:tavLst>
                                    </p:anim>
                                    <p:anim calcmode="lin" valueType="num">
                                      <p:cBhvr additive="base">
                                        <p:cTn id="44" dur="500" fill="hold"/>
                                        <p:tgtEl>
                                          <p:spTgt spid="163933"/>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516115"/>
                                        </p:tgtEl>
                                        <p:attrNameLst>
                                          <p:attrName>style.visibility</p:attrName>
                                        </p:attrNameLst>
                                      </p:cBhvr>
                                      <p:to>
                                        <p:strVal val="visible"/>
                                      </p:to>
                                    </p:set>
                                    <p:anim calcmode="lin" valueType="num">
                                      <p:cBhvr additive="base">
                                        <p:cTn id="49" dur="500" fill="hold"/>
                                        <p:tgtEl>
                                          <p:spTgt spid="516115"/>
                                        </p:tgtEl>
                                        <p:attrNameLst>
                                          <p:attrName>ppt_x</p:attrName>
                                        </p:attrNameLst>
                                      </p:cBhvr>
                                      <p:tavLst>
                                        <p:tav tm="0">
                                          <p:val>
                                            <p:strVal val="#ppt_x"/>
                                          </p:val>
                                        </p:tav>
                                        <p:tav tm="100000">
                                          <p:val>
                                            <p:strVal val="#ppt_x"/>
                                          </p:val>
                                        </p:tav>
                                      </p:tavLst>
                                    </p:anim>
                                    <p:anim calcmode="lin" valueType="num">
                                      <p:cBhvr additive="base">
                                        <p:cTn id="50" dur="500" fill="hold"/>
                                        <p:tgtEl>
                                          <p:spTgt spid="516115"/>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516118"/>
                                        </p:tgtEl>
                                        <p:attrNameLst>
                                          <p:attrName>style.visibility</p:attrName>
                                        </p:attrNameLst>
                                      </p:cBhvr>
                                      <p:to>
                                        <p:strVal val="visible"/>
                                      </p:to>
                                    </p:set>
                                    <p:anim calcmode="lin" valueType="num">
                                      <p:cBhvr additive="base">
                                        <p:cTn id="55" dur="500" fill="hold"/>
                                        <p:tgtEl>
                                          <p:spTgt spid="516118"/>
                                        </p:tgtEl>
                                        <p:attrNameLst>
                                          <p:attrName>ppt_x</p:attrName>
                                        </p:attrNameLst>
                                      </p:cBhvr>
                                      <p:tavLst>
                                        <p:tav tm="0">
                                          <p:val>
                                            <p:strVal val="#ppt_x"/>
                                          </p:val>
                                        </p:tav>
                                        <p:tav tm="100000">
                                          <p:val>
                                            <p:strVal val="#ppt_x"/>
                                          </p:val>
                                        </p:tav>
                                      </p:tavLst>
                                    </p:anim>
                                    <p:anim calcmode="lin" valueType="num">
                                      <p:cBhvr additive="base">
                                        <p:cTn id="56" dur="500" fill="hold"/>
                                        <p:tgtEl>
                                          <p:spTgt spid="516118"/>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grpId="0" nodeType="clickEffect">
                                  <p:stCondLst>
                                    <p:cond delay="0"/>
                                  </p:stCondLst>
                                  <p:childTnLst>
                                    <p:set>
                                      <p:cBhvr>
                                        <p:cTn id="60" dur="1" fill="hold">
                                          <p:stCondLst>
                                            <p:cond delay="0"/>
                                          </p:stCondLst>
                                        </p:cTn>
                                        <p:tgtEl>
                                          <p:spTgt spid="516123"/>
                                        </p:tgtEl>
                                        <p:attrNameLst>
                                          <p:attrName>style.visibility</p:attrName>
                                        </p:attrNameLst>
                                      </p:cBhvr>
                                      <p:to>
                                        <p:strVal val="visible"/>
                                      </p:to>
                                    </p:set>
                                    <p:anim calcmode="lin" valueType="num">
                                      <p:cBhvr additive="base">
                                        <p:cTn id="61" dur="500" fill="hold"/>
                                        <p:tgtEl>
                                          <p:spTgt spid="516123"/>
                                        </p:tgtEl>
                                        <p:attrNameLst>
                                          <p:attrName>ppt_x</p:attrName>
                                        </p:attrNameLst>
                                      </p:cBhvr>
                                      <p:tavLst>
                                        <p:tav tm="0">
                                          <p:val>
                                            <p:strVal val="#ppt_x"/>
                                          </p:val>
                                        </p:tav>
                                        <p:tav tm="100000">
                                          <p:val>
                                            <p:strVal val="#ppt_x"/>
                                          </p:val>
                                        </p:tav>
                                      </p:tavLst>
                                    </p:anim>
                                    <p:anim calcmode="lin" valueType="num">
                                      <p:cBhvr additive="base">
                                        <p:cTn id="62" dur="500" fill="hold"/>
                                        <p:tgtEl>
                                          <p:spTgt spid="516123"/>
                                        </p:tgtEl>
                                        <p:attrNameLst>
                                          <p:attrName>ppt_y</p:attrName>
                                        </p:attrNameLst>
                                      </p:cBhvr>
                                      <p:tavLst>
                                        <p:tav tm="0">
                                          <p:val>
                                            <p:strVal val="1+#ppt_h/2"/>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4" fill="hold" grpId="0" nodeType="clickEffect">
                                  <p:stCondLst>
                                    <p:cond delay="0"/>
                                  </p:stCondLst>
                                  <p:childTnLst>
                                    <p:set>
                                      <p:cBhvr>
                                        <p:cTn id="66" dur="1" fill="hold">
                                          <p:stCondLst>
                                            <p:cond delay="0"/>
                                          </p:stCondLst>
                                        </p:cTn>
                                        <p:tgtEl>
                                          <p:spTgt spid="516105"/>
                                        </p:tgtEl>
                                        <p:attrNameLst>
                                          <p:attrName>style.visibility</p:attrName>
                                        </p:attrNameLst>
                                      </p:cBhvr>
                                      <p:to>
                                        <p:strVal val="visible"/>
                                      </p:to>
                                    </p:set>
                                    <p:anim calcmode="lin" valueType="num">
                                      <p:cBhvr additive="base">
                                        <p:cTn id="67" dur="500" fill="hold"/>
                                        <p:tgtEl>
                                          <p:spTgt spid="516105"/>
                                        </p:tgtEl>
                                        <p:attrNameLst>
                                          <p:attrName>ppt_x</p:attrName>
                                        </p:attrNameLst>
                                      </p:cBhvr>
                                      <p:tavLst>
                                        <p:tav tm="0">
                                          <p:val>
                                            <p:strVal val="#ppt_x"/>
                                          </p:val>
                                        </p:tav>
                                        <p:tav tm="100000">
                                          <p:val>
                                            <p:strVal val="#ppt_x"/>
                                          </p:val>
                                        </p:tav>
                                      </p:tavLst>
                                    </p:anim>
                                    <p:anim calcmode="lin" valueType="num">
                                      <p:cBhvr additive="base">
                                        <p:cTn id="68" dur="500" fill="hold"/>
                                        <p:tgtEl>
                                          <p:spTgt spid="516105"/>
                                        </p:tgtEl>
                                        <p:attrNameLst>
                                          <p:attrName>ppt_y</p:attrName>
                                        </p:attrNameLst>
                                      </p:cBhvr>
                                      <p:tavLst>
                                        <p:tav tm="0">
                                          <p:val>
                                            <p:strVal val="1+#ppt_h/2"/>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2" presetClass="entr" presetSubtype="4" fill="hold" grpId="0" nodeType="clickEffect">
                                  <p:stCondLst>
                                    <p:cond delay="0"/>
                                  </p:stCondLst>
                                  <p:childTnLst>
                                    <p:set>
                                      <p:cBhvr>
                                        <p:cTn id="72" dur="1" fill="hold">
                                          <p:stCondLst>
                                            <p:cond delay="0"/>
                                          </p:stCondLst>
                                        </p:cTn>
                                        <p:tgtEl>
                                          <p:spTgt spid="516119"/>
                                        </p:tgtEl>
                                        <p:attrNameLst>
                                          <p:attrName>style.visibility</p:attrName>
                                        </p:attrNameLst>
                                      </p:cBhvr>
                                      <p:to>
                                        <p:strVal val="visible"/>
                                      </p:to>
                                    </p:set>
                                    <p:anim calcmode="lin" valueType="num">
                                      <p:cBhvr additive="base">
                                        <p:cTn id="73" dur="500" fill="hold"/>
                                        <p:tgtEl>
                                          <p:spTgt spid="516119"/>
                                        </p:tgtEl>
                                        <p:attrNameLst>
                                          <p:attrName>ppt_x</p:attrName>
                                        </p:attrNameLst>
                                      </p:cBhvr>
                                      <p:tavLst>
                                        <p:tav tm="0">
                                          <p:val>
                                            <p:strVal val="#ppt_x"/>
                                          </p:val>
                                        </p:tav>
                                        <p:tav tm="100000">
                                          <p:val>
                                            <p:strVal val="#ppt_x"/>
                                          </p:val>
                                        </p:tav>
                                      </p:tavLst>
                                    </p:anim>
                                    <p:anim calcmode="lin" valueType="num">
                                      <p:cBhvr additive="base">
                                        <p:cTn id="74" dur="500" fill="hold"/>
                                        <p:tgtEl>
                                          <p:spTgt spid="516119"/>
                                        </p:tgtEl>
                                        <p:attrNameLst>
                                          <p:attrName>ppt_y</p:attrName>
                                        </p:attrNameLst>
                                      </p:cBhvr>
                                      <p:tavLst>
                                        <p:tav tm="0">
                                          <p:val>
                                            <p:strVal val="1+#ppt_h/2"/>
                                          </p:val>
                                        </p:tav>
                                        <p:tav tm="100000">
                                          <p:val>
                                            <p:strVal val="#ppt_y"/>
                                          </p:val>
                                        </p:tav>
                                      </p:tavLst>
                                    </p:anim>
                                  </p:childTnLst>
                                </p:cTn>
                              </p:par>
                            </p:childTnLst>
                          </p:cTn>
                        </p:par>
                      </p:childTnLst>
                    </p:cTn>
                  </p:par>
                  <p:par>
                    <p:cTn id="75" fill="hold">
                      <p:stCondLst>
                        <p:cond delay="indefinite"/>
                      </p:stCondLst>
                      <p:childTnLst>
                        <p:par>
                          <p:cTn id="76" fill="hold">
                            <p:stCondLst>
                              <p:cond delay="0"/>
                            </p:stCondLst>
                            <p:childTnLst>
                              <p:par>
                                <p:cTn id="77" presetID="2" presetClass="entr" presetSubtype="4" fill="hold" grpId="0" nodeType="clickEffect">
                                  <p:stCondLst>
                                    <p:cond delay="0"/>
                                  </p:stCondLst>
                                  <p:childTnLst>
                                    <p:set>
                                      <p:cBhvr>
                                        <p:cTn id="78" dur="1" fill="hold">
                                          <p:stCondLst>
                                            <p:cond delay="0"/>
                                          </p:stCondLst>
                                        </p:cTn>
                                        <p:tgtEl>
                                          <p:spTgt spid="516120"/>
                                        </p:tgtEl>
                                        <p:attrNameLst>
                                          <p:attrName>style.visibility</p:attrName>
                                        </p:attrNameLst>
                                      </p:cBhvr>
                                      <p:to>
                                        <p:strVal val="visible"/>
                                      </p:to>
                                    </p:set>
                                    <p:anim calcmode="lin" valueType="num">
                                      <p:cBhvr additive="base">
                                        <p:cTn id="79" dur="500" fill="hold"/>
                                        <p:tgtEl>
                                          <p:spTgt spid="516120"/>
                                        </p:tgtEl>
                                        <p:attrNameLst>
                                          <p:attrName>ppt_x</p:attrName>
                                        </p:attrNameLst>
                                      </p:cBhvr>
                                      <p:tavLst>
                                        <p:tav tm="0">
                                          <p:val>
                                            <p:strVal val="#ppt_x"/>
                                          </p:val>
                                        </p:tav>
                                        <p:tav tm="100000">
                                          <p:val>
                                            <p:strVal val="#ppt_x"/>
                                          </p:val>
                                        </p:tav>
                                      </p:tavLst>
                                    </p:anim>
                                    <p:anim calcmode="lin" valueType="num">
                                      <p:cBhvr additive="base">
                                        <p:cTn id="80" dur="500" fill="hold"/>
                                        <p:tgtEl>
                                          <p:spTgt spid="516120"/>
                                        </p:tgtEl>
                                        <p:attrNameLst>
                                          <p:attrName>ppt_y</p:attrName>
                                        </p:attrNameLst>
                                      </p:cBhvr>
                                      <p:tavLst>
                                        <p:tav tm="0">
                                          <p:val>
                                            <p:strVal val="1+#ppt_h/2"/>
                                          </p:val>
                                        </p:tav>
                                        <p:tav tm="100000">
                                          <p:val>
                                            <p:strVal val="#ppt_y"/>
                                          </p:val>
                                        </p:tav>
                                      </p:tavLst>
                                    </p:anim>
                                  </p:childTnLst>
                                </p:cTn>
                              </p:par>
                            </p:childTnLst>
                          </p:cTn>
                        </p:par>
                      </p:childTnLst>
                    </p:cTn>
                  </p:par>
                  <p:par>
                    <p:cTn id="81" fill="hold">
                      <p:stCondLst>
                        <p:cond delay="indefinite"/>
                      </p:stCondLst>
                      <p:childTnLst>
                        <p:par>
                          <p:cTn id="82" fill="hold">
                            <p:stCondLst>
                              <p:cond delay="0"/>
                            </p:stCondLst>
                            <p:childTnLst>
                              <p:par>
                                <p:cTn id="83" presetID="2" presetClass="entr" presetSubtype="4" fill="hold" grpId="0" nodeType="clickEffect">
                                  <p:stCondLst>
                                    <p:cond delay="0"/>
                                  </p:stCondLst>
                                  <p:childTnLst>
                                    <p:set>
                                      <p:cBhvr>
                                        <p:cTn id="84" dur="1" fill="hold">
                                          <p:stCondLst>
                                            <p:cond delay="0"/>
                                          </p:stCondLst>
                                        </p:cTn>
                                        <p:tgtEl>
                                          <p:spTgt spid="516122"/>
                                        </p:tgtEl>
                                        <p:attrNameLst>
                                          <p:attrName>style.visibility</p:attrName>
                                        </p:attrNameLst>
                                      </p:cBhvr>
                                      <p:to>
                                        <p:strVal val="visible"/>
                                      </p:to>
                                    </p:set>
                                    <p:anim calcmode="lin" valueType="num">
                                      <p:cBhvr additive="base">
                                        <p:cTn id="85" dur="500" fill="hold"/>
                                        <p:tgtEl>
                                          <p:spTgt spid="516122"/>
                                        </p:tgtEl>
                                        <p:attrNameLst>
                                          <p:attrName>ppt_x</p:attrName>
                                        </p:attrNameLst>
                                      </p:cBhvr>
                                      <p:tavLst>
                                        <p:tav tm="0">
                                          <p:val>
                                            <p:strVal val="#ppt_x"/>
                                          </p:val>
                                        </p:tav>
                                        <p:tav tm="100000">
                                          <p:val>
                                            <p:strVal val="#ppt_x"/>
                                          </p:val>
                                        </p:tav>
                                      </p:tavLst>
                                    </p:anim>
                                    <p:anim calcmode="lin" valueType="num">
                                      <p:cBhvr additive="base">
                                        <p:cTn id="86" dur="500" fill="hold"/>
                                        <p:tgtEl>
                                          <p:spTgt spid="516122"/>
                                        </p:tgtEl>
                                        <p:attrNameLst>
                                          <p:attrName>ppt_y</p:attrName>
                                        </p:attrNameLst>
                                      </p:cBhvr>
                                      <p:tavLst>
                                        <p:tav tm="0">
                                          <p:val>
                                            <p:strVal val="1+#ppt_h/2"/>
                                          </p:val>
                                        </p:tav>
                                        <p:tav tm="100000">
                                          <p:val>
                                            <p:strVal val="#ppt_y"/>
                                          </p:val>
                                        </p:tav>
                                      </p:tavLst>
                                    </p:anim>
                                  </p:childTnLst>
                                </p:cTn>
                              </p:par>
                            </p:childTnLst>
                          </p:cTn>
                        </p:par>
                      </p:childTnLst>
                    </p:cTn>
                  </p:par>
                  <p:par>
                    <p:cTn id="87" fill="hold">
                      <p:stCondLst>
                        <p:cond delay="indefinite"/>
                      </p:stCondLst>
                      <p:childTnLst>
                        <p:par>
                          <p:cTn id="88" fill="hold">
                            <p:stCondLst>
                              <p:cond delay="0"/>
                            </p:stCondLst>
                            <p:childTnLst>
                              <p:par>
                                <p:cTn id="89" presetID="2" presetClass="entr" presetSubtype="4" fill="hold" grpId="0" nodeType="clickEffect">
                                  <p:stCondLst>
                                    <p:cond delay="0"/>
                                  </p:stCondLst>
                                  <p:childTnLst>
                                    <p:set>
                                      <p:cBhvr>
                                        <p:cTn id="90" dur="1" fill="hold">
                                          <p:stCondLst>
                                            <p:cond delay="0"/>
                                          </p:stCondLst>
                                        </p:cTn>
                                        <p:tgtEl>
                                          <p:spTgt spid="516102"/>
                                        </p:tgtEl>
                                        <p:attrNameLst>
                                          <p:attrName>style.visibility</p:attrName>
                                        </p:attrNameLst>
                                      </p:cBhvr>
                                      <p:to>
                                        <p:strVal val="visible"/>
                                      </p:to>
                                    </p:set>
                                    <p:anim calcmode="lin" valueType="num">
                                      <p:cBhvr additive="base">
                                        <p:cTn id="91" dur="500" fill="hold"/>
                                        <p:tgtEl>
                                          <p:spTgt spid="516102"/>
                                        </p:tgtEl>
                                        <p:attrNameLst>
                                          <p:attrName>ppt_x</p:attrName>
                                        </p:attrNameLst>
                                      </p:cBhvr>
                                      <p:tavLst>
                                        <p:tav tm="0">
                                          <p:val>
                                            <p:strVal val="#ppt_x"/>
                                          </p:val>
                                        </p:tav>
                                        <p:tav tm="100000">
                                          <p:val>
                                            <p:strVal val="#ppt_x"/>
                                          </p:val>
                                        </p:tav>
                                      </p:tavLst>
                                    </p:anim>
                                    <p:anim calcmode="lin" valueType="num">
                                      <p:cBhvr additive="base">
                                        <p:cTn id="92" dur="500" fill="hold"/>
                                        <p:tgtEl>
                                          <p:spTgt spid="516102"/>
                                        </p:tgtEl>
                                        <p:attrNameLst>
                                          <p:attrName>ppt_y</p:attrName>
                                        </p:attrNameLst>
                                      </p:cBhvr>
                                      <p:tavLst>
                                        <p:tav tm="0">
                                          <p:val>
                                            <p:strVal val="1+#ppt_h/2"/>
                                          </p:val>
                                        </p:tav>
                                        <p:tav tm="100000">
                                          <p:val>
                                            <p:strVal val="#ppt_y"/>
                                          </p:val>
                                        </p:tav>
                                      </p:tavLst>
                                    </p:anim>
                                  </p:childTnLst>
                                </p:cTn>
                              </p:par>
                            </p:childTnLst>
                          </p:cTn>
                        </p:par>
                      </p:childTnLst>
                    </p:cTn>
                  </p:par>
                  <p:par>
                    <p:cTn id="93" fill="hold">
                      <p:stCondLst>
                        <p:cond delay="indefinite"/>
                      </p:stCondLst>
                      <p:childTnLst>
                        <p:par>
                          <p:cTn id="94" fill="hold">
                            <p:stCondLst>
                              <p:cond delay="0"/>
                            </p:stCondLst>
                            <p:childTnLst>
                              <p:par>
                                <p:cTn id="95" presetID="2" presetClass="entr" presetSubtype="4" fill="hold" grpId="0" nodeType="clickEffect">
                                  <p:stCondLst>
                                    <p:cond delay="0"/>
                                  </p:stCondLst>
                                  <p:childTnLst>
                                    <p:set>
                                      <p:cBhvr>
                                        <p:cTn id="96" dur="1" fill="hold">
                                          <p:stCondLst>
                                            <p:cond delay="0"/>
                                          </p:stCondLst>
                                        </p:cTn>
                                        <p:tgtEl>
                                          <p:spTgt spid="516104"/>
                                        </p:tgtEl>
                                        <p:attrNameLst>
                                          <p:attrName>style.visibility</p:attrName>
                                        </p:attrNameLst>
                                      </p:cBhvr>
                                      <p:to>
                                        <p:strVal val="visible"/>
                                      </p:to>
                                    </p:set>
                                    <p:anim calcmode="lin" valueType="num">
                                      <p:cBhvr additive="base">
                                        <p:cTn id="97" dur="500" fill="hold"/>
                                        <p:tgtEl>
                                          <p:spTgt spid="516104"/>
                                        </p:tgtEl>
                                        <p:attrNameLst>
                                          <p:attrName>ppt_x</p:attrName>
                                        </p:attrNameLst>
                                      </p:cBhvr>
                                      <p:tavLst>
                                        <p:tav tm="0">
                                          <p:val>
                                            <p:strVal val="#ppt_x"/>
                                          </p:val>
                                        </p:tav>
                                        <p:tav tm="100000">
                                          <p:val>
                                            <p:strVal val="#ppt_x"/>
                                          </p:val>
                                        </p:tav>
                                      </p:tavLst>
                                    </p:anim>
                                    <p:anim calcmode="lin" valueType="num">
                                      <p:cBhvr additive="base">
                                        <p:cTn id="98" dur="500" fill="hold"/>
                                        <p:tgtEl>
                                          <p:spTgt spid="51610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3845" grpId="0" bldLvl="0" animBg="1"/>
      <p:bldP spid="163930" grpId="0" animBg="1"/>
      <p:bldP spid="163933" grpId="0" animBg="1"/>
      <p:bldP spid="163934" grpId="0" animBg="1"/>
      <p:bldP spid="163979" grpId="0" animBg="1"/>
      <p:bldP spid="163981" grpId="0" animBg="1"/>
      <p:bldP spid="163982" grpId="0" animBg="1"/>
      <p:bldP spid="516102" grpId="0" animBg="1"/>
      <p:bldP spid="516104" grpId="0" animBg="1"/>
      <p:bldP spid="516105" grpId="0" animBg="1"/>
      <p:bldP spid="516115" grpId="0" animBg="1"/>
      <p:bldP spid="516118" grpId="0" bldLvl="0" animBg="1"/>
      <p:bldP spid="516119" grpId="0" animBg="1"/>
      <p:bldP spid="516122" grpId="0" animBg="1"/>
      <p:bldP spid="516123" grpId="0" bldLvl="0" animBg="1"/>
      <p:bldP spid="516120"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7124" name="Text Box 4"/>
          <p:cNvSpPr txBox="1">
            <a:spLocks noChangeArrowheads="1"/>
          </p:cNvSpPr>
          <p:nvPr/>
        </p:nvSpPr>
        <p:spPr bwMode="auto">
          <a:xfrm>
            <a:off x="539750" y="549275"/>
            <a:ext cx="5256213" cy="398780"/>
          </a:xfrm>
          <a:prstGeom prst="rect">
            <a:avLst/>
          </a:prstGeom>
          <a:noFill/>
          <a:ln>
            <a:noFill/>
          </a:ln>
          <a:effectLst/>
          <a:extLst>
            <a:ext uri="{909E8E84-426E-40DD-AFC4-6F175D3DCCD1}">
              <a14:hiddenFill xmlns:a14="http://schemas.microsoft.com/office/drawing/2010/main">
                <a:solidFill>
                  <a:srgbClr val="FF3300"/>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spcBef>
                <a:spcPct val="50000"/>
              </a:spcBef>
            </a:pPr>
            <a:r>
              <a:rPr lang="en-US" altLang="zh-CN" sz="2000" b="1">
                <a:solidFill>
                  <a:schemeClr val="tx1"/>
                </a:solidFill>
                <a:latin typeface="楷体_GB2312" pitchFamily="49" charset="-122"/>
              </a:rPr>
              <a:t>2. </a:t>
            </a:r>
            <a:r>
              <a:rPr lang="zh-CN" altLang="en-US" sz="2000" b="1">
                <a:solidFill>
                  <a:schemeClr val="tx1"/>
                </a:solidFill>
                <a:latin typeface="楷体_GB2312" pitchFamily="49" charset="-122"/>
              </a:rPr>
              <a:t>各个时期的发展</a:t>
            </a:r>
            <a:endParaRPr lang="zh-CN" altLang="en-US" sz="2000">
              <a:solidFill>
                <a:schemeClr val="tx1"/>
              </a:solidFill>
              <a:latin typeface="Times New Roman" panose="02020603050405020304" pitchFamily="18" charset="0"/>
            </a:endParaRPr>
          </a:p>
        </p:txBody>
      </p:sp>
      <p:sp>
        <p:nvSpPr>
          <p:cNvPr id="517126" name="Text Box 6"/>
          <p:cNvSpPr txBox="1">
            <a:spLocks noChangeArrowheads="1"/>
          </p:cNvSpPr>
          <p:nvPr/>
        </p:nvSpPr>
        <p:spPr bwMode="auto">
          <a:xfrm>
            <a:off x="539750" y="3290570"/>
            <a:ext cx="1326515" cy="4603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l" eaLnBrk="0" hangingPunct="0">
              <a:spcBef>
                <a:spcPct val="50000"/>
              </a:spcBef>
              <a:buClr>
                <a:srgbClr val="FFFF00"/>
              </a:buClr>
              <a:buFont typeface="Wingdings" panose="05000000000000000000" pitchFamily="2" charset="2"/>
              <a:buChar char="l"/>
            </a:pPr>
            <a:r>
              <a:rPr kumimoji="1" lang="en-US" altLang="zh-CN" sz="2400" b="1">
                <a:solidFill>
                  <a:srgbClr val="FF9900"/>
                </a:solidFill>
                <a:latin typeface="楷体_GB2312" pitchFamily="49" charset="-122"/>
              </a:rPr>
              <a:t> </a:t>
            </a:r>
            <a:r>
              <a:rPr kumimoji="1" lang="zh-CN" altLang="en-US" sz="2400" b="1">
                <a:solidFill>
                  <a:srgbClr val="FF9900"/>
                </a:solidFill>
                <a:latin typeface="楷体_GB2312" pitchFamily="49" charset="-122"/>
              </a:rPr>
              <a:t>特点</a:t>
            </a:r>
          </a:p>
        </p:txBody>
      </p:sp>
      <p:sp>
        <p:nvSpPr>
          <p:cNvPr id="517128" name="Text Box 8"/>
          <p:cNvSpPr txBox="1">
            <a:spLocks noChangeArrowheads="1"/>
          </p:cNvSpPr>
          <p:nvPr/>
        </p:nvSpPr>
        <p:spPr bwMode="auto">
          <a:xfrm>
            <a:off x="1687195" y="3291840"/>
            <a:ext cx="6784975" cy="119888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eaLnBrk="0" hangingPunct="0">
              <a:spcBef>
                <a:spcPct val="50000"/>
              </a:spcBef>
            </a:pPr>
            <a:r>
              <a:rPr kumimoji="1" lang="zh-CN" altLang="en-US" sz="2400" b="1"/>
              <a:t>测量范围宽、精度高、稳定性好。智能仪器一般均配有</a:t>
            </a:r>
            <a:r>
              <a:rPr kumimoji="1" lang="en-US" altLang="zh-CN" sz="2400" b="1">
                <a:latin typeface="Times New Roman" panose="02020603050405020304" pitchFamily="18" charset="0"/>
                <a:cs typeface="Times New Roman" panose="02020603050405020304" pitchFamily="18" charset="0"/>
              </a:rPr>
              <a:t>GPIB</a:t>
            </a:r>
            <a:r>
              <a:rPr kumimoji="1" lang="zh-CN" altLang="en-US" sz="2400" b="1"/>
              <a:t>（或</a:t>
            </a:r>
            <a:r>
              <a:rPr kumimoji="1" lang="en-US" altLang="zh-CN" sz="2400" b="1">
                <a:latin typeface="Times New Roman" panose="02020603050405020304" pitchFamily="18" charset="0"/>
                <a:cs typeface="Times New Roman" panose="02020603050405020304" pitchFamily="18" charset="0"/>
              </a:rPr>
              <a:t>RS-232C</a:t>
            </a:r>
            <a:r>
              <a:rPr kumimoji="1" lang="zh-CN" altLang="en-US" sz="2400" b="1">
                <a:latin typeface="Times New Roman" panose="02020603050405020304" pitchFamily="18" charset="0"/>
                <a:cs typeface="Times New Roman" panose="02020603050405020304" pitchFamily="18" charset="0"/>
              </a:rPr>
              <a:t>、</a:t>
            </a:r>
            <a:r>
              <a:rPr kumimoji="1" lang="en-US" altLang="zh-CN" sz="2400" b="1">
                <a:latin typeface="Times New Roman" panose="02020603050405020304" pitchFamily="18" charset="0"/>
                <a:cs typeface="Times New Roman" panose="02020603050405020304" pitchFamily="18" charset="0"/>
              </a:rPr>
              <a:t>RS-485</a:t>
            </a:r>
            <a:r>
              <a:rPr kumimoji="1" lang="zh-CN" altLang="en-US" sz="2400" b="1"/>
              <a:t>）等通信接口，可跟另外的智能仪器组成</a:t>
            </a:r>
            <a:r>
              <a:rPr kumimoji="1" lang="zh-CN" altLang="en-US" sz="2400" b="1">
                <a:solidFill>
                  <a:srgbClr val="FF3300"/>
                </a:solidFill>
              </a:rPr>
              <a:t>智能仪器系统</a:t>
            </a:r>
          </a:p>
        </p:txBody>
      </p:sp>
      <p:sp>
        <p:nvSpPr>
          <p:cNvPr id="517129" name="Text Box 9"/>
          <p:cNvSpPr txBox="1">
            <a:spLocks noChangeArrowheads="1"/>
          </p:cNvSpPr>
          <p:nvPr/>
        </p:nvSpPr>
        <p:spPr bwMode="auto">
          <a:xfrm>
            <a:off x="574040" y="2193290"/>
            <a:ext cx="1269365" cy="4603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l" eaLnBrk="0" hangingPunct="0">
              <a:spcBef>
                <a:spcPct val="50000"/>
              </a:spcBef>
              <a:buClr>
                <a:srgbClr val="FFFF00"/>
              </a:buClr>
              <a:buFont typeface="Wingdings" panose="05000000000000000000" pitchFamily="2" charset="2"/>
              <a:buChar char="l"/>
            </a:pPr>
            <a:r>
              <a:rPr kumimoji="1" lang="en-US" altLang="zh-CN" sz="2400" b="1">
                <a:solidFill>
                  <a:srgbClr val="FF9900"/>
                </a:solidFill>
                <a:latin typeface="楷体_GB2312" pitchFamily="49" charset="-122"/>
              </a:rPr>
              <a:t> </a:t>
            </a:r>
            <a:r>
              <a:rPr kumimoji="1" lang="zh-CN" altLang="en-US" sz="2400" b="1">
                <a:solidFill>
                  <a:srgbClr val="FF9900"/>
                </a:solidFill>
                <a:latin typeface="楷体_GB2312" pitchFamily="49" charset="-122"/>
              </a:rPr>
              <a:t>功能</a:t>
            </a:r>
          </a:p>
        </p:txBody>
      </p:sp>
      <p:sp>
        <p:nvSpPr>
          <p:cNvPr id="517139" name="Text Box 19" descr="斜纹布"/>
          <p:cNvSpPr txBox="1">
            <a:spLocks noChangeArrowheads="1"/>
          </p:cNvSpPr>
          <p:nvPr/>
        </p:nvSpPr>
        <p:spPr bwMode="auto">
          <a:xfrm>
            <a:off x="539750" y="911860"/>
            <a:ext cx="1657350" cy="460375"/>
          </a:xfrm>
          <a:prstGeom prst="rect">
            <a:avLst/>
          </a:prstGeom>
          <a:noFill/>
          <a:ln>
            <a:noFill/>
          </a:ln>
          <a:effectLst>
            <a:prstShdw prst="shdw17" dist="17961" dir="2700000">
              <a:schemeClr val="bg2"/>
            </a:prstShdw>
          </a:effectLst>
          <a:extLst>
            <a:ext uri="{909E8E84-426E-40DD-AFC4-6F175D3DCCD1}">
              <a14:hiddenFill xmlns:a14="http://schemas.microsoft.com/office/drawing/2010/main">
                <a:blipFill dpi="0" rotWithShape="0">
                  <a:blip/>
                  <a:srcRect/>
                  <a:tile tx="0" ty="0" sx="100000" sy="100000" flip="none" algn="tl"/>
                </a:blipFill>
              </a14:hiddenFill>
            </a:ext>
            <a:ext uri="{91240B29-F687-4F45-9708-019B960494DF}">
              <a14:hiddenLine xmlns:a14="http://schemas.microsoft.com/office/drawing/2010/main" w="28575">
                <a:solidFill>
                  <a:schemeClr val="tx1"/>
                </a:solidFill>
                <a:miter lim="800000"/>
                <a:headEnd/>
                <a:tailEnd/>
              </a14:hiddenLine>
            </a:ext>
          </a:extLst>
        </p:spPr>
        <p:txBody>
          <a:bodyPr>
            <a:spAutoFit/>
          </a:bodyPr>
          <a:lstStyle/>
          <a:p>
            <a:r>
              <a:rPr lang="en-US" altLang="zh-CN" sz="2400" b="1"/>
              <a:t>70</a:t>
            </a:r>
            <a:r>
              <a:rPr lang="zh-CN" altLang="en-US" sz="2400" b="1"/>
              <a:t>年代</a:t>
            </a:r>
          </a:p>
        </p:txBody>
      </p:sp>
      <p:sp>
        <p:nvSpPr>
          <p:cNvPr id="517140" name="Text Box 20" descr="斜纹布"/>
          <p:cNvSpPr txBox="1">
            <a:spLocks noChangeArrowheads="1"/>
          </p:cNvSpPr>
          <p:nvPr/>
        </p:nvSpPr>
        <p:spPr bwMode="auto">
          <a:xfrm>
            <a:off x="611505" y="1343025"/>
            <a:ext cx="8285480" cy="829945"/>
          </a:xfrm>
          <a:prstGeom prst="rect">
            <a:avLst/>
          </a:prstGeom>
          <a:noFill/>
          <a:ln>
            <a:noFill/>
          </a:ln>
          <a:effectLst>
            <a:prstShdw prst="shdw17" dist="17961" dir="2700000">
              <a:schemeClr val="bg2"/>
            </a:prstShdw>
          </a:effectLst>
          <a:extLst>
            <a:ext uri="{909E8E84-426E-40DD-AFC4-6F175D3DCCD1}">
              <a14:hiddenFill xmlns:a14="http://schemas.microsoft.com/office/drawing/2010/main">
                <a:blipFill dpi="0" rotWithShape="0">
                  <a:blip/>
                  <a:srcRect/>
                  <a:tile tx="0" ty="0" sx="100000" sy="100000" flip="none" algn="tl"/>
                </a:blipFill>
              </a14:hiddenFill>
            </a:ext>
            <a:ext uri="{91240B29-F687-4F45-9708-019B960494DF}">
              <a14:hiddenLine xmlns:a14="http://schemas.microsoft.com/office/drawing/2010/main" w="28575">
                <a:solidFill>
                  <a:schemeClr val="tx1"/>
                </a:solidFill>
                <a:miter lim="800000"/>
                <a:headEnd/>
                <a:tailEnd/>
              </a14:hiddenLine>
            </a:ext>
          </a:extLst>
        </p:spPr>
        <p:txBody>
          <a:bodyPr wrap="square">
            <a:spAutoFit/>
          </a:bodyPr>
          <a:lstStyle/>
          <a:p>
            <a:pPr>
              <a:spcBef>
                <a:spcPct val="50000"/>
              </a:spcBef>
            </a:pPr>
            <a:r>
              <a:rPr lang="zh-CN" altLang="en-US" sz="2400" b="1"/>
              <a:t>微处理器的出现和广泛应用</a:t>
            </a:r>
            <a:r>
              <a:rPr lang="en-US" altLang="zh-CN" sz="2400" b="1"/>
              <a:t>,</a:t>
            </a:r>
            <a:r>
              <a:rPr lang="zh-CN" altLang="en-US" sz="2400" b="1"/>
              <a:t>产生以微处理器为核心</a:t>
            </a:r>
            <a:r>
              <a:rPr lang="en-US" altLang="zh-CN" sz="2400" b="1"/>
              <a:t>,</a:t>
            </a:r>
            <a:r>
              <a:rPr lang="zh-CN" altLang="en-US" sz="2400" b="1"/>
              <a:t>将计算机技术与测量仪器相结合的仪器</a:t>
            </a:r>
            <a:r>
              <a:rPr lang="en-US" altLang="zh-CN" sz="2400" b="1"/>
              <a:t>. </a:t>
            </a:r>
          </a:p>
        </p:txBody>
      </p:sp>
      <p:sp>
        <p:nvSpPr>
          <p:cNvPr id="517141" name="Text Box 21" descr="斜纹布"/>
          <p:cNvSpPr txBox="1">
            <a:spLocks noChangeArrowheads="1"/>
          </p:cNvSpPr>
          <p:nvPr/>
        </p:nvSpPr>
        <p:spPr bwMode="auto">
          <a:xfrm>
            <a:off x="1720215" y="2204720"/>
            <a:ext cx="7423785" cy="1198880"/>
          </a:xfrm>
          <a:prstGeom prst="rect">
            <a:avLst/>
          </a:prstGeom>
          <a:noFill/>
          <a:ln>
            <a:noFill/>
          </a:ln>
          <a:effectLst>
            <a:prstShdw prst="shdw17" dist="17961" dir="2700000">
              <a:schemeClr val="bg2"/>
            </a:prstShdw>
          </a:effectLst>
          <a:extLst>
            <a:ext uri="{909E8E84-426E-40DD-AFC4-6F175D3DCCD1}">
              <a14:hiddenFill xmlns:a14="http://schemas.microsoft.com/office/drawing/2010/main">
                <a:blipFill dpi="0" rotWithShape="0">
                  <a:blip/>
                  <a:srcRect/>
                  <a:tile tx="0" ty="0" sx="100000" sy="100000" flip="none" algn="tl"/>
                </a:blipFill>
              </a14:hiddenFill>
            </a:ext>
            <a:ext uri="{91240B29-F687-4F45-9708-019B960494DF}">
              <a14:hiddenLine xmlns:a14="http://schemas.microsoft.com/office/drawing/2010/main" w="28575">
                <a:solidFill>
                  <a:schemeClr val="tx1"/>
                </a:solidFill>
                <a:miter lim="800000"/>
                <a:headEnd/>
                <a:tailEnd/>
              </a14:hiddenLine>
            </a:ext>
          </a:extLst>
        </p:spPr>
        <p:txBody>
          <a:bodyPr wrap="square">
            <a:spAutoFit/>
          </a:bodyPr>
          <a:lstStyle/>
          <a:p>
            <a:pPr>
              <a:spcBef>
                <a:spcPct val="50000"/>
              </a:spcBef>
            </a:pPr>
            <a:r>
              <a:rPr lang="zh-CN" altLang="en-US" sz="2400" b="1"/>
              <a:t>可根据被测参数的变化自动选择合适的量程，进行自动校准、自动补偿、自动判断故障、优化控制等，具有一定的人类智能作用。</a:t>
            </a:r>
          </a:p>
        </p:txBody>
      </p:sp>
      <p:sp>
        <p:nvSpPr>
          <p:cNvPr id="517145" name="Text Box 25" descr="斜纹布"/>
          <p:cNvSpPr txBox="1">
            <a:spLocks noChangeArrowheads="1"/>
          </p:cNvSpPr>
          <p:nvPr/>
        </p:nvSpPr>
        <p:spPr bwMode="auto">
          <a:xfrm>
            <a:off x="2627313" y="910273"/>
            <a:ext cx="6516687" cy="460375"/>
          </a:xfrm>
          <a:prstGeom prst="rect">
            <a:avLst/>
          </a:prstGeom>
          <a:noFill/>
          <a:ln>
            <a:noFill/>
          </a:ln>
          <a:effectLst>
            <a:prstShdw prst="shdw17" dist="17961" dir="2700000">
              <a:schemeClr val="bg2"/>
            </a:prstShdw>
          </a:effectLst>
          <a:extLst>
            <a:ext uri="{909E8E84-426E-40DD-AFC4-6F175D3DCCD1}">
              <a14:hiddenFill xmlns:a14="http://schemas.microsoft.com/office/drawing/2010/main">
                <a:blipFill dpi="0" rotWithShape="0">
                  <a:blip/>
                  <a:srcRect/>
                  <a:tile tx="0" ty="0" sx="100000" sy="100000" flip="none" algn="tl"/>
                </a:blipFill>
              </a14:hiddenFill>
            </a:ext>
            <a:ext uri="{91240B29-F687-4F45-9708-019B960494DF}">
              <a14:hiddenLine xmlns:a14="http://schemas.microsoft.com/office/drawing/2010/main" w="28575">
                <a:solidFill>
                  <a:schemeClr val="tx1"/>
                </a:solidFill>
                <a:miter lim="800000"/>
                <a:headEnd/>
                <a:tailEnd/>
              </a14:hiddenLine>
            </a:ext>
          </a:extLst>
        </p:spPr>
        <p:txBody>
          <a:bodyPr>
            <a:spAutoFit/>
          </a:bodyPr>
          <a:lstStyle/>
          <a:p>
            <a:pPr>
              <a:spcBef>
                <a:spcPct val="50000"/>
              </a:spcBef>
            </a:pPr>
            <a:r>
              <a:rPr lang="en-US" altLang="zh-CN" sz="2400" b="1">
                <a:solidFill>
                  <a:srgbClr val="FF99FF"/>
                </a:solidFill>
              </a:rPr>
              <a:t>   </a:t>
            </a:r>
            <a:r>
              <a:rPr lang="zh-CN" altLang="en-US" sz="2400" b="1">
                <a:solidFill>
                  <a:srgbClr val="FF99FF"/>
                </a:solidFill>
              </a:rPr>
              <a:t>独立式智能仪器（简称智能仪器）</a:t>
            </a:r>
            <a:endParaRPr lang="zh-CN" altLang="en-US" sz="2400" b="1"/>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17139"/>
                                        </p:tgtEl>
                                        <p:attrNameLst>
                                          <p:attrName>style.visibility</p:attrName>
                                        </p:attrNameLst>
                                      </p:cBhvr>
                                      <p:to>
                                        <p:strVal val="visible"/>
                                      </p:to>
                                    </p:set>
                                    <p:anim calcmode="lin" valueType="num">
                                      <p:cBhvr additive="base">
                                        <p:cTn id="7" dur="500" fill="hold"/>
                                        <p:tgtEl>
                                          <p:spTgt spid="517139"/>
                                        </p:tgtEl>
                                        <p:attrNameLst>
                                          <p:attrName>ppt_x</p:attrName>
                                        </p:attrNameLst>
                                      </p:cBhvr>
                                      <p:tavLst>
                                        <p:tav tm="0">
                                          <p:val>
                                            <p:strVal val="#ppt_x"/>
                                          </p:val>
                                        </p:tav>
                                        <p:tav tm="100000">
                                          <p:val>
                                            <p:strVal val="#ppt_x"/>
                                          </p:val>
                                        </p:tav>
                                      </p:tavLst>
                                    </p:anim>
                                    <p:anim calcmode="lin" valueType="num">
                                      <p:cBhvr additive="base">
                                        <p:cTn id="8" dur="500" fill="hold"/>
                                        <p:tgtEl>
                                          <p:spTgt spid="51713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517145"/>
                                        </p:tgtEl>
                                        <p:attrNameLst>
                                          <p:attrName>style.visibility</p:attrName>
                                        </p:attrNameLst>
                                      </p:cBhvr>
                                      <p:to>
                                        <p:strVal val="visible"/>
                                      </p:to>
                                    </p:set>
                                    <p:anim calcmode="lin" valueType="num">
                                      <p:cBhvr additive="base">
                                        <p:cTn id="13" dur="500" fill="hold"/>
                                        <p:tgtEl>
                                          <p:spTgt spid="517145"/>
                                        </p:tgtEl>
                                        <p:attrNameLst>
                                          <p:attrName>ppt_x</p:attrName>
                                        </p:attrNameLst>
                                      </p:cBhvr>
                                      <p:tavLst>
                                        <p:tav tm="0">
                                          <p:val>
                                            <p:strVal val="#ppt_x"/>
                                          </p:val>
                                        </p:tav>
                                        <p:tav tm="100000">
                                          <p:val>
                                            <p:strVal val="#ppt_x"/>
                                          </p:val>
                                        </p:tav>
                                      </p:tavLst>
                                    </p:anim>
                                    <p:anim calcmode="lin" valueType="num">
                                      <p:cBhvr additive="base">
                                        <p:cTn id="14" dur="500" fill="hold"/>
                                        <p:tgtEl>
                                          <p:spTgt spid="517145"/>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517140"/>
                                        </p:tgtEl>
                                        <p:attrNameLst>
                                          <p:attrName>style.visibility</p:attrName>
                                        </p:attrNameLst>
                                      </p:cBhvr>
                                      <p:to>
                                        <p:strVal val="visible"/>
                                      </p:to>
                                    </p:set>
                                    <p:anim calcmode="lin" valueType="num">
                                      <p:cBhvr additive="base">
                                        <p:cTn id="19" dur="500" fill="hold"/>
                                        <p:tgtEl>
                                          <p:spTgt spid="517140"/>
                                        </p:tgtEl>
                                        <p:attrNameLst>
                                          <p:attrName>ppt_x</p:attrName>
                                        </p:attrNameLst>
                                      </p:cBhvr>
                                      <p:tavLst>
                                        <p:tav tm="0">
                                          <p:val>
                                            <p:strVal val="#ppt_x"/>
                                          </p:val>
                                        </p:tav>
                                        <p:tav tm="100000">
                                          <p:val>
                                            <p:strVal val="#ppt_x"/>
                                          </p:val>
                                        </p:tav>
                                      </p:tavLst>
                                    </p:anim>
                                    <p:anim calcmode="lin" valueType="num">
                                      <p:cBhvr additive="base">
                                        <p:cTn id="20" dur="500" fill="hold"/>
                                        <p:tgtEl>
                                          <p:spTgt spid="517140"/>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517129"/>
                                        </p:tgtEl>
                                        <p:attrNameLst>
                                          <p:attrName>style.visibility</p:attrName>
                                        </p:attrNameLst>
                                      </p:cBhvr>
                                      <p:to>
                                        <p:strVal val="visible"/>
                                      </p:to>
                                    </p:set>
                                    <p:anim calcmode="lin" valueType="num">
                                      <p:cBhvr additive="base">
                                        <p:cTn id="25" dur="500" fill="hold"/>
                                        <p:tgtEl>
                                          <p:spTgt spid="517129"/>
                                        </p:tgtEl>
                                        <p:attrNameLst>
                                          <p:attrName>ppt_x</p:attrName>
                                        </p:attrNameLst>
                                      </p:cBhvr>
                                      <p:tavLst>
                                        <p:tav tm="0">
                                          <p:val>
                                            <p:strVal val="#ppt_x"/>
                                          </p:val>
                                        </p:tav>
                                        <p:tav tm="100000">
                                          <p:val>
                                            <p:strVal val="#ppt_x"/>
                                          </p:val>
                                        </p:tav>
                                      </p:tavLst>
                                    </p:anim>
                                    <p:anim calcmode="lin" valueType="num">
                                      <p:cBhvr additive="base">
                                        <p:cTn id="26" dur="500" fill="hold"/>
                                        <p:tgtEl>
                                          <p:spTgt spid="517129"/>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517141"/>
                                        </p:tgtEl>
                                        <p:attrNameLst>
                                          <p:attrName>style.visibility</p:attrName>
                                        </p:attrNameLst>
                                      </p:cBhvr>
                                      <p:to>
                                        <p:strVal val="visible"/>
                                      </p:to>
                                    </p:set>
                                    <p:anim calcmode="lin" valueType="num">
                                      <p:cBhvr additive="base">
                                        <p:cTn id="31" dur="500" fill="hold"/>
                                        <p:tgtEl>
                                          <p:spTgt spid="517141"/>
                                        </p:tgtEl>
                                        <p:attrNameLst>
                                          <p:attrName>ppt_x</p:attrName>
                                        </p:attrNameLst>
                                      </p:cBhvr>
                                      <p:tavLst>
                                        <p:tav tm="0">
                                          <p:val>
                                            <p:strVal val="#ppt_x"/>
                                          </p:val>
                                        </p:tav>
                                        <p:tav tm="100000">
                                          <p:val>
                                            <p:strVal val="#ppt_x"/>
                                          </p:val>
                                        </p:tav>
                                      </p:tavLst>
                                    </p:anim>
                                    <p:anim calcmode="lin" valueType="num">
                                      <p:cBhvr additive="base">
                                        <p:cTn id="32" dur="500" fill="hold"/>
                                        <p:tgtEl>
                                          <p:spTgt spid="517141"/>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517126"/>
                                        </p:tgtEl>
                                        <p:attrNameLst>
                                          <p:attrName>style.visibility</p:attrName>
                                        </p:attrNameLst>
                                      </p:cBhvr>
                                      <p:to>
                                        <p:strVal val="visible"/>
                                      </p:to>
                                    </p:set>
                                    <p:anim calcmode="lin" valueType="num">
                                      <p:cBhvr additive="base">
                                        <p:cTn id="37" dur="500" fill="hold"/>
                                        <p:tgtEl>
                                          <p:spTgt spid="517126"/>
                                        </p:tgtEl>
                                        <p:attrNameLst>
                                          <p:attrName>ppt_x</p:attrName>
                                        </p:attrNameLst>
                                      </p:cBhvr>
                                      <p:tavLst>
                                        <p:tav tm="0">
                                          <p:val>
                                            <p:strVal val="#ppt_x"/>
                                          </p:val>
                                        </p:tav>
                                        <p:tav tm="100000">
                                          <p:val>
                                            <p:strVal val="#ppt_x"/>
                                          </p:val>
                                        </p:tav>
                                      </p:tavLst>
                                    </p:anim>
                                    <p:anim calcmode="lin" valueType="num">
                                      <p:cBhvr additive="base">
                                        <p:cTn id="38" dur="500" fill="hold"/>
                                        <p:tgtEl>
                                          <p:spTgt spid="517126"/>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517128"/>
                                        </p:tgtEl>
                                        <p:attrNameLst>
                                          <p:attrName>style.visibility</p:attrName>
                                        </p:attrNameLst>
                                      </p:cBhvr>
                                      <p:to>
                                        <p:strVal val="visible"/>
                                      </p:to>
                                    </p:set>
                                    <p:anim calcmode="lin" valueType="num">
                                      <p:cBhvr additive="base">
                                        <p:cTn id="43" dur="500" fill="hold"/>
                                        <p:tgtEl>
                                          <p:spTgt spid="517128"/>
                                        </p:tgtEl>
                                        <p:attrNameLst>
                                          <p:attrName>ppt_x</p:attrName>
                                        </p:attrNameLst>
                                      </p:cBhvr>
                                      <p:tavLst>
                                        <p:tav tm="0">
                                          <p:val>
                                            <p:strVal val="#ppt_x"/>
                                          </p:val>
                                        </p:tav>
                                        <p:tav tm="100000">
                                          <p:val>
                                            <p:strVal val="#ppt_x"/>
                                          </p:val>
                                        </p:tav>
                                      </p:tavLst>
                                    </p:anim>
                                    <p:anim calcmode="lin" valueType="num">
                                      <p:cBhvr additive="base">
                                        <p:cTn id="44" dur="500" fill="hold"/>
                                        <p:tgtEl>
                                          <p:spTgt spid="51712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7126" grpId="0" animBg="1"/>
      <p:bldP spid="517128" grpId="0" animBg="1"/>
      <p:bldP spid="517129" grpId="0" animBg="1"/>
      <p:bldP spid="517139" grpId="0" animBg="1"/>
      <p:bldP spid="517140" grpId="0" bldLvl="0" animBg="1"/>
      <p:bldP spid="517141" grpId="0" animBg="1"/>
      <p:bldP spid="517145"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8146" name="Text Box 2"/>
          <p:cNvSpPr txBox="1">
            <a:spLocks noChangeArrowheads="1"/>
          </p:cNvSpPr>
          <p:nvPr/>
        </p:nvSpPr>
        <p:spPr bwMode="auto">
          <a:xfrm>
            <a:off x="3706813" y="3910806"/>
            <a:ext cx="5437187" cy="4603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algn="ctr" eaLnBrk="0" hangingPunct="0">
              <a:spcBef>
                <a:spcPct val="20000"/>
              </a:spcBef>
              <a:buClr>
                <a:srgbClr val="FFFF00"/>
              </a:buClr>
              <a:buFont typeface="Wingdings" panose="05000000000000000000" pitchFamily="2" charset="2"/>
              <a:buNone/>
            </a:pPr>
            <a:r>
              <a:rPr kumimoji="1" lang="en-US" altLang="zh-CN" sz="2400" b="1"/>
              <a:t> </a:t>
            </a:r>
            <a:endParaRPr kumimoji="1" lang="en-US" altLang="zh-CN" sz="2400" b="1">
              <a:latin typeface="楷体_GB2312" pitchFamily="49" charset="-122"/>
            </a:endParaRPr>
          </a:p>
        </p:txBody>
      </p:sp>
      <p:sp>
        <p:nvSpPr>
          <p:cNvPr id="518148" name="Text Box 4"/>
          <p:cNvSpPr txBox="1">
            <a:spLocks noChangeArrowheads="1"/>
          </p:cNvSpPr>
          <p:nvPr/>
        </p:nvSpPr>
        <p:spPr bwMode="auto">
          <a:xfrm>
            <a:off x="539750" y="549275"/>
            <a:ext cx="5256213" cy="460375"/>
          </a:xfrm>
          <a:prstGeom prst="rect">
            <a:avLst/>
          </a:prstGeom>
          <a:noFill/>
          <a:ln>
            <a:noFill/>
          </a:ln>
          <a:effectLst/>
          <a:extLst>
            <a:ext uri="{909E8E84-426E-40DD-AFC4-6F175D3DCCD1}">
              <a14:hiddenFill xmlns:a14="http://schemas.microsoft.com/office/drawing/2010/main">
                <a:solidFill>
                  <a:srgbClr val="FF3300"/>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spcBef>
                <a:spcPct val="50000"/>
              </a:spcBef>
            </a:pPr>
            <a:r>
              <a:rPr lang="en-US" altLang="zh-CN" sz="2400" b="1">
                <a:solidFill>
                  <a:schemeClr val="tx1"/>
                </a:solidFill>
                <a:latin typeface="楷体_GB2312" pitchFamily="49" charset="-122"/>
              </a:rPr>
              <a:t>2. </a:t>
            </a:r>
            <a:r>
              <a:rPr lang="zh-CN" altLang="en-US" sz="2400" b="1">
                <a:solidFill>
                  <a:schemeClr val="tx1"/>
                </a:solidFill>
                <a:latin typeface="楷体_GB2312" pitchFamily="49" charset="-122"/>
              </a:rPr>
              <a:t>各个时期的发展</a:t>
            </a:r>
            <a:endParaRPr lang="zh-CN" altLang="en-US" sz="2400">
              <a:solidFill>
                <a:schemeClr val="tx1"/>
              </a:solidFill>
              <a:latin typeface="Times New Roman" panose="02020603050405020304" pitchFamily="18" charset="0"/>
            </a:endParaRPr>
          </a:p>
        </p:txBody>
      </p:sp>
      <p:sp>
        <p:nvSpPr>
          <p:cNvPr id="518153" name="Text Box 9"/>
          <p:cNvSpPr txBox="1">
            <a:spLocks noChangeArrowheads="1"/>
          </p:cNvSpPr>
          <p:nvPr/>
        </p:nvSpPr>
        <p:spPr bwMode="auto">
          <a:xfrm>
            <a:off x="611505" y="2564765"/>
            <a:ext cx="2357755" cy="4603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l" eaLnBrk="0" hangingPunct="0">
              <a:spcBef>
                <a:spcPct val="50000"/>
              </a:spcBef>
              <a:buClr>
                <a:srgbClr val="FFFF00"/>
              </a:buClr>
              <a:buFont typeface="Wingdings" panose="05000000000000000000" pitchFamily="2" charset="2"/>
              <a:buChar char="l"/>
            </a:pPr>
            <a:r>
              <a:rPr kumimoji="1" lang="zh-CN" altLang="en-US" sz="2400" b="1">
                <a:solidFill>
                  <a:srgbClr val="FF9900"/>
                </a:solidFill>
                <a:latin typeface="楷体_GB2312" pitchFamily="49" charset="-122"/>
              </a:rPr>
              <a:t>基本工作原理</a:t>
            </a:r>
          </a:p>
        </p:txBody>
      </p:sp>
      <p:sp>
        <p:nvSpPr>
          <p:cNvPr id="518163" name="Text Box 19" descr="斜纹布"/>
          <p:cNvSpPr txBox="1">
            <a:spLocks noChangeArrowheads="1"/>
          </p:cNvSpPr>
          <p:nvPr/>
        </p:nvSpPr>
        <p:spPr bwMode="auto">
          <a:xfrm>
            <a:off x="682943" y="980123"/>
            <a:ext cx="1657350" cy="460375"/>
          </a:xfrm>
          <a:prstGeom prst="rect">
            <a:avLst/>
          </a:prstGeom>
          <a:noFill/>
          <a:ln>
            <a:noFill/>
          </a:ln>
          <a:effectLst>
            <a:prstShdw prst="shdw17" dist="17961" dir="2700000">
              <a:schemeClr val="bg2"/>
            </a:prstShdw>
          </a:effectLst>
          <a:extLst>
            <a:ext uri="{909E8E84-426E-40DD-AFC4-6F175D3DCCD1}">
              <a14:hiddenFill xmlns:a14="http://schemas.microsoft.com/office/drawing/2010/main">
                <a:blipFill dpi="0" rotWithShape="0">
                  <a:blip/>
                  <a:srcRect/>
                  <a:tile tx="0" ty="0" sx="100000" sy="100000" flip="none" algn="tl"/>
                </a:blipFill>
              </a14:hiddenFill>
            </a:ext>
            <a:ext uri="{91240B29-F687-4F45-9708-019B960494DF}">
              <a14:hiddenLine xmlns:a14="http://schemas.microsoft.com/office/drawing/2010/main" w="28575">
                <a:solidFill>
                  <a:schemeClr val="tx1"/>
                </a:solidFill>
                <a:miter lim="800000"/>
                <a:headEnd/>
                <a:tailEnd/>
              </a14:hiddenLine>
            </a:ext>
          </a:extLst>
        </p:spPr>
        <p:txBody>
          <a:bodyPr>
            <a:spAutoFit/>
          </a:bodyPr>
          <a:lstStyle/>
          <a:p>
            <a:r>
              <a:rPr lang="en-US" altLang="zh-CN" sz="2400" b="1"/>
              <a:t>80</a:t>
            </a:r>
            <a:r>
              <a:rPr lang="zh-CN" altLang="en-US" sz="2400" b="1"/>
              <a:t>年代初</a:t>
            </a:r>
          </a:p>
        </p:txBody>
      </p:sp>
      <p:sp>
        <p:nvSpPr>
          <p:cNvPr id="518164" name="Text Box 20" descr="斜纹布"/>
          <p:cNvSpPr txBox="1">
            <a:spLocks noChangeArrowheads="1"/>
          </p:cNvSpPr>
          <p:nvPr/>
        </p:nvSpPr>
        <p:spPr bwMode="auto">
          <a:xfrm>
            <a:off x="755650" y="1343660"/>
            <a:ext cx="8053070" cy="1198880"/>
          </a:xfrm>
          <a:prstGeom prst="rect">
            <a:avLst/>
          </a:prstGeom>
          <a:noFill/>
          <a:ln>
            <a:noFill/>
          </a:ln>
          <a:effectLst>
            <a:prstShdw prst="shdw17" dist="17961" dir="2700000">
              <a:schemeClr val="bg2"/>
            </a:prstShdw>
          </a:effectLst>
          <a:extLst>
            <a:ext uri="{909E8E84-426E-40DD-AFC4-6F175D3DCCD1}">
              <a14:hiddenFill xmlns:a14="http://schemas.microsoft.com/office/drawing/2010/main">
                <a:blipFill dpi="0" rotWithShape="0">
                  <a:blip/>
                  <a:srcRect/>
                  <a:tile tx="0" ty="0" sx="100000" sy="100000" flip="none" algn="tl"/>
                </a:blipFill>
              </a14:hiddenFill>
            </a:ext>
            <a:ext uri="{91240B29-F687-4F45-9708-019B960494DF}">
              <a14:hiddenLine xmlns:a14="http://schemas.microsoft.com/office/drawing/2010/main" w="28575">
                <a:solidFill>
                  <a:schemeClr val="tx1"/>
                </a:solidFill>
                <a:miter lim="800000"/>
                <a:headEnd/>
                <a:tailEnd/>
              </a14:hiddenLine>
            </a:ext>
          </a:extLst>
        </p:spPr>
        <p:txBody>
          <a:bodyPr wrap="square">
            <a:spAutoFit/>
          </a:bodyPr>
          <a:lstStyle/>
          <a:p>
            <a:pPr>
              <a:spcBef>
                <a:spcPct val="50000"/>
              </a:spcBef>
            </a:pPr>
            <a:r>
              <a:rPr lang="zh-CN" altLang="en-US" sz="2400" b="1"/>
              <a:t>将仪器中的测量部分配以相应的接口电路组成各种仪器卡，插入到</a:t>
            </a:r>
            <a:r>
              <a:rPr lang="en-US" altLang="zh-CN" sz="2400" b="1">
                <a:latin typeface="Times New Roman" panose="02020603050405020304" pitchFamily="18" charset="0"/>
                <a:cs typeface="Times New Roman" panose="02020603050405020304" pitchFamily="18" charset="0"/>
              </a:rPr>
              <a:t>PC</a:t>
            </a:r>
            <a:r>
              <a:rPr lang="zh-CN" altLang="en-US" sz="2400" b="1"/>
              <a:t>机的插槽或扩展槽内，以个人计算机为基础组成的智能仪器。</a:t>
            </a:r>
          </a:p>
        </p:txBody>
      </p:sp>
      <p:sp>
        <p:nvSpPr>
          <p:cNvPr id="518165" name="Text Box 21" descr="斜纹布"/>
          <p:cNvSpPr txBox="1">
            <a:spLocks noChangeArrowheads="1"/>
          </p:cNvSpPr>
          <p:nvPr/>
        </p:nvSpPr>
        <p:spPr bwMode="auto">
          <a:xfrm>
            <a:off x="683260" y="2924810"/>
            <a:ext cx="8273415" cy="1198880"/>
          </a:xfrm>
          <a:prstGeom prst="rect">
            <a:avLst/>
          </a:prstGeom>
          <a:noFill/>
          <a:ln>
            <a:noFill/>
          </a:ln>
          <a:effectLst>
            <a:prstShdw prst="shdw17" dist="17961" dir="2700000">
              <a:schemeClr val="bg2"/>
            </a:prstShdw>
          </a:effectLst>
          <a:extLst>
            <a:ext uri="{909E8E84-426E-40DD-AFC4-6F175D3DCCD1}">
              <a14:hiddenFill xmlns:a14="http://schemas.microsoft.com/office/drawing/2010/main">
                <a:blipFill dpi="0" rotWithShape="0">
                  <a:blip/>
                  <a:srcRect/>
                  <a:tile tx="0" ty="0" sx="100000" sy="100000" flip="none" algn="tl"/>
                </a:blipFill>
              </a14:hiddenFill>
            </a:ext>
            <a:ext uri="{91240B29-F687-4F45-9708-019B960494DF}">
              <a14:hiddenLine xmlns:a14="http://schemas.microsoft.com/office/drawing/2010/main" w="28575">
                <a:solidFill>
                  <a:schemeClr val="tx1"/>
                </a:solidFill>
                <a:miter lim="800000"/>
                <a:headEnd/>
                <a:tailEnd/>
              </a14:hiddenLine>
            </a:ext>
          </a:extLst>
        </p:spPr>
        <p:txBody>
          <a:bodyPr wrap="square">
            <a:spAutoFit/>
          </a:bodyPr>
          <a:lstStyle/>
          <a:p>
            <a:pPr>
              <a:spcBef>
                <a:spcPct val="50000"/>
              </a:spcBef>
            </a:pPr>
            <a:r>
              <a:rPr lang="zh-CN" altLang="en-US" sz="2400" b="1">
                <a:latin typeface="楷体_GB2312" pitchFamily="49" charset="-122"/>
              </a:rPr>
              <a:t>将传统的独立仪器与计算机的软件硬件资源相结合，利用</a:t>
            </a:r>
            <a:r>
              <a:rPr lang="en-US" altLang="zh-CN" sz="2400" b="1">
                <a:latin typeface="Times New Roman" panose="02020603050405020304" pitchFamily="18" charset="0"/>
                <a:cs typeface="Times New Roman" panose="02020603050405020304" pitchFamily="18" charset="0"/>
              </a:rPr>
              <a:t>PC</a:t>
            </a:r>
            <a:r>
              <a:rPr lang="zh-CN" altLang="en-US" sz="2400" b="1">
                <a:latin typeface="楷体_GB2312" pitchFamily="49" charset="-122"/>
              </a:rPr>
              <a:t>机的硬件和软件资源完成数据分析和显示，仪器卡完成数据采集，具有较高的性价比。</a:t>
            </a:r>
            <a:endParaRPr lang="zh-CN" altLang="en-US" sz="2400" b="1"/>
          </a:p>
        </p:txBody>
      </p:sp>
      <p:sp>
        <p:nvSpPr>
          <p:cNvPr id="518166" name="Text Box 22"/>
          <p:cNvSpPr txBox="1">
            <a:spLocks noChangeArrowheads="1"/>
          </p:cNvSpPr>
          <p:nvPr/>
        </p:nvSpPr>
        <p:spPr bwMode="auto">
          <a:xfrm>
            <a:off x="683260" y="4128135"/>
            <a:ext cx="1562100" cy="4603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l" eaLnBrk="0" hangingPunct="0">
              <a:spcBef>
                <a:spcPct val="50000"/>
              </a:spcBef>
              <a:buClr>
                <a:srgbClr val="FFFF00"/>
              </a:buClr>
              <a:buFont typeface="Wingdings" panose="05000000000000000000" pitchFamily="2" charset="2"/>
              <a:buChar char="l"/>
            </a:pPr>
            <a:r>
              <a:rPr kumimoji="1" lang="en-US" altLang="zh-CN" sz="2400" b="1">
                <a:solidFill>
                  <a:srgbClr val="FF9900"/>
                </a:solidFill>
                <a:latin typeface="楷体_GB2312" pitchFamily="49" charset="-122"/>
              </a:rPr>
              <a:t> </a:t>
            </a:r>
            <a:r>
              <a:rPr kumimoji="1" lang="zh-CN" altLang="en-US" sz="2400" b="1">
                <a:solidFill>
                  <a:srgbClr val="FF9900"/>
                </a:solidFill>
                <a:latin typeface="楷体_GB2312" pitchFamily="49" charset="-122"/>
              </a:rPr>
              <a:t>特点</a:t>
            </a:r>
          </a:p>
        </p:txBody>
      </p:sp>
      <p:sp>
        <p:nvSpPr>
          <p:cNvPr id="518168" name="Text Box 24"/>
          <p:cNvSpPr txBox="1">
            <a:spLocks noChangeArrowheads="1"/>
          </p:cNvSpPr>
          <p:nvPr/>
        </p:nvSpPr>
        <p:spPr bwMode="auto">
          <a:xfrm>
            <a:off x="1835785" y="4117975"/>
            <a:ext cx="6930390" cy="82994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eaLnBrk="0" hangingPunct="0">
              <a:spcBef>
                <a:spcPct val="50000"/>
              </a:spcBef>
            </a:pPr>
            <a:r>
              <a:rPr kumimoji="1" lang="zh-CN" altLang="en-US" sz="2400" b="1"/>
              <a:t>可充分发挥计算机的效能，灵活方便、标准化程度高、扩展性好。</a:t>
            </a:r>
          </a:p>
        </p:txBody>
      </p:sp>
      <p:sp>
        <p:nvSpPr>
          <p:cNvPr id="518169" name="Text Box 25" descr="斜纹布"/>
          <p:cNvSpPr txBox="1">
            <a:spLocks noChangeArrowheads="1"/>
          </p:cNvSpPr>
          <p:nvPr/>
        </p:nvSpPr>
        <p:spPr bwMode="auto">
          <a:xfrm>
            <a:off x="2195830" y="980123"/>
            <a:ext cx="4175125" cy="460375"/>
          </a:xfrm>
          <a:prstGeom prst="rect">
            <a:avLst/>
          </a:prstGeom>
          <a:noFill/>
          <a:ln>
            <a:noFill/>
          </a:ln>
          <a:effectLst>
            <a:prstShdw prst="shdw17" dist="17961" dir="2700000">
              <a:schemeClr val="bg2"/>
            </a:prstShdw>
          </a:effectLst>
          <a:extLst>
            <a:ext uri="{909E8E84-426E-40DD-AFC4-6F175D3DCCD1}">
              <a14:hiddenFill xmlns:a14="http://schemas.microsoft.com/office/drawing/2010/main">
                <a:blipFill dpi="0" rotWithShape="0">
                  <a:blip/>
                  <a:srcRect/>
                  <a:tile tx="0" ty="0" sx="100000" sy="100000" flip="none" algn="tl"/>
                </a:blipFill>
              </a14:hiddenFill>
            </a:ext>
            <a:ext uri="{91240B29-F687-4F45-9708-019B960494DF}">
              <a14:hiddenLine xmlns:a14="http://schemas.microsoft.com/office/drawing/2010/main" w="28575">
                <a:solidFill>
                  <a:schemeClr val="tx1"/>
                </a:solidFill>
                <a:miter lim="800000"/>
                <a:headEnd/>
                <a:tailEnd/>
              </a14:hiddenLine>
            </a:ext>
          </a:extLst>
        </p:spPr>
        <p:txBody>
          <a:bodyPr>
            <a:spAutoFit/>
          </a:bodyPr>
          <a:lstStyle/>
          <a:p>
            <a:pPr>
              <a:spcBef>
                <a:spcPct val="50000"/>
              </a:spcBef>
            </a:pPr>
            <a:r>
              <a:rPr lang="zh-CN" altLang="en-US" sz="2400" b="1">
                <a:solidFill>
                  <a:srgbClr val="FF3300"/>
                </a:solidFill>
              </a:rPr>
              <a:t>个人仪器（</a:t>
            </a:r>
            <a:r>
              <a:rPr lang="en-US" altLang="zh-CN" sz="2400" b="1">
                <a:solidFill>
                  <a:srgbClr val="FF3300"/>
                </a:solidFill>
                <a:latin typeface="Times New Roman" panose="02020603050405020304" pitchFamily="18" charset="0"/>
                <a:cs typeface="Times New Roman" panose="02020603050405020304" pitchFamily="18" charset="0"/>
              </a:rPr>
              <a:t>PC</a:t>
            </a:r>
            <a:r>
              <a:rPr lang="zh-CN" altLang="en-US" sz="2400" b="1">
                <a:solidFill>
                  <a:srgbClr val="FF3300"/>
                </a:solidFill>
              </a:rPr>
              <a:t>仪器）</a:t>
            </a:r>
          </a:p>
        </p:txBody>
      </p:sp>
      <p:sp>
        <p:nvSpPr>
          <p:cNvPr id="520208" name="Text Box 16" descr="斜纹布"/>
          <p:cNvSpPr txBox="1">
            <a:spLocks noChangeArrowheads="1"/>
          </p:cNvSpPr>
          <p:nvPr/>
        </p:nvSpPr>
        <p:spPr bwMode="auto">
          <a:xfrm>
            <a:off x="682625" y="4916488"/>
            <a:ext cx="2160588" cy="460375"/>
          </a:xfrm>
          <a:prstGeom prst="rect">
            <a:avLst/>
          </a:prstGeom>
          <a:noFill/>
          <a:ln>
            <a:noFill/>
          </a:ln>
          <a:effectLst>
            <a:prstShdw prst="shdw17" dist="17961" dir="2700000">
              <a:schemeClr val="bg2"/>
            </a:prstShdw>
          </a:effectLst>
          <a:extLst>
            <a:ext uri="{909E8E84-426E-40DD-AFC4-6F175D3DCCD1}">
              <a14:hiddenFill xmlns:a14="http://schemas.microsoft.com/office/drawing/2010/main">
                <a:blipFill dpi="0" rotWithShape="0">
                  <a:blip/>
                  <a:srcRect/>
                  <a:tile tx="0" ty="0" sx="100000" sy="100000" flip="none" algn="tl"/>
                </a:blipFill>
              </a14:hiddenFill>
            </a:ext>
            <a:ext uri="{91240B29-F687-4F45-9708-019B960494DF}">
              <a14:hiddenLine xmlns:a14="http://schemas.microsoft.com/office/drawing/2010/main" w="28575">
                <a:solidFill>
                  <a:schemeClr val="tx1"/>
                </a:solidFill>
                <a:miter lim="800000"/>
                <a:headEnd/>
                <a:tailEnd/>
              </a14:hiddenLine>
            </a:ext>
          </a:extLst>
        </p:spPr>
        <p:txBody>
          <a:bodyPr>
            <a:spAutoFit/>
          </a:bodyPr>
          <a:lstStyle/>
          <a:p>
            <a:r>
              <a:rPr lang="en-US" altLang="zh-CN" sz="2400" b="1"/>
              <a:t>80</a:t>
            </a:r>
            <a:r>
              <a:rPr lang="zh-CN" altLang="en-US" sz="2400" b="1"/>
              <a:t>年代后期</a:t>
            </a:r>
          </a:p>
        </p:txBody>
      </p:sp>
      <p:sp>
        <p:nvSpPr>
          <p:cNvPr id="520209" name="Text Box 17" descr="斜纹布"/>
          <p:cNvSpPr txBox="1">
            <a:spLocks noChangeArrowheads="1"/>
          </p:cNvSpPr>
          <p:nvPr/>
        </p:nvSpPr>
        <p:spPr bwMode="auto">
          <a:xfrm>
            <a:off x="2559050" y="4930775"/>
            <a:ext cx="5508625" cy="460375"/>
          </a:xfrm>
          <a:prstGeom prst="rect">
            <a:avLst/>
          </a:prstGeom>
          <a:noFill/>
          <a:ln>
            <a:noFill/>
          </a:ln>
          <a:effectLst>
            <a:prstShdw prst="shdw17" dist="17961" dir="2700000">
              <a:schemeClr val="bg2"/>
            </a:prstShdw>
          </a:effectLst>
          <a:extLst>
            <a:ext uri="{909E8E84-426E-40DD-AFC4-6F175D3DCCD1}">
              <a14:hiddenFill xmlns:a14="http://schemas.microsoft.com/office/drawing/2010/main">
                <a:blipFill dpi="0" rotWithShape="0">
                  <a:blip/>
                  <a:srcRect/>
                  <a:tile tx="0" ty="0" sx="100000" sy="100000" flip="none" algn="tl"/>
                </a:blipFill>
              </a14:hiddenFill>
            </a:ext>
            <a:ext uri="{91240B29-F687-4F45-9708-019B960494DF}">
              <a14:hiddenLine xmlns:a14="http://schemas.microsoft.com/office/drawing/2010/main" w="28575">
                <a:solidFill>
                  <a:schemeClr val="tx1"/>
                </a:solidFill>
                <a:miter lim="800000"/>
                <a:headEnd/>
                <a:tailEnd/>
              </a14:hiddenLine>
            </a:ext>
          </a:extLst>
        </p:spPr>
        <p:txBody>
          <a:bodyPr>
            <a:spAutoFit/>
          </a:bodyPr>
          <a:lstStyle/>
          <a:p>
            <a:pPr>
              <a:spcBef>
                <a:spcPct val="50000"/>
              </a:spcBef>
            </a:pPr>
            <a:r>
              <a:rPr lang="zh-CN" altLang="en-US" sz="2400" b="1">
                <a:solidFill>
                  <a:srgbClr val="FF0000"/>
                </a:solidFill>
              </a:rPr>
              <a:t>虚拟仪器（</a:t>
            </a:r>
            <a:r>
              <a:rPr lang="en-US" altLang="zh-CN" sz="2400" b="1">
                <a:solidFill>
                  <a:srgbClr val="FF0000"/>
                </a:solidFill>
              </a:rPr>
              <a:t>Virtual Instrument</a:t>
            </a:r>
            <a:r>
              <a:rPr lang="zh-CN" altLang="en-US" sz="2400" b="1">
                <a:solidFill>
                  <a:srgbClr val="FF0000"/>
                </a:solidFill>
              </a:rPr>
              <a:t>）</a:t>
            </a:r>
            <a:r>
              <a:rPr lang="zh-CN" altLang="en-US" sz="2400">
                <a:solidFill>
                  <a:srgbClr val="FF0000"/>
                </a:solidFill>
              </a:rPr>
              <a:t> </a:t>
            </a:r>
          </a:p>
        </p:txBody>
      </p:sp>
      <p:sp>
        <p:nvSpPr>
          <p:cNvPr id="520218" name="Text Box 26" descr="斜纹布"/>
          <p:cNvSpPr txBox="1">
            <a:spLocks noChangeArrowheads="1"/>
          </p:cNvSpPr>
          <p:nvPr/>
        </p:nvSpPr>
        <p:spPr bwMode="auto">
          <a:xfrm>
            <a:off x="970280" y="5822315"/>
            <a:ext cx="7917815" cy="829945"/>
          </a:xfrm>
          <a:prstGeom prst="rect">
            <a:avLst/>
          </a:prstGeom>
          <a:noFill/>
          <a:ln>
            <a:noFill/>
          </a:ln>
          <a:effectLst>
            <a:prstShdw prst="shdw17" dist="17961" dir="2700000">
              <a:schemeClr val="bg2"/>
            </a:prstShdw>
          </a:effectLst>
          <a:extLst>
            <a:ext uri="{909E8E84-426E-40DD-AFC4-6F175D3DCCD1}">
              <a14:hiddenFill xmlns:a14="http://schemas.microsoft.com/office/drawing/2010/main">
                <a:blipFill dpi="0" rotWithShape="0">
                  <a:blip/>
                  <a:srcRect/>
                  <a:tile tx="0" ty="0" sx="100000" sy="100000" flip="none" algn="tl"/>
                </a:blipFill>
              </a14:hiddenFill>
            </a:ext>
            <a:ext uri="{91240B29-F687-4F45-9708-019B960494DF}">
              <a14:hiddenLine xmlns:a14="http://schemas.microsoft.com/office/drawing/2010/main" w="28575">
                <a:solidFill>
                  <a:schemeClr val="tx1"/>
                </a:solidFill>
                <a:miter lim="800000"/>
                <a:headEnd/>
                <a:tailEnd/>
              </a14:hiddenLine>
            </a:ext>
          </a:extLst>
        </p:spPr>
        <p:txBody>
          <a:bodyPr wrap="square">
            <a:spAutoFit/>
          </a:bodyPr>
          <a:lstStyle/>
          <a:p>
            <a:pPr>
              <a:spcBef>
                <a:spcPct val="50000"/>
              </a:spcBef>
            </a:pPr>
            <a:r>
              <a:rPr lang="zh-CN" altLang="en-US" sz="2400" b="1"/>
              <a:t>以通用计算机为基础，加上特定的硬件接口设备和为实现特定功能而编制的软件而形成的一种新型仪器。</a:t>
            </a:r>
          </a:p>
        </p:txBody>
      </p:sp>
      <p:sp>
        <p:nvSpPr>
          <p:cNvPr id="520219" name="Text Box 27" descr="斜纹布"/>
          <p:cNvSpPr txBox="1">
            <a:spLocks noChangeArrowheads="1"/>
          </p:cNvSpPr>
          <p:nvPr/>
        </p:nvSpPr>
        <p:spPr bwMode="auto">
          <a:xfrm>
            <a:off x="2986088" y="6227763"/>
            <a:ext cx="1512887" cy="460375"/>
          </a:xfrm>
          <a:prstGeom prst="rect">
            <a:avLst/>
          </a:prstGeom>
          <a:noFill/>
          <a:ln>
            <a:noFill/>
          </a:ln>
          <a:effectLst>
            <a:prstShdw prst="shdw17" dist="17961" dir="2700000">
              <a:schemeClr val="bg2"/>
            </a:prstShdw>
          </a:effectLst>
          <a:extLst>
            <a:ext uri="{909E8E84-426E-40DD-AFC4-6F175D3DCCD1}">
              <a14:hiddenFill xmlns:a14="http://schemas.microsoft.com/office/drawing/2010/main">
                <a:blipFill dpi="0" rotWithShape="0">
                  <a:blip/>
                  <a:srcRect/>
                  <a:tile tx="0" ty="0" sx="100000" sy="100000" flip="none" algn="tl"/>
                </a:blipFill>
              </a14:hiddenFill>
            </a:ext>
            <a:ext uri="{91240B29-F687-4F45-9708-019B960494DF}">
              <a14:hiddenLine xmlns:a14="http://schemas.microsoft.com/office/drawing/2010/main" w="28575">
                <a:solidFill>
                  <a:schemeClr val="tx1"/>
                </a:solidFill>
                <a:miter lim="800000"/>
                <a:headEnd/>
                <a:tailEnd/>
              </a14:hiddenLine>
            </a:ext>
          </a:extLst>
        </p:spPr>
        <p:txBody>
          <a:bodyPr>
            <a:spAutoFit/>
          </a:bodyPr>
          <a:lstStyle/>
          <a:p>
            <a:pPr>
              <a:spcBef>
                <a:spcPct val="50000"/>
              </a:spcBef>
            </a:pPr>
            <a:r>
              <a:rPr lang="en-US" altLang="zh-CN" sz="2400" b="1"/>
              <a:t>        </a:t>
            </a:r>
          </a:p>
        </p:txBody>
      </p:sp>
      <p:sp>
        <p:nvSpPr>
          <p:cNvPr id="520221" name="Rectangle 29" descr="斜纹布"/>
          <p:cNvSpPr>
            <a:spLocks noChangeArrowheads="1"/>
          </p:cNvSpPr>
          <p:nvPr/>
        </p:nvSpPr>
        <p:spPr bwMode="auto">
          <a:xfrm>
            <a:off x="1475423" y="5373053"/>
            <a:ext cx="5327650" cy="460375"/>
          </a:xfrm>
          <a:prstGeom prst="rect">
            <a:avLst/>
          </a:prstGeom>
          <a:noFill/>
          <a:ln>
            <a:noFill/>
          </a:ln>
          <a:effectLst>
            <a:prstShdw prst="shdw17" dist="17961" dir="2700000">
              <a:schemeClr val="bg2"/>
            </a:prstShdw>
          </a:effectLst>
          <a:extLst>
            <a:ext uri="{909E8E84-426E-40DD-AFC4-6F175D3DCCD1}">
              <a14:hiddenFill xmlns:a14="http://schemas.microsoft.com/office/drawing/2010/main">
                <a:blipFill dpi="0" rotWithShape="0">
                  <a:blip/>
                  <a:srcRect/>
                  <a:tile tx="0" ty="0" sx="100000" sy="100000" flip="none" algn="tl"/>
                </a:blipFill>
              </a14:hiddenFill>
            </a:ext>
            <a:ext uri="{91240B29-F687-4F45-9708-019B960494DF}">
              <a14:hiddenLine xmlns:a14="http://schemas.microsoft.com/office/drawing/2010/main" w="28575">
                <a:solidFill>
                  <a:schemeClr val="tx1"/>
                </a:solidFill>
                <a:miter lim="800000"/>
                <a:headEnd/>
                <a:tailEnd/>
              </a14:hiddenLine>
            </a:ext>
          </a:extLst>
        </p:spPr>
        <p:txBody>
          <a:bodyPr>
            <a:spAutoFit/>
          </a:bodyPr>
          <a:lstStyle/>
          <a:p>
            <a:r>
              <a:rPr lang="zh-CN" altLang="en-US" sz="2400" b="1"/>
              <a:t>美国国家仪器（</a:t>
            </a:r>
            <a:r>
              <a:rPr lang="en-US" altLang="zh-CN" sz="2400" b="1"/>
              <a:t>NI</a:t>
            </a:r>
            <a:r>
              <a:rPr lang="zh-CN" altLang="en-US" sz="2400" b="1"/>
              <a:t>）公司提出</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18163"/>
                                        </p:tgtEl>
                                        <p:attrNameLst>
                                          <p:attrName>style.visibility</p:attrName>
                                        </p:attrNameLst>
                                      </p:cBhvr>
                                      <p:to>
                                        <p:strVal val="visible"/>
                                      </p:to>
                                    </p:set>
                                    <p:anim calcmode="lin" valueType="num">
                                      <p:cBhvr additive="base">
                                        <p:cTn id="7" dur="500" fill="hold"/>
                                        <p:tgtEl>
                                          <p:spTgt spid="518163"/>
                                        </p:tgtEl>
                                        <p:attrNameLst>
                                          <p:attrName>ppt_x</p:attrName>
                                        </p:attrNameLst>
                                      </p:cBhvr>
                                      <p:tavLst>
                                        <p:tav tm="0">
                                          <p:val>
                                            <p:strVal val="#ppt_x"/>
                                          </p:val>
                                        </p:tav>
                                        <p:tav tm="100000">
                                          <p:val>
                                            <p:strVal val="#ppt_x"/>
                                          </p:val>
                                        </p:tav>
                                      </p:tavLst>
                                    </p:anim>
                                    <p:anim calcmode="lin" valueType="num">
                                      <p:cBhvr additive="base">
                                        <p:cTn id="8" dur="500" fill="hold"/>
                                        <p:tgtEl>
                                          <p:spTgt spid="51816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518169"/>
                                        </p:tgtEl>
                                        <p:attrNameLst>
                                          <p:attrName>style.visibility</p:attrName>
                                        </p:attrNameLst>
                                      </p:cBhvr>
                                      <p:to>
                                        <p:strVal val="visible"/>
                                      </p:to>
                                    </p:set>
                                    <p:anim calcmode="lin" valueType="num">
                                      <p:cBhvr additive="base">
                                        <p:cTn id="13" dur="500" fill="hold"/>
                                        <p:tgtEl>
                                          <p:spTgt spid="518169"/>
                                        </p:tgtEl>
                                        <p:attrNameLst>
                                          <p:attrName>ppt_x</p:attrName>
                                        </p:attrNameLst>
                                      </p:cBhvr>
                                      <p:tavLst>
                                        <p:tav tm="0">
                                          <p:val>
                                            <p:strVal val="#ppt_x"/>
                                          </p:val>
                                        </p:tav>
                                        <p:tav tm="100000">
                                          <p:val>
                                            <p:strVal val="#ppt_x"/>
                                          </p:val>
                                        </p:tav>
                                      </p:tavLst>
                                    </p:anim>
                                    <p:anim calcmode="lin" valueType="num">
                                      <p:cBhvr additive="base">
                                        <p:cTn id="14" dur="500" fill="hold"/>
                                        <p:tgtEl>
                                          <p:spTgt spid="518169"/>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518164">
                                            <p:txEl>
                                              <p:pRg st="0" end="0"/>
                                            </p:txEl>
                                          </p:spTgt>
                                        </p:tgtEl>
                                        <p:attrNameLst>
                                          <p:attrName>style.visibility</p:attrName>
                                        </p:attrNameLst>
                                      </p:cBhvr>
                                      <p:to>
                                        <p:strVal val="visible"/>
                                      </p:to>
                                    </p:set>
                                    <p:anim calcmode="lin" valueType="num">
                                      <p:cBhvr additive="base">
                                        <p:cTn id="19" dur="500" fill="hold"/>
                                        <p:tgtEl>
                                          <p:spTgt spid="518164">
                                            <p:txEl>
                                              <p:pRg st="0" end="0"/>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51816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518153"/>
                                        </p:tgtEl>
                                        <p:attrNameLst>
                                          <p:attrName>style.visibility</p:attrName>
                                        </p:attrNameLst>
                                      </p:cBhvr>
                                      <p:to>
                                        <p:strVal val="visible"/>
                                      </p:to>
                                    </p:set>
                                    <p:anim calcmode="lin" valueType="num">
                                      <p:cBhvr additive="base">
                                        <p:cTn id="25" dur="500" fill="hold"/>
                                        <p:tgtEl>
                                          <p:spTgt spid="518153"/>
                                        </p:tgtEl>
                                        <p:attrNameLst>
                                          <p:attrName>ppt_x</p:attrName>
                                        </p:attrNameLst>
                                      </p:cBhvr>
                                      <p:tavLst>
                                        <p:tav tm="0">
                                          <p:val>
                                            <p:strVal val="#ppt_x"/>
                                          </p:val>
                                        </p:tav>
                                        <p:tav tm="100000">
                                          <p:val>
                                            <p:strVal val="#ppt_x"/>
                                          </p:val>
                                        </p:tav>
                                      </p:tavLst>
                                    </p:anim>
                                    <p:anim calcmode="lin" valueType="num">
                                      <p:cBhvr additive="base">
                                        <p:cTn id="26" dur="500" fill="hold"/>
                                        <p:tgtEl>
                                          <p:spTgt spid="518153"/>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518165"/>
                                        </p:tgtEl>
                                        <p:attrNameLst>
                                          <p:attrName>style.visibility</p:attrName>
                                        </p:attrNameLst>
                                      </p:cBhvr>
                                      <p:to>
                                        <p:strVal val="visible"/>
                                      </p:to>
                                    </p:set>
                                    <p:anim calcmode="lin" valueType="num">
                                      <p:cBhvr additive="base">
                                        <p:cTn id="31" dur="500" fill="hold"/>
                                        <p:tgtEl>
                                          <p:spTgt spid="518165"/>
                                        </p:tgtEl>
                                        <p:attrNameLst>
                                          <p:attrName>ppt_x</p:attrName>
                                        </p:attrNameLst>
                                      </p:cBhvr>
                                      <p:tavLst>
                                        <p:tav tm="0">
                                          <p:val>
                                            <p:strVal val="#ppt_x"/>
                                          </p:val>
                                        </p:tav>
                                        <p:tav tm="100000">
                                          <p:val>
                                            <p:strVal val="#ppt_x"/>
                                          </p:val>
                                        </p:tav>
                                      </p:tavLst>
                                    </p:anim>
                                    <p:anim calcmode="lin" valueType="num">
                                      <p:cBhvr additive="base">
                                        <p:cTn id="32" dur="500" fill="hold"/>
                                        <p:tgtEl>
                                          <p:spTgt spid="518165"/>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518166"/>
                                        </p:tgtEl>
                                        <p:attrNameLst>
                                          <p:attrName>style.visibility</p:attrName>
                                        </p:attrNameLst>
                                      </p:cBhvr>
                                      <p:to>
                                        <p:strVal val="visible"/>
                                      </p:to>
                                    </p:set>
                                    <p:anim calcmode="lin" valueType="num">
                                      <p:cBhvr additive="base">
                                        <p:cTn id="37" dur="500" fill="hold"/>
                                        <p:tgtEl>
                                          <p:spTgt spid="518166"/>
                                        </p:tgtEl>
                                        <p:attrNameLst>
                                          <p:attrName>ppt_x</p:attrName>
                                        </p:attrNameLst>
                                      </p:cBhvr>
                                      <p:tavLst>
                                        <p:tav tm="0">
                                          <p:val>
                                            <p:strVal val="#ppt_x"/>
                                          </p:val>
                                        </p:tav>
                                        <p:tav tm="100000">
                                          <p:val>
                                            <p:strVal val="#ppt_x"/>
                                          </p:val>
                                        </p:tav>
                                      </p:tavLst>
                                    </p:anim>
                                    <p:anim calcmode="lin" valueType="num">
                                      <p:cBhvr additive="base">
                                        <p:cTn id="38" dur="500" fill="hold"/>
                                        <p:tgtEl>
                                          <p:spTgt spid="518166"/>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518168"/>
                                        </p:tgtEl>
                                        <p:attrNameLst>
                                          <p:attrName>style.visibility</p:attrName>
                                        </p:attrNameLst>
                                      </p:cBhvr>
                                      <p:to>
                                        <p:strVal val="visible"/>
                                      </p:to>
                                    </p:set>
                                    <p:anim calcmode="lin" valueType="num">
                                      <p:cBhvr additive="base">
                                        <p:cTn id="43" dur="500" fill="hold"/>
                                        <p:tgtEl>
                                          <p:spTgt spid="518168"/>
                                        </p:tgtEl>
                                        <p:attrNameLst>
                                          <p:attrName>ppt_x</p:attrName>
                                        </p:attrNameLst>
                                      </p:cBhvr>
                                      <p:tavLst>
                                        <p:tav tm="0">
                                          <p:val>
                                            <p:strVal val="#ppt_x"/>
                                          </p:val>
                                        </p:tav>
                                        <p:tav tm="100000">
                                          <p:val>
                                            <p:strVal val="#ppt_x"/>
                                          </p:val>
                                        </p:tav>
                                      </p:tavLst>
                                    </p:anim>
                                    <p:anim calcmode="lin" valueType="num">
                                      <p:cBhvr additive="base">
                                        <p:cTn id="44" dur="500" fill="hold"/>
                                        <p:tgtEl>
                                          <p:spTgt spid="518168"/>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520208"/>
                                        </p:tgtEl>
                                        <p:attrNameLst>
                                          <p:attrName>style.visibility</p:attrName>
                                        </p:attrNameLst>
                                      </p:cBhvr>
                                      <p:to>
                                        <p:strVal val="visible"/>
                                      </p:to>
                                    </p:set>
                                    <p:anim calcmode="lin" valueType="num">
                                      <p:cBhvr additive="base">
                                        <p:cTn id="49" dur="500" fill="hold"/>
                                        <p:tgtEl>
                                          <p:spTgt spid="520208"/>
                                        </p:tgtEl>
                                        <p:attrNameLst>
                                          <p:attrName>ppt_x</p:attrName>
                                        </p:attrNameLst>
                                      </p:cBhvr>
                                      <p:tavLst>
                                        <p:tav tm="0">
                                          <p:val>
                                            <p:strVal val="#ppt_x"/>
                                          </p:val>
                                        </p:tav>
                                        <p:tav tm="100000">
                                          <p:val>
                                            <p:strVal val="#ppt_x"/>
                                          </p:val>
                                        </p:tav>
                                      </p:tavLst>
                                    </p:anim>
                                    <p:anim calcmode="lin" valueType="num">
                                      <p:cBhvr additive="base">
                                        <p:cTn id="50" dur="500" fill="hold"/>
                                        <p:tgtEl>
                                          <p:spTgt spid="520208"/>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520209"/>
                                        </p:tgtEl>
                                        <p:attrNameLst>
                                          <p:attrName>style.visibility</p:attrName>
                                        </p:attrNameLst>
                                      </p:cBhvr>
                                      <p:to>
                                        <p:strVal val="visible"/>
                                      </p:to>
                                    </p:set>
                                    <p:anim calcmode="lin" valueType="num">
                                      <p:cBhvr additive="base">
                                        <p:cTn id="55" dur="500" fill="hold"/>
                                        <p:tgtEl>
                                          <p:spTgt spid="520209"/>
                                        </p:tgtEl>
                                        <p:attrNameLst>
                                          <p:attrName>ppt_x</p:attrName>
                                        </p:attrNameLst>
                                      </p:cBhvr>
                                      <p:tavLst>
                                        <p:tav tm="0">
                                          <p:val>
                                            <p:strVal val="#ppt_x"/>
                                          </p:val>
                                        </p:tav>
                                        <p:tav tm="100000">
                                          <p:val>
                                            <p:strVal val="#ppt_x"/>
                                          </p:val>
                                        </p:tav>
                                      </p:tavLst>
                                    </p:anim>
                                    <p:anim calcmode="lin" valueType="num">
                                      <p:cBhvr additive="base">
                                        <p:cTn id="56" dur="500" fill="hold"/>
                                        <p:tgtEl>
                                          <p:spTgt spid="520209"/>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grpId="0" nodeType="clickEffect">
                                  <p:stCondLst>
                                    <p:cond delay="0"/>
                                  </p:stCondLst>
                                  <p:childTnLst>
                                    <p:set>
                                      <p:cBhvr>
                                        <p:cTn id="60" dur="1" fill="hold">
                                          <p:stCondLst>
                                            <p:cond delay="0"/>
                                          </p:stCondLst>
                                        </p:cTn>
                                        <p:tgtEl>
                                          <p:spTgt spid="520221"/>
                                        </p:tgtEl>
                                        <p:attrNameLst>
                                          <p:attrName>style.visibility</p:attrName>
                                        </p:attrNameLst>
                                      </p:cBhvr>
                                      <p:to>
                                        <p:strVal val="visible"/>
                                      </p:to>
                                    </p:set>
                                    <p:anim calcmode="lin" valueType="num">
                                      <p:cBhvr additive="base">
                                        <p:cTn id="61" dur="500" fill="hold"/>
                                        <p:tgtEl>
                                          <p:spTgt spid="520221"/>
                                        </p:tgtEl>
                                        <p:attrNameLst>
                                          <p:attrName>ppt_x</p:attrName>
                                        </p:attrNameLst>
                                      </p:cBhvr>
                                      <p:tavLst>
                                        <p:tav tm="0">
                                          <p:val>
                                            <p:strVal val="#ppt_x"/>
                                          </p:val>
                                        </p:tav>
                                        <p:tav tm="100000">
                                          <p:val>
                                            <p:strVal val="#ppt_x"/>
                                          </p:val>
                                        </p:tav>
                                      </p:tavLst>
                                    </p:anim>
                                    <p:anim calcmode="lin" valueType="num">
                                      <p:cBhvr additive="base">
                                        <p:cTn id="62" dur="500" fill="hold"/>
                                        <p:tgtEl>
                                          <p:spTgt spid="52022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8153" grpId="0" animBg="1"/>
      <p:bldP spid="518163" grpId="0" animBg="1"/>
      <p:bldP spid="518165" grpId="0" animBg="1"/>
      <p:bldP spid="518166" grpId="0" animBg="1"/>
      <p:bldP spid="518168" grpId="0" bldLvl="0" animBg="1"/>
      <p:bldP spid="518169" grpId="0" animBg="1"/>
      <p:bldP spid="520208" grpId="0" animBg="1"/>
      <p:bldP spid="520209" grpId="0" animBg="1"/>
      <p:bldP spid="520221"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1218" name="AutoShape 2"/>
          <p:cNvSpPr>
            <a:spLocks noChangeArrowheads="1"/>
          </p:cNvSpPr>
          <p:nvPr/>
        </p:nvSpPr>
        <p:spPr bwMode="auto">
          <a:xfrm rot="5400000">
            <a:off x="1191895" y="2566670"/>
            <a:ext cx="563880" cy="139065"/>
          </a:xfrm>
          <a:prstGeom prst="rightArrow">
            <a:avLst>
              <a:gd name="adj1" fmla="val 50000"/>
              <a:gd name="adj2" fmla="val 138611"/>
            </a:avLst>
          </a:prstGeom>
          <a:solidFill>
            <a:schemeClr val="accent1"/>
          </a:solidFill>
          <a:ln w="12700">
            <a:solidFill>
              <a:schemeClr val="accent1"/>
            </a:solidFill>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521229" name="Text Box 13" descr="斜纹布"/>
          <p:cNvSpPr txBox="1">
            <a:spLocks noChangeArrowheads="1"/>
          </p:cNvSpPr>
          <p:nvPr/>
        </p:nvSpPr>
        <p:spPr bwMode="auto">
          <a:xfrm>
            <a:off x="1760220" y="549910"/>
            <a:ext cx="4396105" cy="460375"/>
          </a:xfrm>
          <a:prstGeom prst="rect">
            <a:avLst/>
          </a:prstGeom>
          <a:noFill/>
          <a:ln>
            <a:noFill/>
          </a:ln>
          <a:effectLst>
            <a:prstShdw prst="shdw17" dist="17961" dir="2700000">
              <a:schemeClr val="bg2"/>
            </a:prstShdw>
          </a:effectLst>
          <a:extLst>
            <a:ext uri="{909E8E84-426E-40DD-AFC4-6F175D3DCCD1}">
              <a14:hiddenFill xmlns:a14="http://schemas.microsoft.com/office/drawing/2010/main">
                <a:blipFill dpi="0" rotWithShape="0">
                  <a:blip/>
                  <a:srcRect/>
                  <a:tile tx="0" ty="0" sx="100000" sy="100000" flip="none" algn="tl"/>
                </a:blipFill>
              </a14:hiddenFill>
            </a:ext>
            <a:ext uri="{91240B29-F687-4F45-9708-019B960494DF}">
              <a14:hiddenLine xmlns:a14="http://schemas.microsoft.com/office/drawing/2010/main" w="28575">
                <a:solidFill>
                  <a:schemeClr val="tx1"/>
                </a:solidFill>
                <a:miter lim="800000"/>
                <a:headEnd/>
                <a:tailEnd/>
              </a14:hiddenLine>
            </a:ext>
          </a:extLst>
        </p:spPr>
        <p:txBody>
          <a:bodyPr wrap="square">
            <a:spAutoFit/>
          </a:bodyPr>
          <a:lstStyle/>
          <a:p>
            <a:r>
              <a:rPr lang="zh-CN" altLang="en-US" sz="2400" b="1">
                <a:solidFill>
                  <a:srgbClr val="FF0000"/>
                </a:solidFill>
              </a:rPr>
              <a:t>虚拟仪器的三大组成模块</a:t>
            </a:r>
          </a:p>
        </p:txBody>
      </p:sp>
      <p:sp>
        <p:nvSpPr>
          <p:cNvPr id="521235" name="Text Box 19" descr="斜纹布"/>
          <p:cNvSpPr txBox="1">
            <a:spLocks noChangeArrowheads="1"/>
          </p:cNvSpPr>
          <p:nvPr/>
        </p:nvSpPr>
        <p:spPr bwMode="auto">
          <a:xfrm>
            <a:off x="899795" y="1921510"/>
            <a:ext cx="1222375" cy="460375"/>
          </a:xfrm>
          <a:prstGeom prst="rect">
            <a:avLst/>
          </a:prstGeom>
          <a:noFill/>
          <a:ln>
            <a:noFill/>
          </a:ln>
          <a:effectLst>
            <a:prstShdw prst="shdw17" dist="17961" dir="2700000">
              <a:schemeClr val="bg2"/>
            </a:prstShdw>
          </a:effectLst>
          <a:extLst>
            <a:ext uri="{909E8E84-426E-40DD-AFC4-6F175D3DCCD1}">
              <a14:hiddenFill xmlns:a14="http://schemas.microsoft.com/office/drawing/2010/main">
                <a:blipFill dpi="0" rotWithShape="0">
                  <a:blip/>
                  <a:srcRect/>
                  <a:tile tx="0" ty="0" sx="100000" sy="100000" flip="none" algn="tl"/>
                </a:blipFill>
              </a14:hiddenFill>
            </a:ext>
            <a:ext uri="{91240B29-F687-4F45-9708-019B960494DF}">
              <a14:hiddenLine xmlns:a14="http://schemas.microsoft.com/office/drawing/2010/main" w="28575">
                <a:solidFill>
                  <a:schemeClr val="tx1"/>
                </a:solidFill>
                <a:miter lim="800000"/>
                <a:headEnd/>
                <a:tailEnd/>
              </a14:hiddenLine>
            </a:ext>
          </a:extLst>
        </p:spPr>
        <p:txBody>
          <a:bodyPr wrap="square">
            <a:spAutoFit/>
          </a:bodyPr>
          <a:lstStyle/>
          <a:p>
            <a:pPr>
              <a:spcBef>
                <a:spcPct val="50000"/>
              </a:spcBef>
            </a:pPr>
            <a:r>
              <a:rPr lang="zh-CN" altLang="en-US" sz="2400" b="1"/>
              <a:t>计算机</a:t>
            </a:r>
          </a:p>
        </p:txBody>
      </p:sp>
      <p:sp>
        <p:nvSpPr>
          <p:cNvPr id="521236" name="Text Box 20" descr="斜纹布"/>
          <p:cNvSpPr txBox="1">
            <a:spLocks noChangeArrowheads="1"/>
          </p:cNvSpPr>
          <p:nvPr/>
        </p:nvSpPr>
        <p:spPr bwMode="auto">
          <a:xfrm>
            <a:off x="3706813" y="1993265"/>
            <a:ext cx="1657350" cy="460375"/>
          </a:xfrm>
          <a:prstGeom prst="rect">
            <a:avLst/>
          </a:prstGeom>
          <a:noFill/>
          <a:ln>
            <a:noFill/>
          </a:ln>
          <a:effectLst>
            <a:prstShdw prst="shdw17" dist="17961" dir="2700000">
              <a:schemeClr val="bg2"/>
            </a:prstShdw>
          </a:effectLst>
          <a:extLst>
            <a:ext uri="{909E8E84-426E-40DD-AFC4-6F175D3DCCD1}">
              <a14:hiddenFill xmlns:a14="http://schemas.microsoft.com/office/drawing/2010/main">
                <a:blipFill dpi="0" rotWithShape="0">
                  <a:blip/>
                  <a:srcRect/>
                  <a:tile tx="0" ty="0" sx="100000" sy="100000" flip="none" algn="tl"/>
                </a:blipFill>
              </a14:hiddenFill>
            </a:ext>
            <a:ext uri="{91240B29-F687-4F45-9708-019B960494DF}">
              <a14:hiddenLine xmlns:a14="http://schemas.microsoft.com/office/drawing/2010/main" w="28575">
                <a:solidFill>
                  <a:schemeClr val="tx1"/>
                </a:solidFill>
                <a:miter lim="800000"/>
                <a:headEnd/>
                <a:tailEnd/>
              </a14:hiddenLine>
            </a:ext>
          </a:extLst>
        </p:spPr>
        <p:txBody>
          <a:bodyPr>
            <a:spAutoFit/>
          </a:bodyPr>
          <a:lstStyle/>
          <a:p>
            <a:pPr>
              <a:spcBef>
                <a:spcPct val="50000"/>
              </a:spcBef>
            </a:pPr>
            <a:r>
              <a:rPr lang="zh-CN" altLang="en-US" sz="2400" b="1"/>
              <a:t>仪器模块</a:t>
            </a:r>
          </a:p>
        </p:txBody>
      </p:sp>
      <p:sp>
        <p:nvSpPr>
          <p:cNvPr id="521237" name="Text Box 21" descr="斜纹布"/>
          <p:cNvSpPr txBox="1">
            <a:spLocks noChangeArrowheads="1"/>
          </p:cNvSpPr>
          <p:nvPr/>
        </p:nvSpPr>
        <p:spPr bwMode="auto">
          <a:xfrm>
            <a:off x="6804025" y="1905635"/>
            <a:ext cx="1029335" cy="460375"/>
          </a:xfrm>
          <a:prstGeom prst="rect">
            <a:avLst/>
          </a:prstGeom>
          <a:noFill/>
          <a:ln>
            <a:noFill/>
          </a:ln>
          <a:effectLst>
            <a:prstShdw prst="shdw17" dist="17961" dir="2700000">
              <a:schemeClr val="bg2"/>
            </a:prstShdw>
          </a:effectLst>
          <a:extLst>
            <a:ext uri="{909E8E84-426E-40DD-AFC4-6F175D3DCCD1}">
              <a14:hiddenFill xmlns:a14="http://schemas.microsoft.com/office/drawing/2010/main">
                <a:blipFill dpi="0" rotWithShape="0">
                  <a:blip/>
                  <a:srcRect/>
                  <a:tile tx="0" ty="0" sx="100000" sy="100000" flip="none" algn="tl"/>
                </a:blipFill>
              </a14:hiddenFill>
            </a:ext>
            <a:ext uri="{91240B29-F687-4F45-9708-019B960494DF}">
              <a14:hiddenLine xmlns:a14="http://schemas.microsoft.com/office/drawing/2010/main" w="28575">
                <a:solidFill>
                  <a:schemeClr val="tx1"/>
                </a:solidFill>
                <a:miter lim="800000"/>
                <a:headEnd/>
                <a:tailEnd/>
              </a14:hiddenLine>
            </a:ext>
          </a:extLst>
        </p:spPr>
        <p:txBody>
          <a:bodyPr wrap="square">
            <a:spAutoFit/>
          </a:bodyPr>
          <a:lstStyle/>
          <a:p>
            <a:pPr>
              <a:spcBef>
                <a:spcPct val="50000"/>
              </a:spcBef>
            </a:pPr>
            <a:r>
              <a:rPr lang="zh-CN" altLang="en-US" sz="2400" b="1"/>
              <a:t>软件</a:t>
            </a:r>
          </a:p>
        </p:txBody>
      </p:sp>
      <p:sp>
        <p:nvSpPr>
          <p:cNvPr id="521238" name="AutoShape 22"/>
          <p:cNvSpPr>
            <a:spLocks noChangeArrowheads="1"/>
          </p:cNvSpPr>
          <p:nvPr/>
        </p:nvSpPr>
        <p:spPr bwMode="auto">
          <a:xfrm rot="5400000">
            <a:off x="4163695" y="2545080"/>
            <a:ext cx="417195" cy="176530"/>
          </a:xfrm>
          <a:prstGeom prst="rightArrow">
            <a:avLst>
              <a:gd name="adj1" fmla="val 50000"/>
              <a:gd name="adj2" fmla="val 138611"/>
            </a:avLst>
          </a:prstGeom>
          <a:solidFill>
            <a:schemeClr val="accent1"/>
          </a:solidFill>
          <a:ln w="12700">
            <a:solidFill>
              <a:schemeClr val="accent1"/>
            </a:solidFill>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521239" name="AutoShape 23"/>
          <p:cNvSpPr>
            <a:spLocks noChangeArrowheads="1"/>
          </p:cNvSpPr>
          <p:nvPr/>
        </p:nvSpPr>
        <p:spPr bwMode="auto">
          <a:xfrm rot="5400000">
            <a:off x="6921500" y="2454910"/>
            <a:ext cx="492760" cy="146685"/>
          </a:xfrm>
          <a:prstGeom prst="rightArrow">
            <a:avLst>
              <a:gd name="adj1" fmla="val 50000"/>
              <a:gd name="adj2" fmla="val 138611"/>
            </a:avLst>
          </a:prstGeom>
          <a:solidFill>
            <a:schemeClr val="accent1"/>
          </a:solidFill>
          <a:ln w="12700">
            <a:solidFill>
              <a:schemeClr val="accent1"/>
            </a:solidFill>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521242" name="Text Box 26" descr="斜纹布"/>
          <p:cNvSpPr txBox="1">
            <a:spLocks noChangeArrowheads="1"/>
          </p:cNvSpPr>
          <p:nvPr/>
        </p:nvSpPr>
        <p:spPr bwMode="auto">
          <a:xfrm>
            <a:off x="4321175" y="4365625"/>
            <a:ext cx="611188" cy="1873250"/>
          </a:xfrm>
          <a:prstGeom prst="rect">
            <a:avLst/>
          </a:prstGeom>
          <a:noFill/>
          <a:ln>
            <a:noFill/>
          </a:ln>
          <a:effectLst>
            <a:prstShdw prst="shdw17" dist="17961" dir="2700000">
              <a:schemeClr val="bg2"/>
            </a:prstShdw>
          </a:effectLst>
          <a:extLst>
            <a:ext uri="{909E8E84-426E-40DD-AFC4-6F175D3DCCD1}">
              <a14:hiddenFill xmlns:a14="http://schemas.microsoft.com/office/drawing/2010/main">
                <a:blipFill dpi="0" rotWithShape="0">
                  <a:blip/>
                  <a:srcRect/>
                  <a:tile tx="0" ty="0" sx="100000" sy="100000" flip="none" algn="tl"/>
                </a:blipFill>
              </a14:hiddenFill>
            </a:ext>
            <a:ext uri="{91240B29-F687-4F45-9708-019B960494DF}">
              <a14:hiddenLine xmlns:a14="http://schemas.microsoft.com/office/drawing/2010/main" w="28575">
                <a:solidFill>
                  <a:schemeClr val="tx1"/>
                </a:solidFill>
                <a:miter lim="800000"/>
                <a:headEnd/>
                <a:tailEnd/>
              </a14:hiddenLine>
            </a:ext>
          </a:extLst>
        </p:spPr>
        <p:txBody>
          <a:bodyPr vert="eaVert">
            <a:spAutoFit/>
          </a:bodyPr>
          <a:lstStyle/>
          <a:p>
            <a:pPr>
              <a:spcBef>
                <a:spcPct val="50000"/>
              </a:spcBef>
            </a:pPr>
            <a:endParaRPr lang="zh-CN" altLang="zh-CN" b="1"/>
          </a:p>
        </p:txBody>
      </p:sp>
      <p:sp>
        <p:nvSpPr>
          <p:cNvPr id="521255" name="AutoShape 39"/>
          <p:cNvSpPr/>
          <p:nvPr/>
        </p:nvSpPr>
        <p:spPr bwMode="auto">
          <a:xfrm rot="5400000">
            <a:off x="4098290" y="-1224280"/>
            <a:ext cx="433705" cy="5859145"/>
          </a:xfrm>
          <a:prstGeom prst="leftBrace">
            <a:avLst>
              <a:gd name="adj1" fmla="val 135714"/>
              <a:gd name="adj2" fmla="val 49435"/>
            </a:avLst>
          </a:prstGeom>
          <a:noFill/>
          <a:ln w="28575">
            <a:solidFill>
              <a:schemeClr val="tx1"/>
            </a:solidFill>
            <a:rou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521256" name="Text Box 40" descr="斜纹布"/>
          <p:cNvSpPr txBox="1">
            <a:spLocks noChangeArrowheads="1"/>
          </p:cNvSpPr>
          <p:nvPr/>
        </p:nvSpPr>
        <p:spPr bwMode="auto">
          <a:xfrm>
            <a:off x="3850005" y="1055370"/>
            <a:ext cx="1512570" cy="460375"/>
          </a:xfrm>
          <a:prstGeom prst="rect">
            <a:avLst/>
          </a:prstGeom>
          <a:noFill/>
          <a:ln>
            <a:noFill/>
          </a:ln>
          <a:effectLst>
            <a:prstShdw prst="shdw17" dist="17961" dir="2700000">
              <a:schemeClr val="bg2"/>
            </a:prstShdw>
          </a:effectLst>
          <a:extLst>
            <a:ext uri="{909E8E84-426E-40DD-AFC4-6F175D3DCCD1}">
              <a14:hiddenFill xmlns:a14="http://schemas.microsoft.com/office/drawing/2010/main">
                <a:blipFill dpi="0" rotWithShape="0">
                  <a:blip/>
                  <a:srcRect/>
                  <a:tile tx="0" ty="0" sx="100000" sy="100000" flip="none" algn="tl"/>
                </a:blipFill>
              </a14:hiddenFill>
            </a:ext>
            <a:ext uri="{91240B29-F687-4F45-9708-019B960494DF}">
              <a14:hiddenLine xmlns:a14="http://schemas.microsoft.com/office/drawing/2010/main" w="28575">
                <a:solidFill>
                  <a:schemeClr val="tx1"/>
                </a:solidFill>
                <a:miter lim="800000"/>
                <a:headEnd/>
                <a:tailEnd/>
              </a14:hiddenLine>
            </a:ext>
          </a:extLst>
        </p:spPr>
        <p:txBody>
          <a:bodyPr wrap="square">
            <a:spAutoFit/>
          </a:bodyPr>
          <a:lstStyle/>
          <a:p>
            <a:pPr>
              <a:spcBef>
                <a:spcPct val="50000"/>
              </a:spcBef>
            </a:pPr>
            <a:r>
              <a:rPr lang="zh-CN" altLang="en-US" sz="2400" b="1"/>
              <a:t>虚拟仪器</a:t>
            </a:r>
          </a:p>
        </p:txBody>
      </p:sp>
      <p:sp>
        <p:nvSpPr>
          <p:cNvPr id="521258" name="Text Box 42" descr="斜纹布"/>
          <p:cNvSpPr txBox="1">
            <a:spLocks noChangeArrowheads="1"/>
          </p:cNvSpPr>
          <p:nvPr/>
        </p:nvSpPr>
        <p:spPr bwMode="auto">
          <a:xfrm>
            <a:off x="106680" y="2930525"/>
            <a:ext cx="2905125" cy="829945"/>
          </a:xfrm>
          <a:prstGeom prst="rect">
            <a:avLst/>
          </a:prstGeom>
          <a:noFill/>
          <a:ln>
            <a:noFill/>
          </a:ln>
          <a:effectLst>
            <a:prstShdw prst="shdw17" dist="17961" dir="2700000">
              <a:schemeClr val="bg2"/>
            </a:prstShdw>
          </a:effectLst>
          <a:extLst>
            <a:ext uri="{909E8E84-426E-40DD-AFC4-6F175D3DCCD1}">
              <a14:hiddenFill xmlns:a14="http://schemas.microsoft.com/office/drawing/2010/main">
                <a:blipFill dpi="0" rotWithShape="0">
                  <a:blip/>
                  <a:srcRect/>
                  <a:tile tx="0" ty="0" sx="100000" sy="100000" flip="none" algn="tl"/>
                </a:blipFill>
              </a14:hiddenFill>
            </a:ext>
            <a:ext uri="{91240B29-F687-4F45-9708-019B960494DF}">
              <a14:hiddenLine xmlns:a14="http://schemas.microsoft.com/office/drawing/2010/main" w="28575">
                <a:solidFill>
                  <a:schemeClr val="tx1"/>
                </a:solidFill>
                <a:miter lim="800000"/>
                <a:headEnd/>
                <a:tailEnd/>
              </a14:hiddenLine>
            </a:ext>
          </a:extLst>
        </p:spPr>
        <p:txBody>
          <a:bodyPr wrap="square">
            <a:spAutoFit/>
          </a:bodyPr>
          <a:lstStyle/>
          <a:p>
            <a:r>
              <a:rPr lang="en-US" altLang="zh-CN" sz="2400" b="1"/>
              <a:t>       </a:t>
            </a:r>
            <a:r>
              <a:rPr lang="zh-CN" altLang="en-US" sz="2400" b="1"/>
              <a:t>个人计算机</a:t>
            </a:r>
          </a:p>
          <a:p>
            <a:r>
              <a:rPr lang="zh-CN" altLang="en-US" sz="2400" b="1"/>
              <a:t>（各种通用计算机）</a:t>
            </a:r>
          </a:p>
        </p:txBody>
      </p:sp>
      <p:sp>
        <p:nvSpPr>
          <p:cNvPr id="521259" name="Text Box 43" descr="斜纹布"/>
          <p:cNvSpPr txBox="1">
            <a:spLocks noChangeArrowheads="1"/>
          </p:cNvSpPr>
          <p:nvPr/>
        </p:nvSpPr>
        <p:spPr bwMode="auto">
          <a:xfrm>
            <a:off x="3491865" y="2858135"/>
            <a:ext cx="1872615" cy="1568450"/>
          </a:xfrm>
          <a:prstGeom prst="rect">
            <a:avLst/>
          </a:prstGeom>
          <a:noFill/>
          <a:ln>
            <a:noFill/>
          </a:ln>
          <a:effectLst>
            <a:prstShdw prst="shdw17" dist="17961" dir="2700000">
              <a:schemeClr val="bg2"/>
            </a:prstShdw>
          </a:effectLst>
          <a:extLst>
            <a:ext uri="{909E8E84-426E-40DD-AFC4-6F175D3DCCD1}">
              <a14:hiddenFill xmlns:a14="http://schemas.microsoft.com/office/drawing/2010/main">
                <a:blipFill dpi="0" rotWithShape="0">
                  <a:blip/>
                  <a:srcRect/>
                  <a:tile tx="0" ty="0" sx="100000" sy="100000" flip="none" algn="tl"/>
                </a:blipFill>
              </a14:hiddenFill>
            </a:ext>
            <a:ext uri="{91240B29-F687-4F45-9708-019B960494DF}">
              <a14:hiddenLine xmlns:a14="http://schemas.microsoft.com/office/drawing/2010/main" w="28575">
                <a:solidFill>
                  <a:schemeClr val="tx1"/>
                </a:solidFill>
                <a:miter lim="800000"/>
                <a:headEnd/>
                <a:tailEnd/>
              </a14:hiddenLine>
            </a:ext>
          </a:extLst>
        </p:spPr>
        <p:txBody>
          <a:bodyPr wrap="square">
            <a:spAutoFit/>
          </a:bodyPr>
          <a:lstStyle/>
          <a:p>
            <a:pPr>
              <a:spcBef>
                <a:spcPct val="50000"/>
              </a:spcBef>
            </a:pPr>
            <a:r>
              <a:rPr lang="zh-CN" altLang="en-US" sz="2400" b="1"/>
              <a:t>各种传感器                                 信号调理器      模数转换器      数据采集器</a:t>
            </a:r>
          </a:p>
        </p:txBody>
      </p:sp>
      <p:sp>
        <p:nvSpPr>
          <p:cNvPr id="521260" name="Text Box 44" descr="斜纹布"/>
          <p:cNvSpPr txBox="1">
            <a:spLocks noChangeArrowheads="1"/>
          </p:cNvSpPr>
          <p:nvPr/>
        </p:nvSpPr>
        <p:spPr bwMode="auto">
          <a:xfrm>
            <a:off x="5724525" y="2786380"/>
            <a:ext cx="2808288" cy="1198880"/>
          </a:xfrm>
          <a:prstGeom prst="rect">
            <a:avLst/>
          </a:prstGeom>
          <a:noFill/>
          <a:ln>
            <a:noFill/>
          </a:ln>
          <a:effectLst>
            <a:prstShdw prst="shdw17" dist="17961" dir="2700000">
              <a:schemeClr val="bg2"/>
            </a:prstShdw>
          </a:effectLst>
          <a:extLst>
            <a:ext uri="{909E8E84-426E-40DD-AFC4-6F175D3DCCD1}">
              <a14:hiddenFill xmlns:a14="http://schemas.microsoft.com/office/drawing/2010/main">
                <a:blipFill dpi="0" rotWithShape="0">
                  <a:blip/>
                  <a:srcRect/>
                  <a:tile tx="0" ty="0" sx="100000" sy="100000" flip="none" algn="tl"/>
                </a:blipFill>
              </a14:hiddenFill>
            </a:ext>
            <a:ext uri="{91240B29-F687-4F45-9708-019B960494DF}">
              <a14:hiddenLine xmlns:a14="http://schemas.microsoft.com/office/drawing/2010/main" w="28575">
                <a:solidFill>
                  <a:schemeClr val="tx1"/>
                </a:solidFill>
                <a:miter lim="800000"/>
                <a:headEnd/>
                <a:tailEnd/>
              </a14:hiddenLine>
            </a:ext>
          </a:extLst>
        </p:spPr>
        <p:txBody>
          <a:bodyPr>
            <a:spAutoFit/>
          </a:bodyPr>
          <a:lstStyle/>
          <a:p>
            <a:pPr>
              <a:spcBef>
                <a:spcPct val="50000"/>
              </a:spcBef>
            </a:pPr>
            <a:r>
              <a:rPr lang="en-US" altLang="zh-CN" sz="2400" b="1"/>
              <a:t>        </a:t>
            </a:r>
            <a:r>
              <a:rPr lang="zh-CN" altLang="en-US" sz="2400" b="1"/>
              <a:t>数据分析                                                                                                                                                                                                                                                                                                                          </a:t>
            </a:r>
            <a:br>
              <a:rPr lang="zh-CN" altLang="en-US" sz="2400" b="1"/>
            </a:br>
            <a:br>
              <a:rPr lang="zh-CN" altLang="en-US" sz="2400" b="1"/>
            </a:br>
            <a:r>
              <a:rPr lang="zh-CN" altLang="en-US" sz="2400" b="1"/>
              <a:t>　　</a:t>
            </a:r>
          </a:p>
        </p:txBody>
      </p:sp>
      <p:sp>
        <p:nvSpPr>
          <p:cNvPr id="521261" name="Rectangle 45" descr="斜纹布"/>
          <p:cNvSpPr>
            <a:spLocks noChangeArrowheads="1"/>
          </p:cNvSpPr>
          <p:nvPr/>
        </p:nvSpPr>
        <p:spPr bwMode="auto">
          <a:xfrm>
            <a:off x="5794375" y="3146425"/>
            <a:ext cx="3107055" cy="829945"/>
          </a:xfrm>
          <a:prstGeom prst="rect">
            <a:avLst/>
          </a:prstGeom>
          <a:noFill/>
          <a:ln>
            <a:noFill/>
          </a:ln>
          <a:effectLst>
            <a:prstShdw prst="shdw17" dist="17961" dir="2700000">
              <a:schemeClr val="bg2"/>
            </a:prstShdw>
          </a:effectLst>
          <a:extLst>
            <a:ext uri="{909E8E84-426E-40DD-AFC4-6F175D3DCCD1}">
              <a14:hiddenFill xmlns:a14="http://schemas.microsoft.com/office/drawing/2010/main">
                <a:blipFill dpi="0" rotWithShape="0">
                  <a:blip/>
                  <a:srcRect/>
                  <a:tile tx="0" ty="0" sx="100000" sy="100000" flip="none" algn="tl"/>
                </a:blipFill>
              </a14:hiddenFill>
            </a:ext>
            <a:ext uri="{91240B29-F687-4F45-9708-019B960494DF}">
              <a14:hiddenLine xmlns:a14="http://schemas.microsoft.com/office/drawing/2010/main" w="28575">
                <a:solidFill>
                  <a:schemeClr val="tx1"/>
                </a:solidFill>
                <a:miter lim="800000"/>
                <a:headEnd/>
                <a:tailEnd/>
              </a14:hiddenLine>
            </a:ext>
          </a:extLst>
        </p:spPr>
        <p:txBody>
          <a:bodyPr wrap="square">
            <a:spAutoFit/>
          </a:bodyPr>
          <a:lstStyle/>
          <a:p>
            <a:r>
              <a:rPr lang="zh-CN" altLang="en-US" sz="2400" b="1"/>
              <a:t>　　过程通讯                  图形用户界面等软件</a:t>
            </a:r>
          </a:p>
        </p:txBody>
      </p:sp>
      <p:sp>
        <p:nvSpPr>
          <p:cNvPr id="523277" name="Text Box 13" descr="斜纹布"/>
          <p:cNvSpPr txBox="1">
            <a:spLocks noChangeArrowheads="1"/>
          </p:cNvSpPr>
          <p:nvPr/>
        </p:nvSpPr>
        <p:spPr bwMode="auto">
          <a:xfrm>
            <a:off x="182880" y="4363720"/>
            <a:ext cx="6706235" cy="2306955"/>
          </a:xfrm>
          <a:prstGeom prst="rect">
            <a:avLst/>
          </a:prstGeom>
          <a:noFill/>
          <a:ln>
            <a:noFill/>
          </a:ln>
          <a:effectLst>
            <a:prstShdw prst="shdw17" dist="17961" dir="2700000">
              <a:schemeClr val="bg2"/>
            </a:prstShdw>
          </a:effectLst>
          <a:extLst>
            <a:ext uri="{909E8E84-426E-40DD-AFC4-6F175D3DCCD1}">
              <a14:hiddenFill xmlns:a14="http://schemas.microsoft.com/office/drawing/2010/main">
                <a:blipFill dpi="0" rotWithShape="0">
                  <a:blip/>
                  <a:srcRect/>
                  <a:tile tx="0" ty="0" sx="100000" sy="100000" flip="none" algn="tl"/>
                </a:blipFill>
              </a14:hiddenFill>
            </a:ext>
            <a:ext uri="{91240B29-F687-4F45-9708-019B960494DF}">
              <a14:hiddenLine xmlns:a14="http://schemas.microsoft.com/office/drawing/2010/main" w="28575">
                <a:solidFill>
                  <a:schemeClr val="tx1"/>
                </a:solidFill>
                <a:miter lim="800000"/>
                <a:headEnd/>
                <a:tailEnd/>
              </a14:hiddenLine>
            </a:ext>
          </a:extLst>
        </p:spPr>
        <p:txBody>
          <a:bodyPr wrap="square">
            <a:spAutoFit/>
          </a:bodyPr>
          <a:lstStyle/>
          <a:p>
            <a:r>
              <a:rPr lang="zh-CN" altLang="en-US" sz="2400" b="1"/>
              <a:t>计算机和仪器模块组成了虚拟仪器硬件测试平台，完成被测输入信号的采集、放大、模数转换以及输出信号的数模转换等。当硬件确定后，用户可以通过不同测试功能的软件模块（如数据分析、过程通讯以及图形用户界面等软件）的组合实现不同的功能。</a:t>
            </a:r>
          </a:p>
        </p:txBody>
      </p:sp>
      <p:sp>
        <p:nvSpPr>
          <p:cNvPr id="523278" name="Text Box 14" descr="斜纹布"/>
          <p:cNvSpPr txBox="1">
            <a:spLocks noChangeArrowheads="1"/>
          </p:cNvSpPr>
          <p:nvPr/>
        </p:nvSpPr>
        <p:spPr bwMode="auto">
          <a:xfrm>
            <a:off x="6791325" y="3936365"/>
            <a:ext cx="2150110" cy="2676525"/>
          </a:xfrm>
          <a:prstGeom prst="rect">
            <a:avLst/>
          </a:prstGeom>
          <a:noFill/>
          <a:ln>
            <a:noFill/>
          </a:ln>
          <a:effectLst>
            <a:prstShdw prst="shdw17" dist="17961" dir="2700000">
              <a:schemeClr val="bg2"/>
            </a:prstShdw>
          </a:effectLst>
          <a:extLst>
            <a:ext uri="{909E8E84-426E-40DD-AFC4-6F175D3DCCD1}">
              <a14:hiddenFill xmlns:a14="http://schemas.microsoft.com/office/drawing/2010/main">
                <a:blipFill dpi="0" rotWithShape="0">
                  <a:blip/>
                  <a:srcRect/>
                  <a:tile tx="0" ty="0" sx="100000" sy="100000" flip="none" algn="tl"/>
                </a:blipFill>
              </a14:hiddenFill>
            </a:ext>
            <a:ext uri="{91240B29-F687-4F45-9708-019B960494DF}">
              <a14:hiddenLine xmlns:a14="http://schemas.microsoft.com/office/drawing/2010/main" w="28575">
                <a:solidFill>
                  <a:schemeClr val="tx1"/>
                </a:solidFill>
                <a:miter lim="800000"/>
                <a:headEnd/>
                <a:tailEnd/>
              </a14:hiddenLine>
            </a:ext>
          </a:extLst>
        </p:spPr>
        <p:txBody>
          <a:bodyPr wrap="square">
            <a:spAutoFit/>
          </a:bodyPr>
          <a:lstStyle/>
          <a:p>
            <a:r>
              <a:rPr lang="zh-CN" altLang="en-US" sz="2400" b="1">
                <a:solidFill>
                  <a:srgbClr val="FF3300"/>
                </a:solidFill>
              </a:rPr>
              <a:t>同一个硬件系统，软件不同，就可得到功能完全不同的测量仪器</a:t>
            </a:r>
            <a:r>
              <a:rPr lang="zh-CN" altLang="en-US" sz="2400" b="1"/>
              <a:t> </a:t>
            </a:r>
          </a:p>
          <a:p>
            <a:r>
              <a:rPr lang="zh-CN" altLang="en-US" sz="2400" b="1"/>
              <a:t> </a:t>
            </a:r>
            <a:r>
              <a:rPr lang="zh-CN" altLang="en-US" sz="2400" b="1" i="1"/>
              <a:t>软件系统是虚拟仪器的核心</a:t>
            </a:r>
            <a:r>
              <a:rPr lang="zh-CN" altLang="en-US" sz="2400" b="1"/>
              <a:t> </a:t>
            </a:r>
          </a:p>
        </p:txBody>
      </p:sp>
      <p:sp>
        <p:nvSpPr>
          <p:cNvPr id="520216" name="Text Box 24" descr="斜纹布"/>
          <p:cNvSpPr txBox="1">
            <a:spLocks noChangeArrowheads="1"/>
          </p:cNvSpPr>
          <p:nvPr/>
        </p:nvSpPr>
        <p:spPr bwMode="auto">
          <a:xfrm>
            <a:off x="323533" y="506730"/>
            <a:ext cx="1728787" cy="460375"/>
          </a:xfrm>
          <a:prstGeom prst="rect">
            <a:avLst/>
          </a:prstGeom>
          <a:noFill/>
          <a:ln>
            <a:noFill/>
          </a:ln>
          <a:effectLst>
            <a:prstShdw prst="shdw17" dist="17961" dir="2700000">
              <a:schemeClr val="bg2"/>
            </a:prstShdw>
          </a:effectLst>
          <a:extLst>
            <a:ext uri="{909E8E84-426E-40DD-AFC4-6F175D3DCCD1}">
              <a14:hiddenFill xmlns:a14="http://schemas.microsoft.com/office/drawing/2010/main">
                <a:blipFill dpi="0" rotWithShape="0">
                  <a:blip/>
                  <a:srcRect/>
                  <a:tile tx="0" ty="0" sx="100000" sy="100000" flip="none" algn="tl"/>
                </a:blipFill>
              </a14:hiddenFill>
            </a:ext>
            <a:ext uri="{91240B29-F687-4F45-9708-019B960494DF}">
              <a14:hiddenLine xmlns:a14="http://schemas.microsoft.com/office/drawing/2010/main" w="28575">
                <a:solidFill>
                  <a:schemeClr val="tx1"/>
                </a:solidFill>
                <a:miter lim="800000"/>
                <a:headEnd/>
                <a:tailEnd/>
              </a14:hiddenLine>
            </a:ext>
          </a:extLst>
        </p:spPr>
        <p:txBody>
          <a:bodyPr>
            <a:spAutoFit/>
          </a:bodyPr>
          <a:lstStyle/>
          <a:p>
            <a:pPr>
              <a:spcBef>
                <a:spcPct val="50000"/>
              </a:spcBef>
            </a:pPr>
            <a:r>
              <a:rPr lang="zh-CN" altLang="en-US" sz="2400" b="1">
                <a:solidFill>
                  <a:schemeClr val="tx2"/>
                </a:solidFill>
              </a:rPr>
              <a:t>虚拟仪器</a:t>
            </a:r>
            <a:r>
              <a:rPr lang="zh-CN" altLang="en-US" sz="2400" b="1"/>
              <a:t>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21256"/>
                                        </p:tgtEl>
                                        <p:attrNameLst>
                                          <p:attrName>style.visibility</p:attrName>
                                        </p:attrNameLst>
                                      </p:cBhvr>
                                      <p:to>
                                        <p:strVal val="visible"/>
                                      </p:to>
                                    </p:set>
                                    <p:anim calcmode="lin" valueType="num">
                                      <p:cBhvr additive="base">
                                        <p:cTn id="7" dur="500" fill="hold"/>
                                        <p:tgtEl>
                                          <p:spTgt spid="521256"/>
                                        </p:tgtEl>
                                        <p:attrNameLst>
                                          <p:attrName>ppt_x</p:attrName>
                                        </p:attrNameLst>
                                      </p:cBhvr>
                                      <p:tavLst>
                                        <p:tav tm="0">
                                          <p:val>
                                            <p:strVal val="#ppt_x"/>
                                          </p:val>
                                        </p:tav>
                                        <p:tav tm="100000">
                                          <p:val>
                                            <p:strVal val="#ppt_x"/>
                                          </p:val>
                                        </p:tav>
                                      </p:tavLst>
                                    </p:anim>
                                    <p:anim calcmode="lin" valueType="num">
                                      <p:cBhvr additive="base">
                                        <p:cTn id="8" dur="500" fill="hold"/>
                                        <p:tgtEl>
                                          <p:spTgt spid="52125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521255"/>
                                        </p:tgtEl>
                                        <p:attrNameLst>
                                          <p:attrName>style.visibility</p:attrName>
                                        </p:attrNameLst>
                                      </p:cBhvr>
                                      <p:to>
                                        <p:strVal val="visible"/>
                                      </p:to>
                                    </p:set>
                                    <p:anim calcmode="lin" valueType="num">
                                      <p:cBhvr additive="base">
                                        <p:cTn id="13" dur="500" fill="hold"/>
                                        <p:tgtEl>
                                          <p:spTgt spid="521255"/>
                                        </p:tgtEl>
                                        <p:attrNameLst>
                                          <p:attrName>ppt_x</p:attrName>
                                        </p:attrNameLst>
                                      </p:cBhvr>
                                      <p:tavLst>
                                        <p:tav tm="0">
                                          <p:val>
                                            <p:strVal val="#ppt_x"/>
                                          </p:val>
                                        </p:tav>
                                        <p:tav tm="100000">
                                          <p:val>
                                            <p:strVal val="#ppt_x"/>
                                          </p:val>
                                        </p:tav>
                                      </p:tavLst>
                                    </p:anim>
                                    <p:anim calcmode="lin" valueType="num">
                                      <p:cBhvr additive="base">
                                        <p:cTn id="14" dur="500" fill="hold"/>
                                        <p:tgtEl>
                                          <p:spTgt spid="521255"/>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521235"/>
                                        </p:tgtEl>
                                        <p:attrNameLst>
                                          <p:attrName>style.visibility</p:attrName>
                                        </p:attrNameLst>
                                      </p:cBhvr>
                                      <p:to>
                                        <p:strVal val="visible"/>
                                      </p:to>
                                    </p:set>
                                    <p:anim calcmode="lin" valueType="num">
                                      <p:cBhvr additive="base">
                                        <p:cTn id="19" dur="500" fill="hold"/>
                                        <p:tgtEl>
                                          <p:spTgt spid="521235"/>
                                        </p:tgtEl>
                                        <p:attrNameLst>
                                          <p:attrName>ppt_x</p:attrName>
                                        </p:attrNameLst>
                                      </p:cBhvr>
                                      <p:tavLst>
                                        <p:tav tm="0">
                                          <p:val>
                                            <p:strVal val="#ppt_x"/>
                                          </p:val>
                                        </p:tav>
                                        <p:tav tm="100000">
                                          <p:val>
                                            <p:strVal val="#ppt_x"/>
                                          </p:val>
                                        </p:tav>
                                      </p:tavLst>
                                    </p:anim>
                                    <p:anim calcmode="lin" valueType="num">
                                      <p:cBhvr additive="base">
                                        <p:cTn id="20" dur="500" fill="hold"/>
                                        <p:tgtEl>
                                          <p:spTgt spid="521235"/>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521218"/>
                                        </p:tgtEl>
                                        <p:attrNameLst>
                                          <p:attrName>style.visibility</p:attrName>
                                        </p:attrNameLst>
                                      </p:cBhvr>
                                      <p:to>
                                        <p:strVal val="visible"/>
                                      </p:to>
                                    </p:set>
                                    <p:anim calcmode="lin" valueType="num">
                                      <p:cBhvr additive="base">
                                        <p:cTn id="25" dur="500" fill="hold"/>
                                        <p:tgtEl>
                                          <p:spTgt spid="521218"/>
                                        </p:tgtEl>
                                        <p:attrNameLst>
                                          <p:attrName>ppt_x</p:attrName>
                                        </p:attrNameLst>
                                      </p:cBhvr>
                                      <p:tavLst>
                                        <p:tav tm="0">
                                          <p:val>
                                            <p:strVal val="#ppt_x"/>
                                          </p:val>
                                        </p:tav>
                                        <p:tav tm="100000">
                                          <p:val>
                                            <p:strVal val="#ppt_x"/>
                                          </p:val>
                                        </p:tav>
                                      </p:tavLst>
                                    </p:anim>
                                    <p:anim calcmode="lin" valueType="num">
                                      <p:cBhvr additive="base">
                                        <p:cTn id="26" dur="500" fill="hold"/>
                                        <p:tgtEl>
                                          <p:spTgt spid="521218"/>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521258"/>
                                        </p:tgtEl>
                                        <p:attrNameLst>
                                          <p:attrName>style.visibility</p:attrName>
                                        </p:attrNameLst>
                                      </p:cBhvr>
                                      <p:to>
                                        <p:strVal val="visible"/>
                                      </p:to>
                                    </p:set>
                                    <p:anim calcmode="lin" valueType="num">
                                      <p:cBhvr additive="base">
                                        <p:cTn id="31" dur="500" fill="hold"/>
                                        <p:tgtEl>
                                          <p:spTgt spid="521258"/>
                                        </p:tgtEl>
                                        <p:attrNameLst>
                                          <p:attrName>ppt_x</p:attrName>
                                        </p:attrNameLst>
                                      </p:cBhvr>
                                      <p:tavLst>
                                        <p:tav tm="0">
                                          <p:val>
                                            <p:strVal val="#ppt_x"/>
                                          </p:val>
                                        </p:tav>
                                        <p:tav tm="100000">
                                          <p:val>
                                            <p:strVal val="#ppt_x"/>
                                          </p:val>
                                        </p:tav>
                                      </p:tavLst>
                                    </p:anim>
                                    <p:anim calcmode="lin" valueType="num">
                                      <p:cBhvr additive="base">
                                        <p:cTn id="32" dur="500" fill="hold"/>
                                        <p:tgtEl>
                                          <p:spTgt spid="521258"/>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521236"/>
                                        </p:tgtEl>
                                        <p:attrNameLst>
                                          <p:attrName>style.visibility</p:attrName>
                                        </p:attrNameLst>
                                      </p:cBhvr>
                                      <p:to>
                                        <p:strVal val="visible"/>
                                      </p:to>
                                    </p:set>
                                    <p:anim calcmode="lin" valueType="num">
                                      <p:cBhvr additive="base">
                                        <p:cTn id="37" dur="500" fill="hold"/>
                                        <p:tgtEl>
                                          <p:spTgt spid="521236"/>
                                        </p:tgtEl>
                                        <p:attrNameLst>
                                          <p:attrName>ppt_x</p:attrName>
                                        </p:attrNameLst>
                                      </p:cBhvr>
                                      <p:tavLst>
                                        <p:tav tm="0">
                                          <p:val>
                                            <p:strVal val="#ppt_x"/>
                                          </p:val>
                                        </p:tav>
                                        <p:tav tm="100000">
                                          <p:val>
                                            <p:strVal val="#ppt_x"/>
                                          </p:val>
                                        </p:tav>
                                      </p:tavLst>
                                    </p:anim>
                                    <p:anim calcmode="lin" valueType="num">
                                      <p:cBhvr additive="base">
                                        <p:cTn id="38" dur="500" fill="hold"/>
                                        <p:tgtEl>
                                          <p:spTgt spid="521236"/>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521238"/>
                                        </p:tgtEl>
                                        <p:attrNameLst>
                                          <p:attrName>style.visibility</p:attrName>
                                        </p:attrNameLst>
                                      </p:cBhvr>
                                      <p:to>
                                        <p:strVal val="visible"/>
                                      </p:to>
                                    </p:set>
                                    <p:anim calcmode="lin" valueType="num">
                                      <p:cBhvr additive="base">
                                        <p:cTn id="43" dur="500" fill="hold"/>
                                        <p:tgtEl>
                                          <p:spTgt spid="521238"/>
                                        </p:tgtEl>
                                        <p:attrNameLst>
                                          <p:attrName>ppt_x</p:attrName>
                                        </p:attrNameLst>
                                      </p:cBhvr>
                                      <p:tavLst>
                                        <p:tav tm="0">
                                          <p:val>
                                            <p:strVal val="#ppt_x"/>
                                          </p:val>
                                        </p:tav>
                                        <p:tav tm="100000">
                                          <p:val>
                                            <p:strVal val="#ppt_x"/>
                                          </p:val>
                                        </p:tav>
                                      </p:tavLst>
                                    </p:anim>
                                    <p:anim calcmode="lin" valueType="num">
                                      <p:cBhvr additive="base">
                                        <p:cTn id="44" dur="500" fill="hold"/>
                                        <p:tgtEl>
                                          <p:spTgt spid="521238"/>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521259"/>
                                        </p:tgtEl>
                                        <p:attrNameLst>
                                          <p:attrName>style.visibility</p:attrName>
                                        </p:attrNameLst>
                                      </p:cBhvr>
                                      <p:to>
                                        <p:strVal val="visible"/>
                                      </p:to>
                                    </p:set>
                                    <p:anim calcmode="lin" valueType="num">
                                      <p:cBhvr additive="base">
                                        <p:cTn id="49" dur="500" fill="hold"/>
                                        <p:tgtEl>
                                          <p:spTgt spid="521259"/>
                                        </p:tgtEl>
                                        <p:attrNameLst>
                                          <p:attrName>ppt_x</p:attrName>
                                        </p:attrNameLst>
                                      </p:cBhvr>
                                      <p:tavLst>
                                        <p:tav tm="0">
                                          <p:val>
                                            <p:strVal val="#ppt_x"/>
                                          </p:val>
                                        </p:tav>
                                        <p:tav tm="100000">
                                          <p:val>
                                            <p:strVal val="#ppt_x"/>
                                          </p:val>
                                        </p:tav>
                                      </p:tavLst>
                                    </p:anim>
                                    <p:anim calcmode="lin" valueType="num">
                                      <p:cBhvr additive="base">
                                        <p:cTn id="50" dur="500" fill="hold"/>
                                        <p:tgtEl>
                                          <p:spTgt spid="521259"/>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521237"/>
                                        </p:tgtEl>
                                        <p:attrNameLst>
                                          <p:attrName>style.visibility</p:attrName>
                                        </p:attrNameLst>
                                      </p:cBhvr>
                                      <p:to>
                                        <p:strVal val="visible"/>
                                      </p:to>
                                    </p:set>
                                    <p:anim calcmode="lin" valueType="num">
                                      <p:cBhvr additive="base">
                                        <p:cTn id="55" dur="500" fill="hold"/>
                                        <p:tgtEl>
                                          <p:spTgt spid="521237"/>
                                        </p:tgtEl>
                                        <p:attrNameLst>
                                          <p:attrName>ppt_x</p:attrName>
                                        </p:attrNameLst>
                                      </p:cBhvr>
                                      <p:tavLst>
                                        <p:tav tm="0">
                                          <p:val>
                                            <p:strVal val="#ppt_x"/>
                                          </p:val>
                                        </p:tav>
                                        <p:tav tm="100000">
                                          <p:val>
                                            <p:strVal val="#ppt_x"/>
                                          </p:val>
                                        </p:tav>
                                      </p:tavLst>
                                    </p:anim>
                                    <p:anim calcmode="lin" valueType="num">
                                      <p:cBhvr additive="base">
                                        <p:cTn id="56" dur="500" fill="hold"/>
                                        <p:tgtEl>
                                          <p:spTgt spid="521237"/>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grpId="0" nodeType="clickEffect">
                                  <p:stCondLst>
                                    <p:cond delay="0"/>
                                  </p:stCondLst>
                                  <p:childTnLst>
                                    <p:set>
                                      <p:cBhvr>
                                        <p:cTn id="60" dur="1" fill="hold">
                                          <p:stCondLst>
                                            <p:cond delay="0"/>
                                          </p:stCondLst>
                                        </p:cTn>
                                        <p:tgtEl>
                                          <p:spTgt spid="521239"/>
                                        </p:tgtEl>
                                        <p:attrNameLst>
                                          <p:attrName>style.visibility</p:attrName>
                                        </p:attrNameLst>
                                      </p:cBhvr>
                                      <p:to>
                                        <p:strVal val="visible"/>
                                      </p:to>
                                    </p:set>
                                    <p:anim calcmode="lin" valueType="num">
                                      <p:cBhvr additive="base">
                                        <p:cTn id="61" dur="500" fill="hold"/>
                                        <p:tgtEl>
                                          <p:spTgt spid="521239"/>
                                        </p:tgtEl>
                                        <p:attrNameLst>
                                          <p:attrName>ppt_x</p:attrName>
                                        </p:attrNameLst>
                                      </p:cBhvr>
                                      <p:tavLst>
                                        <p:tav tm="0">
                                          <p:val>
                                            <p:strVal val="#ppt_x"/>
                                          </p:val>
                                        </p:tav>
                                        <p:tav tm="100000">
                                          <p:val>
                                            <p:strVal val="#ppt_x"/>
                                          </p:val>
                                        </p:tav>
                                      </p:tavLst>
                                    </p:anim>
                                    <p:anim calcmode="lin" valueType="num">
                                      <p:cBhvr additive="base">
                                        <p:cTn id="62" dur="500" fill="hold"/>
                                        <p:tgtEl>
                                          <p:spTgt spid="521239"/>
                                        </p:tgtEl>
                                        <p:attrNameLst>
                                          <p:attrName>ppt_y</p:attrName>
                                        </p:attrNameLst>
                                      </p:cBhvr>
                                      <p:tavLst>
                                        <p:tav tm="0">
                                          <p:val>
                                            <p:strVal val="1+#ppt_h/2"/>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4" fill="hold" grpId="0" nodeType="clickEffect">
                                  <p:stCondLst>
                                    <p:cond delay="0"/>
                                  </p:stCondLst>
                                  <p:childTnLst>
                                    <p:set>
                                      <p:cBhvr>
                                        <p:cTn id="66" dur="1" fill="hold">
                                          <p:stCondLst>
                                            <p:cond delay="0"/>
                                          </p:stCondLst>
                                        </p:cTn>
                                        <p:tgtEl>
                                          <p:spTgt spid="521260"/>
                                        </p:tgtEl>
                                        <p:attrNameLst>
                                          <p:attrName>style.visibility</p:attrName>
                                        </p:attrNameLst>
                                      </p:cBhvr>
                                      <p:to>
                                        <p:strVal val="visible"/>
                                      </p:to>
                                    </p:set>
                                    <p:anim calcmode="lin" valueType="num">
                                      <p:cBhvr additive="base">
                                        <p:cTn id="67" dur="500" fill="hold"/>
                                        <p:tgtEl>
                                          <p:spTgt spid="521260"/>
                                        </p:tgtEl>
                                        <p:attrNameLst>
                                          <p:attrName>ppt_x</p:attrName>
                                        </p:attrNameLst>
                                      </p:cBhvr>
                                      <p:tavLst>
                                        <p:tav tm="0">
                                          <p:val>
                                            <p:strVal val="#ppt_x"/>
                                          </p:val>
                                        </p:tav>
                                        <p:tav tm="100000">
                                          <p:val>
                                            <p:strVal val="#ppt_x"/>
                                          </p:val>
                                        </p:tav>
                                      </p:tavLst>
                                    </p:anim>
                                    <p:anim calcmode="lin" valueType="num">
                                      <p:cBhvr additive="base">
                                        <p:cTn id="68" dur="500" fill="hold"/>
                                        <p:tgtEl>
                                          <p:spTgt spid="521260"/>
                                        </p:tgtEl>
                                        <p:attrNameLst>
                                          <p:attrName>ppt_y</p:attrName>
                                        </p:attrNameLst>
                                      </p:cBhvr>
                                      <p:tavLst>
                                        <p:tav tm="0">
                                          <p:val>
                                            <p:strVal val="1+#ppt_h/2"/>
                                          </p:val>
                                        </p:tav>
                                        <p:tav tm="100000">
                                          <p:val>
                                            <p:strVal val="#ppt_y"/>
                                          </p:val>
                                        </p:tav>
                                      </p:tavLst>
                                    </p:anim>
                                  </p:childTnLst>
                                </p:cTn>
                              </p:par>
                              <p:par>
                                <p:cTn id="69" presetID="2" presetClass="entr" presetSubtype="4" fill="hold" grpId="0" nodeType="withEffect">
                                  <p:stCondLst>
                                    <p:cond delay="0"/>
                                  </p:stCondLst>
                                  <p:childTnLst>
                                    <p:set>
                                      <p:cBhvr>
                                        <p:cTn id="70" dur="1" fill="hold">
                                          <p:stCondLst>
                                            <p:cond delay="0"/>
                                          </p:stCondLst>
                                        </p:cTn>
                                        <p:tgtEl>
                                          <p:spTgt spid="521261"/>
                                        </p:tgtEl>
                                        <p:attrNameLst>
                                          <p:attrName>style.visibility</p:attrName>
                                        </p:attrNameLst>
                                      </p:cBhvr>
                                      <p:to>
                                        <p:strVal val="visible"/>
                                      </p:to>
                                    </p:set>
                                    <p:anim calcmode="lin" valueType="num">
                                      <p:cBhvr additive="base">
                                        <p:cTn id="71" dur="500" fill="hold"/>
                                        <p:tgtEl>
                                          <p:spTgt spid="521261"/>
                                        </p:tgtEl>
                                        <p:attrNameLst>
                                          <p:attrName>ppt_x</p:attrName>
                                        </p:attrNameLst>
                                      </p:cBhvr>
                                      <p:tavLst>
                                        <p:tav tm="0">
                                          <p:val>
                                            <p:strVal val="#ppt_x"/>
                                          </p:val>
                                        </p:tav>
                                        <p:tav tm="100000">
                                          <p:val>
                                            <p:strVal val="#ppt_x"/>
                                          </p:val>
                                        </p:tav>
                                      </p:tavLst>
                                    </p:anim>
                                    <p:anim calcmode="lin" valueType="num">
                                      <p:cBhvr additive="base">
                                        <p:cTn id="72" dur="500" fill="hold"/>
                                        <p:tgtEl>
                                          <p:spTgt spid="521261"/>
                                        </p:tgtEl>
                                        <p:attrNameLst>
                                          <p:attrName>ppt_y</p:attrName>
                                        </p:attrNameLst>
                                      </p:cBhvr>
                                      <p:tavLst>
                                        <p:tav tm="0">
                                          <p:val>
                                            <p:strVal val="1+#ppt_h/2"/>
                                          </p:val>
                                        </p:tav>
                                        <p:tav tm="100000">
                                          <p:val>
                                            <p:strVal val="#ppt_y"/>
                                          </p:val>
                                        </p:tav>
                                      </p:tavLst>
                                    </p:anim>
                                  </p:childTnLst>
                                </p:cTn>
                              </p:par>
                            </p:childTnLst>
                          </p:cTn>
                        </p:par>
                      </p:childTnLst>
                    </p:cTn>
                  </p:par>
                  <p:par>
                    <p:cTn id="73" fill="hold">
                      <p:stCondLst>
                        <p:cond delay="indefinite"/>
                      </p:stCondLst>
                      <p:childTnLst>
                        <p:par>
                          <p:cTn id="74" fill="hold">
                            <p:stCondLst>
                              <p:cond delay="0"/>
                            </p:stCondLst>
                            <p:childTnLst>
                              <p:par>
                                <p:cTn id="75" presetID="2" presetClass="entr" presetSubtype="4" fill="hold" grpId="0" nodeType="clickEffect">
                                  <p:stCondLst>
                                    <p:cond delay="0"/>
                                  </p:stCondLst>
                                  <p:childTnLst>
                                    <p:set>
                                      <p:cBhvr>
                                        <p:cTn id="76" dur="1" fill="hold">
                                          <p:stCondLst>
                                            <p:cond delay="0"/>
                                          </p:stCondLst>
                                        </p:cTn>
                                        <p:tgtEl>
                                          <p:spTgt spid="523277"/>
                                        </p:tgtEl>
                                        <p:attrNameLst>
                                          <p:attrName>style.visibility</p:attrName>
                                        </p:attrNameLst>
                                      </p:cBhvr>
                                      <p:to>
                                        <p:strVal val="visible"/>
                                      </p:to>
                                    </p:set>
                                    <p:anim calcmode="lin" valueType="num">
                                      <p:cBhvr additive="base">
                                        <p:cTn id="77" dur="500" fill="hold"/>
                                        <p:tgtEl>
                                          <p:spTgt spid="523277"/>
                                        </p:tgtEl>
                                        <p:attrNameLst>
                                          <p:attrName>ppt_x</p:attrName>
                                        </p:attrNameLst>
                                      </p:cBhvr>
                                      <p:tavLst>
                                        <p:tav tm="0">
                                          <p:val>
                                            <p:strVal val="#ppt_x"/>
                                          </p:val>
                                        </p:tav>
                                        <p:tav tm="100000">
                                          <p:val>
                                            <p:strVal val="#ppt_x"/>
                                          </p:val>
                                        </p:tav>
                                      </p:tavLst>
                                    </p:anim>
                                    <p:anim calcmode="lin" valueType="num">
                                      <p:cBhvr additive="base">
                                        <p:cTn id="78" dur="500" fill="hold"/>
                                        <p:tgtEl>
                                          <p:spTgt spid="523277"/>
                                        </p:tgtEl>
                                        <p:attrNameLst>
                                          <p:attrName>ppt_y</p:attrName>
                                        </p:attrNameLst>
                                      </p:cBhvr>
                                      <p:tavLst>
                                        <p:tav tm="0">
                                          <p:val>
                                            <p:strVal val="1+#ppt_h/2"/>
                                          </p:val>
                                        </p:tav>
                                        <p:tav tm="100000">
                                          <p:val>
                                            <p:strVal val="#ppt_y"/>
                                          </p:val>
                                        </p:tav>
                                      </p:tavLst>
                                    </p:anim>
                                  </p:childTnLst>
                                </p:cTn>
                              </p:par>
                            </p:childTnLst>
                          </p:cTn>
                        </p:par>
                      </p:childTnLst>
                    </p:cTn>
                  </p:par>
                  <p:par>
                    <p:cTn id="79" fill="hold">
                      <p:stCondLst>
                        <p:cond delay="indefinite"/>
                      </p:stCondLst>
                      <p:childTnLst>
                        <p:par>
                          <p:cTn id="80" fill="hold">
                            <p:stCondLst>
                              <p:cond delay="0"/>
                            </p:stCondLst>
                            <p:childTnLst>
                              <p:par>
                                <p:cTn id="81" presetID="2" presetClass="entr" presetSubtype="4" fill="hold" nodeType="clickEffect">
                                  <p:stCondLst>
                                    <p:cond delay="0"/>
                                  </p:stCondLst>
                                  <p:childTnLst>
                                    <p:set>
                                      <p:cBhvr>
                                        <p:cTn id="82" dur="1" fill="hold">
                                          <p:stCondLst>
                                            <p:cond delay="0"/>
                                          </p:stCondLst>
                                        </p:cTn>
                                        <p:tgtEl>
                                          <p:spTgt spid="523278">
                                            <p:txEl>
                                              <p:pRg st="0" end="0"/>
                                            </p:txEl>
                                          </p:spTgt>
                                        </p:tgtEl>
                                        <p:attrNameLst>
                                          <p:attrName>style.visibility</p:attrName>
                                        </p:attrNameLst>
                                      </p:cBhvr>
                                      <p:to>
                                        <p:strVal val="visible"/>
                                      </p:to>
                                    </p:set>
                                    <p:anim calcmode="lin" valueType="num">
                                      <p:cBhvr additive="base">
                                        <p:cTn id="83" dur="500" fill="hold"/>
                                        <p:tgtEl>
                                          <p:spTgt spid="523278">
                                            <p:txEl>
                                              <p:pRg st="0" end="0"/>
                                            </p:txEl>
                                          </p:spTgt>
                                        </p:tgtEl>
                                        <p:attrNameLst>
                                          <p:attrName>ppt_x</p:attrName>
                                        </p:attrNameLst>
                                      </p:cBhvr>
                                      <p:tavLst>
                                        <p:tav tm="0">
                                          <p:val>
                                            <p:strVal val="#ppt_x"/>
                                          </p:val>
                                        </p:tav>
                                        <p:tav tm="100000">
                                          <p:val>
                                            <p:strVal val="#ppt_x"/>
                                          </p:val>
                                        </p:tav>
                                      </p:tavLst>
                                    </p:anim>
                                    <p:anim calcmode="lin" valueType="num">
                                      <p:cBhvr additive="base">
                                        <p:cTn id="84" dur="500" fill="hold"/>
                                        <p:tgtEl>
                                          <p:spTgt spid="523278">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85" fill="hold">
                      <p:stCondLst>
                        <p:cond delay="indefinite"/>
                      </p:stCondLst>
                      <p:childTnLst>
                        <p:par>
                          <p:cTn id="86" fill="hold">
                            <p:stCondLst>
                              <p:cond delay="0"/>
                            </p:stCondLst>
                            <p:childTnLst>
                              <p:par>
                                <p:cTn id="87" presetID="2" presetClass="entr" presetSubtype="4" fill="hold" nodeType="clickEffect">
                                  <p:stCondLst>
                                    <p:cond delay="0"/>
                                  </p:stCondLst>
                                  <p:childTnLst>
                                    <p:set>
                                      <p:cBhvr>
                                        <p:cTn id="88" dur="1" fill="hold">
                                          <p:stCondLst>
                                            <p:cond delay="0"/>
                                          </p:stCondLst>
                                        </p:cTn>
                                        <p:tgtEl>
                                          <p:spTgt spid="523278">
                                            <p:txEl>
                                              <p:pRg st="1" end="1"/>
                                            </p:txEl>
                                          </p:spTgt>
                                        </p:tgtEl>
                                        <p:attrNameLst>
                                          <p:attrName>style.visibility</p:attrName>
                                        </p:attrNameLst>
                                      </p:cBhvr>
                                      <p:to>
                                        <p:strVal val="visible"/>
                                      </p:to>
                                    </p:set>
                                    <p:anim calcmode="lin" valueType="num">
                                      <p:cBhvr additive="base">
                                        <p:cTn id="89" dur="500" fill="hold"/>
                                        <p:tgtEl>
                                          <p:spTgt spid="523278">
                                            <p:txEl>
                                              <p:pRg st="1" end="1"/>
                                            </p:txEl>
                                          </p:spTgt>
                                        </p:tgtEl>
                                        <p:attrNameLst>
                                          <p:attrName>ppt_x</p:attrName>
                                        </p:attrNameLst>
                                      </p:cBhvr>
                                      <p:tavLst>
                                        <p:tav tm="0">
                                          <p:val>
                                            <p:strVal val="#ppt_x"/>
                                          </p:val>
                                        </p:tav>
                                        <p:tav tm="100000">
                                          <p:val>
                                            <p:strVal val="#ppt_x"/>
                                          </p:val>
                                        </p:tav>
                                      </p:tavLst>
                                    </p:anim>
                                    <p:anim calcmode="lin" valueType="num">
                                      <p:cBhvr additive="base">
                                        <p:cTn id="90" dur="500" fill="hold"/>
                                        <p:tgtEl>
                                          <p:spTgt spid="523278">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1218" grpId="0" bldLvl="0" animBg="1"/>
      <p:bldP spid="521235" grpId="0" bldLvl="0" animBg="1"/>
      <p:bldP spid="521236" grpId="0" bldLvl="0" animBg="1"/>
      <p:bldP spid="521237" grpId="0" animBg="1"/>
      <p:bldP spid="521238" grpId="0" bldLvl="0" animBg="1"/>
      <p:bldP spid="521239" grpId="0" bldLvl="0" animBg="1"/>
      <p:bldP spid="521255" grpId="0" bldLvl="0" animBg="1"/>
      <p:bldP spid="521256" grpId="0" bldLvl="0" animBg="1"/>
      <p:bldP spid="521258" grpId="0" bldLvl="0" animBg="1"/>
      <p:bldP spid="521259" grpId="0" bldLvl="0" animBg="1"/>
      <p:bldP spid="521260" grpId="0" bldLvl="0" animBg="1"/>
      <p:bldP spid="521261" grpId="0" bldLvl="0" animBg="1"/>
      <p:bldP spid="523277" grpId="0" bldLvl="0" animBg="1"/>
    </p:bldLst>
  </p:timing>
</p:sld>
</file>

<file path=ppt/theme/theme1.xml><?xml version="1.0" encoding="utf-8"?>
<a:theme xmlns:a="http://schemas.openxmlformats.org/drawingml/2006/main" name="Beam">
  <a:themeElements>
    <a:clrScheme name="Beam 2">
      <a:dk1>
        <a:srgbClr val="000080"/>
      </a:dk1>
      <a:lt1>
        <a:srgbClr val="FFFFFF"/>
      </a:lt1>
      <a:dk2>
        <a:srgbClr val="000099"/>
      </a:dk2>
      <a:lt2>
        <a:srgbClr val="FFFFFF"/>
      </a:lt2>
      <a:accent1>
        <a:srgbClr val="3366FF"/>
      </a:accent1>
      <a:accent2>
        <a:srgbClr val="7B46D0"/>
      </a:accent2>
      <a:accent3>
        <a:srgbClr val="AAAACA"/>
      </a:accent3>
      <a:accent4>
        <a:srgbClr val="DADADA"/>
      </a:accent4>
      <a:accent5>
        <a:srgbClr val="ADB8FF"/>
      </a:accent5>
      <a:accent6>
        <a:srgbClr val="6F3FBC"/>
      </a:accent6>
      <a:hlink>
        <a:srgbClr val="86D1EC"/>
      </a:hlink>
      <a:folHlink>
        <a:srgbClr val="45C984"/>
      </a:folHlink>
    </a:clrScheme>
    <a:fontScheme name="Beam">
      <a:majorFont>
        <a:latin typeface="Arial"/>
        <a:ea typeface="宋体"/>
        <a:cs typeface=""/>
      </a:majorFont>
      <a:minorFont>
        <a:latin typeface="Arial"/>
        <a:ea typeface="宋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blipFill dpi="0" rotWithShape="0">
          <a:blip xmlns:r="http://schemas.openxmlformats.org/officeDocument/2006/relationships"/>
          <a:srcRect/>
          <a:tile tx="0" ty="0" sx="100000" sy="100000" flip="none" algn="tl"/>
        </a:blipFill>
        <a:ln w="28575" cap="sq" cmpd="sng" algn="ctr">
          <a:solidFill>
            <a:schemeClr val="tx1"/>
          </a:solidFill>
          <a:prstDash val="solid"/>
          <a:round/>
          <a:headEnd type="none" w="med" len="med"/>
          <a:tailEnd type="none" w="med" len="med"/>
        </a:ln>
        <a:effectLst>
          <a:outerShdw dist="17961" dir="2700000" algn="ctr" rotWithShape="0">
            <a:schemeClr val="bg2"/>
          </a:outerShdw>
        </a:effectLst>
      </a:spPr>
      <a:bodyPr vert="horz" wrap="none" lIns="91440" tIns="45720" rIns="91440" bIns="45720" numCol="1" anchor="ctr" anchorCtr="0" compatLnSpc="1"/>
      <a:lstStyle>
        <a:defPPr marL="0" marR="0" indent="0" algn="l" defTabSz="914400" rtl="0" eaLnBrk="1" fontAlgn="base" latinLnBrk="0" hangingPunct="1">
          <a:lnSpc>
            <a:spcPct val="100000"/>
          </a:lnSpc>
          <a:spcBef>
            <a:spcPct val="0"/>
          </a:spcBef>
          <a:spcAft>
            <a:spcPct val="0"/>
          </a:spcAft>
          <a:buClrTx/>
          <a:buSzTx/>
          <a:buFontTx/>
          <a:buNone/>
          <a:defRPr kumimoji="0" lang="zh-CN" altLang="en-US" sz="2800" b="0" i="0" u="none" strike="noStrike" cap="none" normalizeH="0" baseline="0" smtClean="0">
            <a:ln>
              <a:noFill/>
            </a:ln>
            <a:solidFill>
              <a:srgbClr val="FFFF00"/>
            </a:solidFill>
            <a:effectLst/>
            <a:latin typeface="Arial" panose="020B0604020202020204" pitchFamily="34" charset="0"/>
            <a:ea typeface="楷体_GB2312" pitchFamily="49" charset="-122"/>
          </a:defRPr>
        </a:defPPr>
      </a:lstStyle>
    </a:spDef>
    <a:lnDef>
      <a:spPr bwMode="auto">
        <a:xfrm>
          <a:off x="0" y="0"/>
          <a:ext cx="1" cy="1"/>
        </a:xfrm>
        <a:custGeom>
          <a:avLst/>
          <a:gdLst/>
          <a:ahLst/>
          <a:cxnLst/>
          <a:rect l="0" t="0" r="0" b="0"/>
          <a:pathLst/>
        </a:custGeom>
        <a:blipFill dpi="0" rotWithShape="0">
          <a:blip xmlns:r="http://schemas.openxmlformats.org/officeDocument/2006/relationships"/>
          <a:srcRect/>
          <a:tile tx="0" ty="0" sx="100000" sy="100000" flip="none" algn="tl"/>
        </a:blipFill>
        <a:ln w="28575" cap="sq" cmpd="sng" algn="ctr">
          <a:solidFill>
            <a:schemeClr val="tx1"/>
          </a:solidFill>
          <a:prstDash val="solid"/>
          <a:round/>
          <a:headEnd type="none" w="med" len="med"/>
          <a:tailEnd type="none" w="med" len="med"/>
        </a:ln>
        <a:effectLst>
          <a:outerShdw dist="17961" dir="2700000" algn="ctr" rotWithShape="0">
            <a:schemeClr val="bg2"/>
          </a:outerShdw>
        </a:effectLst>
      </a:spPr>
      <a:bodyPr vert="horz" wrap="none" lIns="91440" tIns="45720" rIns="91440" bIns="45720" numCol="1" anchor="ctr" anchorCtr="0" compatLnSpc="1"/>
      <a:lstStyle>
        <a:defPPr marL="0" marR="0" indent="0" algn="l" defTabSz="914400" rtl="0" eaLnBrk="1" fontAlgn="base" latinLnBrk="0" hangingPunct="1">
          <a:lnSpc>
            <a:spcPct val="100000"/>
          </a:lnSpc>
          <a:spcBef>
            <a:spcPct val="0"/>
          </a:spcBef>
          <a:spcAft>
            <a:spcPct val="0"/>
          </a:spcAft>
          <a:buClrTx/>
          <a:buSzTx/>
          <a:buFontTx/>
          <a:buNone/>
          <a:defRPr kumimoji="0" lang="zh-CN" altLang="en-US" sz="2800" b="0" i="0" u="none" strike="noStrike" cap="none" normalizeH="0" baseline="0" smtClean="0">
            <a:ln>
              <a:noFill/>
            </a:ln>
            <a:solidFill>
              <a:srgbClr val="FFFF00"/>
            </a:solidFill>
            <a:effectLst/>
            <a:latin typeface="Arial" panose="020B0604020202020204" pitchFamily="34" charset="0"/>
            <a:ea typeface="楷体_GB2312" pitchFamily="49" charset="-122"/>
          </a:defRPr>
        </a:defPPr>
      </a:lstStyle>
    </a:lnDef>
  </a:objectDefaults>
  <a:extraClrSchemeLst>
    <a:extraClrScheme>
      <a:clrScheme name="Beam 1">
        <a:dk1>
          <a:srgbClr val="1A006C"/>
        </a:dk1>
        <a:lt1>
          <a:srgbClr val="FFFFFF"/>
        </a:lt1>
        <a:dk2>
          <a:srgbClr val="000066"/>
        </a:dk2>
        <a:lt2>
          <a:srgbClr val="CCCCFF"/>
        </a:lt2>
        <a:accent1>
          <a:srgbClr val="0099CC"/>
        </a:accent1>
        <a:accent2>
          <a:srgbClr val="6600CC"/>
        </a:accent2>
        <a:accent3>
          <a:srgbClr val="AAAAB8"/>
        </a:accent3>
        <a:accent4>
          <a:srgbClr val="DADADA"/>
        </a:accent4>
        <a:accent5>
          <a:srgbClr val="AACAE2"/>
        </a:accent5>
        <a:accent6>
          <a:srgbClr val="5C00B9"/>
        </a:accent6>
        <a:hlink>
          <a:srgbClr val="9999FF"/>
        </a:hlink>
        <a:folHlink>
          <a:srgbClr val="33CCCC"/>
        </a:folHlink>
      </a:clrScheme>
      <a:clrMap bg1="dk2" tx1="lt1" bg2="dk1" tx2="lt2" accent1="accent1" accent2="accent2" accent3="accent3" accent4="accent4" accent5="accent5" accent6="accent6" hlink="hlink" folHlink="folHlink"/>
    </a:extraClrScheme>
    <a:extraClrScheme>
      <a:clrScheme name="Beam 2">
        <a:dk1>
          <a:srgbClr val="000080"/>
        </a:dk1>
        <a:lt1>
          <a:srgbClr val="FFFFFF"/>
        </a:lt1>
        <a:dk2>
          <a:srgbClr val="000099"/>
        </a:dk2>
        <a:lt2>
          <a:srgbClr val="FFFFFF"/>
        </a:lt2>
        <a:accent1>
          <a:srgbClr val="3366FF"/>
        </a:accent1>
        <a:accent2>
          <a:srgbClr val="7B46D0"/>
        </a:accent2>
        <a:accent3>
          <a:srgbClr val="AAAACA"/>
        </a:accent3>
        <a:accent4>
          <a:srgbClr val="DADADA"/>
        </a:accent4>
        <a:accent5>
          <a:srgbClr val="ADB8FF"/>
        </a:accent5>
        <a:accent6>
          <a:srgbClr val="6F3FBC"/>
        </a:accent6>
        <a:hlink>
          <a:srgbClr val="86D1EC"/>
        </a:hlink>
        <a:folHlink>
          <a:srgbClr val="45C984"/>
        </a:folHlink>
      </a:clrScheme>
      <a:clrMap bg1="dk2" tx1="lt1" bg2="dk1" tx2="lt2" accent1="accent1" accent2="accent2" accent3="accent3" accent4="accent4" accent5="accent5" accent6="accent6" hlink="hlink" folHlink="folHlink"/>
    </a:extraClrScheme>
    <a:extraClrScheme>
      <a:clrScheme name="Beam 3">
        <a:dk1>
          <a:srgbClr val="3F4873"/>
        </a:dk1>
        <a:lt1>
          <a:srgbClr val="FFFFFF"/>
        </a:lt1>
        <a:dk2>
          <a:srgbClr val="4F598D"/>
        </a:dk2>
        <a:lt2>
          <a:srgbClr val="CCECFF"/>
        </a:lt2>
        <a:accent1>
          <a:srgbClr val="0099CC"/>
        </a:accent1>
        <a:accent2>
          <a:srgbClr val="4C8470"/>
        </a:accent2>
        <a:accent3>
          <a:srgbClr val="B2B5C5"/>
        </a:accent3>
        <a:accent4>
          <a:srgbClr val="DADADA"/>
        </a:accent4>
        <a:accent5>
          <a:srgbClr val="AACAE2"/>
        </a:accent5>
        <a:accent6>
          <a:srgbClr val="447765"/>
        </a:accent6>
        <a:hlink>
          <a:srgbClr val="99CC00"/>
        </a:hlink>
        <a:folHlink>
          <a:srgbClr val="96A4C8"/>
        </a:folHlink>
      </a:clrScheme>
      <a:clrMap bg1="dk2" tx1="lt1" bg2="dk1" tx2="lt2" accent1="accent1" accent2="accent2" accent3="accent3" accent4="accent4" accent5="accent5" accent6="accent6" hlink="hlink" folHlink="folHlink"/>
    </a:extraClrScheme>
    <a:extraClrScheme>
      <a:clrScheme name="Beam 4">
        <a:dk1>
          <a:srgbClr val="006E6B"/>
        </a:dk1>
        <a:lt1>
          <a:srgbClr val="FFFFFF"/>
        </a:lt1>
        <a:dk2>
          <a:srgbClr val="008080"/>
        </a:dk2>
        <a:lt2>
          <a:srgbClr val="E2EFCD"/>
        </a:lt2>
        <a:accent1>
          <a:srgbClr val="33CCCC"/>
        </a:accent1>
        <a:accent2>
          <a:srgbClr val="6352B8"/>
        </a:accent2>
        <a:accent3>
          <a:srgbClr val="AAC0C0"/>
        </a:accent3>
        <a:accent4>
          <a:srgbClr val="DADADA"/>
        </a:accent4>
        <a:accent5>
          <a:srgbClr val="ADE2E2"/>
        </a:accent5>
        <a:accent6>
          <a:srgbClr val="5949A6"/>
        </a:accent6>
        <a:hlink>
          <a:srgbClr val="CCFFFF"/>
        </a:hlink>
        <a:folHlink>
          <a:srgbClr val="99CCFF"/>
        </a:folHlink>
      </a:clrScheme>
      <a:clrMap bg1="dk2" tx1="lt1" bg2="dk1" tx2="lt2" accent1="accent1" accent2="accent2" accent3="accent3" accent4="accent4" accent5="accent5" accent6="accent6" hlink="hlink" folHlink="folHlink"/>
    </a:extraClrScheme>
    <a:extraClrScheme>
      <a:clrScheme name="Beam 5">
        <a:dk1>
          <a:srgbClr val="48562C"/>
        </a:dk1>
        <a:lt1>
          <a:srgbClr val="FFFFFF"/>
        </a:lt1>
        <a:dk2>
          <a:srgbClr val="546434"/>
        </a:dk2>
        <a:lt2>
          <a:srgbClr val="FFFFCC"/>
        </a:lt2>
        <a:accent1>
          <a:srgbClr val="7B8A6E"/>
        </a:accent1>
        <a:accent2>
          <a:srgbClr val="527C3A"/>
        </a:accent2>
        <a:accent3>
          <a:srgbClr val="B3B8AE"/>
        </a:accent3>
        <a:accent4>
          <a:srgbClr val="DADADA"/>
        </a:accent4>
        <a:accent5>
          <a:srgbClr val="BFC4BA"/>
        </a:accent5>
        <a:accent6>
          <a:srgbClr val="497034"/>
        </a:accent6>
        <a:hlink>
          <a:srgbClr val="55B55E"/>
        </a:hlink>
        <a:folHlink>
          <a:srgbClr val="85B3B1"/>
        </a:folHlink>
      </a:clrScheme>
      <a:clrMap bg1="dk2" tx1="lt1" bg2="dk1" tx2="lt2" accent1="accent1" accent2="accent2" accent3="accent3" accent4="accent4" accent5="accent5" accent6="accent6" hlink="hlink" folHlink="folHlink"/>
    </a:extraClrScheme>
    <a:extraClrScheme>
      <a:clrScheme name="Beam 6">
        <a:dk1>
          <a:srgbClr val="96B29E"/>
        </a:dk1>
        <a:lt1>
          <a:srgbClr val="FFFFFF"/>
        </a:lt1>
        <a:dk2>
          <a:srgbClr val="A5BDAC"/>
        </a:dk2>
        <a:lt2>
          <a:srgbClr val="FFFFCC"/>
        </a:lt2>
        <a:accent1>
          <a:srgbClr val="4E8880"/>
        </a:accent1>
        <a:accent2>
          <a:srgbClr val="2F71B9"/>
        </a:accent2>
        <a:accent3>
          <a:srgbClr val="CFDBD2"/>
        </a:accent3>
        <a:accent4>
          <a:srgbClr val="DADADA"/>
        </a:accent4>
        <a:accent5>
          <a:srgbClr val="B2C3C0"/>
        </a:accent5>
        <a:accent6>
          <a:srgbClr val="2A66A7"/>
        </a:accent6>
        <a:hlink>
          <a:srgbClr val="9DC0E7"/>
        </a:hlink>
        <a:folHlink>
          <a:srgbClr val="54CA89"/>
        </a:folHlink>
      </a:clrScheme>
      <a:clrMap bg1="dk2" tx1="lt1" bg2="dk1" tx2="lt2" accent1="accent1" accent2="accent2" accent3="accent3" accent4="accent4" accent5="accent5" accent6="accent6" hlink="hlink" folHlink="folHlink"/>
    </a:extraClrScheme>
    <a:extraClrScheme>
      <a:clrScheme name="Beam 7">
        <a:dk1>
          <a:srgbClr val="D49C00"/>
        </a:dk1>
        <a:lt1>
          <a:srgbClr val="FFFFFF"/>
        </a:lt1>
        <a:dk2>
          <a:srgbClr val="CC9900"/>
        </a:dk2>
        <a:lt2>
          <a:srgbClr val="CEBD40"/>
        </a:lt2>
        <a:accent1>
          <a:srgbClr val="CC6600"/>
        </a:accent1>
        <a:accent2>
          <a:srgbClr val="808000"/>
        </a:accent2>
        <a:accent3>
          <a:srgbClr val="E2CAAA"/>
        </a:accent3>
        <a:accent4>
          <a:srgbClr val="DADADA"/>
        </a:accent4>
        <a:accent5>
          <a:srgbClr val="E2B8AA"/>
        </a:accent5>
        <a:accent6>
          <a:srgbClr val="737300"/>
        </a:accent6>
        <a:hlink>
          <a:srgbClr val="FF9900"/>
        </a:hlink>
        <a:folHlink>
          <a:srgbClr val="FFFF99"/>
        </a:folHlink>
      </a:clrScheme>
      <a:clrMap bg1="dk2" tx1="lt1" bg2="dk1" tx2="lt2" accent1="accent1" accent2="accent2" accent3="accent3" accent4="accent4" accent5="accent5" accent6="accent6" hlink="hlink" folHlink="folHlink"/>
    </a:extraClrScheme>
    <a:extraClrScheme>
      <a:clrScheme name="Beam 8">
        <a:dk1>
          <a:srgbClr val="881700"/>
        </a:dk1>
        <a:lt1>
          <a:srgbClr val="FAF9E6"/>
        </a:lt1>
        <a:dk2>
          <a:srgbClr val="990000"/>
        </a:dk2>
        <a:lt2>
          <a:srgbClr val="EADC78"/>
        </a:lt2>
        <a:accent1>
          <a:srgbClr val="FF6600"/>
        </a:accent1>
        <a:accent2>
          <a:srgbClr val="B86D52"/>
        </a:accent2>
        <a:accent3>
          <a:srgbClr val="CAAAAA"/>
        </a:accent3>
        <a:accent4>
          <a:srgbClr val="D6D5C4"/>
        </a:accent4>
        <a:accent5>
          <a:srgbClr val="FFB8AA"/>
        </a:accent5>
        <a:accent6>
          <a:srgbClr val="A66249"/>
        </a:accent6>
        <a:hlink>
          <a:srgbClr val="D78D15"/>
        </a:hlink>
        <a:folHlink>
          <a:srgbClr val="C6B37E"/>
        </a:folHlink>
      </a:clrScheme>
      <a:clrMap bg1="dk2" tx1="lt1" bg2="dk1" tx2="lt2" accent1="accent1" accent2="accent2" accent3="accent3" accent4="accent4" accent5="accent5" accent6="accent6" hlink="hlink" folHlink="folHlink"/>
    </a:extraClrScheme>
    <a:extraClrScheme>
      <a:clrScheme name="Beam 9">
        <a:dk1>
          <a:srgbClr val="000000"/>
        </a:dk1>
        <a:lt1>
          <a:srgbClr val="FFFFFF"/>
        </a:lt1>
        <a:dk2>
          <a:srgbClr val="000000"/>
        </a:dk2>
        <a:lt2>
          <a:srgbClr val="DDDDDD"/>
        </a:lt2>
        <a:accent1>
          <a:srgbClr val="E6F5F6"/>
        </a:accent1>
        <a:accent2>
          <a:srgbClr val="A5E1A8"/>
        </a:accent2>
        <a:accent3>
          <a:srgbClr val="FFFFFF"/>
        </a:accent3>
        <a:accent4>
          <a:srgbClr val="000000"/>
        </a:accent4>
        <a:accent5>
          <a:srgbClr val="F0F9FA"/>
        </a:accent5>
        <a:accent6>
          <a:srgbClr val="95CC98"/>
        </a:accent6>
        <a:hlink>
          <a:srgbClr val="5B00B6"/>
        </a:hlink>
        <a:folHlink>
          <a:srgbClr val="34988E"/>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Beam</Template>
  <TotalTime>0</TotalTime>
  <Words>4316</Words>
  <Application>Microsoft Office PowerPoint</Application>
  <PresentationFormat>全屏显示(4:3)</PresentationFormat>
  <Paragraphs>281</Paragraphs>
  <Slides>37</Slides>
  <Notes>1</Notes>
  <HiddenSlides>0</HiddenSlides>
  <MMClips>0</MMClips>
  <ScaleCrop>false</ScaleCrop>
  <HeadingPairs>
    <vt:vector size="8" baseType="variant">
      <vt:variant>
        <vt:lpstr>已用的字体</vt:lpstr>
      </vt:variant>
      <vt:variant>
        <vt:i4>9</vt:i4>
      </vt:variant>
      <vt:variant>
        <vt:lpstr>主题</vt:lpstr>
      </vt:variant>
      <vt:variant>
        <vt:i4>1</vt:i4>
      </vt:variant>
      <vt:variant>
        <vt:lpstr>嵌入 OLE 服务器</vt:lpstr>
      </vt:variant>
      <vt:variant>
        <vt:i4>1</vt:i4>
      </vt:variant>
      <vt:variant>
        <vt:lpstr>幻灯片标题</vt:lpstr>
      </vt:variant>
      <vt:variant>
        <vt:i4>37</vt:i4>
      </vt:variant>
    </vt:vector>
  </HeadingPairs>
  <TitlesOfParts>
    <vt:vector size="48" baseType="lpstr">
      <vt:lpstr>华文楷体</vt:lpstr>
      <vt:lpstr>华文新魏</vt:lpstr>
      <vt:lpstr>华文行楷</vt:lpstr>
      <vt:lpstr>楷体_GB2312</vt:lpstr>
      <vt:lpstr>隶书</vt:lpstr>
      <vt:lpstr>宋体</vt:lpstr>
      <vt:lpstr>Arial</vt:lpstr>
      <vt:lpstr>Times New Roman</vt:lpstr>
      <vt:lpstr>Wingdings</vt:lpstr>
      <vt:lpstr>Beam</vt:lpstr>
      <vt:lpstr>Visio</vt:lpstr>
      <vt:lpstr>现代仪器设计</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xjtu</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幻灯片 1</dc:title>
  <dc:creator>zyz</dc:creator>
  <cp:lastModifiedBy>PC</cp:lastModifiedBy>
  <cp:revision>936</cp:revision>
  <dcterms:created xsi:type="dcterms:W3CDTF">2002-05-27T07:30:00Z</dcterms:created>
  <dcterms:modified xsi:type="dcterms:W3CDTF">2023-02-19T08:55:40Z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5F1DCE12B208406BA93FDE64B6EF4715</vt:lpwstr>
  </property>
  <property fmtid="{D5CDD505-2E9C-101B-9397-08002B2CF9AE}" pid="3" name="KSOProductBuildVer">
    <vt:lpwstr>2052-11.1.0.11294</vt:lpwstr>
  </property>
</Properties>
</file>