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6.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showGuides="1">
      <p:cViewPr>
        <p:scale>
          <a:sx n="100" d="100"/>
          <a:sy n="100" d="100"/>
        </p:scale>
        <p:origin x="1728" y="14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B7EB09-4349-4B30-B555-7CF59E90207B}" type="doc">
      <dgm:prSet loTypeId="urn:microsoft.com/office/officeart/2005/8/layout/hProcess4" loCatId="process" qsTypeId="urn:microsoft.com/office/officeart/2005/8/quickstyle/simple1" qsCatId="simple" csTypeId="urn:microsoft.com/office/officeart/2005/8/colors/colorful3" csCatId="colorful" phldr="1"/>
      <dgm:spPr/>
      <dgm:t>
        <a:bodyPr/>
        <a:lstStyle/>
        <a:p>
          <a:endParaRPr lang="zh-CN" altLang="en-US"/>
        </a:p>
      </dgm:t>
    </dgm:pt>
    <dgm:pt modelId="{1B35CA59-9C9A-47D1-AF78-6C0882E86C9D}">
      <dgm:prSet custT="1"/>
      <dgm:spPr/>
      <dgm:t>
        <a:bodyPr/>
        <a:lstStyle/>
        <a:p>
          <a:pPr rtl="0"/>
          <a:r>
            <a:rPr lang="en-US" sz="2400" smtClean="0"/>
            <a:t>(a)</a:t>
          </a:r>
          <a:endParaRPr lang="zh-CN" sz="2400"/>
        </a:p>
      </dgm:t>
    </dgm:pt>
    <dgm:pt modelId="{41AFF477-C15E-4E93-B6C8-591BF9CE6DC3}" type="parTrans" cxnId="{0A1753DC-13F6-4464-A822-6EBC6CB85F60}">
      <dgm:prSet/>
      <dgm:spPr/>
      <dgm:t>
        <a:bodyPr/>
        <a:lstStyle/>
        <a:p>
          <a:endParaRPr lang="zh-CN" altLang="en-US" sz="1800"/>
        </a:p>
      </dgm:t>
    </dgm:pt>
    <dgm:pt modelId="{A520C065-46B7-42A8-A4BF-45B877FD5233}" type="sibTrans" cxnId="{0A1753DC-13F6-4464-A822-6EBC6CB85F60}">
      <dgm:prSet/>
      <dgm:spPr/>
      <dgm:t>
        <a:bodyPr/>
        <a:lstStyle/>
        <a:p>
          <a:endParaRPr lang="zh-CN" altLang="en-US" sz="1800"/>
        </a:p>
      </dgm:t>
    </dgm:pt>
    <dgm:pt modelId="{4A526F9A-708C-440B-9738-9AE8E00A78D7}">
      <dgm:prSet custT="1"/>
      <dgm:spPr/>
      <dgm:t>
        <a:bodyPr/>
        <a:lstStyle/>
        <a:p>
          <a:pPr rtl="0"/>
          <a:r>
            <a:rPr lang="zh-CN" sz="1600" smtClean="0"/>
            <a:t>建立数学模型</a:t>
          </a:r>
          <a:r>
            <a:rPr lang="en-US" sz="1600" smtClean="0"/>
            <a:t>(</a:t>
          </a:r>
          <a:r>
            <a:rPr lang="zh-CN" sz="1600" smtClean="0"/>
            <a:t>脉冲传递函数</a:t>
          </a:r>
          <a:r>
            <a:rPr lang="en-US" sz="1600" smtClean="0"/>
            <a:t>)</a:t>
          </a:r>
          <a:endParaRPr lang="zh-CN" sz="1600"/>
        </a:p>
      </dgm:t>
    </dgm:pt>
    <dgm:pt modelId="{AB5D0192-4070-4309-9C70-4FD8F37242F4}" type="parTrans" cxnId="{8842654B-CCBB-4067-B317-EDEA368B5419}">
      <dgm:prSet/>
      <dgm:spPr/>
      <dgm:t>
        <a:bodyPr/>
        <a:lstStyle/>
        <a:p>
          <a:endParaRPr lang="zh-CN" altLang="en-US" sz="1800"/>
        </a:p>
      </dgm:t>
    </dgm:pt>
    <dgm:pt modelId="{0090B751-DB78-46C7-B1E1-A234FD5AFC2A}" type="sibTrans" cxnId="{8842654B-CCBB-4067-B317-EDEA368B5419}">
      <dgm:prSet/>
      <dgm:spPr/>
      <dgm:t>
        <a:bodyPr/>
        <a:lstStyle/>
        <a:p>
          <a:endParaRPr lang="zh-CN" altLang="en-US" sz="1800"/>
        </a:p>
      </dgm:t>
    </dgm:pt>
    <dgm:pt modelId="{41B08A7F-9FC3-4A5D-B8FE-95555764C9B7}">
      <dgm:prSet custT="1"/>
      <dgm:spPr/>
      <dgm:t>
        <a:bodyPr/>
        <a:lstStyle/>
        <a:p>
          <a:pPr rtl="0"/>
          <a:r>
            <a:rPr lang="en-US" sz="2400" smtClean="0"/>
            <a:t>(b)</a:t>
          </a:r>
          <a:endParaRPr lang="zh-CN" sz="2400"/>
        </a:p>
      </dgm:t>
    </dgm:pt>
    <dgm:pt modelId="{8BD3AEA0-39CB-4629-BDEF-781C40196AC7}" type="parTrans" cxnId="{3E53D3E3-60CC-4852-B714-DB82073EB77D}">
      <dgm:prSet/>
      <dgm:spPr/>
      <dgm:t>
        <a:bodyPr/>
        <a:lstStyle/>
        <a:p>
          <a:endParaRPr lang="zh-CN" altLang="en-US" sz="1800"/>
        </a:p>
      </dgm:t>
    </dgm:pt>
    <dgm:pt modelId="{6C3E5333-99EB-4044-8F4B-9D565F1CD4BA}" type="sibTrans" cxnId="{3E53D3E3-60CC-4852-B714-DB82073EB77D}">
      <dgm:prSet/>
      <dgm:spPr/>
      <dgm:t>
        <a:bodyPr/>
        <a:lstStyle/>
        <a:p>
          <a:endParaRPr lang="zh-CN" altLang="en-US" sz="1800"/>
        </a:p>
      </dgm:t>
    </dgm:pt>
    <dgm:pt modelId="{63BD0A9A-45E0-4433-9D71-B4E38FA01E09}">
      <dgm:prSet custT="1"/>
      <dgm:spPr/>
      <dgm:t>
        <a:bodyPr/>
        <a:lstStyle/>
        <a:p>
          <a:pPr rtl="0"/>
          <a:r>
            <a:rPr lang="zh-CN" altLang="en-US" sz="1600" smtClean="0"/>
            <a:t>基于脉冲传递函数进行性能分析</a:t>
          </a:r>
          <a:endParaRPr lang="zh-CN" altLang="en-US" sz="1600"/>
        </a:p>
      </dgm:t>
    </dgm:pt>
    <dgm:pt modelId="{93E6EC11-925A-4AED-86F5-AA563BCE818C}" type="parTrans" cxnId="{0DB1899F-6F39-49B6-B58A-A358A3211B79}">
      <dgm:prSet/>
      <dgm:spPr/>
      <dgm:t>
        <a:bodyPr/>
        <a:lstStyle/>
        <a:p>
          <a:endParaRPr lang="zh-CN" altLang="en-US" sz="1800"/>
        </a:p>
      </dgm:t>
    </dgm:pt>
    <dgm:pt modelId="{CC2B0007-4400-4110-AE87-F67EED854756}" type="sibTrans" cxnId="{0DB1899F-6F39-49B6-B58A-A358A3211B79}">
      <dgm:prSet/>
      <dgm:spPr/>
      <dgm:t>
        <a:bodyPr/>
        <a:lstStyle/>
        <a:p>
          <a:endParaRPr lang="zh-CN" altLang="en-US" sz="1800"/>
        </a:p>
      </dgm:t>
    </dgm:pt>
    <dgm:pt modelId="{B084785A-9A46-4468-B056-12F211715607}">
      <dgm:prSet custT="1"/>
      <dgm:spPr/>
      <dgm:t>
        <a:bodyPr/>
        <a:lstStyle/>
        <a:p>
          <a:pPr rtl="0"/>
          <a:r>
            <a:rPr lang="en-US" sz="2400" smtClean="0"/>
            <a:t>(c)</a:t>
          </a:r>
          <a:endParaRPr lang="zh-CN" sz="2400"/>
        </a:p>
      </dgm:t>
    </dgm:pt>
    <dgm:pt modelId="{1382E6F0-D0D5-498F-851F-E5AC6C4F64F1}" type="parTrans" cxnId="{9B8AB53D-F82E-42F3-B72E-A9F7335A0D01}">
      <dgm:prSet/>
      <dgm:spPr/>
      <dgm:t>
        <a:bodyPr/>
        <a:lstStyle/>
        <a:p>
          <a:endParaRPr lang="zh-CN" altLang="en-US" sz="1800"/>
        </a:p>
      </dgm:t>
    </dgm:pt>
    <dgm:pt modelId="{EF08C31D-8ABF-43DB-80AA-176A21BFDBF0}" type="sibTrans" cxnId="{9B8AB53D-F82E-42F3-B72E-A9F7335A0D01}">
      <dgm:prSet/>
      <dgm:spPr/>
      <dgm:t>
        <a:bodyPr/>
        <a:lstStyle/>
        <a:p>
          <a:endParaRPr lang="zh-CN" altLang="en-US" sz="1800"/>
        </a:p>
      </dgm:t>
    </dgm:pt>
    <dgm:pt modelId="{4344A035-3481-499B-AD6A-1AAE6DF0AC5F}">
      <dgm:prSet custT="1"/>
      <dgm:spPr/>
      <dgm:t>
        <a:bodyPr/>
        <a:lstStyle/>
        <a:p>
          <a:pPr rtl="0"/>
          <a:r>
            <a:rPr lang="zh-CN" altLang="en-US" sz="1600" smtClean="0"/>
            <a:t>基于性能分析给出改善性能的控制器设计</a:t>
          </a:r>
          <a:endParaRPr lang="zh-CN" altLang="en-US" sz="1600"/>
        </a:p>
      </dgm:t>
    </dgm:pt>
    <dgm:pt modelId="{789A4BB7-92C1-4C12-955D-28C84FA456ED}" type="parTrans" cxnId="{12EA3FCD-D1A9-4DF7-ADFC-6FE83919F48F}">
      <dgm:prSet/>
      <dgm:spPr/>
      <dgm:t>
        <a:bodyPr/>
        <a:lstStyle/>
        <a:p>
          <a:endParaRPr lang="zh-CN" altLang="en-US" sz="1800"/>
        </a:p>
      </dgm:t>
    </dgm:pt>
    <dgm:pt modelId="{633D6199-E1D7-4B8E-8025-DF2242143690}" type="sibTrans" cxnId="{12EA3FCD-D1A9-4DF7-ADFC-6FE83919F48F}">
      <dgm:prSet/>
      <dgm:spPr/>
      <dgm:t>
        <a:bodyPr/>
        <a:lstStyle/>
        <a:p>
          <a:endParaRPr lang="zh-CN" altLang="en-US" sz="1800"/>
        </a:p>
      </dgm:t>
    </dgm:pt>
    <dgm:pt modelId="{6A462D65-4747-4B5A-B8BB-846E907497E2}">
      <dgm:prSet custT="1"/>
      <dgm:spPr/>
      <dgm:t>
        <a:bodyPr/>
        <a:lstStyle/>
        <a:p>
          <a:pPr rtl="0"/>
          <a:r>
            <a:rPr lang="en-US" sz="2400" smtClean="0"/>
            <a:t>(d)</a:t>
          </a:r>
          <a:endParaRPr lang="zh-CN" sz="2400"/>
        </a:p>
      </dgm:t>
    </dgm:pt>
    <dgm:pt modelId="{610BF9FB-9A8A-48EC-81CA-2DF841FAE8DA}" type="parTrans" cxnId="{CFD69CA3-4038-44C5-89A1-894399C66452}">
      <dgm:prSet/>
      <dgm:spPr/>
      <dgm:t>
        <a:bodyPr/>
        <a:lstStyle/>
        <a:p>
          <a:endParaRPr lang="zh-CN" altLang="en-US" sz="1800"/>
        </a:p>
      </dgm:t>
    </dgm:pt>
    <dgm:pt modelId="{5EA9A535-0161-4F49-A045-051F4D908BE8}" type="sibTrans" cxnId="{CFD69CA3-4038-44C5-89A1-894399C66452}">
      <dgm:prSet/>
      <dgm:spPr/>
      <dgm:t>
        <a:bodyPr/>
        <a:lstStyle/>
        <a:p>
          <a:endParaRPr lang="zh-CN" altLang="en-US" sz="1800"/>
        </a:p>
      </dgm:t>
    </dgm:pt>
    <dgm:pt modelId="{E78DABC0-9A87-4C4F-8B2C-DDE3CE99E44D}">
      <dgm:prSet custT="1"/>
      <dgm:spPr/>
      <dgm:t>
        <a:bodyPr/>
        <a:lstStyle/>
        <a:p>
          <a:pPr rtl="0"/>
          <a:r>
            <a:rPr lang="zh-CN" altLang="en-US" sz="1600" smtClean="0"/>
            <a:t>进行控制器的工程实现</a:t>
          </a:r>
          <a:endParaRPr lang="zh-CN" altLang="en-US" sz="1600"/>
        </a:p>
      </dgm:t>
    </dgm:pt>
    <dgm:pt modelId="{A3D6F7A8-D401-4D4E-8A66-63CA92E4610A}" type="parTrans" cxnId="{02C8A1AA-A57F-4184-840A-7C6DCB88E33C}">
      <dgm:prSet/>
      <dgm:spPr/>
      <dgm:t>
        <a:bodyPr/>
        <a:lstStyle/>
        <a:p>
          <a:endParaRPr lang="zh-CN" altLang="en-US" sz="1800"/>
        </a:p>
      </dgm:t>
    </dgm:pt>
    <dgm:pt modelId="{DBCDD2EF-5D78-4CE8-89F6-2902CF4369FC}" type="sibTrans" cxnId="{02C8A1AA-A57F-4184-840A-7C6DCB88E33C}">
      <dgm:prSet/>
      <dgm:spPr/>
      <dgm:t>
        <a:bodyPr/>
        <a:lstStyle/>
        <a:p>
          <a:endParaRPr lang="zh-CN" altLang="en-US" sz="1800"/>
        </a:p>
      </dgm:t>
    </dgm:pt>
    <dgm:pt modelId="{A3B462A1-93BF-457B-AFB8-DFB1FBC6CAE9}" type="pres">
      <dgm:prSet presAssocID="{4EB7EB09-4349-4B30-B555-7CF59E90207B}" presName="Name0" presStyleCnt="0">
        <dgm:presLayoutVars>
          <dgm:dir/>
          <dgm:animLvl val="lvl"/>
          <dgm:resizeHandles val="exact"/>
        </dgm:presLayoutVars>
      </dgm:prSet>
      <dgm:spPr/>
      <dgm:t>
        <a:bodyPr/>
        <a:lstStyle/>
        <a:p>
          <a:endParaRPr lang="zh-CN" altLang="en-US"/>
        </a:p>
      </dgm:t>
    </dgm:pt>
    <dgm:pt modelId="{1149C672-8293-4809-99E1-C63F8365DD7C}" type="pres">
      <dgm:prSet presAssocID="{4EB7EB09-4349-4B30-B555-7CF59E90207B}" presName="tSp" presStyleCnt="0"/>
      <dgm:spPr/>
    </dgm:pt>
    <dgm:pt modelId="{4A162B55-FA8D-4169-88CC-81A4C2540639}" type="pres">
      <dgm:prSet presAssocID="{4EB7EB09-4349-4B30-B555-7CF59E90207B}" presName="bSp" presStyleCnt="0"/>
      <dgm:spPr/>
    </dgm:pt>
    <dgm:pt modelId="{765E3CDA-DD22-45A1-810B-D30C603FB4E2}" type="pres">
      <dgm:prSet presAssocID="{4EB7EB09-4349-4B30-B555-7CF59E90207B}" presName="process" presStyleCnt="0"/>
      <dgm:spPr/>
    </dgm:pt>
    <dgm:pt modelId="{D51B9D9B-C760-4660-94E3-269F3C693375}" type="pres">
      <dgm:prSet presAssocID="{1B35CA59-9C9A-47D1-AF78-6C0882E86C9D}" presName="composite1" presStyleCnt="0"/>
      <dgm:spPr/>
    </dgm:pt>
    <dgm:pt modelId="{8D67295E-260E-42BE-B34D-188A0349ECF1}" type="pres">
      <dgm:prSet presAssocID="{1B35CA59-9C9A-47D1-AF78-6C0882E86C9D}" presName="dummyNode1" presStyleLbl="node1" presStyleIdx="0" presStyleCnt="4"/>
      <dgm:spPr/>
    </dgm:pt>
    <dgm:pt modelId="{E9527144-4601-4C9A-872E-A79EB04D78B2}" type="pres">
      <dgm:prSet presAssocID="{1B35CA59-9C9A-47D1-AF78-6C0882E86C9D}" presName="childNode1" presStyleLbl="bgAcc1" presStyleIdx="0" presStyleCnt="4" custScaleX="117608">
        <dgm:presLayoutVars>
          <dgm:bulletEnabled val="1"/>
        </dgm:presLayoutVars>
      </dgm:prSet>
      <dgm:spPr/>
      <dgm:t>
        <a:bodyPr/>
        <a:lstStyle/>
        <a:p>
          <a:endParaRPr lang="zh-CN" altLang="en-US"/>
        </a:p>
      </dgm:t>
    </dgm:pt>
    <dgm:pt modelId="{17C2BD88-99D8-4EBD-AABA-65F60BD1D19C}" type="pres">
      <dgm:prSet presAssocID="{1B35CA59-9C9A-47D1-AF78-6C0882E86C9D}" presName="childNode1tx" presStyleLbl="bgAcc1" presStyleIdx="0" presStyleCnt="4">
        <dgm:presLayoutVars>
          <dgm:bulletEnabled val="1"/>
        </dgm:presLayoutVars>
      </dgm:prSet>
      <dgm:spPr/>
      <dgm:t>
        <a:bodyPr/>
        <a:lstStyle/>
        <a:p>
          <a:endParaRPr lang="zh-CN" altLang="en-US"/>
        </a:p>
      </dgm:t>
    </dgm:pt>
    <dgm:pt modelId="{491EBB60-7B2A-4939-BF4A-A4D287932966}" type="pres">
      <dgm:prSet presAssocID="{1B35CA59-9C9A-47D1-AF78-6C0882E86C9D}" presName="parentNode1" presStyleLbl="node1" presStyleIdx="0" presStyleCnt="4">
        <dgm:presLayoutVars>
          <dgm:chMax val="1"/>
          <dgm:bulletEnabled val="1"/>
        </dgm:presLayoutVars>
      </dgm:prSet>
      <dgm:spPr/>
      <dgm:t>
        <a:bodyPr/>
        <a:lstStyle/>
        <a:p>
          <a:endParaRPr lang="zh-CN" altLang="en-US"/>
        </a:p>
      </dgm:t>
    </dgm:pt>
    <dgm:pt modelId="{3FF9A325-8521-4043-AB04-355B0FC0325F}" type="pres">
      <dgm:prSet presAssocID="{1B35CA59-9C9A-47D1-AF78-6C0882E86C9D}" presName="connSite1" presStyleCnt="0"/>
      <dgm:spPr/>
    </dgm:pt>
    <dgm:pt modelId="{61CFC4E8-C4E9-49ED-8180-0D14CA26BCC4}" type="pres">
      <dgm:prSet presAssocID="{A520C065-46B7-42A8-A4BF-45B877FD5233}" presName="Name9" presStyleLbl="sibTrans2D1" presStyleIdx="0" presStyleCnt="3"/>
      <dgm:spPr/>
      <dgm:t>
        <a:bodyPr/>
        <a:lstStyle/>
        <a:p>
          <a:endParaRPr lang="zh-CN" altLang="en-US"/>
        </a:p>
      </dgm:t>
    </dgm:pt>
    <dgm:pt modelId="{1AB47358-D405-424A-822D-52CFBE7E8A86}" type="pres">
      <dgm:prSet presAssocID="{41B08A7F-9FC3-4A5D-B8FE-95555764C9B7}" presName="composite2" presStyleCnt="0"/>
      <dgm:spPr/>
    </dgm:pt>
    <dgm:pt modelId="{94D9EA3A-4C2F-47C9-8B31-116D955B60B6}" type="pres">
      <dgm:prSet presAssocID="{41B08A7F-9FC3-4A5D-B8FE-95555764C9B7}" presName="dummyNode2" presStyleLbl="node1" presStyleIdx="0" presStyleCnt="4"/>
      <dgm:spPr/>
    </dgm:pt>
    <dgm:pt modelId="{A074FB51-9927-45F0-B31E-096A0C806F5E}" type="pres">
      <dgm:prSet presAssocID="{41B08A7F-9FC3-4A5D-B8FE-95555764C9B7}" presName="childNode2" presStyleLbl="bgAcc1" presStyleIdx="1" presStyleCnt="4" custScaleX="117608">
        <dgm:presLayoutVars>
          <dgm:bulletEnabled val="1"/>
        </dgm:presLayoutVars>
      </dgm:prSet>
      <dgm:spPr/>
      <dgm:t>
        <a:bodyPr/>
        <a:lstStyle/>
        <a:p>
          <a:endParaRPr lang="zh-CN" altLang="en-US"/>
        </a:p>
      </dgm:t>
    </dgm:pt>
    <dgm:pt modelId="{BC54E287-A59A-4933-B24B-ABACF067BE80}" type="pres">
      <dgm:prSet presAssocID="{41B08A7F-9FC3-4A5D-B8FE-95555764C9B7}" presName="childNode2tx" presStyleLbl="bgAcc1" presStyleIdx="1" presStyleCnt="4">
        <dgm:presLayoutVars>
          <dgm:bulletEnabled val="1"/>
        </dgm:presLayoutVars>
      </dgm:prSet>
      <dgm:spPr/>
      <dgm:t>
        <a:bodyPr/>
        <a:lstStyle/>
        <a:p>
          <a:endParaRPr lang="zh-CN" altLang="en-US"/>
        </a:p>
      </dgm:t>
    </dgm:pt>
    <dgm:pt modelId="{31A07A5F-5847-4233-9074-FC9F57FA0974}" type="pres">
      <dgm:prSet presAssocID="{41B08A7F-9FC3-4A5D-B8FE-95555764C9B7}" presName="parentNode2" presStyleLbl="node1" presStyleIdx="1" presStyleCnt="4">
        <dgm:presLayoutVars>
          <dgm:chMax val="0"/>
          <dgm:bulletEnabled val="1"/>
        </dgm:presLayoutVars>
      </dgm:prSet>
      <dgm:spPr/>
      <dgm:t>
        <a:bodyPr/>
        <a:lstStyle/>
        <a:p>
          <a:endParaRPr lang="zh-CN" altLang="en-US"/>
        </a:p>
      </dgm:t>
    </dgm:pt>
    <dgm:pt modelId="{9016728E-AF6D-4F1F-98B1-217F51D59185}" type="pres">
      <dgm:prSet presAssocID="{41B08A7F-9FC3-4A5D-B8FE-95555764C9B7}" presName="connSite2" presStyleCnt="0"/>
      <dgm:spPr/>
    </dgm:pt>
    <dgm:pt modelId="{BC25204D-85D2-45AE-A88C-38911246EC5B}" type="pres">
      <dgm:prSet presAssocID="{6C3E5333-99EB-4044-8F4B-9D565F1CD4BA}" presName="Name18" presStyleLbl="sibTrans2D1" presStyleIdx="1" presStyleCnt="3"/>
      <dgm:spPr/>
      <dgm:t>
        <a:bodyPr/>
        <a:lstStyle/>
        <a:p>
          <a:endParaRPr lang="zh-CN" altLang="en-US"/>
        </a:p>
      </dgm:t>
    </dgm:pt>
    <dgm:pt modelId="{394D581D-C58B-49D2-9E6D-70C12031F1B7}" type="pres">
      <dgm:prSet presAssocID="{B084785A-9A46-4468-B056-12F211715607}" presName="composite1" presStyleCnt="0"/>
      <dgm:spPr/>
    </dgm:pt>
    <dgm:pt modelId="{4C8AF67A-ED56-4609-9ACA-1F2667270A9E}" type="pres">
      <dgm:prSet presAssocID="{B084785A-9A46-4468-B056-12F211715607}" presName="dummyNode1" presStyleLbl="node1" presStyleIdx="1" presStyleCnt="4"/>
      <dgm:spPr/>
    </dgm:pt>
    <dgm:pt modelId="{D12EB115-3AC9-4F1F-B2CF-86DA3F5B2537}" type="pres">
      <dgm:prSet presAssocID="{B084785A-9A46-4468-B056-12F211715607}" presName="childNode1" presStyleLbl="bgAcc1" presStyleIdx="2" presStyleCnt="4" custScaleX="117608">
        <dgm:presLayoutVars>
          <dgm:bulletEnabled val="1"/>
        </dgm:presLayoutVars>
      </dgm:prSet>
      <dgm:spPr/>
      <dgm:t>
        <a:bodyPr/>
        <a:lstStyle/>
        <a:p>
          <a:endParaRPr lang="zh-CN" altLang="en-US"/>
        </a:p>
      </dgm:t>
    </dgm:pt>
    <dgm:pt modelId="{755594C0-48CF-4576-BD1C-41495F641664}" type="pres">
      <dgm:prSet presAssocID="{B084785A-9A46-4468-B056-12F211715607}" presName="childNode1tx" presStyleLbl="bgAcc1" presStyleIdx="2" presStyleCnt="4">
        <dgm:presLayoutVars>
          <dgm:bulletEnabled val="1"/>
        </dgm:presLayoutVars>
      </dgm:prSet>
      <dgm:spPr/>
      <dgm:t>
        <a:bodyPr/>
        <a:lstStyle/>
        <a:p>
          <a:endParaRPr lang="zh-CN" altLang="en-US"/>
        </a:p>
      </dgm:t>
    </dgm:pt>
    <dgm:pt modelId="{47981F32-D301-4CAB-A6C7-8D6718CA64A8}" type="pres">
      <dgm:prSet presAssocID="{B084785A-9A46-4468-B056-12F211715607}" presName="parentNode1" presStyleLbl="node1" presStyleIdx="2" presStyleCnt="4">
        <dgm:presLayoutVars>
          <dgm:chMax val="1"/>
          <dgm:bulletEnabled val="1"/>
        </dgm:presLayoutVars>
      </dgm:prSet>
      <dgm:spPr/>
      <dgm:t>
        <a:bodyPr/>
        <a:lstStyle/>
        <a:p>
          <a:endParaRPr lang="zh-CN" altLang="en-US"/>
        </a:p>
      </dgm:t>
    </dgm:pt>
    <dgm:pt modelId="{A2396EAD-2662-4123-B11E-E4A73814A42B}" type="pres">
      <dgm:prSet presAssocID="{B084785A-9A46-4468-B056-12F211715607}" presName="connSite1" presStyleCnt="0"/>
      <dgm:spPr/>
    </dgm:pt>
    <dgm:pt modelId="{F9A660B2-8D61-4CDF-A4B3-1E544D97CE4D}" type="pres">
      <dgm:prSet presAssocID="{EF08C31D-8ABF-43DB-80AA-176A21BFDBF0}" presName="Name9" presStyleLbl="sibTrans2D1" presStyleIdx="2" presStyleCnt="3"/>
      <dgm:spPr/>
      <dgm:t>
        <a:bodyPr/>
        <a:lstStyle/>
        <a:p>
          <a:endParaRPr lang="zh-CN" altLang="en-US"/>
        </a:p>
      </dgm:t>
    </dgm:pt>
    <dgm:pt modelId="{E56F221D-99B6-44C0-9EAA-4D1F4D885041}" type="pres">
      <dgm:prSet presAssocID="{6A462D65-4747-4B5A-B8BB-846E907497E2}" presName="composite2" presStyleCnt="0"/>
      <dgm:spPr/>
    </dgm:pt>
    <dgm:pt modelId="{A60DF694-2F45-48C0-9F0F-DAD0E8036620}" type="pres">
      <dgm:prSet presAssocID="{6A462D65-4747-4B5A-B8BB-846E907497E2}" presName="dummyNode2" presStyleLbl="node1" presStyleIdx="2" presStyleCnt="4"/>
      <dgm:spPr/>
    </dgm:pt>
    <dgm:pt modelId="{D043C3C5-6CDB-4908-A598-54F43EB89815}" type="pres">
      <dgm:prSet presAssocID="{6A462D65-4747-4B5A-B8BB-846E907497E2}" presName="childNode2" presStyleLbl="bgAcc1" presStyleIdx="3" presStyleCnt="4" custScaleX="117608">
        <dgm:presLayoutVars>
          <dgm:bulletEnabled val="1"/>
        </dgm:presLayoutVars>
      </dgm:prSet>
      <dgm:spPr/>
      <dgm:t>
        <a:bodyPr/>
        <a:lstStyle/>
        <a:p>
          <a:endParaRPr lang="zh-CN" altLang="en-US"/>
        </a:p>
      </dgm:t>
    </dgm:pt>
    <dgm:pt modelId="{4554831C-10FF-406A-945A-296ACE64E14C}" type="pres">
      <dgm:prSet presAssocID="{6A462D65-4747-4B5A-B8BB-846E907497E2}" presName="childNode2tx" presStyleLbl="bgAcc1" presStyleIdx="3" presStyleCnt="4">
        <dgm:presLayoutVars>
          <dgm:bulletEnabled val="1"/>
        </dgm:presLayoutVars>
      </dgm:prSet>
      <dgm:spPr/>
      <dgm:t>
        <a:bodyPr/>
        <a:lstStyle/>
        <a:p>
          <a:endParaRPr lang="zh-CN" altLang="en-US"/>
        </a:p>
      </dgm:t>
    </dgm:pt>
    <dgm:pt modelId="{A077299F-C92F-4456-8F63-660C9691B433}" type="pres">
      <dgm:prSet presAssocID="{6A462D65-4747-4B5A-B8BB-846E907497E2}" presName="parentNode2" presStyleLbl="node1" presStyleIdx="3" presStyleCnt="4">
        <dgm:presLayoutVars>
          <dgm:chMax val="0"/>
          <dgm:bulletEnabled val="1"/>
        </dgm:presLayoutVars>
      </dgm:prSet>
      <dgm:spPr/>
      <dgm:t>
        <a:bodyPr/>
        <a:lstStyle/>
        <a:p>
          <a:endParaRPr lang="zh-CN" altLang="en-US"/>
        </a:p>
      </dgm:t>
    </dgm:pt>
    <dgm:pt modelId="{8001566D-42F2-43BE-B1E8-01E8193A6D79}" type="pres">
      <dgm:prSet presAssocID="{6A462D65-4747-4B5A-B8BB-846E907497E2}" presName="connSite2" presStyleCnt="0"/>
      <dgm:spPr/>
    </dgm:pt>
  </dgm:ptLst>
  <dgm:cxnLst>
    <dgm:cxn modelId="{6B20C236-DD58-479D-BC5F-1B9B198DD2A9}" type="presOf" srcId="{63BD0A9A-45E0-4433-9D71-B4E38FA01E09}" destId="{A074FB51-9927-45F0-B31E-096A0C806F5E}" srcOrd="0" destOrd="0" presId="urn:microsoft.com/office/officeart/2005/8/layout/hProcess4"/>
    <dgm:cxn modelId="{7826402E-E370-4019-9C4D-A3F69F69BBFE}" type="presOf" srcId="{4EB7EB09-4349-4B30-B555-7CF59E90207B}" destId="{A3B462A1-93BF-457B-AFB8-DFB1FBC6CAE9}" srcOrd="0" destOrd="0" presId="urn:microsoft.com/office/officeart/2005/8/layout/hProcess4"/>
    <dgm:cxn modelId="{8842654B-CCBB-4067-B317-EDEA368B5419}" srcId="{1B35CA59-9C9A-47D1-AF78-6C0882E86C9D}" destId="{4A526F9A-708C-440B-9738-9AE8E00A78D7}" srcOrd="0" destOrd="0" parTransId="{AB5D0192-4070-4309-9C70-4FD8F37242F4}" sibTransId="{0090B751-DB78-46C7-B1E1-A234FD5AFC2A}"/>
    <dgm:cxn modelId="{3E53D3E3-60CC-4852-B714-DB82073EB77D}" srcId="{4EB7EB09-4349-4B30-B555-7CF59E90207B}" destId="{41B08A7F-9FC3-4A5D-B8FE-95555764C9B7}" srcOrd="1" destOrd="0" parTransId="{8BD3AEA0-39CB-4629-BDEF-781C40196AC7}" sibTransId="{6C3E5333-99EB-4044-8F4B-9D565F1CD4BA}"/>
    <dgm:cxn modelId="{0DB1899F-6F39-49B6-B58A-A358A3211B79}" srcId="{41B08A7F-9FC3-4A5D-B8FE-95555764C9B7}" destId="{63BD0A9A-45E0-4433-9D71-B4E38FA01E09}" srcOrd="0" destOrd="0" parTransId="{93E6EC11-925A-4AED-86F5-AA563BCE818C}" sibTransId="{CC2B0007-4400-4110-AE87-F67EED854756}"/>
    <dgm:cxn modelId="{A63E054E-ED86-47DD-B24D-C4FAEAF0063C}" type="presOf" srcId="{A520C065-46B7-42A8-A4BF-45B877FD5233}" destId="{61CFC4E8-C4E9-49ED-8180-0D14CA26BCC4}" srcOrd="0" destOrd="0" presId="urn:microsoft.com/office/officeart/2005/8/layout/hProcess4"/>
    <dgm:cxn modelId="{23096012-6A1C-482E-AACE-CB87165CBF96}" type="presOf" srcId="{4A526F9A-708C-440B-9738-9AE8E00A78D7}" destId="{17C2BD88-99D8-4EBD-AABA-65F60BD1D19C}" srcOrd="1" destOrd="0" presId="urn:microsoft.com/office/officeart/2005/8/layout/hProcess4"/>
    <dgm:cxn modelId="{547E624D-0D04-44F7-BD43-84E5DE01D8EB}" type="presOf" srcId="{1B35CA59-9C9A-47D1-AF78-6C0882E86C9D}" destId="{491EBB60-7B2A-4939-BF4A-A4D287932966}" srcOrd="0" destOrd="0" presId="urn:microsoft.com/office/officeart/2005/8/layout/hProcess4"/>
    <dgm:cxn modelId="{6BDF2817-7411-4D0E-99E4-CAE02A83E797}" type="presOf" srcId="{4344A035-3481-499B-AD6A-1AAE6DF0AC5F}" destId="{D12EB115-3AC9-4F1F-B2CF-86DA3F5B2537}" srcOrd="0" destOrd="0" presId="urn:microsoft.com/office/officeart/2005/8/layout/hProcess4"/>
    <dgm:cxn modelId="{F1D4A9E4-E7C3-4E33-B170-F1D2BF84DF70}" type="presOf" srcId="{4A526F9A-708C-440B-9738-9AE8E00A78D7}" destId="{E9527144-4601-4C9A-872E-A79EB04D78B2}" srcOrd="0" destOrd="0" presId="urn:microsoft.com/office/officeart/2005/8/layout/hProcess4"/>
    <dgm:cxn modelId="{7638E970-925A-45C3-BF26-106E1E4C54AC}" type="presOf" srcId="{6C3E5333-99EB-4044-8F4B-9D565F1CD4BA}" destId="{BC25204D-85D2-45AE-A88C-38911246EC5B}" srcOrd="0" destOrd="0" presId="urn:microsoft.com/office/officeart/2005/8/layout/hProcess4"/>
    <dgm:cxn modelId="{2431EA12-A59A-4811-BB12-627AB7754386}" type="presOf" srcId="{B084785A-9A46-4468-B056-12F211715607}" destId="{47981F32-D301-4CAB-A6C7-8D6718CA64A8}" srcOrd="0" destOrd="0" presId="urn:microsoft.com/office/officeart/2005/8/layout/hProcess4"/>
    <dgm:cxn modelId="{0A1753DC-13F6-4464-A822-6EBC6CB85F60}" srcId="{4EB7EB09-4349-4B30-B555-7CF59E90207B}" destId="{1B35CA59-9C9A-47D1-AF78-6C0882E86C9D}" srcOrd="0" destOrd="0" parTransId="{41AFF477-C15E-4E93-B6C8-591BF9CE6DC3}" sibTransId="{A520C065-46B7-42A8-A4BF-45B877FD5233}"/>
    <dgm:cxn modelId="{21D71CFB-FAAF-4121-A66C-C344EE3BDA4A}" type="presOf" srcId="{4344A035-3481-499B-AD6A-1AAE6DF0AC5F}" destId="{755594C0-48CF-4576-BD1C-41495F641664}" srcOrd="1" destOrd="0" presId="urn:microsoft.com/office/officeart/2005/8/layout/hProcess4"/>
    <dgm:cxn modelId="{43FA2420-2F8C-4FFD-80F7-F79C71706FEB}" type="presOf" srcId="{E78DABC0-9A87-4C4F-8B2C-DDE3CE99E44D}" destId="{D043C3C5-6CDB-4908-A598-54F43EB89815}" srcOrd="0" destOrd="0" presId="urn:microsoft.com/office/officeart/2005/8/layout/hProcess4"/>
    <dgm:cxn modelId="{12EA3FCD-D1A9-4DF7-ADFC-6FE83919F48F}" srcId="{B084785A-9A46-4468-B056-12F211715607}" destId="{4344A035-3481-499B-AD6A-1AAE6DF0AC5F}" srcOrd="0" destOrd="0" parTransId="{789A4BB7-92C1-4C12-955D-28C84FA456ED}" sibTransId="{633D6199-E1D7-4B8E-8025-DF2242143690}"/>
    <dgm:cxn modelId="{CAD0A000-F12E-4CCE-9B02-4432CB9970EB}" type="presOf" srcId="{63BD0A9A-45E0-4433-9D71-B4E38FA01E09}" destId="{BC54E287-A59A-4933-B24B-ABACF067BE80}" srcOrd="1" destOrd="0" presId="urn:microsoft.com/office/officeart/2005/8/layout/hProcess4"/>
    <dgm:cxn modelId="{D81E59E5-8231-44EA-9A6C-CC4394831E94}" type="presOf" srcId="{EF08C31D-8ABF-43DB-80AA-176A21BFDBF0}" destId="{F9A660B2-8D61-4CDF-A4B3-1E544D97CE4D}" srcOrd="0" destOrd="0" presId="urn:microsoft.com/office/officeart/2005/8/layout/hProcess4"/>
    <dgm:cxn modelId="{B50058BF-9294-4065-BD3D-E6529DE8B2B4}" type="presOf" srcId="{6A462D65-4747-4B5A-B8BB-846E907497E2}" destId="{A077299F-C92F-4456-8F63-660C9691B433}" srcOrd="0" destOrd="0" presId="urn:microsoft.com/office/officeart/2005/8/layout/hProcess4"/>
    <dgm:cxn modelId="{665F8A47-8291-43DF-8E47-984B984F7D04}" type="presOf" srcId="{E78DABC0-9A87-4C4F-8B2C-DDE3CE99E44D}" destId="{4554831C-10FF-406A-945A-296ACE64E14C}" srcOrd="1" destOrd="0" presId="urn:microsoft.com/office/officeart/2005/8/layout/hProcess4"/>
    <dgm:cxn modelId="{CFD69CA3-4038-44C5-89A1-894399C66452}" srcId="{4EB7EB09-4349-4B30-B555-7CF59E90207B}" destId="{6A462D65-4747-4B5A-B8BB-846E907497E2}" srcOrd="3" destOrd="0" parTransId="{610BF9FB-9A8A-48EC-81CA-2DF841FAE8DA}" sibTransId="{5EA9A535-0161-4F49-A045-051F4D908BE8}"/>
    <dgm:cxn modelId="{9B8AB53D-F82E-42F3-B72E-A9F7335A0D01}" srcId="{4EB7EB09-4349-4B30-B555-7CF59E90207B}" destId="{B084785A-9A46-4468-B056-12F211715607}" srcOrd="2" destOrd="0" parTransId="{1382E6F0-D0D5-498F-851F-E5AC6C4F64F1}" sibTransId="{EF08C31D-8ABF-43DB-80AA-176A21BFDBF0}"/>
    <dgm:cxn modelId="{90F8614C-085A-407D-9E9C-B642BF408AAF}" type="presOf" srcId="{41B08A7F-9FC3-4A5D-B8FE-95555764C9B7}" destId="{31A07A5F-5847-4233-9074-FC9F57FA0974}" srcOrd="0" destOrd="0" presId="urn:microsoft.com/office/officeart/2005/8/layout/hProcess4"/>
    <dgm:cxn modelId="{02C8A1AA-A57F-4184-840A-7C6DCB88E33C}" srcId="{6A462D65-4747-4B5A-B8BB-846E907497E2}" destId="{E78DABC0-9A87-4C4F-8B2C-DDE3CE99E44D}" srcOrd="0" destOrd="0" parTransId="{A3D6F7A8-D401-4D4E-8A66-63CA92E4610A}" sibTransId="{DBCDD2EF-5D78-4CE8-89F6-2902CF4369FC}"/>
    <dgm:cxn modelId="{CE35D8B7-69B3-4856-8229-F101822D28BD}" type="presParOf" srcId="{A3B462A1-93BF-457B-AFB8-DFB1FBC6CAE9}" destId="{1149C672-8293-4809-99E1-C63F8365DD7C}" srcOrd="0" destOrd="0" presId="urn:microsoft.com/office/officeart/2005/8/layout/hProcess4"/>
    <dgm:cxn modelId="{462DFFEB-355E-46CA-9C2E-13855FD57EE4}" type="presParOf" srcId="{A3B462A1-93BF-457B-AFB8-DFB1FBC6CAE9}" destId="{4A162B55-FA8D-4169-88CC-81A4C2540639}" srcOrd="1" destOrd="0" presId="urn:microsoft.com/office/officeart/2005/8/layout/hProcess4"/>
    <dgm:cxn modelId="{477CDA1A-890C-45DC-BC5A-FD3845B92C68}" type="presParOf" srcId="{A3B462A1-93BF-457B-AFB8-DFB1FBC6CAE9}" destId="{765E3CDA-DD22-45A1-810B-D30C603FB4E2}" srcOrd="2" destOrd="0" presId="urn:microsoft.com/office/officeart/2005/8/layout/hProcess4"/>
    <dgm:cxn modelId="{0AE92647-3E63-47E8-8D65-F98D15B630E2}" type="presParOf" srcId="{765E3CDA-DD22-45A1-810B-D30C603FB4E2}" destId="{D51B9D9B-C760-4660-94E3-269F3C693375}" srcOrd="0" destOrd="0" presId="urn:microsoft.com/office/officeart/2005/8/layout/hProcess4"/>
    <dgm:cxn modelId="{6AA40182-E11A-4437-9BBE-1F32B625122B}" type="presParOf" srcId="{D51B9D9B-C760-4660-94E3-269F3C693375}" destId="{8D67295E-260E-42BE-B34D-188A0349ECF1}" srcOrd="0" destOrd="0" presId="urn:microsoft.com/office/officeart/2005/8/layout/hProcess4"/>
    <dgm:cxn modelId="{F8DB1DF7-ABE2-45AB-8313-C62524F3B019}" type="presParOf" srcId="{D51B9D9B-C760-4660-94E3-269F3C693375}" destId="{E9527144-4601-4C9A-872E-A79EB04D78B2}" srcOrd="1" destOrd="0" presId="urn:microsoft.com/office/officeart/2005/8/layout/hProcess4"/>
    <dgm:cxn modelId="{306100B4-BA59-4A46-A765-B6724029F050}" type="presParOf" srcId="{D51B9D9B-C760-4660-94E3-269F3C693375}" destId="{17C2BD88-99D8-4EBD-AABA-65F60BD1D19C}" srcOrd="2" destOrd="0" presId="urn:microsoft.com/office/officeart/2005/8/layout/hProcess4"/>
    <dgm:cxn modelId="{2D13FE16-23C3-4F7C-BBA8-C89408772B77}" type="presParOf" srcId="{D51B9D9B-C760-4660-94E3-269F3C693375}" destId="{491EBB60-7B2A-4939-BF4A-A4D287932966}" srcOrd="3" destOrd="0" presId="urn:microsoft.com/office/officeart/2005/8/layout/hProcess4"/>
    <dgm:cxn modelId="{1B9A9327-959C-4680-A138-A876D280D1E6}" type="presParOf" srcId="{D51B9D9B-C760-4660-94E3-269F3C693375}" destId="{3FF9A325-8521-4043-AB04-355B0FC0325F}" srcOrd="4" destOrd="0" presId="urn:microsoft.com/office/officeart/2005/8/layout/hProcess4"/>
    <dgm:cxn modelId="{EDF67EF8-1437-41BA-9E9D-F3E27CD062E8}" type="presParOf" srcId="{765E3CDA-DD22-45A1-810B-D30C603FB4E2}" destId="{61CFC4E8-C4E9-49ED-8180-0D14CA26BCC4}" srcOrd="1" destOrd="0" presId="urn:microsoft.com/office/officeart/2005/8/layout/hProcess4"/>
    <dgm:cxn modelId="{9FE7B9AB-D27A-485F-8451-17963E0B3070}" type="presParOf" srcId="{765E3CDA-DD22-45A1-810B-D30C603FB4E2}" destId="{1AB47358-D405-424A-822D-52CFBE7E8A86}" srcOrd="2" destOrd="0" presId="urn:microsoft.com/office/officeart/2005/8/layout/hProcess4"/>
    <dgm:cxn modelId="{4F8C0E2A-ED5B-4D24-856B-20E76CFACE53}" type="presParOf" srcId="{1AB47358-D405-424A-822D-52CFBE7E8A86}" destId="{94D9EA3A-4C2F-47C9-8B31-116D955B60B6}" srcOrd="0" destOrd="0" presId="urn:microsoft.com/office/officeart/2005/8/layout/hProcess4"/>
    <dgm:cxn modelId="{0D3E5D13-D1DD-4C30-8B39-CCEF92F448A3}" type="presParOf" srcId="{1AB47358-D405-424A-822D-52CFBE7E8A86}" destId="{A074FB51-9927-45F0-B31E-096A0C806F5E}" srcOrd="1" destOrd="0" presId="urn:microsoft.com/office/officeart/2005/8/layout/hProcess4"/>
    <dgm:cxn modelId="{BF09DF3B-956C-4BC3-ACEA-3B7D13CA8401}" type="presParOf" srcId="{1AB47358-D405-424A-822D-52CFBE7E8A86}" destId="{BC54E287-A59A-4933-B24B-ABACF067BE80}" srcOrd="2" destOrd="0" presId="urn:microsoft.com/office/officeart/2005/8/layout/hProcess4"/>
    <dgm:cxn modelId="{C651C312-4583-4479-AE63-D0E757006373}" type="presParOf" srcId="{1AB47358-D405-424A-822D-52CFBE7E8A86}" destId="{31A07A5F-5847-4233-9074-FC9F57FA0974}" srcOrd="3" destOrd="0" presId="urn:microsoft.com/office/officeart/2005/8/layout/hProcess4"/>
    <dgm:cxn modelId="{83A05C51-83CF-4781-B498-F3A8EFCB86FF}" type="presParOf" srcId="{1AB47358-D405-424A-822D-52CFBE7E8A86}" destId="{9016728E-AF6D-4F1F-98B1-217F51D59185}" srcOrd="4" destOrd="0" presId="urn:microsoft.com/office/officeart/2005/8/layout/hProcess4"/>
    <dgm:cxn modelId="{2D9CC811-3725-4A4A-ADE5-B735E9266AC8}" type="presParOf" srcId="{765E3CDA-DD22-45A1-810B-D30C603FB4E2}" destId="{BC25204D-85D2-45AE-A88C-38911246EC5B}" srcOrd="3" destOrd="0" presId="urn:microsoft.com/office/officeart/2005/8/layout/hProcess4"/>
    <dgm:cxn modelId="{9D88748E-FAB6-4B58-BD7D-F93A1CEFB10F}" type="presParOf" srcId="{765E3CDA-DD22-45A1-810B-D30C603FB4E2}" destId="{394D581D-C58B-49D2-9E6D-70C12031F1B7}" srcOrd="4" destOrd="0" presId="urn:microsoft.com/office/officeart/2005/8/layout/hProcess4"/>
    <dgm:cxn modelId="{DB172976-06E3-4D95-A33D-8FDFB6794D39}" type="presParOf" srcId="{394D581D-C58B-49D2-9E6D-70C12031F1B7}" destId="{4C8AF67A-ED56-4609-9ACA-1F2667270A9E}" srcOrd="0" destOrd="0" presId="urn:microsoft.com/office/officeart/2005/8/layout/hProcess4"/>
    <dgm:cxn modelId="{20042E28-6FE3-4E6E-9311-37A200A83FE4}" type="presParOf" srcId="{394D581D-C58B-49D2-9E6D-70C12031F1B7}" destId="{D12EB115-3AC9-4F1F-B2CF-86DA3F5B2537}" srcOrd="1" destOrd="0" presId="urn:microsoft.com/office/officeart/2005/8/layout/hProcess4"/>
    <dgm:cxn modelId="{EB2F62E8-1A5C-4D42-92CE-3B27ECB264CA}" type="presParOf" srcId="{394D581D-C58B-49D2-9E6D-70C12031F1B7}" destId="{755594C0-48CF-4576-BD1C-41495F641664}" srcOrd="2" destOrd="0" presId="urn:microsoft.com/office/officeart/2005/8/layout/hProcess4"/>
    <dgm:cxn modelId="{B0A10D50-C813-4323-B1DC-8F3E7C8462D8}" type="presParOf" srcId="{394D581D-C58B-49D2-9E6D-70C12031F1B7}" destId="{47981F32-D301-4CAB-A6C7-8D6718CA64A8}" srcOrd="3" destOrd="0" presId="urn:microsoft.com/office/officeart/2005/8/layout/hProcess4"/>
    <dgm:cxn modelId="{A69A0646-826A-4A1D-AF8B-BF9CFFF13886}" type="presParOf" srcId="{394D581D-C58B-49D2-9E6D-70C12031F1B7}" destId="{A2396EAD-2662-4123-B11E-E4A73814A42B}" srcOrd="4" destOrd="0" presId="urn:microsoft.com/office/officeart/2005/8/layout/hProcess4"/>
    <dgm:cxn modelId="{93DE97E9-04F6-419F-9929-CED978292796}" type="presParOf" srcId="{765E3CDA-DD22-45A1-810B-D30C603FB4E2}" destId="{F9A660B2-8D61-4CDF-A4B3-1E544D97CE4D}" srcOrd="5" destOrd="0" presId="urn:microsoft.com/office/officeart/2005/8/layout/hProcess4"/>
    <dgm:cxn modelId="{F8335AF2-EE08-4605-B4D1-3421AEFE5319}" type="presParOf" srcId="{765E3CDA-DD22-45A1-810B-D30C603FB4E2}" destId="{E56F221D-99B6-44C0-9EAA-4D1F4D885041}" srcOrd="6" destOrd="0" presId="urn:microsoft.com/office/officeart/2005/8/layout/hProcess4"/>
    <dgm:cxn modelId="{11494E6F-85C0-4389-9B29-578C726CC976}" type="presParOf" srcId="{E56F221D-99B6-44C0-9EAA-4D1F4D885041}" destId="{A60DF694-2F45-48C0-9F0F-DAD0E8036620}" srcOrd="0" destOrd="0" presId="urn:microsoft.com/office/officeart/2005/8/layout/hProcess4"/>
    <dgm:cxn modelId="{4F07CB36-78FE-4903-90FC-C2291255E3F1}" type="presParOf" srcId="{E56F221D-99B6-44C0-9EAA-4D1F4D885041}" destId="{D043C3C5-6CDB-4908-A598-54F43EB89815}" srcOrd="1" destOrd="0" presId="urn:microsoft.com/office/officeart/2005/8/layout/hProcess4"/>
    <dgm:cxn modelId="{C039B0F1-7C14-474D-800B-BA04B4819557}" type="presParOf" srcId="{E56F221D-99B6-44C0-9EAA-4D1F4D885041}" destId="{4554831C-10FF-406A-945A-296ACE64E14C}" srcOrd="2" destOrd="0" presId="urn:microsoft.com/office/officeart/2005/8/layout/hProcess4"/>
    <dgm:cxn modelId="{18ADF762-5715-443C-8298-0742E38C8290}" type="presParOf" srcId="{E56F221D-99B6-44C0-9EAA-4D1F4D885041}" destId="{A077299F-C92F-4456-8F63-660C9691B433}" srcOrd="3" destOrd="0" presId="urn:microsoft.com/office/officeart/2005/8/layout/hProcess4"/>
    <dgm:cxn modelId="{3821555B-9E01-431C-8A68-3E030A840EF4}" type="presParOf" srcId="{E56F221D-99B6-44C0-9EAA-4D1F4D885041}" destId="{8001566D-42F2-43BE-B1E8-01E8193A6D79}"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A5F772-EC07-4782-8776-1EEAB62E69BD}"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0601C7CE-B2E8-47A3-AAF6-E97294C9080C}">
      <dgm:prSet custT="1"/>
      <dgm:spPr/>
      <dgm:t>
        <a:bodyPr/>
        <a:lstStyle/>
        <a:p>
          <a:pPr rtl="0"/>
          <a:r>
            <a:rPr lang="en-US" sz="2800" smtClean="0"/>
            <a:t>① </a:t>
          </a:r>
          <a:endParaRPr lang="zh-CN" sz="2800"/>
        </a:p>
      </dgm:t>
    </dgm:pt>
    <dgm:pt modelId="{B9FABBD0-398F-47C7-AE11-BA1F08BB36A2}" type="parTrans" cxnId="{D00D18CA-60FC-4C4B-A02E-81863DD2972B}">
      <dgm:prSet/>
      <dgm:spPr/>
      <dgm:t>
        <a:bodyPr/>
        <a:lstStyle/>
        <a:p>
          <a:endParaRPr lang="zh-CN" altLang="en-US" sz="2400"/>
        </a:p>
      </dgm:t>
    </dgm:pt>
    <dgm:pt modelId="{16491CB8-7EA4-4385-8DDD-696CD76A48B1}" type="sibTrans" cxnId="{D00D18CA-60FC-4C4B-A02E-81863DD2972B}">
      <dgm:prSet/>
      <dgm:spPr/>
      <dgm:t>
        <a:bodyPr/>
        <a:lstStyle/>
        <a:p>
          <a:endParaRPr lang="zh-CN" altLang="en-US" sz="2400"/>
        </a:p>
      </dgm:t>
    </dgm:pt>
    <dgm:pt modelId="{DD13A70A-05F6-4F74-834B-48D121B3426A}">
      <dgm:prSet custT="1"/>
      <dgm:spPr/>
      <dgm:t>
        <a:bodyPr/>
        <a:lstStyle/>
        <a:p>
          <a:pPr rtl="0"/>
          <a:r>
            <a:rPr lang="zh-CN" altLang="en-US" sz="2000" dirty="0" smtClean="0"/>
            <a:t>控制的适应性强。通过编程可以完成复杂的控制任务</a:t>
          </a:r>
          <a:endParaRPr lang="zh-CN" altLang="en-US" sz="2000" dirty="0"/>
        </a:p>
      </dgm:t>
    </dgm:pt>
    <dgm:pt modelId="{4FD67641-22A0-4906-A1D9-F56D4317B6E9}" type="parTrans" cxnId="{68BA6240-D57C-44A8-9600-062BB3AEF1FE}">
      <dgm:prSet/>
      <dgm:spPr/>
      <dgm:t>
        <a:bodyPr/>
        <a:lstStyle/>
        <a:p>
          <a:endParaRPr lang="zh-CN" altLang="en-US" sz="2400"/>
        </a:p>
      </dgm:t>
    </dgm:pt>
    <dgm:pt modelId="{EB6A349F-3A01-466C-B3A7-8153741E4CF3}" type="sibTrans" cxnId="{68BA6240-D57C-44A8-9600-062BB3AEF1FE}">
      <dgm:prSet/>
      <dgm:spPr/>
      <dgm:t>
        <a:bodyPr/>
        <a:lstStyle/>
        <a:p>
          <a:endParaRPr lang="zh-CN" altLang="en-US" sz="2400"/>
        </a:p>
      </dgm:t>
    </dgm:pt>
    <dgm:pt modelId="{A798EF17-E1D0-45B1-9809-016AFBBD705D}">
      <dgm:prSet custT="1"/>
      <dgm:spPr/>
      <dgm:t>
        <a:bodyPr/>
        <a:lstStyle/>
        <a:p>
          <a:pPr rtl="0"/>
          <a:r>
            <a:rPr lang="en-US" sz="2800" smtClean="0"/>
            <a:t>②</a:t>
          </a:r>
          <a:endParaRPr lang="zh-CN" sz="2800"/>
        </a:p>
      </dgm:t>
    </dgm:pt>
    <dgm:pt modelId="{0F61BF8E-1D3A-413D-94F6-FEBC1F82D7DC}" type="parTrans" cxnId="{6A496209-FBB4-44C9-8FCB-D3FCB81FF119}">
      <dgm:prSet/>
      <dgm:spPr/>
      <dgm:t>
        <a:bodyPr/>
        <a:lstStyle/>
        <a:p>
          <a:endParaRPr lang="zh-CN" altLang="en-US" sz="2400"/>
        </a:p>
      </dgm:t>
    </dgm:pt>
    <dgm:pt modelId="{6A6AF31E-6E2B-40F5-831C-B59A1AA4D846}" type="sibTrans" cxnId="{6A496209-FBB4-44C9-8FCB-D3FCB81FF119}">
      <dgm:prSet/>
      <dgm:spPr/>
      <dgm:t>
        <a:bodyPr/>
        <a:lstStyle/>
        <a:p>
          <a:endParaRPr lang="zh-CN" altLang="en-US" sz="2400"/>
        </a:p>
      </dgm:t>
    </dgm:pt>
    <dgm:pt modelId="{3CCDD892-3297-4DFE-BE47-44D1976229EA}">
      <dgm:prSet custT="1"/>
      <dgm:spPr/>
      <dgm:t>
        <a:bodyPr/>
        <a:lstStyle/>
        <a:p>
          <a:pPr rtl="0"/>
          <a:r>
            <a:rPr lang="zh-CN" altLang="en-US" sz="2000" smtClean="0"/>
            <a:t>数据存储、计算、分析处理的能力强</a:t>
          </a:r>
          <a:endParaRPr lang="zh-CN" altLang="en-US" sz="2000"/>
        </a:p>
      </dgm:t>
    </dgm:pt>
    <dgm:pt modelId="{4A2942D4-B133-47EA-A4AE-E1469470E211}" type="parTrans" cxnId="{27C302CD-5878-47EF-BFCD-189154C90A2D}">
      <dgm:prSet/>
      <dgm:spPr/>
      <dgm:t>
        <a:bodyPr/>
        <a:lstStyle/>
        <a:p>
          <a:endParaRPr lang="zh-CN" altLang="en-US" sz="2400"/>
        </a:p>
      </dgm:t>
    </dgm:pt>
    <dgm:pt modelId="{557F9BB9-94A7-436F-94D5-6939096BECA8}" type="sibTrans" cxnId="{27C302CD-5878-47EF-BFCD-189154C90A2D}">
      <dgm:prSet/>
      <dgm:spPr/>
      <dgm:t>
        <a:bodyPr/>
        <a:lstStyle/>
        <a:p>
          <a:endParaRPr lang="zh-CN" altLang="en-US" sz="2400"/>
        </a:p>
      </dgm:t>
    </dgm:pt>
    <dgm:pt modelId="{311B3350-255E-4566-9952-486D7578C450}">
      <dgm:prSet custT="1"/>
      <dgm:spPr/>
      <dgm:t>
        <a:bodyPr/>
        <a:lstStyle/>
        <a:p>
          <a:pPr rtl="0"/>
          <a:r>
            <a:rPr lang="en-US" sz="2800" smtClean="0"/>
            <a:t>③</a:t>
          </a:r>
          <a:endParaRPr lang="zh-CN" sz="2800"/>
        </a:p>
      </dgm:t>
    </dgm:pt>
    <dgm:pt modelId="{906068BB-BDA6-4BD1-B94A-AE4E7DDBF85E}" type="parTrans" cxnId="{A6513B35-8B1A-4042-9013-CDAA06B041A1}">
      <dgm:prSet/>
      <dgm:spPr/>
      <dgm:t>
        <a:bodyPr/>
        <a:lstStyle/>
        <a:p>
          <a:endParaRPr lang="zh-CN" altLang="en-US" sz="2400"/>
        </a:p>
      </dgm:t>
    </dgm:pt>
    <dgm:pt modelId="{1AC48B7E-6D23-4D5F-837F-218A931EB8CD}" type="sibTrans" cxnId="{A6513B35-8B1A-4042-9013-CDAA06B041A1}">
      <dgm:prSet/>
      <dgm:spPr/>
      <dgm:t>
        <a:bodyPr/>
        <a:lstStyle/>
        <a:p>
          <a:endParaRPr lang="zh-CN" altLang="en-US" sz="2400"/>
        </a:p>
      </dgm:t>
    </dgm:pt>
    <dgm:pt modelId="{334BB75F-F9C2-4196-A90F-91A1B11A333A}">
      <dgm:prSet custT="1"/>
      <dgm:spPr/>
      <dgm:t>
        <a:bodyPr/>
        <a:lstStyle/>
        <a:p>
          <a:pPr rtl="0"/>
          <a:r>
            <a:rPr lang="zh-CN" altLang="en-US" sz="2000" smtClean="0"/>
            <a:t>易于实现集散控制和网络控制</a:t>
          </a:r>
          <a:endParaRPr lang="zh-CN" altLang="en-US" sz="2000"/>
        </a:p>
      </dgm:t>
    </dgm:pt>
    <dgm:pt modelId="{8B629B7E-9488-4982-A6FF-0B85B148DE65}" type="parTrans" cxnId="{0A33D178-78D3-4BB8-8C7E-6DB7CFACA237}">
      <dgm:prSet/>
      <dgm:spPr/>
      <dgm:t>
        <a:bodyPr/>
        <a:lstStyle/>
        <a:p>
          <a:endParaRPr lang="zh-CN" altLang="en-US" sz="2400"/>
        </a:p>
      </dgm:t>
    </dgm:pt>
    <dgm:pt modelId="{68AF8352-6887-4B01-98C9-EEE964BB7DA6}" type="sibTrans" cxnId="{0A33D178-78D3-4BB8-8C7E-6DB7CFACA237}">
      <dgm:prSet/>
      <dgm:spPr/>
      <dgm:t>
        <a:bodyPr/>
        <a:lstStyle/>
        <a:p>
          <a:endParaRPr lang="zh-CN" altLang="en-US" sz="2400"/>
        </a:p>
      </dgm:t>
    </dgm:pt>
    <dgm:pt modelId="{F9F5334B-CD70-4ADA-AED2-60F944DFAB46}" type="pres">
      <dgm:prSet presAssocID="{D3A5F772-EC07-4782-8776-1EEAB62E69BD}" presName="Name0" presStyleCnt="0">
        <dgm:presLayoutVars>
          <dgm:dir/>
          <dgm:animLvl val="lvl"/>
          <dgm:resizeHandles val="exact"/>
        </dgm:presLayoutVars>
      </dgm:prSet>
      <dgm:spPr/>
      <dgm:t>
        <a:bodyPr/>
        <a:lstStyle/>
        <a:p>
          <a:endParaRPr lang="zh-CN" altLang="en-US"/>
        </a:p>
      </dgm:t>
    </dgm:pt>
    <dgm:pt modelId="{7188FF87-1DC9-4646-87B1-5ED6C33C622D}" type="pres">
      <dgm:prSet presAssocID="{0601C7CE-B2E8-47A3-AAF6-E97294C9080C}" presName="linNode" presStyleCnt="0"/>
      <dgm:spPr/>
    </dgm:pt>
    <dgm:pt modelId="{24D0A2FF-D830-4A8A-8503-B1268832E205}" type="pres">
      <dgm:prSet presAssocID="{0601C7CE-B2E8-47A3-AAF6-E97294C9080C}" presName="parentText" presStyleLbl="node1" presStyleIdx="0" presStyleCnt="3" custScaleX="50970">
        <dgm:presLayoutVars>
          <dgm:chMax val="1"/>
          <dgm:bulletEnabled val="1"/>
        </dgm:presLayoutVars>
      </dgm:prSet>
      <dgm:spPr/>
      <dgm:t>
        <a:bodyPr/>
        <a:lstStyle/>
        <a:p>
          <a:endParaRPr lang="zh-CN" altLang="en-US"/>
        </a:p>
      </dgm:t>
    </dgm:pt>
    <dgm:pt modelId="{8EFA9CC9-1D7A-4853-827C-AE00EB1106DD}" type="pres">
      <dgm:prSet presAssocID="{0601C7CE-B2E8-47A3-AAF6-E97294C9080C}" presName="descendantText" presStyleLbl="alignAccFollowNode1" presStyleIdx="0" presStyleCnt="3" custScaleX="137453">
        <dgm:presLayoutVars>
          <dgm:bulletEnabled val="1"/>
        </dgm:presLayoutVars>
      </dgm:prSet>
      <dgm:spPr/>
      <dgm:t>
        <a:bodyPr/>
        <a:lstStyle/>
        <a:p>
          <a:endParaRPr lang="zh-CN" altLang="en-US"/>
        </a:p>
      </dgm:t>
    </dgm:pt>
    <dgm:pt modelId="{C448D0E0-1D4E-451E-A883-9D9F1CC8390D}" type="pres">
      <dgm:prSet presAssocID="{16491CB8-7EA4-4385-8DDD-696CD76A48B1}" presName="sp" presStyleCnt="0"/>
      <dgm:spPr/>
    </dgm:pt>
    <dgm:pt modelId="{9C6B679D-A03A-4EC5-B36B-4EFD361AFC1A}" type="pres">
      <dgm:prSet presAssocID="{A798EF17-E1D0-45B1-9809-016AFBBD705D}" presName="linNode" presStyleCnt="0"/>
      <dgm:spPr/>
    </dgm:pt>
    <dgm:pt modelId="{3220FEFA-6F35-467C-8E26-4DEDB5C72A96}" type="pres">
      <dgm:prSet presAssocID="{A798EF17-E1D0-45B1-9809-016AFBBD705D}" presName="parentText" presStyleLbl="node1" presStyleIdx="1" presStyleCnt="3" custScaleX="50970">
        <dgm:presLayoutVars>
          <dgm:chMax val="1"/>
          <dgm:bulletEnabled val="1"/>
        </dgm:presLayoutVars>
      </dgm:prSet>
      <dgm:spPr/>
      <dgm:t>
        <a:bodyPr/>
        <a:lstStyle/>
        <a:p>
          <a:endParaRPr lang="zh-CN" altLang="en-US"/>
        </a:p>
      </dgm:t>
    </dgm:pt>
    <dgm:pt modelId="{2A6AA595-6E19-43FA-A3A3-4D66DE1514D0}" type="pres">
      <dgm:prSet presAssocID="{A798EF17-E1D0-45B1-9809-016AFBBD705D}" presName="descendantText" presStyleLbl="alignAccFollowNode1" presStyleIdx="1" presStyleCnt="3" custScaleX="137453">
        <dgm:presLayoutVars>
          <dgm:bulletEnabled val="1"/>
        </dgm:presLayoutVars>
      </dgm:prSet>
      <dgm:spPr/>
      <dgm:t>
        <a:bodyPr/>
        <a:lstStyle/>
        <a:p>
          <a:endParaRPr lang="zh-CN" altLang="en-US"/>
        </a:p>
      </dgm:t>
    </dgm:pt>
    <dgm:pt modelId="{F7660A31-D778-4CE9-A76F-571689CABBC9}" type="pres">
      <dgm:prSet presAssocID="{6A6AF31E-6E2B-40F5-831C-B59A1AA4D846}" presName="sp" presStyleCnt="0"/>
      <dgm:spPr/>
    </dgm:pt>
    <dgm:pt modelId="{DD77CD43-7990-436A-A0B2-8E5AB1BC5D86}" type="pres">
      <dgm:prSet presAssocID="{311B3350-255E-4566-9952-486D7578C450}" presName="linNode" presStyleCnt="0"/>
      <dgm:spPr/>
    </dgm:pt>
    <dgm:pt modelId="{2435CC33-158F-405E-A1AD-183093E35AF5}" type="pres">
      <dgm:prSet presAssocID="{311B3350-255E-4566-9952-486D7578C450}" presName="parentText" presStyleLbl="node1" presStyleIdx="2" presStyleCnt="3" custScaleX="50970">
        <dgm:presLayoutVars>
          <dgm:chMax val="1"/>
          <dgm:bulletEnabled val="1"/>
        </dgm:presLayoutVars>
      </dgm:prSet>
      <dgm:spPr/>
      <dgm:t>
        <a:bodyPr/>
        <a:lstStyle/>
        <a:p>
          <a:endParaRPr lang="zh-CN" altLang="en-US"/>
        </a:p>
      </dgm:t>
    </dgm:pt>
    <dgm:pt modelId="{41B8D4C1-4709-4B9D-9F78-66B28B395879}" type="pres">
      <dgm:prSet presAssocID="{311B3350-255E-4566-9952-486D7578C450}" presName="descendantText" presStyleLbl="alignAccFollowNode1" presStyleIdx="2" presStyleCnt="3" custScaleX="137453">
        <dgm:presLayoutVars>
          <dgm:bulletEnabled val="1"/>
        </dgm:presLayoutVars>
      </dgm:prSet>
      <dgm:spPr/>
      <dgm:t>
        <a:bodyPr/>
        <a:lstStyle/>
        <a:p>
          <a:endParaRPr lang="zh-CN" altLang="en-US"/>
        </a:p>
      </dgm:t>
    </dgm:pt>
  </dgm:ptLst>
  <dgm:cxnLst>
    <dgm:cxn modelId="{6A496209-FBB4-44C9-8FCB-D3FCB81FF119}" srcId="{D3A5F772-EC07-4782-8776-1EEAB62E69BD}" destId="{A798EF17-E1D0-45B1-9809-016AFBBD705D}" srcOrd="1" destOrd="0" parTransId="{0F61BF8E-1D3A-413D-94F6-FEBC1F82D7DC}" sibTransId="{6A6AF31E-6E2B-40F5-831C-B59A1AA4D846}"/>
    <dgm:cxn modelId="{27C302CD-5878-47EF-BFCD-189154C90A2D}" srcId="{A798EF17-E1D0-45B1-9809-016AFBBD705D}" destId="{3CCDD892-3297-4DFE-BE47-44D1976229EA}" srcOrd="0" destOrd="0" parTransId="{4A2942D4-B133-47EA-A4AE-E1469470E211}" sibTransId="{557F9BB9-94A7-436F-94D5-6939096BECA8}"/>
    <dgm:cxn modelId="{0A33D178-78D3-4BB8-8C7E-6DB7CFACA237}" srcId="{311B3350-255E-4566-9952-486D7578C450}" destId="{334BB75F-F9C2-4196-A90F-91A1B11A333A}" srcOrd="0" destOrd="0" parTransId="{8B629B7E-9488-4982-A6FF-0B85B148DE65}" sibTransId="{68AF8352-6887-4B01-98C9-EEE964BB7DA6}"/>
    <dgm:cxn modelId="{5E5EC2B9-3E99-4269-909E-6C7D1FAF8057}" type="presOf" srcId="{DD13A70A-05F6-4F74-834B-48D121B3426A}" destId="{8EFA9CC9-1D7A-4853-827C-AE00EB1106DD}" srcOrd="0" destOrd="0" presId="urn:microsoft.com/office/officeart/2005/8/layout/vList5"/>
    <dgm:cxn modelId="{68BA6240-D57C-44A8-9600-062BB3AEF1FE}" srcId="{0601C7CE-B2E8-47A3-AAF6-E97294C9080C}" destId="{DD13A70A-05F6-4F74-834B-48D121B3426A}" srcOrd="0" destOrd="0" parTransId="{4FD67641-22A0-4906-A1D9-F56D4317B6E9}" sibTransId="{EB6A349F-3A01-466C-B3A7-8153741E4CF3}"/>
    <dgm:cxn modelId="{9E05476D-181F-4044-AAC5-E97C6A6CFE51}" type="presOf" srcId="{D3A5F772-EC07-4782-8776-1EEAB62E69BD}" destId="{F9F5334B-CD70-4ADA-AED2-60F944DFAB46}" srcOrd="0" destOrd="0" presId="urn:microsoft.com/office/officeart/2005/8/layout/vList5"/>
    <dgm:cxn modelId="{A6513B35-8B1A-4042-9013-CDAA06B041A1}" srcId="{D3A5F772-EC07-4782-8776-1EEAB62E69BD}" destId="{311B3350-255E-4566-9952-486D7578C450}" srcOrd="2" destOrd="0" parTransId="{906068BB-BDA6-4BD1-B94A-AE4E7DDBF85E}" sibTransId="{1AC48B7E-6D23-4D5F-837F-218A931EB8CD}"/>
    <dgm:cxn modelId="{D00D18CA-60FC-4C4B-A02E-81863DD2972B}" srcId="{D3A5F772-EC07-4782-8776-1EEAB62E69BD}" destId="{0601C7CE-B2E8-47A3-AAF6-E97294C9080C}" srcOrd="0" destOrd="0" parTransId="{B9FABBD0-398F-47C7-AE11-BA1F08BB36A2}" sibTransId="{16491CB8-7EA4-4385-8DDD-696CD76A48B1}"/>
    <dgm:cxn modelId="{E6490D64-8F59-4255-814A-DF3C59894CF5}" type="presOf" srcId="{A798EF17-E1D0-45B1-9809-016AFBBD705D}" destId="{3220FEFA-6F35-467C-8E26-4DEDB5C72A96}" srcOrd="0" destOrd="0" presId="urn:microsoft.com/office/officeart/2005/8/layout/vList5"/>
    <dgm:cxn modelId="{D87E72BD-644B-4E9F-92BC-9A9C5F2162BD}" type="presOf" srcId="{0601C7CE-B2E8-47A3-AAF6-E97294C9080C}" destId="{24D0A2FF-D830-4A8A-8503-B1268832E205}" srcOrd="0" destOrd="0" presId="urn:microsoft.com/office/officeart/2005/8/layout/vList5"/>
    <dgm:cxn modelId="{AF461BB7-DC93-40E0-B41C-DDA2F4E231E7}" type="presOf" srcId="{3CCDD892-3297-4DFE-BE47-44D1976229EA}" destId="{2A6AA595-6E19-43FA-A3A3-4D66DE1514D0}" srcOrd="0" destOrd="0" presId="urn:microsoft.com/office/officeart/2005/8/layout/vList5"/>
    <dgm:cxn modelId="{0B6F88C0-96F4-4CF1-AF67-A8F68174BA1C}" type="presOf" srcId="{334BB75F-F9C2-4196-A90F-91A1B11A333A}" destId="{41B8D4C1-4709-4B9D-9F78-66B28B395879}" srcOrd="0" destOrd="0" presId="urn:microsoft.com/office/officeart/2005/8/layout/vList5"/>
    <dgm:cxn modelId="{7C342544-F2E1-4CCC-9BF9-5B8C569DA01B}" type="presOf" srcId="{311B3350-255E-4566-9952-486D7578C450}" destId="{2435CC33-158F-405E-A1AD-183093E35AF5}" srcOrd="0" destOrd="0" presId="urn:microsoft.com/office/officeart/2005/8/layout/vList5"/>
    <dgm:cxn modelId="{E5FF37D0-4070-491B-9D63-BD565E1E2E31}" type="presParOf" srcId="{F9F5334B-CD70-4ADA-AED2-60F944DFAB46}" destId="{7188FF87-1DC9-4646-87B1-5ED6C33C622D}" srcOrd="0" destOrd="0" presId="urn:microsoft.com/office/officeart/2005/8/layout/vList5"/>
    <dgm:cxn modelId="{E754C89D-9555-46EB-8201-2DCF26241C54}" type="presParOf" srcId="{7188FF87-1DC9-4646-87B1-5ED6C33C622D}" destId="{24D0A2FF-D830-4A8A-8503-B1268832E205}" srcOrd="0" destOrd="0" presId="urn:microsoft.com/office/officeart/2005/8/layout/vList5"/>
    <dgm:cxn modelId="{EFED8438-7A86-43A7-8FF1-C4D1E0B93112}" type="presParOf" srcId="{7188FF87-1DC9-4646-87B1-5ED6C33C622D}" destId="{8EFA9CC9-1D7A-4853-827C-AE00EB1106DD}" srcOrd="1" destOrd="0" presId="urn:microsoft.com/office/officeart/2005/8/layout/vList5"/>
    <dgm:cxn modelId="{FB0F751F-3B00-4466-9EA0-90590529B012}" type="presParOf" srcId="{F9F5334B-CD70-4ADA-AED2-60F944DFAB46}" destId="{C448D0E0-1D4E-451E-A883-9D9F1CC8390D}" srcOrd="1" destOrd="0" presId="urn:microsoft.com/office/officeart/2005/8/layout/vList5"/>
    <dgm:cxn modelId="{6C49BA18-C645-4727-8636-8E32A45D91F1}" type="presParOf" srcId="{F9F5334B-CD70-4ADA-AED2-60F944DFAB46}" destId="{9C6B679D-A03A-4EC5-B36B-4EFD361AFC1A}" srcOrd="2" destOrd="0" presId="urn:microsoft.com/office/officeart/2005/8/layout/vList5"/>
    <dgm:cxn modelId="{089A297E-7C6D-47CB-82FF-FB08D0617A16}" type="presParOf" srcId="{9C6B679D-A03A-4EC5-B36B-4EFD361AFC1A}" destId="{3220FEFA-6F35-467C-8E26-4DEDB5C72A96}" srcOrd="0" destOrd="0" presId="urn:microsoft.com/office/officeart/2005/8/layout/vList5"/>
    <dgm:cxn modelId="{B7BAE7E1-33EF-4089-B396-FCF17D0DBEDF}" type="presParOf" srcId="{9C6B679D-A03A-4EC5-B36B-4EFD361AFC1A}" destId="{2A6AA595-6E19-43FA-A3A3-4D66DE1514D0}" srcOrd="1" destOrd="0" presId="urn:microsoft.com/office/officeart/2005/8/layout/vList5"/>
    <dgm:cxn modelId="{00C9386B-3728-463B-8FDF-3620EBE0FEA1}" type="presParOf" srcId="{F9F5334B-CD70-4ADA-AED2-60F944DFAB46}" destId="{F7660A31-D778-4CE9-A76F-571689CABBC9}" srcOrd="3" destOrd="0" presId="urn:microsoft.com/office/officeart/2005/8/layout/vList5"/>
    <dgm:cxn modelId="{C33AB4C7-6218-461A-B14B-27EFD70EDA65}" type="presParOf" srcId="{F9F5334B-CD70-4ADA-AED2-60F944DFAB46}" destId="{DD77CD43-7990-436A-A0B2-8E5AB1BC5D86}" srcOrd="4" destOrd="0" presId="urn:microsoft.com/office/officeart/2005/8/layout/vList5"/>
    <dgm:cxn modelId="{DE693AAC-5C90-4384-AAAA-53B6AC7CB971}" type="presParOf" srcId="{DD77CD43-7990-436A-A0B2-8E5AB1BC5D86}" destId="{2435CC33-158F-405E-A1AD-183093E35AF5}" srcOrd="0" destOrd="0" presId="urn:microsoft.com/office/officeart/2005/8/layout/vList5"/>
    <dgm:cxn modelId="{99352B23-C61C-4B91-B614-BDDC7A283EC9}" type="presParOf" srcId="{DD77CD43-7990-436A-A0B2-8E5AB1BC5D86}" destId="{41B8D4C1-4709-4B9D-9F78-66B28B39587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7607FC-E881-4A3B-BC6B-86758FFD84D9}"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B2E9B638-6DE4-447B-B946-576F75AF1C78}">
      <dgm:prSet custT="1"/>
      <dgm:spPr/>
      <dgm:t>
        <a:bodyPr/>
        <a:lstStyle/>
        <a:p>
          <a:pPr rtl="0"/>
          <a:r>
            <a:rPr lang="zh-CN" altLang="en-US" sz="2200" dirty="0" smtClean="0"/>
            <a:t>一阶</a:t>
          </a:r>
          <a:r>
            <a:rPr lang="zh-CN" altLang="en-US" sz="2200" dirty="0" smtClean="0">
              <a:solidFill>
                <a:srgbClr val="FFFF00"/>
              </a:solidFill>
            </a:rPr>
            <a:t>向前</a:t>
          </a:r>
          <a:r>
            <a:rPr lang="zh-CN" altLang="en-US" sz="2200" dirty="0" smtClean="0"/>
            <a:t>差分</a:t>
          </a:r>
          <a:endParaRPr lang="zh-CN" altLang="en-US" sz="2200" dirty="0"/>
        </a:p>
      </dgm:t>
    </dgm:pt>
    <dgm:pt modelId="{53FD5C32-C3F2-46AD-BFD0-D13942D9F2CC}" type="parTrans" cxnId="{52ACAE58-4793-4528-8FDC-35361E0914C3}">
      <dgm:prSet/>
      <dgm:spPr/>
      <dgm:t>
        <a:bodyPr/>
        <a:lstStyle/>
        <a:p>
          <a:endParaRPr lang="zh-CN" altLang="en-US"/>
        </a:p>
      </dgm:t>
    </dgm:pt>
    <dgm:pt modelId="{1AEBACE8-63BF-4664-A230-B57A6A0088B9}" type="sibTrans" cxnId="{52ACAE58-4793-4528-8FDC-35361E0914C3}">
      <dgm:prSet/>
      <dgm:spPr/>
      <dgm:t>
        <a:bodyPr/>
        <a:lstStyle/>
        <a:p>
          <a:endParaRPr lang="zh-CN" altLang="en-US"/>
        </a:p>
      </dgm:t>
    </dgm:pt>
    <dgm:pt modelId="{4ADB9786-DBD4-472E-8DC7-89DFA5910411}">
      <dgm:prSet custT="1"/>
      <dgm:spPr/>
      <dgm:t>
        <a:bodyPr/>
        <a:lstStyle/>
        <a:p>
          <a:pPr rtl="0"/>
          <a:r>
            <a:rPr lang="en-US" sz="2000" smtClean="0"/>
            <a:t>⊿</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+1)-y(</a:t>
          </a:r>
          <a:r>
            <a:rPr lang="en-US" sz="2000" i="1" smtClean="0"/>
            <a:t>k</a:t>
          </a:r>
          <a:r>
            <a:rPr lang="en-US" sz="2000" smtClean="0"/>
            <a:t>)</a:t>
          </a:r>
          <a:endParaRPr lang="zh-CN" sz="2000"/>
        </a:p>
      </dgm:t>
    </dgm:pt>
    <dgm:pt modelId="{9E49F6AC-6AC9-494C-AF2A-8A403C2E9D8F}" type="parTrans" cxnId="{AA916840-BFB2-4D1A-A5FD-EEE05E1A2CB3}">
      <dgm:prSet/>
      <dgm:spPr/>
      <dgm:t>
        <a:bodyPr/>
        <a:lstStyle/>
        <a:p>
          <a:endParaRPr lang="zh-CN" altLang="en-US"/>
        </a:p>
      </dgm:t>
    </dgm:pt>
    <dgm:pt modelId="{D2F7CAE5-27C5-4502-A943-B270DD5923E8}" type="sibTrans" cxnId="{AA916840-BFB2-4D1A-A5FD-EEE05E1A2CB3}">
      <dgm:prSet/>
      <dgm:spPr/>
      <dgm:t>
        <a:bodyPr/>
        <a:lstStyle/>
        <a:p>
          <a:endParaRPr lang="zh-CN" altLang="en-US"/>
        </a:p>
      </dgm:t>
    </dgm:pt>
    <dgm:pt modelId="{870235AE-7B08-469A-A196-06BBA3C5D75A}">
      <dgm:prSet custT="1"/>
      <dgm:spPr/>
      <dgm:t>
        <a:bodyPr/>
        <a:lstStyle/>
        <a:p>
          <a:pPr rtl="0"/>
          <a:r>
            <a:rPr lang="zh-CN" altLang="en-US" sz="2200" dirty="0" smtClean="0"/>
            <a:t>二阶</a:t>
          </a:r>
          <a:r>
            <a:rPr lang="zh-CN" altLang="en-US" sz="2200" dirty="0" smtClean="0">
              <a:solidFill>
                <a:srgbClr val="FFFF00"/>
              </a:solidFill>
            </a:rPr>
            <a:t>向前</a:t>
          </a:r>
          <a:r>
            <a:rPr lang="zh-CN" altLang="en-US" sz="2200" dirty="0" smtClean="0"/>
            <a:t>差分</a:t>
          </a:r>
          <a:endParaRPr lang="zh-CN" altLang="en-US" sz="2200" dirty="0"/>
        </a:p>
      </dgm:t>
    </dgm:pt>
    <dgm:pt modelId="{C4E21D0F-70AA-4CAF-9D20-F4BC67B38150}" type="parTrans" cxnId="{1CE5545A-5F59-462E-A6F0-0D0990342102}">
      <dgm:prSet/>
      <dgm:spPr/>
      <dgm:t>
        <a:bodyPr/>
        <a:lstStyle/>
        <a:p>
          <a:endParaRPr lang="zh-CN" altLang="en-US"/>
        </a:p>
      </dgm:t>
    </dgm:pt>
    <dgm:pt modelId="{93C82F7B-AE03-4D5C-B256-3C495D8193D1}" type="sibTrans" cxnId="{1CE5545A-5F59-462E-A6F0-0D0990342102}">
      <dgm:prSet/>
      <dgm:spPr/>
      <dgm:t>
        <a:bodyPr/>
        <a:lstStyle/>
        <a:p>
          <a:endParaRPr lang="zh-CN" altLang="en-US"/>
        </a:p>
      </dgm:t>
    </dgm:pt>
    <dgm:pt modelId="{7A4666A3-8204-4DEB-A419-849C9D5F8542}">
      <dgm:prSet custT="1"/>
      <dgm:spPr/>
      <dgm:t>
        <a:bodyPr/>
        <a:lstStyle/>
        <a:p>
          <a:pPr rtl="0"/>
          <a:r>
            <a:rPr lang="en-US" sz="2000" smtClean="0"/>
            <a:t>⊿</a:t>
          </a:r>
          <a:r>
            <a:rPr lang="en-US" sz="2000" baseline="30000" smtClean="0"/>
            <a:t>2</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+1)-⊿</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+2)-2</a:t>
          </a:r>
          <a:r>
            <a:rPr lang="en-US" sz="2000" i="1" smtClean="0"/>
            <a:t>y</a:t>
          </a:r>
          <a:r>
            <a:rPr lang="en-US" sz="2000" smtClean="0"/>
            <a:t>(</a:t>
          </a:r>
          <a:r>
            <a:rPr lang="en-US" sz="2000" i="1" smtClean="0"/>
            <a:t>k</a:t>
          </a:r>
          <a:r>
            <a:rPr lang="en-US" sz="2000" smtClean="0"/>
            <a:t>+1)+</a:t>
          </a:r>
          <a:r>
            <a:rPr lang="en-US" sz="2000" i="1" smtClean="0"/>
            <a:t>y</a:t>
          </a:r>
          <a:r>
            <a:rPr lang="en-US" sz="2000" smtClean="0"/>
            <a:t>(</a:t>
          </a:r>
          <a:r>
            <a:rPr lang="en-US" sz="2000" i="1" smtClean="0"/>
            <a:t>k</a:t>
          </a:r>
          <a:r>
            <a:rPr lang="en-US" sz="2000" smtClean="0"/>
            <a:t>)</a:t>
          </a:r>
          <a:endParaRPr lang="zh-CN" sz="2000"/>
        </a:p>
      </dgm:t>
    </dgm:pt>
    <dgm:pt modelId="{54897718-21BC-4E32-AA3D-B39ADD50F825}" type="parTrans" cxnId="{01C9E9B5-97AE-4110-A431-975B580EEA56}">
      <dgm:prSet/>
      <dgm:spPr/>
      <dgm:t>
        <a:bodyPr/>
        <a:lstStyle/>
        <a:p>
          <a:endParaRPr lang="zh-CN" altLang="en-US"/>
        </a:p>
      </dgm:t>
    </dgm:pt>
    <dgm:pt modelId="{EA5F18F2-9761-45A0-8F07-306A7A79899D}" type="sibTrans" cxnId="{01C9E9B5-97AE-4110-A431-975B580EEA56}">
      <dgm:prSet/>
      <dgm:spPr/>
      <dgm:t>
        <a:bodyPr/>
        <a:lstStyle/>
        <a:p>
          <a:endParaRPr lang="zh-CN" altLang="en-US"/>
        </a:p>
      </dgm:t>
    </dgm:pt>
    <dgm:pt modelId="{BFFBC471-7CFB-408B-9266-AB666AA72C82}">
      <dgm:prSet custT="1"/>
      <dgm:spPr/>
      <dgm:t>
        <a:bodyPr/>
        <a:lstStyle/>
        <a:p>
          <a:pPr rtl="0"/>
          <a:r>
            <a:rPr lang="zh-CN" altLang="en-US" sz="2200" dirty="0" smtClean="0"/>
            <a:t>一阶</a:t>
          </a:r>
          <a:r>
            <a:rPr lang="zh-CN" altLang="en-US" sz="2200" dirty="0" smtClean="0">
              <a:solidFill>
                <a:srgbClr val="FFC000"/>
              </a:solidFill>
            </a:rPr>
            <a:t>向后</a:t>
          </a:r>
          <a:r>
            <a:rPr lang="zh-CN" altLang="en-US" sz="2200" dirty="0" smtClean="0"/>
            <a:t>差分</a:t>
          </a:r>
          <a:endParaRPr lang="zh-CN" altLang="en-US" sz="2200" dirty="0"/>
        </a:p>
      </dgm:t>
    </dgm:pt>
    <dgm:pt modelId="{70EF09BC-1E0C-4A30-93E4-D8556C44172A}" type="parTrans" cxnId="{2C516950-3CA0-4486-BC21-09FA3D9FAE80}">
      <dgm:prSet/>
      <dgm:spPr/>
      <dgm:t>
        <a:bodyPr/>
        <a:lstStyle/>
        <a:p>
          <a:endParaRPr lang="zh-CN" altLang="en-US"/>
        </a:p>
      </dgm:t>
    </dgm:pt>
    <dgm:pt modelId="{65032134-CB9D-4182-B73B-7AC8AF883C6B}" type="sibTrans" cxnId="{2C516950-3CA0-4486-BC21-09FA3D9FAE80}">
      <dgm:prSet/>
      <dgm:spPr/>
      <dgm:t>
        <a:bodyPr/>
        <a:lstStyle/>
        <a:p>
          <a:endParaRPr lang="zh-CN" altLang="en-US"/>
        </a:p>
      </dgm:t>
    </dgm:pt>
    <dgm:pt modelId="{FF5BA03D-66FA-418C-AC85-883252B411EE}">
      <dgm:prSet custT="1"/>
      <dgm:spPr/>
      <dgm:t>
        <a:bodyPr/>
        <a:lstStyle/>
        <a:p>
          <a:pPr rtl="0"/>
          <a:r>
            <a:rPr lang="en-US" sz="2000" smtClean="0"/>
            <a:t>⊿</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-1)</a:t>
          </a:r>
          <a:endParaRPr lang="zh-CN" sz="2000"/>
        </a:p>
      </dgm:t>
    </dgm:pt>
    <dgm:pt modelId="{651EE2B5-4E0C-415B-992E-64A188E651C5}" type="parTrans" cxnId="{11776376-4854-4634-9778-346EB9F7C83E}">
      <dgm:prSet/>
      <dgm:spPr/>
      <dgm:t>
        <a:bodyPr/>
        <a:lstStyle/>
        <a:p>
          <a:endParaRPr lang="zh-CN" altLang="en-US"/>
        </a:p>
      </dgm:t>
    </dgm:pt>
    <dgm:pt modelId="{F2C19D66-E089-423A-8213-7FE7F2760235}" type="sibTrans" cxnId="{11776376-4854-4634-9778-346EB9F7C83E}">
      <dgm:prSet/>
      <dgm:spPr/>
      <dgm:t>
        <a:bodyPr/>
        <a:lstStyle/>
        <a:p>
          <a:endParaRPr lang="zh-CN" altLang="en-US"/>
        </a:p>
      </dgm:t>
    </dgm:pt>
    <dgm:pt modelId="{7475E8BB-3F75-4C34-B22C-E728FA20B5E4}">
      <dgm:prSet custT="1"/>
      <dgm:spPr/>
      <dgm:t>
        <a:bodyPr/>
        <a:lstStyle/>
        <a:p>
          <a:pPr rtl="0"/>
          <a:r>
            <a:rPr lang="zh-CN" altLang="en-US" sz="2200" dirty="0" smtClean="0"/>
            <a:t>二阶</a:t>
          </a:r>
          <a:r>
            <a:rPr lang="zh-CN" altLang="en-US" sz="2200" dirty="0" smtClean="0">
              <a:solidFill>
                <a:srgbClr val="FFC000"/>
              </a:solidFill>
            </a:rPr>
            <a:t>向后</a:t>
          </a:r>
          <a:r>
            <a:rPr lang="zh-CN" altLang="en-US" sz="2200" dirty="0" smtClean="0"/>
            <a:t>差分</a:t>
          </a:r>
          <a:endParaRPr lang="zh-CN" altLang="en-US" sz="2200" dirty="0"/>
        </a:p>
      </dgm:t>
    </dgm:pt>
    <dgm:pt modelId="{9FCE7A27-1FFE-45C5-BE07-7DE678D1A4CE}" type="parTrans" cxnId="{31B3263F-3F13-4D40-85F4-B4F302F821D2}">
      <dgm:prSet/>
      <dgm:spPr/>
      <dgm:t>
        <a:bodyPr/>
        <a:lstStyle/>
        <a:p>
          <a:endParaRPr lang="zh-CN" altLang="en-US"/>
        </a:p>
      </dgm:t>
    </dgm:pt>
    <dgm:pt modelId="{A9F8F816-6D20-48F1-8FCC-46C574819A61}" type="sibTrans" cxnId="{31B3263F-3F13-4D40-85F4-B4F302F821D2}">
      <dgm:prSet/>
      <dgm:spPr/>
      <dgm:t>
        <a:bodyPr/>
        <a:lstStyle/>
        <a:p>
          <a:endParaRPr lang="zh-CN" altLang="en-US"/>
        </a:p>
      </dgm:t>
    </dgm:pt>
    <dgm:pt modelId="{4244D57B-E144-49C6-ADF2-6DF86733CC2B}">
      <dgm:prSet custT="1"/>
      <dgm:spPr/>
      <dgm:t>
        <a:bodyPr/>
        <a:lstStyle/>
        <a:p>
          <a:pPr rtl="0"/>
          <a:r>
            <a:rPr lang="en-US" sz="2000" smtClean="0"/>
            <a:t>⊿</a:t>
          </a:r>
          <a:r>
            <a:rPr lang="en-US" sz="2000" baseline="30000" smtClean="0"/>
            <a:t>2</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a:t>
          </a:r>
          <a:r>
            <a:rPr lang="en-US" sz="2000" i="1" smtClean="0"/>
            <a:t>y</a:t>
          </a:r>
          <a:r>
            <a:rPr lang="en-US" sz="2000" smtClean="0"/>
            <a:t>(</a:t>
          </a:r>
          <a:r>
            <a:rPr lang="en-US" sz="2000" i="1" smtClean="0"/>
            <a:t>k</a:t>
          </a:r>
          <a:r>
            <a:rPr lang="en-US" sz="2000" smtClean="0"/>
            <a:t>-1)-)=</a:t>
          </a:r>
          <a:r>
            <a:rPr lang="en-US" sz="2000" i="1" smtClean="0"/>
            <a:t>y</a:t>
          </a:r>
          <a:r>
            <a:rPr lang="en-US" sz="2000" smtClean="0"/>
            <a:t>(</a:t>
          </a:r>
          <a:r>
            <a:rPr lang="en-US" sz="2000" i="1" smtClean="0"/>
            <a:t>k</a:t>
          </a:r>
          <a:r>
            <a:rPr lang="en-US" sz="2000" smtClean="0"/>
            <a:t>)-2</a:t>
          </a:r>
          <a:r>
            <a:rPr lang="en-US" sz="2000" i="1" smtClean="0"/>
            <a:t>y</a:t>
          </a:r>
          <a:r>
            <a:rPr lang="en-US" sz="2000" smtClean="0"/>
            <a:t>(</a:t>
          </a:r>
          <a:r>
            <a:rPr lang="en-US" sz="2000" i="1" smtClean="0"/>
            <a:t>k</a:t>
          </a:r>
          <a:r>
            <a:rPr lang="en-US" sz="2000" smtClean="0"/>
            <a:t>-1)+</a:t>
          </a:r>
          <a:r>
            <a:rPr lang="en-US" sz="2000" i="1" smtClean="0"/>
            <a:t>y</a:t>
          </a:r>
          <a:r>
            <a:rPr lang="en-US" sz="2000" smtClean="0"/>
            <a:t>(</a:t>
          </a:r>
          <a:r>
            <a:rPr lang="en-US" sz="2000" i="1" smtClean="0"/>
            <a:t>k</a:t>
          </a:r>
          <a:r>
            <a:rPr lang="en-US" sz="2000" smtClean="0"/>
            <a:t>-2)</a:t>
          </a:r>
          <a:endParaRPr lang="zh-CN" sz="2000"/>
        </a:p>
      </dgm:t>
    </dgm:pt>
    <dgm:pt modelId="{47549AA6-6636-4EEB-935E-98DC5D801ED5}" type="parTrans" cxnId="{02C0C810-ACDC-46F3-B32F-0AB341C22E67}">
      <dgm:prSet/>
      <dgm:spPr/>
      <dgm:t>
        <a:bodyPr/>
        <a:lstStyle/>
        <a:p>
          <a:endParaRPr lang="zh-CN" altLang="en-US"/>
        </a:p>
      </dgm:t>
    </dgm:pt>
    <dgm:pt modelId="{D41C8A3C-49FE-4D61-B461-CB27AE26D9BE}" type="sibTrans" cxnId="{02C0C810-ACDC-46F3-B32F-0AB341C22E67}">
      <dgm:prSet/>
      <dgm:spPr/>
      <dgm:t>
        <a:bodyPr/>
        <a:lstStyle/>
        <a:p>
          <a:endParaRPr lang="zh-CN" altLang="en-US"/>
        </a:p>
      </dgm:t>
    </dgm:pt>
    <dgm:pt modelId="{B3AA57B6-1836-4E6F-8397-C92A9B5A2C12}" type="pres">
      <dgm:prSet presAssocID="{0E7607FC-E881-4A3B-BC6B-86758FFD84D9}" presName="Name0" presStyleCnt="0">
        <dgm:presLayoutVars>
          <dgm:dir/>
          <dgm:animLvl val="lvl"/>
          <dgm:resizeHandles val="exact"/>
        </dgm:presLayoutVars>
      </dgm:prSet>
      <dgm:spPr/>
      <dgm:t>
        <a:bodyPr/>
        <a:lstStyle/>
        <a:p>
          <a:endParaRPr lang="zh-CN" altLang="en-US"/>
        </a:p>
      </dgm:t>
    </dgm:pt>
    <dgm:pt modelId="{CB9FA7BE-FB23-4000-B815-EB4599323D87}" type="pres">
      <dgm:prSet presAssocID="{B2E9B638-6DE4-447B-B946-576F75AF1C78}" presName="linNode" presStyleCnt="0"/>
      <dgm:spPr/>
    </dgm:pt>
    <dgm:pt modelId="{CED27B35-62C1-4018-A862-D565BB447F99}" type="pres">
      <dgm:prSet presAssocID="{B2E9B638-6DE4-447B-B946-576F75AF1C78}" presName="parentText" presStyleLbl="node1" presStyleIdx="0" presStyleCnt="4" custScaleX="88722">
        <dgm:presLayoutVars>
          <dgm:chMax val="1"/>
          <dgm:bulletEnabled val="1"/>
        </dgm:presLayoutVars>
      </dgm:prSet>
      <dgm:spPr/>
      <dgm:t>
        <a:bodyPr/>
        <a:lstStyle/>
        <a:p>
          <a:endParaRPr lang="zh-CN" altLang="en-US"/>
        </a:p>
      </dgm:t>
    </dgm:pt>
    <dgm:pt modelId="{7DAAB84C-0D50-465A-90C9-9C9D4AF983F0}" type="pres">
      <dgm:prSet presAssocID="{B2E9B638-6DE4-447B-B946-576F75AF1C78}" presName="descendantText" presStyleLbl="alignAccFollowNode1" presStyleIdx="0" presStyleCnt="4">
        <dgm:presLayoutVars>
          <dgm:bulletEnabled val="1"/>
        </dgm:presLayoutVars>
      </dgm:prSet>
      <dgm:spPr/>
      <dgm:t>
        <a:bodyPr/>
        <a:lstStyle/>
        <a:p>
          <a:endParaRPr lang="zh-CN" altLang="en-US"/>
        </a:p>
      </dgm:t>
    </dgm:pt>
    <dgm:pt modelId="{5937D31B-68CE-4620-BBC3-F7886C2998B7}" type="pres">
      <dgm:prSet presAssocID="{1AEBACE8-63BF-4664-A230-B57A6A0088B9}" presName="sp" presStyleCnt="0"/>
      <dgm:spPr/>
    </dgm:pt>
    <dgm:pt modelId="{7296C2F4-1323-4118-AA9F-0D2A78681052}" type="pres">
      <dgm:prSet presAssocID="{870235AE-7B08-469A-A196-06BBA3C5D75A}" presName="linNode" presStyleCnt="0"/>
      <dgm:spPr/>
    </dgm:pt>
    <dgm:pt modelId="{06B8920A-2E92-42D0-BDF7-47A08B767075}" type="pres">
      <dgm:prSet presAssocID="{870235AE-7B08-469A-A196-06BBA3C5D75A}" presName="parentText" presStyleLbl="node1" presStyleIdx="1" presStyleCnt="4" custScaleX="88722">
        <dgm:presLayoutVars>
          <dgm:chMax val="1"/>
          <dgm:bulletEnabled val="1"/>
        </dgm:presLayoutVars>
      </dgm:prSet>
      <dgm:spPr/>
      <dgm:t>
        <a:bodyPr/>
        <a:lstStyle/>
        <a:p>
          <a:endParaRPr lang="zh-CN" altLang="en-US"/>
        </a:p>
      </dgm:t>
    </dgm:pt>
    <dgm:pt modelId="{69AA995C-8395-4698-9524-83C14FF613B8}" type="pres">
      <dgm:prSet presAssocID="{870235AE-7B08-469A-A196-06BBA3C5D75A}" presName="descendantText" presStyleLbl="alignAccFollowNode1" presStyleIdx="1" presStyleCnt="4">
        <dgm:presLayoutVars>
          <dgm:bulletEnabled val="1"/>
        </dgm:presLayoutVars>
      </dgm:prSet>
      <dgm:spPr/>
      <dgm:t>
        <a:bodyPr/>
        <a:lstStyle/>
        <a:p>
          <a:endParaRPr lang="zh-CN" altLang="en-US"/>
        </a:p>
      </dgm:t>
    </dgm:pt>
    <dgm:pt modelId="{F3BC51AA-6191-43BB-88AB-5227822ECC01}" type="pres">
      <dgm:prSet presAssocID="{93C82F7B-AE03-4D5C-B256-3C495D8193D1}" presName="sp" presStyleCnt="0"/>
      <dgm:spPr/>
    </dgm:pt>
    <dgm:pt modelId="{960319DE-3550-429A-8A44-192075A5B0DE}" type="pres">
      <dgm:prSet presAssocID="{BFFBC471-7CFB-408B-9266-AB666AA72C82}" presName="linNode" presStyleCnt="0"/>
      <dgm:spPr/>
    </dgm:pt>
    <dgm:pt modelId="{8757F6F6-4F7A-4A0A-9A8B-95C680CD2199}" type="pres">
      <dgm:prSet presAssocID="{BFFBC471-7CFB-408B-9266-AB666AA72C82}" presName="parentText" presStyleLbl="node1" presStyleIdx="2" presStyleCnt="4" custScaleX="88722">
        <dgm:presLayoutVars>
          <dgm:chMax val="1"/>
          <dgm:bulletEnabled val="1"/>
        </dgm:presLayoutVars>
      </dgm:prSet>
      <dgm:spPr/>
      <dgm:t>
        <a:bodyPr/>
        <a:lstStyle/>
        <a:p>
          <a:endParaRPr lang="zh-CN" altLang="en-US"/>
        </a:p>
      </dgm:t>
    </dgm:pt>
    <dgm:pt modelId="{AF5F8AC4-F958-43BE-82D0-849FBA08A02B}" type="pres">
      <dgm:prSet presAssocID="{BFFBC471-7CFB-408B-9266-AB666AA72C82}" presName="descendantText" presStyleLbl="alignAccFollowNode1" presStyleIdx="2" presStyleCnt="4">
        <dgm:presLayoutVars>
          <dgm:bulletEnabled val="1"/>
        </dgm:presLayoutVars>
      </dgm:prSet>
      <dgm:spPr/>
      <dgm:t>
        <a:bodyPr/>
        <a:lstStyle/>
        <a:p>
          <a:endParaRPr lang="zh-CN" altLang="en-US"/>
        </a:p>
      </dgm:t>
    </dgm:pt>
    <dgm:pt modelId="{99181EEB-72FD-4ACE-9B93-3B87DF96E975}" type="pres">
      <dgm:prSet presAssocID="{65032134-CB9D-4182-B73B-7AC8AF883C6B}" presName="sp" presStyleCnt="0"/>
      <dgm:spPr/>
    </dgm:pt>
    <dgm:pt modelId="{F79449AC-4800-4367-92D1-C2B40CF7F71F}" type="pres">
      <dgm:prSet presAssocID="{7475E8BB-3F75-4C34-B22C-E728FA20B5E4}" presName="linNode" presStyleCnt="0"/>
      <dgm:spPr/>
    </dgm:pt>
    <dgm:pt modelId="{E2C5D7E8-1788-4933-B034-9DCED808FE03}" type="pres">
      <dgm:prSet presAssocID="{7475E8BB-3F75-4C34-B22C-E728FA20B5E4}" presName="parentText" presStyleLbl="node1" presStyleIdx="3" presStyleCnt="4" custScaleX="88722">
        <dgm:presLayoutVars>
          <dgm:chMax val="1"/>
          <dgm:bulletEnabled val="1"/>
        </dgm:presLayoutVars>
      </dgm:prSet>
      <dgm:spPr/>
      <dgm:t>
        <a:bodyPr/>
        <a:lstStyle/>
        <a:p>
          <a:endParaRPr lang="zh-CN" altLang="en-US"/>
        </a:p>
      </dgm:t>
    </dgm:pt>
    <dgm:pt modelId="{47379A60-1194-4226-9624-CACFAF113A5C}" type="pres">
      <dgm:prSet presAssocID="{7475E8BB-3F75-4C34-B22C-E728FA20B5E4}" presName="descendantText" presStyleLbl="alignAccFollowNode1" presStyleIdx="3" presStyleCnt="4">
        <dgm:presLayoutVars>
          <dgm:bulletEnabled val="1"/>
        </dgm:presLayoutVars>
      </dgm:prSet>
      <dgm:spPr/>
      <dgm:t>
        <a:bodyPr/>
        <a:lstStyle/>
        <a:p>
          <a:endParaRPr lang="zh-CN" altLang="en-US"/>
        </a:p>
      </dgm:t>
    </dgm:pt>
  </dgm:ptLst>
  <dgm:cxnLst>
    <dgm:cxn modelId="{52ACAE58-4793-4528-8FDC-35361E0914C3}" srcId="{0E7607FC-E881-4A3B-BC6B-86758FFD84D9}" destId="{B2E9B638-6DE4-447B-B946-576F75AF1C78}" srcOrd="0" destOrd="0" parTransId="{53FD5C32-C3F2-46AD-BFD0-D13942D9F2CC}" sibTransId="{1AEBACE8-63BF-4664-A230-B57A6A0088B9}"/>
    <dgm:cxn modelId="{049F5C2F-4448-4243-9C0B-F74E504F6DE7}" type="presOf" srcId="{FF5BA03D-66FA-418C-AC85-883252B411EE}" destId="{AF5F8AC4-F958-43BE-82D0-849FBA08A02B}" srcOrd="0" destOrd="0" presId="urn:microsoft.com/office/officeart/2005/8/layout/vList5"/>
    <dgm:cxn modelId="{2C516950-3CA0-4486-BC21-09FA3D9FAE80}" srcId="{0E7607FC-E881-4A3B-BC6B-86758FFD84D9}" destId="{BFFBC471-7CFB-408B-9266-AB666AA72C82}" srcOrd="2" destOrd="0" parTransId="{70EF09BC-1E0C-4A30-93E4-D8556C44172A}" sibTransId="{65032134-CB9D-4182-B73B-7AC8AF883C6B}"/>
    <dgm:cxn modelId="{02C0C810-ACDC-46F3-B32F-0AB341C22E67}" srcId="{7475E8BB-3F75-4C34-B22C-E728FA20B5E4}" destId="{4244D57B-E144-49C6-ADF2-6DF86733CC2B}" srcOrd="0" destOrd="0" parTransId="{47549AA6-6636-4EEB-935E-98DC5D801ED5}" sibTransId="{D41C8A3C-49FE-4D61-B461-CB27AE26D9BE}"/>
    <dgm:cxn modelId="{01C9E9B5-97AE-4110-A431-975B580EEA56}" srcId="{870235AE-7B08-469A-A196-06BBA3C5D75A}" destId="{7A4666A3-8204-4DEB-A419-849C9D5F8542}" srcOrd="0" destOrd="0" parTransId="{54897718-21BC-4E32-AA3D-B39ADD50F825}" sibTransId="{EA5F18F2-9761-45A0-8F07-306A7A79899D}"/>
    <dgm:cxn modelId="{92E8D6AC-DA81-4FB8-BE8F-0594BD639996}" type="presOf" srcId="{7475E8BB-3F75-4C34-B22C-E728FA20B5E4}" destId="{E2C5D7E8-1788-4933-B034-9DCED808FE03}" srcOrd="0" destOrd="0" presId="urn:microsoft.com/office/officeart/2005/8/layout/vList5"/>
    <dgm:cxn modelId="{1CE5545A-5F59-462E-A6F0-0D0990342102}" srcId="{0E7607FC-E881-4A3B-BC6B-86758FFD84D9}" destId="{870235AE-7B08-469A-A196-06BBA3C5D75A}" srcOrd="1" destOrd="0" parTransId="{C4E21D0F-70AA-4CAF-9D20-F4BC67B38150}" sibTransId="{93C82F7B-AE03-4D5C-B256-3C495D8193D1}"/>
    <dgm:cxn modelId="{31B3263F-3F13-4D40-85F4-B4F302F821D2}" srcId="{0E7607FC-E881-4A3B-BC6B-86758FFD84D9}" destId="{7475E8BB-3F75-4C34-B22C-E728FA20B5E4}" srcOrd="3" destOrd="0" parTransId="{9FCE7A27-1FFE-45C5-BE07-7DE678D1A4CE}" sibTransId="{A9F8F816-6D20-48F1-8FCC-46C574819A61}"/>
    <dgm:cxn modelId="{14F61926-3A80-4C5B-A1D3-F56CCB7F265E}" type="presOf" srcId="{870235AE-7B08-469A-A196-06BBA3C5D75A}" destId="{06B8920A-2E92-42D0-BDF7-47A08B767075}" srcOrd="0" destOrd="0" presId="urn:microsoft.com/office/officeart/2005/8/layout/vList5"/>
    <dgm:cxn modelId="{E4ADA646-038E-4CA3-87AD-48D580731425}" type="presOf" srcId="{B2E9B638-6DE4-447B-B946-576F75AF1C78}" destId="{CED27B35-62C1-4018-A862-D565BB447F99}" srcOrd="0" destOrd="0" presId="urn:microsoft.com/office/officeart/2005/8/layout/vList5"/>
    <dgm:cxn modelId="{11776376-4854-4634-9778-346EB9F7C83E}" srcId="{BFFBC471-7CFB-408B-9266-AB666AA72C82}" destId="{FF5BA03D-66FA-418C-AC85-883252B411EE}" srcOrd="0" destOrd="0" parTransId="{651EE2B5-4E0C-415B-992E-64A188E651C5}" sibTransId="{F2C19D66-E089-423A-8213-7FE7F2760235}"/>
    <dgm:cxn modelId="{E0837B15-E0A2-409B-AFE5-EF638B1333CA}" type="presOf" srcId="{4ADB9786-DBD4-472E-8DC7-89DFA5910411}" destId="{7DAAB84C-0D50-465A-90C9-9C9D4AF983F0}" srcOrd="0" destOrd="0" presId="urn:microsoft.com/office/officeart/2005/8/layout/vList5"/>
    <dgm:cxn modelId="{31373A4F-03C4-4E65-AF46-C602EF470477}" type="presOf" srcId="{0E7607FC-E881-4A3B-BC6B-86758FFD84D9}" destId="{B3AA57B6-1836-4E6F-8397-C92A9B5A2C12}" srcOrd="0" destOrd="0" presId="urn:microsoft.com/office/officeart/2005/8/layout/vList5"/>
    <dgm:cxn modelId="{F36FD739-62AB-4950-A9F7-18AA4D7C2A28}" type="presOf" srcId="{BFFBC471-7CFB-408B-9266-AB666AA72C82}" destId="{8757F6F6-4F7A-4A0A-9A8B-95C680CD2199}" srcOrd="0" destOrd="0" presId="urn:microsoft.com/office/officeart/2005/8/layout/vList5"/>
    <dgm:cxn modelId="{AA916840-BFB2-4D1A-A5FD-EEE05E1A2CB3}" srcId="{B2E9B638-6DE4-447B-B946-576F75AF1C78}" destId="{4ADB9786-DBD4-472E-8DC7-89DFA5910411}" srcOrd="0" destOrd="0" parTransId="{9E49F6AC-6AC9-494C-AF2A-8A403C2E9D8F}" sibTransId="{D2F7CAE5-27C5-4502-A943-B270DD5923E8}"/>
    <dgm:cxn modelId="{F8268E05-447F-4BBE-9123-B621AF8C43E6}" type="presOf" srcId="{7A4666A3-8204-4DEB-A419-849C9D5F8542}" destId="{69AA995C-8395-4698-9524-83C14FF613B8}" srcOrd="0" destOrd="0" presId="urn:microsoft.com/office/officeart/2005/8/layout/vList5"/>
    <dgm:cxn modelId="{23AE746E-5004-4C26-B253-72DBBF7D9509}" type="presOf" srcId="{4244D57B-E144-49C6-ADF2-6DF86733CC2B}" destId="{47379A60-1194-4226-9624-CACFAF113A5C}" srcOrd="0" destOrd="0" presId="urn:microsoft.com/office/officeart/2005/8/layout/vList5"/>
    <dgm:cxn modelId="{B84612E6-E362-4ECC-B55F-7C1CEB033F08}" type="presParOf" srcId="{B3AA57B6-1836-4E6F-8397-C92A9B5A2C12}" destId="{CB9FA7BE-FB23-4000-B815-EB4599323D87}" srcOrd="0" destOrd="0" presId="urn:microsoft.com/office/officeart/2005/8/layout/vList5"/>
    <dgm:cxn modelId="{92259D82-0134-40D9-8F3A-5E7CD77AC4EE}" type="presParOf" srcId="{CB9FA7BE-FB23-4000-B815-EB4599323D87}" destId="{CED27B35-62C1-4018-A862-D565BB447F99}" srcOrd="0" destOrd="0" presId="urn:microsoft.com/office/officeart/2005/8/layout/vList5"/>
    <dgm:cxn modelId="{DDB9C815-8165-4277-998C-2C946169220F}" type="presParOf" srcId="{CB9FA7BE-FB23-4000-B815-EB4599323D87}" destId="{7DAAB84C-0D50-465A-90C9-9C9D4AF983F0}" srcOrd="1" destOrd="0" presId="urn:microsoft.com/office/officeart/2005/8/layout/vList5"/>
    <dgm:cxn modelId="{60D483D0-3419-49F1-9911-312FC7AFBC5E}" type="presParOf" srcId="{B3AA57B6-1836-4E6F-8397-C92A9B5A2C12}" destId="{5937D31B-68CE-4620-BBC3-F7886C2998B7}" srcOrd="1" destOrd="0" presId="urn:microsoft.com/office/officeart/2005/8/layout/vList5"/>
    <dgm:cxn modelId="{21F8C9B1-C7DD-4E45-BD9E-026AC0F1D2A6}" type="presParOf" srcId="{B3AA57B6-1836-4E6F-8397-C92A9B5A2C12}" destId="{7296C2F4-1323-4118-AA9F-0D2A78681052}" srcOrd="2" destOrd="0" presId="urn:microsoft.com/office/officeart/2005/8/layout/vList5"/>
    <dgm:cxn modelId="{BC1B9ED6-B1C2-4C1A-A8B8-407AE5D17100}" type="presParOf" srcId="{7296C2F4-1323-4118-AA9F-0D2A78681052}" destId="{06B8920A-2E92-42D0-BDF7-47A08B767075}" srcOrd="0" destOrd="0" presId="urn:microsoft.com/office/officeart/2005/8/layout/vList5"/>
    <dgm:cxn modelId="{98B0DC6F-ABC4-417E-86B5-5831707DDDA2}" type="presParOf" srcId="{7296C2F4-1323-4118-AA9F-0D2A78681052}" destId="{69AA995C-8395-4698-9524-83C14FF613B8}" srcOrd="1" destOrd="0" presId="urn:microsoft.com/office/officeart/2005/8/layout/vList5"/>
    <dgm:cxn modelId="{8777F7B4-C492-4A79-8F8D-EB2346A2130A}" type="presParOf" srcId="{B3AA57B6-1836-4E6F-8397-C92A9B5A2C12}" destId="{F3BC51AA-6191-43BB-88AB-5227822ECC01}" srcOrd="3" destOrd="0" presId="urn:microsoft.com/office/officeart/2005/8/layout/vList5"/>
    <dgm:cxn modelId="{E9A33882-CF3E-4585-8545-42AAD4499CBD}" type="presParOf" srcId="{B3AA57B6-1836-4E6F-8397-C92A9B5A2C12}" destId="{960319DE-3550-429A-8A44-192075A5B0DE}" srcOrd="4" destOrd="0" presId="urn:microsoft.com/office/officeart/2005/8/layout/vList5"/>
    <dgm:cxn modelId="{1C974C15-D303-4C33-97CA-3B2E9822D149}" type="presParOf" srcId="{960319DE-3550-429A-8A44-192075A5B0DE}" destId="{8757F6F6-4F7A-4A0A-9A8B-95C680CD2199}" srcOrd="0" destOrd="0" presId="urn:microsoft.com/office/officeart/2005/8/layout/vList5"/>
    <dgm:cxn modelId="{2847219D-7CF2-473E-BB92-913CB35BB5B9}" type="presParOf" srcId="{960319DE-3550-429A-8A44-192075A5B0DE}" destId="{AF5F8AC4-F958-43BE-82D0-849FBA08A02B}" srcOrd="1" destOrd="0" presId="urn:microsoft.com/office/officeart/2005/8/layout/vList5"/>
    <dgm:cxn modelId="{334BC14E-A481-45BD-A580-C54B11FCD70E}" type="presParOf" srcId="{B3AA57B6-1836-4E6F-8397-C92A9B5A2C12}" destId="{99181EEB-72FD-4ACE-9B93-3B87DF96E975}" srcOrd="5" destOrd="0" presId="urn:microsoft.com/office/officeart/2005/8/layout/vList5"/>
    <dgm:cxn modelId="{82E54D01-571A-4E63-B1DE-3DF69EA9A371}" type="presParOf" srcId="{B3AA57B6-1836-4E6F-8397-C92A9B5A2C12}" destId="{F79449AC-4800-4367-92D1-C2B40CF7F71F}" srcOrd="6" destOrd="0" presId="urn:microsoft.com/office/officeart/2005/8/layout/vList5"/>
    <dgm:cxn modelId="{EC278170-539A-4102-889C-ACFAEDB29D69}" type="presParOf" srcId="{F79449AC-4800-4367-92D1-C2B40CF7F71F}" destId="{E2C5D7E8-1788-4933-B034-9DCED808FE03}" srcOrd="0" destOrd="0" presId="urn:microsoft.com/office/officeart/2005/8/layout/vList5"/>
    <dgm:cxn modelId="{E9C163FB-1A3E-42A5-BA5E-F6084F07300B}" type="presParOf" srcId="{F79449AC-4800-4367-92D1-C2B40CF7F71F}" destId="{47379A60-1194-4226-9624-CACFAF113A5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E20FC47-1321-409A-80C8-38E0F9D6233B}"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ECC3F4DA-C6F2-4C49-84E3-D16A2981E318}">
      <dgm:prSet/>
      <dgm:spPr/>
      <dgm:t>
        <a:bodyPr/>
        <a:lstStyle/>
        <a:p>
          <a:pPr rtl="0"/>
          <a:r>
            <a:rPr lang="zh-CN" smtClean="0"/>
            <a:t>线性离散控制系统稳定的充分必要条件：</a:t>
          </a:r>
          <a:endParaRPr lang="zh-CN"/>
        </a:p>
      </dgm:t>
    </dgm:pt>
    <dgm:pt modelId="{A5F31009-FE40-465B-B76C-FEE0D2F04E73}" type="parTrans" cxnId="{F19FD440-BF34-49D1-9659-F0E33256F0EE}">
      <dgm:prSet/>
      <dgm:spPr/>
      <dgm:t>
        <a:bodyPr/>
        <a:lstStyle/>
        <a:p>
          <a:endParaRPr lang="zh-CN" altLang="en-US"/>
        </a:p>
      </dgm:t>
    </dgm:pt>
    <dgm:pt modelId="{00D2BDBC-27B5-4985-8C3C-43AF9B9AAE07}" type="sibTrans" cxnId="{F19FD440-BF34-49D1-9659-F0E33256F0EE}">
      <dgm:prSet/>
      <dgm:spPr/>
      <dgm:t>
        <a:bodyPr/>
        <a:lstStyle/>
        <a:p>
          <a:endParaRPr lang="zh-CN" altLang="en-US"/>
        </a:p>
      </dgm:t>
    </dgm:pt>
    <dgm:pt modelId="{5FB63ABD-7CA6-4067-8629-9EFF7F3A6D2B}">
      <dgm:prSet/>
      <dgm:spPr/>
      <dgm:t>
        <a:bodyPr/>
        <a:lstStyle/>
        <a:p>
          <a:pPr rtl="0"/>
          <a:r>
            <a:rPr lang="zh-CN" dirty="0" smtClean="0"/>
            <a:t>离散控制系统的所有特征根（即闭环脉冲传递函数的所有极点）均位于</a:t>
          </a:r>
          <a:r>
            <a:rPr lang="en-US" altLang="zh-CN" dirty="0" smtClean="0"/>
            <a:t> </a:t>
          </a:r>
          <a:r>
            <a:rPr lang="en-US" b="1" dirty="0" smtClean="0">
              <a:latin typeface="+mj-ea"/>
              <a:ea typeface="+mj-ea"/>
            </a:rPr>
            <a:t>z </a:t>
          </a:r>
          <a:r>
            <a:rPr lang="zh-CN" dirty="0" smtClean="0"/>
            <a:t>平面上以原点为中心的单位圆内。</a:t>
          </a:r>
          <a:endParaRPr lang="zh-CN" dirty="0"/>
        </a:p>
      </dgm:t>
    </dgm:pt>
    <dgm:pt modelId="{61485582-3CF1-4AE5-85F9-8C0B5FC5FB84}" type="parTrans" cxnId="{C9578AD4-84E5-4872-95F1-4D7E9C45E7FD}">
      <dgm:prSet/>
      <dgm:spPr/>
      <dgm:t>
        <a:bodyPr/>
        <a:lstStyle/>
        <a:p>
          <a:endParaRPr lang="zh-CN" altLang="en-US"/>
        </a:p>
      </dgm:t>
    </dgm:pt>
    <dgm:pt modelId="{D6714F09-1EE7-4BC2-BF8F-B717D8232BD2}" type="sibTrans" cxnId="{C9578AD4-84E5-4872-95F1-4D7E9C45E7FD}">
      <dgm:prSet/>
      <dgm:spPr/>
      <dgm:t>
        <a:bodyPr/>
        <a:lstStyle/>
        <a:p>
          <a:endParaRPr lang="zh-CN" altLang="en-US"/>
        </a:p>
      </dgm:t>
    </dgm:pt>
    <dgm:pt modelId="{55770E77-C0AF-418D-B278-BBAFC632F2D2}">
      <dgm:prSet/>
      <dgm:spPr/>
      <dgm:t>
        <a:bodyPr/>
        <a:lstStyle/>
        <a:p>
          <a:pPr rtl="0"/>
          <a:r>
            <a:rPr lang="zh-CN" smtClean="0"/>
            <a:t>若有特征根位于单位圆周上，其他特征根在单位圆内部，则离散系统临界稳定。</a:t>
          </a:r>
          <a:endParaRPr lang="zh-CN"/>
        </a:p>
      </dgm:t>
    </dgm:pt>
    <dgm:pt modelId="{DC5DFBEE-9E87-449C-B63D-CB0C5DCF151A}" type="parTrans" cxnId="{7321DE85-8447-4522-8D8F-A63B60BD3267}">
      <dgm:prSet/>
      <dgm:spPr/>
      <dgm:t>
        <a:bodyPr/>
        <a:lstStyle/>
        <a:p>
          <a:endParaRPr lang="zh-CN" altLang="en-US"/>
        </a:p>
      </dgm:t>
    </dgm:pt>
    <dgm:pt modelId="{A593EE08-6A53-4D8D-95FB-86B484FAD6FF}" type="sibTrans" cxnId="{7321DE85-8447-4522-8D8F-A63B60BD3267}">
      <dgm:prSet/>
      <dgm:spPr/>
      <dgm:t>
        <a:bodyPr/>
        <a:lstStyle/>
        <a:p>
          <a:endParaRPr lang="zh-CN" altLang="en-US"/>
        </a:p>
      </dgm:t>
    </dgm:pt>
    <dgm:pt modelId="{08B30609-AC97-4C79-BE82-EB5C3B1C1FAB}" type="pres">
      <dgm:prSet presAssocID="{DE20FC47-1321-409A-80C8-38E0F9D6233B}" presName="linear" presStyleCnt="0">
        <dgm:presLayoutVars>
          <dgm:dir/>
          <dgm:animLvl val="lvl"/>
          <dgm:resizeHandles val="exact"/>
        </dgm:presLayoutVars>
      </dgm:prSet>
      <dgm:spPr/>
    </dgm:pt>
    <dgm:pt modelId="{6AC4990B-FE68-4654-9B41-C5D6D2A0A731}" type="pres">
      <dgm:prSet presAssocID="{ECC3F4DA-C6F2-4C49-84E3-D16A2981E318}" presName="parentLin" presStyleCnt="0"/>
      <dgm:spPr/>
    </dgm:pt>
    <dgm:pt modelId="{47AE7396-DE9D-452D-A80A-BFBF6CBFC24C}" type="pres">
      <dgm:prSet presAssocID="{ECC3F4DA-C6F2-4C49-84E3-D16A2981E318}" presName="parentLeftMargin" presStyleLbl="node1" presStyleIdx="0" presStyleCnt="1"/>
      <dgm:spPr/>
    </dgm:pt>
    <dgm:pt modelId="{B58BEA26-62FE-45A1-B71F-C19B67099CF3}" type="pres">
      <dgm:prSet presAssocID="{ECC3F4DA-C6F2-4C49-84E3-D16A2981E318}" presName="parentText" presStyleLbl="node1" presStyleIdx="0" presStyleCnt="1">
        <dgm:presLayoutVars>
          <dgm:chMax val="0"/>
          <dgm:bulletEnabled val="1"/>
        </dgm:presLayoutVars>
      </dgm:prSet>
      <dgm:spPr/>
    </dgm:pt>
    <dgm:pt modelId="{0C9CBACF-AB1B-42EB-B428-817787659ED5}" type="pres">
      <dgm:prSet presAssocID="{ECC3F4DA-C6F2-4C49-84E3-D16A2981E318}" presName="negativeSpace" presStyleCnt="0"/>
      <dgm:spPr/>
    </dgm:pt>
    <dgm:pt modelId="{CB3C1551-37CF-4F9C-B2DF-F2FD0507A26A}" type="pres">
      <dgm:prSet presAssocID="{ECC3F4DA-C6F2-4C49-84E3-D16A2981E318}" presName="childText" presStyleLbl="conFgAcc1" presStyleIdx="0" presStyleCnt="1">
        <dgm:presLayoutVars>
          <dgm:bulletEnabled val="1"/>
        </dgm:presLayoutVars>
      </dgm:prSet>
      <dgm:spPr/>
    </dgm:pt>
  </dgm:ptLst>
  <dgm:cxnLst>
    <dgm:cxn modelId="{A9E7B6C3-0A0B-4F5B-9909-1A4C6ED2714F}" type="presOf" srcId="{5FB63ABD-7CA6-4067-8629-9EFF7F3A6D2B}" destId="{CB3C1551-37CF-4F9C-B2DF-F2FD0507A26A}" srcOrd="0" destOrd="0" presId="urn:microsoft.com/office/officeart/2005/8/layout/list1"/>
    <dgm:cxn modelId="{7321DE85-8447-4522-8D8F-A63B60BD3267}" srcId="{ECC3F4DA-C6F2-4C49-84E3-D16A2981E318}" destId="{55770E77-C0AF-418D-B278-BBAFC632F2D2}" srcOrd="1" destOrd="0" parTransId="{DC5DFBEE-9E87-449C-B63D-CB0C5DCF151A}" sibTransId="{A593EE08-6A53-4D8D-95FB-86B484FAD6FF}"/>
    <dgm:cxn modelId="{C9578AD4-84E5-4872-95F1-4D7E9C45E7FD}" srcId="{ECC3F4DA-C6F2-4C49-84E3-D16A2981E318}" destId="{5FB63ABD-7CA6-4067-8629-9EFF7F3A6D2B}" srcOrd="0" destOrd="0" parTransId="{61485582-3CF1-4AE5-85F9-8C0B5FC5FB84}" sibTransId="{D6714F09-1EE7-4BC2-BF8F-B717D8232BD2}"/>
    <dgm:cxn modelId="{A14B40BF-3534-4C47-8D77-F93079D7564D}" type="presOf" srcId="{ECC3F4DA-C6F2-4C49-84E3-D16A2981E318}" destId="{47AE7396-DE9D-452D-A80A-BFBF6CBFC24C}" srcOrd="0" destOrd="0" presId="urn:microsoft.com/office/officeart/2005/8/layout/list1"/>
    <dgm:cxn modelId="{A0846876-5AAA-4DA2-B985-2A6885A594F3}" type="presOf" srcId="{ECC3F4DA-C6F2-4C49-84E3-D16A2981E318}" destId="{B58BEA26-62FE-45A1-B71F-C19B67099CF3}" srcOrd="1" destOrd="0" presId="urn:microsoft.com/office/officeart/2005/8/layout/list1"/>
    <dgm:cxn modelId="{093C71F2-7DAA-4188-B04C-033F67E8CC21}" type="presOf" srcId="{DE20FC47-1321-409A-80C8-38E0F9D6233B}" destId="{08B30609-AC97-4C79-BE82-EB5C3B1C1FAB}" srcOrd="0" destOrd="0" presId="urn:microsoft.com/office/officeart/2005/8/layout/list1"/>
    <dgm:cxn modelId="{F19FD440-BF34-49D1-9659-F0E33256F0EE}" srcId="{DE20FC47-1321-409A-80C8-38E0F9D6233B}" destId="{ECC3F4DA-C6F2-4C49-84E3-D16A2981E318}" srcOrd="0" destOrd="0" parTransId="{A5F31009-FE40-465B-B76C-FEE0D2F04E73}" sibTransId="{00D2BDBC-27B5-4985-8C3C-43AF9B9AAE07}"/>
    <dgm:cxn modelId="{B4D28FD7-CB6E-45F1-9998-E6754E716136}" type="presOf" srcId="{55770E77-C0AF-418D-B278-BBAFC632F2D2}" destId="{CB3C1551-37CF-4F9C-B2DF-F2FD0507A26A}" srcOrd="0" destOrd="1" presId="urn:microsoft.com/office/officeart/2005/8/layout/list1"/>
    <dgm:cxn modelId="{40238B35-EC61-43CF-BD50-355C93778B4C}" type="presParOf" srcId="{08B30609-AC97-4C79-BE82-EB5C3B1C1FAB}" destId="{6AC4990B-FE68-4654-9B41-C5D6D2A0A731}" srcOrd="0" destOrd="0" presId="urn:microsoft.com/office/officeart/2005/8/layout/list1"/>
    <dgm:cxn modelId="{83D8DF52-1B3D-4A46-B56E-D30E1F0B6935}" type="presParOf" srcId="{6AC4990B-FE68-4654-9B41-C5D6D2A0A731}" destId="{47AE7396-DE9D-452D-A80A-BFBF6CBFC24C}" srcOrd="0" destOrd="0" presId="urn:microsoft.com/office/officeart/2005/8/layout/list1"/>
    <dgm:cxn modelId="{A110EB9B-DFFA-4C42-BEC0-DA7DB23C0F96}" type="presParOf" srcId="{6AC4990B-FE68-4654-9B41-C5D6D2A0A731}" destId="{B58BEA26-62FE-45A1-B71F-C19B67099CF3}" srcOrd="1" destOrd="0" presId="urn:microsoft.com/office/officeart/2005/8/layout/list1"/>
    <dgm:cxn modelId="{F0838AC7-CBB6-41ED-BAE4-A384EDC75DD0}" type="presParOf" srcId="{08B30609-AC97-4C79-BE82-EB5C3B1C1FAB}" destId="{0C9CBACF-AB1B-42EB-B428-817787659ED5}" srcOrd="1" destOrd="0" presId="urn:microsoft.com/office/officeart/2005/8/layout/list1"/>
    <dgm:cxn modelId="{E247D818-B297-45CA-AD5B-A7737AEF670D}" type="presParOf" srcId="{08B30609-AC97-4C79-BE82-EB5C3B1C1FAB}" destId="{CB3C1551-37CF-4F9C-B2DF-F2FD0507A26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D279389-B985-46E9-AD05-20C0BDCDD219}"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8C1BDF11-AE22-4FA6-9B3B-BAC387774340}">
      <dgm:prSet custT="1"/>
      <dgm:spPr/>
      <dgm:t>
        <a:bodyPr/>
        <a:lstStyle/>
        <a:p>
          <a:pPr rtl="0"/>
          <a:r>
            <a:rPr lang="zh-CN" sz="2400" smtClean="0"/>
            <a:t>（</a:t>
          </a:r>
          <a:r>
            <a:rPr lang="en-US" sz="2400" smtClean="0"/>
            <a:t>1</a:t>
          </a:r>
          <a:r>
            <a:rPr lang="zh-CN" sz="2400" smtClean="0"/>
            <a:t>）数字化设计</a:t>
          </a:r>
          <a:endParaRPr lang="zh-CN" sz="2400"/>
        </a:p>
      </dgm:t>
    </dgm:pt>
    <dgm:pt modelId="{7EE89139-41FA-462A-9A6C-2F125245191B}" type="parTrans" cxnId="{FA54A1EF-D9FB-46A9-89CF-6E6A135299CB}">
      <dgm:prSet/>
      <dgm:spPr/>
      <dgm:t>
        <a:bodyPr/>
        <a:lstStyle/>
        <a:p>
          <a:endParaRPr lang="zh-CN" altLang="en-US"/>
        </a:p>
      </dgm:t>
    </dgm:pt>
    <dgm:pt modelId="{23FE3D6A-D0D0-4BE4-8CCF-E99DF641CC94}" type="sibTrans" cxnId="{FA54A1EF-D9FB-46A9-89CF-6E6A135299CB}">
      <dgm:prSet/>
      <dgm:spPr/>
      <dgm:t>
        <a:bodyPr/>
        <a:lstStyle/>
        <a:p>
          <a:endParaRPr lang="zh-CN" altLang="en-US"/>
        </a:p>
      </dgm:t>
    </dgm:pt>
    <dgm:pt modelId="{121D5FA0-ED25-4038-8927-A97155A2D076}">
      <dgm:prSet/>
      <dgm:spPr/>
      <dgm:t>
        <a:bodyPr/>
        <a:lstStyle/>
        <a:p>
          <a:pPr rtl="0"/>
          <a:r>
            <a:rPr lang="zh-CN" smtClean="0"/>
            <a:t>对离散系统</a:t>
          </a:r>
          <a:r>
            <a:rPr lang="en-US" i="1" smtClean="0"/>
            <a:t>G</a:t>
          </a:r>
          <a:r>
            <a:rPr lang="en-US" smtClean="0"/>
            <a:t>(z)</a:t>
          </a:r>
          <a:r>
            <a:rPr lang="zh-CN" smtClean="0"/>
            <a:t>，直接在</a:t>
          </a:r>
          <a:r>
            <a:rPr lang="en-US" smtClean="0"/>
            <a:t>z</a:t>
          </a:r>
          <a:r>
            <a:rPr lang="zh-CN" smtClean="0"/>
            <a:t>域内设计控制器</a:t>
          </a:r>
          <a:r>
            <a:rPr lang="en-US" i="1" smtClean="0"/>
            <a:t>D</a:t>
          </a:r>
          <a:r>
            <a:rPr lang="en-US" smtClean="0"/>
            <a:t>(z)</a:t>
          </a:r>
          <a:endParaRPr lang="zh-CN"/>
        </a:p>
      </dgm:t>
    </dgm:pt>
    <dgm:pt modelId="{3DF28CFC-0913-4368-9854-84BB4615D594}" type="parTrans" cxnId="{E72B7DCE-C460-48FB-B136-944EA15052A5}">
      <dgm:prSet/>
      <dgm:spPr/>
      <dgm:t>
        <a:bodyPr/>
        <a:lstStyle/>
        <a:p>
          <a:endParaRPr lang="zh-CN" altLang="en-US"/>
        </a:p>
      </dgm:t>
    </dgm:pt>
    <dgm:pt modelId="{32077F27-F1CF-4FAF-B503-A616FFA7C616}" type="sibTrans" cxnId="{E72B7DCE-C460-48FB-B136-944EA15052A5}">
      <dgm:prSet/>
      <dgm:spPr/>
      <dgm:t>
        <a:bodyPr/>
        <a:lstStyle/>
        <a:p>
          <a:endParaRPr lang="zh-CN" altLang="en-US"/>
        </a:p>
      </dgm:t>
    </dgm:pt>
    <dgm:pt modelId="{DC689107-2010-4505-A724-98D461A828E3}">
      <dgm:prSet custT="1"/>
      <dgm:spPr/>
      <dgm:t>
        <a:bodyPr/>
        <a:lstStyle/>
        <a:p>
          <a:pPr rtl="0"/>
          <a:r>
            <a:rPr lang="zh-CN" sz="2400" smtClean="0"/>
            <a:t>（</a:t>
          </a:r>
          <a:r>
            <a:rPr lang="en-US" sz="2400" smtClean="0"/>
            <a:t>2</a:t>
          </a:r>
          <a:r>
            <a:rPr lang="zh-CN" sz="2400" smtClean="0"/>
            <a:t>）模拟化设计</a:t>
          </a:r>
          <a:endParaRPr lang="zh-CN" sz="2400"/>
        </a:p>
      </dgm:t>
    </dgm:pt>
    <dgm:pt modelId="{7F8DA353-6719-4B14-9E7E-3F261C0705DD}" type="parTrans" cxnId="{0D8F52F5-B946-401A-BABD-C8977F6F1DCC}">
      <dgm:prSet/>
      <dgm:spPr/>
      <dgm:t>
        <a:bodyPr/>
        <a:lstStyle/>
        <a:p>
          <a:endParaRPr lang="zh-CN" altLang="en-US"/>
        </a:p>
      </dgm:t>
    </dgm:pt>
    <dgm:pt modelId="{E49599AA-6D46-4709-8E88-07D26A9117D8}" type="sibTrans" cxnId="{0D8F52F5-B946-401A-BABD-C8977F6F1DCC}">
      <dgm:prSet/>
      <dgm:spPr/>
      <dgm:t>
        <a:bodyPr/>
        <a:lstStyle/>
        <a:p>
          <a:endParaRPr lang="zh-CN" altLang="en-US"/>
        </a:p>
      </dgm:t>
    </dgm:pt>
    <dgm:pt modelId="{4A329E84-E800-4D45-BAD7-34CFC49B9043}">
      <dgm:prSet/>
      <dgm:spPr/>
      <dgm:t>
        <a:bodyPr/>
        <a:lstStyle/>
        <a:p>
          <a:pPr rtl="0"/>
          <a:r>
            <a:rPr lang="zh-CN" smtClean="0"/>
            <a:t>先按连续系统设计方法获取控制器</a:t>
          </a:r>
          <a:r>
            <a:rPr lang="en-US" i="1" smtClean="0"/>
            <a:t>D</a:t>
          </a:r>
          <a:r>
            <a:rPr lang="en-US" smtClean="0"/>
            <a:t>(s)</a:t>
          </a:r>
          <a:r>
            <a:rPr lang="zh-CN" smtClean="0"/>
            <a:t>，然后将</a:t>
          </a:r>
          <a:r>
            <a:rPr lang="en-US" i="1" smtClean="0"/>
            <a:t>D</a:t>
          </a:r>
          <a:r>
            <a:rPr lang="en-US" smtClean="0"/>
            <a:t>(s)</a:t>
          </a:r>
          <a:r>
            <a:rPr lang="zh-CN" smtClean="0"/>
            <a:t>变换为</a:t>
          </a:r>
          <a:r>
            <a:rPr lang="en-US" i="1" smtClean="0"/>
            <a:t>D</a:t>
          </a:r>
          <a:r>
            <a:rPr lang="en-US" smtClean="0"/>
            <a:t>(z)</a:t>
          </a:r>
          <a:endParaRPr lang="zh-CN"/>
        </a:p>
      </dgm:t>
    </dgm:pt>
    <dgm:pt modelId="{F0144856-3B20-4CCD-9944-4F8333892E20}" type="parTrans" cxnId="{04D0E918-A8E5-4691-8B2C-B524BA92B9D9}">
      <dgm:prSet/>
      <dgm:spPr/>
      <dgm:t>
        <a:bodyPr/>
        <a:lstStyle/>
        <a:p>
          <a:endParaRPr lang="zh-CN" altLang="en-US"/>
        </a:p>
      </dgm:t>
    </dgm:pt>
    <dgm:pt modelId="{BEE78036-35E6-4A26-BBB4-543638035FBF}" type="sibTrans" cxnId="{04D0E918-A8E5-4691-8B2C-B524BA92B9D9}">
      <dgm:prSet/>
      <dgm:spPr/>
      <dgm:t>
        <a:bodyPr/>
        <a:lstStyle/>
        <a:p>
          <a:endParaRPr lang="zh-CN" altLang="en-US"/>
        </a:p>
      </dgm:t>
    </dgm:pt>
    <dgm:pt modelId="{AA5C46B2-C72C-4346-8DF4-56B5C6D826BC}" type="pres">
      <dgm:prSet presAssocID="{CD279389-B985-46E9-AD05-20C0BDCDD219}" presName="Name0" presStyleCnt="0">
        <dgm:presLayoutVars>
          <dgm:dir/>
          <dgm:animLvl val="lvl"/>
          <dgm:resizeHandles val="exact"/>
        </dgm:presLayoutVars>
      </dgm:prSet>
      <dgm:spPr/>
    </dgm:pt>
    <dgm:pt modelId="{D0477CCC-FBBB-411E-8AD4-F96F6545C38F}" type="pres">
      <dgm:prSet presAssocID="{8C1BDF11-AE22-4FA6-9B3B-BAC387774340}" presName="linNode" presStyleCnt="0"/>
      <dgm:spPr/>
    </dgm:pt>
    <dgm:pt modelId="{932E4D2F-7489-4E5A-997F-FDE84AD5E981}" type="pres">
      <dgm:prSet presAssocID="{8C1BDF11-AE22-4FA6-9B3B-BAC387774340}" presName="parentText" presStyleLbl="node1" presStyleIdx="0" presStyleCnt="2" custScaleX="90203">
        <dgm:presLayoutVars>
          <dgm:chMax val="1"/>
          <dgm:bulletEnabled val="1"/>
        </dgm:presLayoutVars>
      </dgm:prSet>
      <dgm:spPr/>
    </dgm:pt>
    <dgm:pt modelId="{BAF71C3B-2D52-42BE-8076-B17186BB52E0}" type="pres">
      <dgm:prSet presAssocID="{8C1BDF11-AE22-4FA6-9B3B-BAC387774340}" presName="descendantText" presStyleLbl="alignAccFollowNode1" presStyleIdx="0" presStyleCnt="2" custScaleX="109706">
        <dgm:presLayoutVars>
          <dgm:bulletEnabled val="1"/>
        </dgm:presLayoutVars>
      </dgm:prSet>
      <dgm:spPr/>
    </dgm:pt>
    <dgm:pt modelId="{A5C132C4-5C3F-46BF-91C6-6766A36C7F57}" type="pres">
      <dgm:prSet presAssocID="{23FE3D6A-D0D0-4BE4-8CCF-E99DF641CC94}" presName="sp" presStyleCnt="0"/>
      <dgm:spPr/>
    </dgm:pt>
    <dgm:pt modelId="{770E6538-8FA1-4BBE-8DA7-4BA7818C86BB}" type="pres">
      <dgm:prSet presAssocID="{DC689107-2010-4505-A724-98D461A828E3}" presName="linNode" presStyleCnt="0"/>
      <dgm:spPr/>
    </dgm:pt>
    <dgm:pt modelId="{7D7316DA-15A9-41EB-824A-77C718C512D1}" type="pres">
      <dgm:prSet presAssocID="{DC689107-2010-4505-A724-98D461A828E3}" presName="parentText" presStyleLbl="node1" presStyleIdx="1" presStyleCnt="2" custScaleX="90203">
        <dgm:presLayoutVars>
          <dgm:chMax val="1"/>
          <dgm:bulletEnabled val="1"/>
        </dgm:presLayoutVars>
      </dgm:prSet>
      <dgm:spPr/>
    </dgm:pt>
    <dgm:pt modelId="{D6CC69F4-5CD4-41AA-802D-2018AA49ACFB}" type="pres">
      <dgm:prSet presAssocID="{DC689107-2010-4505-A724-98D461A828E3}" presName="descendantText" presStyleLbl="alignAccFollowNode1" presStyleIdx="1" presStyleCnt="2" custScaleX="109706">
        <dgm:presLayoutVars>
          <dgm:bulletEnabled val="1"/>
        </dgm:presLayoutVars>
      </dgm:prSet>
      <dgm:spPr/>
    </dgm:pt>
  </dgm:ptLst>
  <dgm:cxnLst>
    <dgm:cxn modelId="{1249C448-4763-4BA4-9BD2-A48475BFC6B8}" type="presOf" srcId="{CD279389-B985-46E9-AD05-20C0BDCDD219}" destId="{AA5C46B2-C72C-4346-8DF4-56B5C6D826BC}" srcOrd="0" destOrd="0" presId="urn:microsoft.com/office/officeart/2005/8/layout/vList5"/>
    <dgm:cxn modelId="{2CCC7E11-5BA2-42FD-8DB1-24A74E05E4DB}" type="presOf" srcId="{8C1BDF11-AE22-4FA6-9B3B-BAC387774340}" destId="{932E4D2F-7489-4E5A-997F-FDE84AD5E981}" srcOrd="0" destOrd="0" presId="urn:microsoft.com/office/officeart/2005/8/layout/vList5"/>
    <dgm:cxn modelId="{1E6D912F-0FBF-4005-A445-477BB676079D}" type="presOf" srcId="{4A329E84-E800-4D45-BAD7-34CFC49B9043}" destId="{D6CC69F4-5CD4-41AA-802D-2018AA49ACFB}" srcOrd="0" destOrd="0" presId="urn:microsoft.com/office/officeart/2005/8/layout/vList5"/>
    <dgm:cxn modelId="{FA54A1EF-D9FB-46A9-89CF-6E6A135299CB}" srcId="{CD279389-B985-46E9-AD05-20C0BDCDD219}" destId="{8C1BDF11-AE22-4FA6-9B3B-BAC387774340}" srcOrd="0" destOrd="0" parTransId="{7EE89139-41FA-462A-9A6C-2F125245191B}" sibTransId="{23FE3D6A-D0D0-4BE4-8CCF-E99DF641CC94}"/>
    <dgm:cxn modelId="{0D8F52F5-B946-401A-BABD-C8977F6F1DCC}" srcId="{CD279389-B985-46E9-AD05-20C0BDCDD219}" destId="{DC689107-2010-4505-A724-98D461A828E3}" srcOrd="1" destOrd="0" parTransId="{7F8DA353-6719-4B14-9E7E-3F261C0705DD}" sibTransId="{E49599AA-6D46-4709-8E88-07D26A9117D8}"/>
    <dgm:cxn modelId="{04D0E918-A8E5-4691-8B2C-B524BA92B9D9}" srcId="{DC689107-2010-4505-A724-98D461A828E3}" destId="{4A329E84-E800-4D45-BAD7-34CFC49B9043}" srcOrd="0" destOrd="0" parTransId="{F0144856-3B20-4CCD-9944-4F8333892E20}" sibTransId="{BEE78036-35E6-4A26-BBB4-543638035FBF}"/>
    <dgm:cxn modelId="{64E28D41-D979-4E08-8278-C34B5A07DE55}" type="presOf" srcId="{DC689107-2010-4505-A724-98D461A828E3}" destId="{7D7316DA-15A9-41EB-824A-77C718C512D1}" srcOrd="0" destOrd="0" presId="urn:microsoft.com/office/officeart/2005/8/layout/vList5"/>
    <dgm:cxn modelId="{AF265D28-7D11-49E7-818B-2DB260931C01}" type="presOf" srcId="{121D5FA0-ED25-4038-8927-A97155A2D076}" destId="{BAF71C3B-2D52-42BE-8076-B17186BB52E0}" srcOrd="0" destOrd="0" presId="urn:microsoft.com/office/officeart/2005/8/layout/vList5"/>
    <dgm:cxn modelId="{E72B7DCE-C460-48FB-B136-944EA15052A5}" srcId="{8C1BDF11-AE22-4FA6-9B3B-BAC387774340}" destId="{121D5FA0-ED25-4038-8927-A97155A2D076}" srcOrd="0" destOrd="0" parTransId="{3DF28CFC-0913-4368-9854-84BB4615D594}" sibTransId="{32077F27-F1CF-4FAF-B503-A616FFA7C616}"/>
    <dgm:cxn modelId="{12BC08E0-DF33-4680-B7C9-5665775B14D4}" type="presParOf" srcId="{AA5C46B2-C72C-4346-8DF4-56B5C6D826BC}" destId="{D0477CCC-FBBB-411E-8AD4-F96F6545C38F}" srcOrd="0" destOrd="0" presId="urn:microsoft.com/office/officeart/2005/8/layout/vList5"/>
    <dgm:cxn modelId="{A159BF14-A8BB-41DC-94BB-17990FDCDF65}" type="presParOf" srcId="{D0477CCC-FBBB-411E-8AD4-F96F6545C38F}" destId="{932E4D2F-7489-4E5A-997F-FDE84AD5E981}" srcOrd="0" destOrd="0" presId="urn:microsoft.com/office/officeart/2005/8/layout/vList5"/>
    <dgm:cxn modelId="{B5A10F8F-78A1-40F5-8F5F-D188DED16F69}" type="presParOf" srcId="{D0477CCC-FBBB-411E-8AD4-F96F6545C38F}" destId="{BAF71C3B-2D52-42BE-8076-B17186BB52E0}" srcOrd="1" destOrd="0" presId="urn:microsoft.com/office/officeart/2005/8/layout/vList5"/>
    <dgm:cxn modelId="{9A655092-BF99-4355-8F39-D60343DF6CF7}" type="presParOf" srcId="{AA5C46B2-C72C-4346-8DF4-56B5C6D826BC}" destId="{A5C132C4-5C3F-46BF-91C6-6766A36C7F57}" srcOrd="1" destOrd="0" presId="urn:microsoft.com/office/officeart/2005/8/layout/vList5"/>
    <dgm:cxn modelId="{51BC773B-D570-416F-BF64-CAF4E75C4EE0}" type="presParOf" srcId="{AA5C46B2-C72C-4346-8DF4-56B5C6D826BC}" destId="{770E6538-8FA1-4BBE-8DA7-4BA7818C86BB}" srcOrd="2" destOrd="0" presId="urn:microsoft.com/office/officeart/2005/8/layout/vList5"/>
    <dgm:cxn modelId="{C64E8777-D59D-4D51-94D3-F7355AF6DA5B}" type="presParOf" srcId="{770E6538-8FA1-4BBE-8DA7-4BA7818C86BB}" destId="{7D7316DA-15A9-41EB-824A-77C718C512D1}" srcOrd="0" destOrd="0" presId="urn:microsoft.com/office/officeart/2005/8/layout/vList5"/>
    <dgm:cxn modelId="{EFFB7C17-ECA9-48AB-A304-43F173724677}" type="presParOf" srcId="{770E6538-8FA1-4BBE-8DA7-4BA7818C86BB}" destId="{D6CC69F4-5CD4-41AA-802D-2018AA49ACF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527144-4601-4C9A-872E-A79EB04D78B2}">
      <dsp:nvSpPr>
        <dsp:cNvPr id="0" name=""/>
        <dsp:cNvSpPr/>
      </dsp:nvSpPr>
      <dsp:spPr>
        <a:xfrm>
          <a:off x="1670806" y="653810"/>
          <a:ext cx="1791433" cy="125634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rtl="0">
            <a:lnSpc>
              <a:spcPct val="90000"/>
            </a:lnSpc>
            <a:spcBef>
              <a:spcPct val="0"/>
            </a:spcBef>
            <a:spcAft>
              <a:spcPct val="15000"/>
            </a:spcAft>
            <a:buChar char="••"/>
          </a:pPr>
          <a:r>
            <a:rPr lang="zh-CN" sz="1600" kern="1200" smtClean="0"/>
            <a:t>建立数学模型</a:t>
          </a:r>
          <a:r>
            <a:rPr lang="en-US" sz="1600" kern="1200" smtClean="0"/>
            <a:t>(</a:t>
          </a:r>
          <a:r>
            <a:rPr lang="zh-CN" sz="1600" kern="1200" smtClean="0"/>
            <a:t>脉冲传递函数</a:t>
          </a:r>
          <a:r>
            <a:rPr lang="en-US" sz="1600" kern="1200" smtClean="0"/>
            <a:t>)</a:t>
          </a:r>
          <a:endParaRPr lang="zh-CN" sz="1600" kern="1200"/>
        </a:p>
      </dsp:txBody>
      <dsp:txXfrm>
        <a:off x="1699718" y="682722"/>
        <a:ext cx="1733609" cy="929301"/>
      </dsp:txXfrm>
    </dsp:sp>
    <dsp:sp modelId="{61CFC4E8-C4E9-49ED-8180-0D14CA26BCC4}">
      <dsp:nvSpPr>
        <dsp:cNvPr id="0" name=""/>
        <dsp:cNvSpPr/>
      </dsp:nvSpPr>
      <dsp:spPr>
        <a:xfrm>
          <a:off x="2537723" y="431486"/>
          <a:ext cx="2434362" cy="2434362"/>
        </a:xfrm>
        <a:prstGeom prst="leftCircularArrow">
          <a:avLst>
            <a:gd name="adj1" fmla="val 5403"/>
            <a:gd name="adj2" fmla="val 702476"/>
            <a:gd name="adj3" fmla="val 2477987"/>
            <a:gd name="adj4" fmla="val 9024489"/>
            <a:gd name="adj5" fmla="val 630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91EBB60-7B2A-4939-BF4A-A4D287932966}">
      <dsp:nvSpPr>
        <dsp:cNvPr id="0" name=""/>
        <dsp:cNvSpPr/>
      </dsp:nvSpPr>
      <dsp:spPr>
        <a:xfrm>
          <a:off x="2143405" y="1640935"/>
          <a:ext cx="1353977" cy="53843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en-US" sz="2400" kern="1200" smtClean="0"/>
            <a:t>(a)</a:t>
          </a:r>
          <a:endParaRPr lang="zh-CN" sz="2400" kern="1200"/>
        </a:p>
      </dsp:txBody>
      <dsp:txXfrm>
        <a:off x="2159175" y="1656705"/>
        <a:ext cx="1322437" cy="506892"/>
      </dsp:txXfrm>
    </dsp:sp>
    <dsp:sp modelId="{A074FB51-9927-45F0-B31E-096A0C806F5E}">
      <dsp:nvSpPr>
        <dsp:cNvPr id="0" name=""/>
        <dsp:cNvSpPr/>
      </dsp:nvSpPr>
      <dsp:spPr>
        <a:xfrm>
          <a:off x="4123730" y="653810"/>
          <a:ext cx="1791433" cy="125634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94193"/>
              <a:satOff val="3232"/>
              <a:lumOff val="15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rtl="0">
            <a:lnSpc>
              <a:spcPct val="90000"/>
            </a:lnSpc>
            <a:spcBef>
              <a:spcPct val="0"/>
            </a:spcBef>
            <a:spcAft>
              <a:spcPct val="15000"/>
            </a:spcAft>
            <a:buChar char="••"/>
          </a:pPr>
          <a:r>
            <a:rPr lang="zh-CN" altLang="en-US" sz="1600" kern="1200" smtClean="0"/>
            <a:t>基于脉冲传递函数进行性能分析</a:t>
          </a:r>
          <a:endParaRPr lang="zh-CN" altLang="en-US" sz="1600" kern="1200"/>
        </a:p>
      </dsp:txBody>
      <dsp:txXfrm>
        <a:off x="4152642" y="951938"/>
        <a:ext cx="1733609" cy="929301"/>
      </dsp:txXfrm>
    </dsp:sp>
    <dsp:sp modelId="{BC25204D-85D2-45AE-A88C-38911246EC5B}">
      <dsp:nvSpPr>
        <dsp:cNvPr id="0" name=""/>
        <dsp:cNvSpPr/>
      </dsp:nvSpPr>
      <dsp:spPr>
        <a:xfrm>
          <a:off x="4977953" y="-351147"/>
          <a:ext cx="2628997" cy="2628997"/>
        </a:xfrm>
        <a:prstGeom prst="circularArrow">
          <a:avLst>
            <a:gd name="adj1" fmla="val 5003"/>
            <a:gd name="adj2" fmla="val 643967"/>
            <a:gd name="adj3" fmla="val 19180522"/>
            <a:gd name="adj4" fmla="val 12575511"/>
            <a:gd name="adj5" fmla="val 5837"/>
          </a:avLst>
        </a:prstGeom>
        <a:solidFill>
          <a:schemeClr val="accent3">
            <a:hueOff val="-141290"/>
            <a:satOff val="4848"/>
            <a:lumOff val="225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1A07A5F-5847-4233-9074-FC9F57FA0974}">
      <dsp:nvSpPr>
        <dsp:cNvPr id="0" name=""/>
        <dsp:cNvSpPr/>
      </dsp:nvSpPr>
      <dsp:spPr>
        <a:xfrm>
          <a:off x="4596329" y="384594"/>
          <a:ext cx="1353977" cy="538432"/>
        </a:xfrm>
        <a:prstGeom prst="roundRect">
          <a:avLst>
            <a:gd name="adj" fmla="val 10000"/>
          </a:avLst>
        </a:prstGeom>
        <a:solidFill>
          <a:schemeClr val="accent3">
            <a:hueOff val="-94193"/>
            <a:satOff val="3232"/>
            <a:lumOff val="15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en-US" sz="2400" kern="1200" smtClean="0"/>
            <a:t>(b)</a:t>
          </a:r>
          <a:endParaRPr lang="zh-CN" sz="2400" kern="1200"/>
        </a:p>
      </dsp:txBody>
      <dsp:txXfrm>
        <a:off x="4612099" y="400364"/>
        <a:ext cx="1322437" cy="506892"/>
      </dsp:txXfrm>
    </dsp:sp>
    <dsp:sp modelId="{D12EB115-3AC9-4F1F-B2CF-86DA3F5B2537}">
      <dsp:nvSpPr>
        <dsp:cNvPr id="0" name=""/>
        <dsp:cNvSpPr/>
      </dsp:nvSpPr>
      <dsp:spPr>
        <a:xfrm>
          <a:off x="6576654" y="653810"/>
          <a:ext cx="1791433" cy="125634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188386"/>
              <a:satOff val="6464"/>
              <a:lumOff val="300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rtl="0">
            <a:lnSpc>
              <a:spcPct val="90000"/>
            </a:lnSpc>
            <a:spcBef>
              <a:spcPct val="0"/>
            </a:spcBef>
            <a:spcAft>
              <a:spcPct val="15000"/>
            </a:spcAft>
            <a:buChar char="••"/>
          </a:pPr>
          <a:r>
            <a:rPr lang="zh-CN" altLang="en-US" sz="1600" kern="1200" smtClean="0"/>
            <a:t>基于性能分析给出改善性能的控制器设计</a:t>
          </a:r>
          <a:endParaRPr lang="zh-CN" altLang="en-US" sz="1600" kern="1200"/>
        </a:p>
      </dsp:txBody>
      <dsp:txXfrm>
        <a:off x="6605566" y="682722"/>
        <a:ext cx="1733609" cy="929301"/>
      </dsp:txXfrm>
    </dsp:sp>
    <dsp:sp modelId="{F9A660B2-8D61-4CDF-A4B3-1E544D97CE4D}">
      <dsp:nvSpPr>
        <dsp:cNvPr id="0" name=""/>
        <dsp:cNvSpPr/>
      </dsp:nvSpPr>
      <dsp:spPr>
        <a:xfrm>
          <a:off x="7443571" y="431486"/>
          <a:ext cx="2434362" cy="2434362"/>
        </a:xfrm>
        <a:prstGeom prst="leftCircularArrow">
          <a:avLst>
            <a:gd name="adj1" fmla="val 5403"/>
            <a:gd name="adj2" fmla="val 702476"/>
            <a:gd name="adj3" fmla="val 2477987"/>
            <a:gd name="adj4" fmla="val 9024489"/>
            <a:gd name="adj5" fmla="val 6304"/>
          </a:avLst>
        </a:prstGeom>
        <a:solidFill>
          <a:schemeClr val="accent3">
            <a:hueOff val="-282579"/>
            <a:satOff val="9696"/>
            <a:lumOff val="450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7981F32-D301-4CAB-A6C7-8D6718CA64A8}">
      <dsp:nvSpPr>
        <dsp:cNvPr id="0" name=""/>
        <dsp:cNvSpPr/>
      </dsp:nvSpPr>
      <dsp:spPr>
        <a:xfrm>
          <a:off x="7049253" y="1640935"/>
          <a:ext cx="1353977" cy="538432"/>
        </a:xfrm>
        <a:prstGeom prst="roundRect">
          <a:avLst>
            <a:gd name="adj" fmla="val 10000"/>
          </a:avLst>
        </a:prstGeom>
        <a:solidFill>
          <a:schemeClr val="accent3">
            <a:hueOff val="-188386"/>
            <a:satOff val="6464"/>
            <a:lumOff val="30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en-US" sz="2400" kern="1200" smtClean="0"/>
            <a:t>(c)</a:t>
          </a:r>
          <a:endParaRPr lang="zh-CN" sz="2400" kern="1200"/>
        </a:p>
      </dsp:txBody>
      <dsp:txXfrm>
        <a:off x="7065023" y="1656705"/>
        <a:ext cx="1322437" cy="506892"/>
      </dsp:txXfrm>
    </dsp:sp>
    <dsp:sp modelId="{D043C3C5-6CDB-4908-A598-54F43EB89815}">
      <dsp:nvSpPr>
        <dsp:cNvPr id="0" name=""/>
        <dsp:cNvSpPr/>
      </dsp:nvSpPr>
      <dsp:spPr>
        <a:xfrm>
          <a:off x="9029578" y="653810"/>
          <a:ext cx="1791433" cy="1256341"/>
        </a:xfrm>
        <a:prstGeom prst="roundRect">
          <a:avLst>
            <a:gd name="adj" fmla="val 10000"/>
          </a:avLst>
        </a:prstGeom>
        <a:solidFill>
          <a:schemeClr val="lt1">
            <a:alpha val="90000"/>
            <a:hueOff val="0"/>
            <a:satOff val="0"/>
            <a:lumOff val="0"/>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711200" rtl="0">
            <a:lnSpc>
              <a:spcPct val="90000"/>
            </a:lnSpc>
            <a:spcBef>
              <a:spcPct val="0"/>
            </a:spcBef>
            <a:spcAft>
              <a:spcPct val="15000"/>
            </a:spcAft>
            <a:buChar char="••"/>
          </a:pPr>
          <a:r>
            <a:rPr lang="zh-CN" altLang="en-US" sz="1600" kern="1200" smtClean="0"/>
            <a:t>进行控制器的工程实现</a:t>
          </a:r>
          <a:endParaRPr lang="zh-CN" altLang="en-US" sz="1600" kern="1200"/>
        </a:p>
      </dsp:txBody>
      <dsp:txXfrm>
        <a:off x="9058490" y="951938"/>
        <a:ext cx="1733609" cy="929301"/>
      </dsp:txXfrm>
    </dsp:sp>
    <dsp:sp modelId="{A077299F-C92F-4456-8F63-660C9691B433}">
      <dsp:nvSpPr>
        <dsp:cNvPr id="0" name=""/>
        <dsp:cNvSpPr/>
      </dsp:nvSpPr>
      <dsp:spPr>
        <a:xfrm>
          <a:off x="9502177" y="384594"/>
          <a:ext cx="1353977" cy="538432"/>
        </a:xfrm>
        <a:prstGeom prst="roundRect">
          <a:avLst>
            <a:gd name="adj" fmla="val 10000"/>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rtl="0">
            <a:lnSpc>
              <a:spcPct val="90000"/>
            </a:lnSpc>
            <a:spcBef>
              <a:spcPct val="0"/>
            </a:spcBef>
            <a:spcAft>
              <a:spcPct val="35000"/>
            </a:spcAft>
          </a:pPr>
          <a:r>
            <a:rPr lang="en-US" sz="2400" kern="1200" smtClean="0"/>
            <a:t>(d)</a:t>
          </a:r>
          <a:endParaRPr lang="zh-CN" sz="2400" kern="1200"/>
        </a:p>
      </dsp:txBody>
      <dsp:txXfrm>
        <a:off x="9517947" y="400364"/>
        <a:ext cx="1322437" cy="5068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FA9CC9-1D7A-4853-827C-AE00EB1106DD}">
      <dsp:nvSpPr>
        <dsp:cNvPr id="0" name=""/>
        <dsp:cNvSpPr/>
      </dsp:nvSpPr>
      <dsp:spPr>
        <a:xfrm rot="5400000">
          <a:off x="5625586" y="-3832527"/>
          <a:ext cx="498243" cy="8289746"/>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控制的适应性强。通过编程可以完成复杂的控制任务</a:t>
          </a:r>
          <a:endParaRPr lang="zh-CN" altLang="en-US" sz="2000" kern="1200" dirty="0"/>
        </a:p>
      </dsp:txBody>
      <dsp:txXfrm rot="-5400000">
        <a:off x="1729835" y="87546"/>
        <a:ext cx="8265424" cy="449599"/>
      </dsp:txXfrm>
    </dsp:sp>
    <dsp:sp modelId="{24D0A2FF-D830-4A8A-8503-B1268832E205}">
      <dsp:nvSpPr>
        <dsp:cNvPr id="0" name=""/>
        <dsp:cNvSpPr/>
      </dsp:nvSpPr>
      <dsp:spPr>
        <a:xfrm>
          <a:off x="718" y="943"/>
          <a:ext cx="1729116" cy="622804"/>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① </a:t>
          </a:r>
          <a:endParaRPr lang="zh-CN" sz="2800" kern="1200"/>
        </a:p>
      </dsp:txBody>
      <dsp:txXfrm>
        <a:off x="31121" y="31346"/>
        <a:ext cx="1668310" cy="561998"/>
      </dsp:txXfrm>
    </dsp:sp>
    <dsp:sp modelId="{2A6AA595-6E19-43FA-A3A3-4D66DE1514D0}">
      <dsp:nvSpPr>
        <dsp:cNvPr id="0" name=""/>
        <dsp:cNvSpPr/>
      </dsp:nvSpPr>
      <dsp:spPr>
        <a:xfrm rot="5400000">
          <a:off x="5625586" y="-3178582"/>
          <a:ext cx="498243" cy="8289746"/>
        </a:xfrm>
        <a:prstGeom prst="round2SameRect">
          <a:avLst/>
        </a:prstGeom>
        <a:solidFill>
          <a:schemeClr val="accent3">
            <a:tint val="40000"/>
            <a:alpha val="90000"/>
            <a:hueOff val="-124833"/>
            <a:satOff val="4108"/>
            <a:lumOff val="590"/>
            <a:alphaOff val="0"/>
          </a:schemeClr>
        </a:solidFill>
        <a:ln w="12700" cap="flat" cmpd="sng" algn="ctr">
          <a:solidFill>
            <a:schemeClr val="accent3">
              <a:tint val="40000"/>
              <a:alpha val="90000"/>
              <a:hueOff val="-124833"/>
              <a:satOff val="4108"/>
              <a:lumOff val="5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数据存储、计算、分析处理的能力强</a:t>
          </a:r>
          <a:endParaRPr lang="zh-CN" altLang="en-US" sz="2000" kern="1200"/>
        </a:p>
      </dsp:txBody>
      <dsp:txXfrm rot="-5400000">
        <a:off x="1729835" y="741491"/>
        <a:ext cx="8265424" cy="449599"/>
      </dsp:txXfrm>
    </dsp:sp>
    <dsp:sp modelId="{3220FEFA-6F35-467C-8E26-4DEDB5C72A96}">
      <dsp:nvSpPr>
        <dsp:cNvPr id="0" name=""/>
        <dsp:cNvSpPr/>
      </dsp:nvSpPr>
      <dsp:spPr>
        <a:xfrm>
          <a:off x="718" y="654888"/>
          <a:ext cx="1729116" cy="622804"/>
        </a:xfrm>
        <a:prstGeom prst="roundRect">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②</a:t>
          </a:r>
          <a:endParaRPr lang="zh-CN" sz="2800" kern="1200"/>
        </a:p>
      </dsp:txBody>
      <dsp:txXfrm>
        <a:off x="31121" y="685291"/>
        <a:ext cx="1668310" cy="561998"/>
      </dsp:txXfrm>
    </dsp:sp>
    <dsp:sp modelId="{41B8D4C1-4709-4B9D-9F78-66B28B395879}">
      <dsp:nvSpPr>
        <dsp:cNvPr id="0" name=""/>
        <dsp:cNvSpPr/>
      </dsp:nvSpPr>
      <dsp:spPr>
        <a:xfrm rot="5400000">
          <a:off x="5625586" y="-2524637"/>
          <a:ext cx="498243" cy="8289746"/>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易于实现集散控制和网络控制</a:t>
          </a:r>
          <a:endParaRPr lang="zh-CN" altLang="en-US" sz="2000" kern="1200"/>
        </a:p>
      </dsp:txBody>
      <dsp:txXfrm rot="-5400000">
        <a:off x="1729835" y="1395436"/>
        <a:ext cx="8265424" cy="449599"/>
      </dsp:txXfrm>
    </dsp:sp>
    <dsp:sp modelId="{2435CC33-158F-405E-A1AD-183093E35AF5}">
      <dsp:nvSpPr>
        <dsp:cNvPr id="0" name=""/>
        <dsp:cNvSpPr/>
      </dsp:nvSpPr>
      <dsp:spPr>
        <a:xfrm>
          <a:off x="718" y="1308833"/>
          <a:ext cx="1729116" cy="622804"/>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③</a:t>
          </a:r>
          <a:endParaRPr lang="zh-CN" sz="2800" kern="1200"/>
        </a:p>
      </dsp:txBody>
      <dsp:txXfrm>
        <a:off x="31121" y="1339236"/>
        <a:ext cx="1668310" cy="5619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AAB84C-0D50-465A-90C9-9C9D4AF983F0}">
      <dsp:nvSpPr>
        <dsp:cNvPr id="0" name=""/>
        <dsp:cNvSpPr/>
      </dsp:nvSpPr>
      <dsp:spPr>
        <a:xfrm rot="5400000">
          <a:off x="6379267" y="-2906715"/>
          <a:ext cx="487375" cy="6425184"/>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smtClean="0"/>
            <a:t>⊿</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+1)-y(</a:t>
          </a:r>
          <a:r>
            <a:rPr lang="en-US" sz="2000" i="1" kern="1200" smtClean="0"/>
            <a:t>k</a:t>
          </a:r>
          <a:r>
            <a:rPr lang="en-US" sz="2000" kern="1200" smtClean="0"/>
            <a:t>)</a:t>
          </a:r>
          <a:endParaRPr lang="zh-CN" sz="2000" kern="1200"/>
        </a:p>
      </dsp:txBody>
      <dsp:txXfrm rot="-5400000">
        <a:off x="3410363" y="85981"/>
        <a:ext cx="6401392" cy="439791"/>
      </dsp:txXfrm>
    </dsp:sp>
    <dsp:sp modelId="{CED27B35-62C1-4018-A862-D565BB447F99}">
      <dsp:nvSpPr>
        <dsp:cNvPr id="0" name=""/>
        <dsp:cNvSpPr/>
      </dsp:nvSpPr>
      <dsp:spPr>
        <a:xfrm>
          <a:off x="203802" y="1266"/>
          <a:ext cx="3206560" cy="609219"/>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zh-CN" altLang="en-US" sz="2200" kern="1200" dirty="0" smtClean="0"/>
            <a:t>一阶</a:t>
          </a:r>
          <a:r>
            <a:rPr lang="zh-CN" altLang="en-US" sz="2200" kern="1200" dirty="0" smtClean="0">
              <a:solidFill>
                <a:srgbClr val="FFFF00"/>
              </a:solidFill>
            </a:rPr>
            <a:t>向前</a:t>
          </a:r>
          <a:r>
            <a:rPr lang="zh-CN" altLang="en-US" sz="2200" kern="1200" dirty="0" smtClean="0"/>
            <a:t>差分</a:t>
          </a:r>
          <a:endParaRPr lang="zh-CN" altLang="en-US" sz="2200" kern="1200" dirty="0"/>
        </a:p>
      </dsp:txBody>
      <dsp:txXfrm>
        <a:off x="233542" y="31006"/>
        <a:ext cx="3147080" cy="549739"/>
      </dsp:txXfrm>
    </dsp:sp>
    <dsp:sp modelId="{69AA995C-8395-4698-9524-83C14FF613B8}">
      <dsp:nvSpPr>
        <dsp:cNvPr id="0" name=""/>
        <dsp:cNvSpPr/>
      </dsp:nvSpPr>
      <dsp:spPr>
        <a:xfrm rot="5400000">
          <a:off x="6379267" y="-2267035"/>
          <a:ext cx="487375" cy="6425184"/>
        </a:xfrm>
        <a:prstGeom prst="round2SameRect">
          <a:avLst/>
        </a:prstGeom>
        <a:solidFill>
          <a:schemeClr val="accent3">
            <a:tint val="40000"/>
            <a:alpha val="90000"/>
            <a:hueOff val="-83222"/>
            <a:satOff val="2739"/>
            <a:lumOff val="393"/>
            <a:alphaOff val="0"/>
          </a:schemeClr>
        </a:solidFill>
        <a:ln w="12700" cap="flat" cmpd="sng" algn="ctr">
          <a:solidFill>
            <a:schemeClr val="accent3">
              <a:tint val="40000"/>
              <a:alpha val="90000"/>
              <a:hueOff val="-83222"/>
              <a:satOff val="2739"/>
              <a:lumOff val="39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smtClean="0"/>
            <a:t>⊿</a:t>
          </a:r>
          <a:r>
            <a:rPr lang="en-US" sz="2000" kern="1200" baseline="30000" smtClean="0"/>
            <a:t>2</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+1)-⊿</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+2)-2</a:t>
          </a:r>
          <a:r>
            <a:rPr lang="en-US" sz="2000" i="1" kern="1200" smtClean="0"/>
            <a:t>y</a:t>
          </a:r>
          <a:r>
            <a:rPr lang="en-US" sz="2000" kern="1200" smtClean="0"/>
            <a:t>(</a:t>
          </a:r>
          <a:r>
            <a:rPr lang="en-US" sz="2000" i="1" kern="1200" smtClean="0"/>
            <a:t>k</a:t>
          </a:r>
          <a:r>
            <a:rPr lang="en-US" sz="2000" kern="1200" smtClean="0"/>
            <a:t>+1)+</a:t>
          </a:r>
          <a:r>
            <a:rPr lang="en-US" sz="2000" i="1" kern="1200" smtClean="0"/>
            <a:t>y</a:t>
          </a:r>
          <a:r>
            <a:rPr lang="en-US" sz="2000" kern="1200" smtClean="0"/>
            <a:t>(</a:t>
          </a:r>
          <a:r>
            <a:rPr lang="en-US" sz="2000" i="1" kern="1200" smtClean="0"/>
            <a:t>k</a:t>
          </a:r>
          <a:r>
            <a:rPr lang="en-US" sz="2000" kern="1200" smtClean="0"/>
            <a:t>)</a:t>
          </a:r>
          <a:endParaRPr lang="zh-CN" sz="2000" kern="1200"/>
        </a:p>
      </dsp:txBody>
      <dsp:txXfrm rot="-5400000">
        <a:off x="3410363" y="725661"/>
        <a:ext cx="6401392" cy="439791"/>
      </dsp:txXfrm>
    </dsp:sp>
    <dsp:sp modelId="{06B8920A-2E92-42D0-BDF7-47A08B767075}">
      <dsp:nvSpPr>
        <dsp:cNvPr id="0" name=""/>
        <dsp:cNvSpPr/>
      </dsp:nvSpPr>
      <dsp:spPr>
        <a:xfrm>
          <a:off x="203802" y="640946"/>
          <a:ext cx="3206560" cy="609219"/>
        </a:xfrm>
        <a:prstGeom prst="roundRect">
          <a:avLst/>
        </a:prstGeom>
        <a:solidFill>
          <a:schemeClr val="accent3">
            <a:hueOff val="-94193"/>
            <a:satOff val="3232"/>
            <a:lumOff val="15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zh-CN" altLang="en-US" sz="2200" kern="1200" dirty="0" smtClean="0"/>
            <a:t>二阶</a:t>
          </a:r>
          <a:r>
            <a:rPr lang="zh-CN" altLang="en-US" sz="2200" kern="1200" dirty="0" smtClean="0">
              <a:solidFill>
                <a:srgbClr val="FFFF00"/>
              </a:solidFill>
            </a:rPr>
            <a:t>向前</a:t>
          </a:r>
          <a:r>
            <a:rPr lang="zh-CN" altLang="en-US" sz="2200" kern="1200" dirty="0" smtClean="0"/>
            <a:t>差分</a:t>
          </a:r>
          <a:endParaRPr lang="zh-CN" altLang="en-US" sz="2200" kern="1200" dirty="0"/>
        </a:p>
      </dsp:txBody>
      <dsp:txXfrm>
        <a:off x="233542" y="670686"/>
        <a:ext cx="3147080" cy="549739"/>
      </dsp:txXfrm>
    </dsp:sp>
    <dsp:sp modelId="{AF5F8AC4-F958-43BE-82D0-849FBA08A02B}">
      <dsp:nvSpPr>
        <dsp:cNvPr id="0" name=""/>
        <dsp:cNvSpPr/>
      </dsp:nvSpPr>
      <dsp:spPr>
        <a:xfrm rot="5400000">
          <a:off x="6379267" y="-1627355"/>
          <a:ext cx="487375" cy="6425184"/>
        </a:xfrm>
        <a:prstGeom prst="round2SameRect">
          <a:avLst/>
        </a:prstGeom>
        <a:solidFill>
          <a:schemeClr val="accent3">
            <a:tint val="40000"/>
            <a:alpha val="90000"/>
            <a:hueOff val="-166444"/>
            <a:satOff val="5477"/>
            <a:lumOff val="787"/>
            <a:alphaOff val="0"/>
          </a:schemeClr>
        </a:solidFill>
        <a:ln w="12700" cap="flat" cmpd="sng" algn="ctr">
          <a:solidFill>
            <a:schemeClr val="accent3">
              <a:tint val="40000"/>
              <a:alpha val="90000"/>
              <a:hueOff val="-166444"/>
              <a:satOff val="5477"/>
              <a:lumOff val="78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smtClean="0"/>
            <a:t>⊿</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-1)</a:t>
          </a:r>
          <a:endParaRPr lang="zh-CN" sz="2000" kern="1200"/>
        </a:p>
      </dsp:txBody>
      <dsp:txXfrm rot="-5400000">
        <a:off x="3410363" y="1365341"/>
        <a:ext cx="6401392" cy="439791"/>
      </dsp:txXfrm>
    </dsp:sp>
    <dsp:sp modelId="{8757F6F6-4F7A-4A0A-9A8B-95C680CD2199}">
      <dsp:nvSpPr>
        <dsp:cNvPr id="0" name=""/>
        <dsp:cNvSpPr/>
      </dsp:nvSpPr>
      <dsp:spPr>
        <a:xfrm>
          <a:off x="203802" y="1280626"/>
          <a:ext cx="3206560" cy="609219"/>
        </a:xfrm>
        <a:prstGeom prst="roundRect">
          <a:avLst/>
        </a:prstGeom>
        <a:solidFill>
          <a:schemeClr val="accent3">
            <a:hueOff val="-188386"/>
            <a:satOff val="6464"/>
            <a:lumOff val="30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zh-CN" altLang="en-US" sz="2200" kern="1200" dirty="0" smtClean="0"/>
            <a:t>一阶</a:t>
          </a:r>
          <a:r>
            <a:rPr lang="zh-CN" altLang="en-US" sz="2200" kern="1200" dirty="0" smtClean="0">
              <a:solidFill>
                <a:srgbClr val="FFC000"/>
              </a:solidFill>
            </a:rPr>
            <a:t>向后</a:t>
          </a:r>
          <a:r>
            <a:rPr lang="zh-CN" altLang="en-US" sz="2200" kern="1200" dirty="0" smtClean="0"/>
            <a:t>差分</a:t>
          </a:r>
          <a:endParaRPr lang="zh-CN" altLang="en-US" sz="2200" kern="1200" dirty="0"/>
        </a:p>
      </dsp:txBody>
      <dsp:txXfrm>
        <a:off x="233542" y="1310366"/>
        <a:ext cx="3147080" cy="549739"/>
      </dsp:txXfrm>
    </dsp:sp>
    <dsp:sp modelId="{47379A60-1194-4226-9624-CACFAF113A5C}">
      <dsp:nvSpPr>
        <dsp:cNvPr id="0" name=""/>
        <dsp:cNvSpPr/>
      </dsp:nvSpPr>
      <dsp:spPr>
        <a:xfrm rot="5400000">
          <a:off x="6379267" y="-987675"/>
          <a:ext cx="487375" cy="6425184"/>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kern="1200" smtClean="0"/>
            <a:t>⊿</a:t>
          </a:r>
          <a:r>
            <a:rPr lang="en-US" sz="2000" kern="1200" baseline="30000" smtClean="0"/>
            <a:t>2</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a:t>
          </a:r>
          <a:r>
            <a:rPr lang="en-US" sz="2000" i="1" kern="1200" smtClean="0"/>
            <a:t>y</a:t>
          </a:r>
          <a:r>
            <a:rPr lang="en-US" sz="2000" kern="1200" smtClean="0"/>
            <a:t>(</a:t>
          </a:r>
          <a:r>
            <a:rPr lang="en-US" sz="2000" i="1" kern="1200" smtClean="0"/>
            <a:t>k</a:t>
          </a:r>
          <a:r>
            <a:rPr lang="en-US" sz="2000" kern="1200" smtClean="0"/>
            <a:t>-1)-)=</a:t>
          </a:r>
          <a:r>
            <a:rPr lang="en-US" sz="2000" i="1" kern="1200" smtClean="0"/>
            <a:t>y</a:t>
          </a:r>
          <a:r>
            <a:rPr lang="en-US" sz="2000" kern="1200" smtClean="0"/>
            <a:t>(</a:t>
          </a:r>
          <a:r>
            <a:rPr lang="en-US" sz="2000" i="1" kern="1200" smtClean="0"/>
            <a:t>k</a:t>
          </a:r>
          <a:r>
            <a:rPr lang="en-US" sz="2000" kern="1200" smtClean="0"/>
            <a:t>)-2</a:t>
          </a:r>
          <a:r>
            <a:rPr lang="en-US" sz="2000" i="1" kern="1200" smtClean="0"/>
            <a:t>y</a:t>
          </a:r>
          <a:r>
            <a:rPr lang="en-US" sz="2000" kern="1200" smtClean="0"/>
            <a:t>(</a:t>
          </a:r>
          <a:r>
            <a:rPr lang="en-US" sz="2000" i="1" kern="1200" smtClean="0"/>
            <a:t>k</a:t>
          </a:r>
          <a:r>
            <a:rPr lang="en-US" sz="2000" kern="1200" smtClean="0"/>
            <a:t>-1)+</a:t>
          </a:r>
          <a:r>
            <a:rPr lang="en-US" sz="2000" i="1" kern="1200" smtClean="0"/>
            <a:t>y</a:t>
          </a:r>
          <a:r>
            <a:rPr lang="en-US" sz="2000" kern="1200" smtClean="0"/>
            <a:t>(</a:t>
          </a:r>
          <a:r>
            <a:rPr lang="en-US" sz="2000" i="1" kern="1200" smtClean="0"/>
            <a:t>k</a:t>
          </a:r>
          <a:r>
            <a:rPr lang="en-US" sz="2000" kern="1200" smtClean="0"/>
            <a:t>-2)</a:t>
          </a:r>
          <a:endParaRPr lang="zh-CN" sz="2000" kern="1200"/>
        </a:p>
      </dsp:txBody>
      <dsp:txXfrm rot="-5400000">
        <a:off x="3410363" y="2005021"/>
        <a:ext cx="6401392" cy="439791"/>
      </dsp:txXfrm>
    </dsp:sp>
    <dsp:sp modelId="{E2C5D7E8-1788-4933-B034-9DCED808FE03}">
      <dsp:nvSpPr>
        <dsp:cNvPr id="0" name=""/>
        <dsp:cNvSpPr/>
      </dsp:nvSpPr>
      <dsp:spPr>
        <a:xfrm>
          <a:off x="203802" y="1920307"/>
          <a:ext cx="3206560" cy="609219"/>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rtl="0">
            <a:lnSpc>
              <a:spcPct val="90000"/>
            </a:lnSpc>
            <a:spcBef>
              <a:spcPct val="0"/>
            </a:spcBef>
            <a:spcAft>
              <a:spcPct val="35000"/>
            </a:spcAft>
          </a:pPr>
          <a:r>
            <a:rPr lang="zh-CN" altLang="en-US" sz="2200" kern="1200" dirty="0" smtClean="0"/>
            <a:t>二阶</a:t>
          </a:r>
          <a:r>
            <a:rPr lang="zh-CN" altLang="en-US" sz="2200" kern="1200" dirty="0" smtClean="0">
              <a:solidFill>
                <a:srgbClr val="FFC000"/>
              </a:solidFill>
            </a:rPr>
            <a:t>向后</a:t>
          </a:r>
          <a:r>
            <a:rPr lang="zh-CN" altLang="en-US" sz="2200" kern="1200" dirty="0" smtClean="0"/>
            <a:t>差分</a:t>
          </a:r>
          <a:endParaRPr lang="zh-CN" altLang="en-US" sz="2200" kern="1200" dirty="0"/>
        </a:p>
      </dsp:txBody>
      <dsp:txXfrm>
        <a:off x="233542" y="1950047"/>
        <a:ext cx="3147080" cy="5497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3C1551-37CF-4F9C-B2DF-F2FD0507A26A}">
      <dsp:nvSpPr>
        <dsp:cNvPr id="0" name=""/>
        <dsp:cNvSpPr/>
      </dsp:nvSpPr>
      <dsp:spPr>
        <a:xfrm>
          <a:off x="0" y="393207"/>
          <a:ext cx="11160124" cy="178605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37388" rIns="866150"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smtClean="0"/>
            <a:t>离散控制系统的所有特征根（即闭环脉冲传递函数的所有极点）均位于</a:t>
          </a:r>
          <a:r>
            <a:rPr lang="en-US" altLang="zh-CN" sz="2100" kern="1200" dirty="0" smtClean="0"/>
            <a:t> </a:t>
          </a:r>
          <a:r>
            <a:rPr lang="en-US" sz="2100" b="1" kern="1200" dirty="0" smtClean="0">
              <a:latin typeface="+mj-ea"/>
              <a:ea typeface="+mj-ea"/>
            </a:rPr>
            <a:t>z </a:t>
          </a:r>
          <a:r>
            <a:rPr lang="zh-CN" sz="2100" kern="1200" dirty="0" smtClean="0"/>
            <a:t>平面上以原点为中心的单位圆内。</a:t>
          </a:r>
          <a:endParaRPr lang="zh-CN" sz="2100" kern="1200" dirty="0"/>
        </a:p>
        <a:p>
          <a:pPr marL="228600" lvl="1" indent="-228600" algn="l" defTabSz="933450" rtl="0">
            <a:lnSpc>
              <a:spcPct val="90000"/>
            </a:lnSpc>
            <a:spcBef>
              <a:spcPct val="0"/>
            </a:spcBef>
            <a:spcAft>
              <a:spcPct val="15000"/>
            </a:spcAft>
            <a:buChar char="••"/>
          </a:pPr>
          <a:r>
            <a:rPr lang="zh-CN" sz="2100" kern="1200" smtClean="0"/>
            <a:t>若有特征根位于单位圆周上，其他特征根在单位圆内部，则离散系统临界稳定。</a:t>
          </a:r>
          <a:endParaRPr lang="zh-CN" sz="2100" kern="1200"/>
        </a:p>
      </dsp:txBody>
      <dsp:txXfrm>
        <a:off x="0" y="393207"/>
        <a:ext cx="11160124" cy="1786050"/>
      </dsp:txXfrm>
    </dsp:sp>
    <dsp:sp modelId="{B58BEA26-62FE-45A1-B71F-C19B67099CF3}">
      <dsp:nvSpPr>
        <dsp:cNvPr id="0" name=""/>
        <dsp:cNvSpPr/>
      </dsp:nvSpPr>
      <dsp:spPr>
        <a:xfrm>
          <a:off x="558006" y="83247"/>
          <a:ext cx="7812086" cy="6199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933450" rtl="0">
            <a:lnSpc>
              <a:spcPct val="90000"/>
            </a:lnSpc>
            <a:spcBef>
              <a:spcPct val="0"/>
            </a:spcBef>
            <a:spcAft>
              <a:spcPct val="35000"/>
            </a:spcAft>
          </a:pPr>
          <a:r>
            <a:rPr lang="zh-CN" sz="2100" kern="1200" smtClean="0"/>
            <a:t>线性离散控制系统稳定的充分必要条件：</a:t>
          </a:r>
          <a:endParaRPr lang="zh-CN" sz="2100" kern="1200"/>
        </a:p>
      </dsp:txBody>
      <dsp:txXfrm>
        <a:off x="588268" y="113509"/>
        <a:ext cx="7751562" cy="5593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F71C3B-2D52-42BE-8076-B17186BB52E0}">
      <dsp:nvSpPr>
        <dsp:cNvPr id="0" name=""/>
        <dsp:cNvSpPr/>
      </dsp:nvSpPr>
      <dsp:spPr>
        <a:xfrm rot="5400000">
          <a:off x="6323318" y="-2916577"/>
          <a:ext cx="1006454" cy="7091286"/>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rtl="0">
            <a:lnSpc>
              <a:spcPct val="90000"/>
            </a:lnSpc>
            <a:spcBef>
              <a:spcPct val="0"/>
            </a:spcBef>
            <a:spcAft>
              <a:spcPct val="15000"/>
            </a:spcAft>
            <a:buChar char="••"/>
          </a:pPr>
          <a:r>
            <a:rPr lang="zh-CN" sz="2300" kern="1200" smtClean="0"/>
            <a:t>对离散系统</a:t>
          </a:r>
          <a:r>
            <a:rPr lang="en-US" sz="2300" i="1" kern="1200" smtClean="0"/>
            <a:t>G</a:t>
          </a:r>
          <a:r>
            <a:rPr lang="en-US" sz="2300" kern="1200" smtClean="0"/>
            <a:t>(z)</a:t>
          </a:r>
          <a:r>
            <a:rPr lang="zh-CN" sz="2300" kern="1200" smtClean="0"/>
            <a:t>，直接在</a:t>
          </a:r>
          <a:r>
            <a:rPr lang="en-US" sz="2300" kern="1200" smtClean="0"/>
            <a:t>z</a:t>
          </a:r>
          <a:r>
            <a:rPr lang="zh-CN" sz="2300" kern="1200" smtClean="0"/>
            <a:t>域内设计控制器</a:t>
          </a:r>
          <a:r>
            <a:rPr lang="en-US" sz="2300" i="1" kern="1200" smtClean="0"/>
            <a:t>D</a:t>
          </a:r>
          <a:r>
            <a:rPr lang="en-US" sz="2300" kern="1200" smtClean="0"/>
            <a:t>(z)</a:t>
          </a:r>
          <a:endParaRPr lang="zh-CN" sz="2300" kern="1200"/>
        </a:p>
      </dsp:txBody>
      <dsp:txXfrm rot="-5400000">
        <a:off x="3280903" y="174969"/>
        <a:ext cx="7042155" cy="908192"/>
      </dsp:txXfrm>
    </dsp:sp>
    <dsp:sp modelId="{932E4D2F-7489-4E5A-997F-FDE84AD5E981}">
      <dsp:nvSpPr>
        <dsp:cNvPr id="0" name=""/>
        <dsp:cNvSpPr/>
      </dsp:nvSpPr>
      <dsp:spPr>
        <a:xfrm>
          <a:off x="1171" y="31"/>
          <a:ext cx="3279730" cy="125806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smtClean="0"/>
            <a:t>（</a:t>
          </a:r>
          <a:r>
            <a:rPr lang="en-US" sz="2400" kern="1200" smtClean="0"/>
            <a:t>1</a:t>
          </a:r>
          <a:r>
            <a:rPr lang="zh-CN" sz="2400" kern="1200" smtClean="0"/>
            <a:t>）数字化设计</a:t>
          </a:r>
          <a:endParaRPr lang="zh-CN" sz="2400" kern="1200"/>
        </a:p>
      </dsp:txBody>
      <dsp:txXfrm>
        <a:off x="62585" y="61445"/>
        <a:ext cx="3156902" cy="1135239"/>
      </dsp:txXfrm>
    </dsp:sp>
    <dsp:sp modelId="{D6CC69F4-5CD4-41AA-802D-2018AA49ACFB}">
      <dsp:nvSpPr>
        <dsp:cNvPr id="0" name=""/>
        <dsp:cNvSpPr/>
      </dsp:nvSpPr>
      <dsp:spPr>
        <a:xfrm rot="5400000">
          <a:off x="6323318" y="-1595606"/>
          <a:ext cx="1006454" cy="7091286"/>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rtl="0">
            <a:lnSpc>
              <a:spcPct val="90000"/>
            </a:lnSpc>
            <a:spcBef>
              <a:spcPct val="0"/>
            </a:spcBef>
            <a:spcAft>
              <a:spcPct val="15000"/>
            </a:spcAft>
            <a:buChar char="••"/>
          </a:pPr>
          <a:r>
            <a:rPr lang="zh-CN" sz="2300" kern="1200" smtClean="0"/>
            <a:t>先按连续系统设计方法获取控制器</a:t>
          </a:r>
          <a:r>
            <a:rPr lang="en-US" sz="2300" i="1" kern="1200" smtClean="0"/>
            <a:t>D</a:t>
          </a:r>
          <a:r>
            <a:rPr lang="en-US" sz="2300" kern="1200" smtClean="0"/>
            <a:t>(s)</a:t>
          </a:r>
          <a:r>
            <a:rPr lang="zh-CN" sz="2300" kern="1200" smtClean="0"/>
            <a:t>，然后将</a:t>
          </a:r>
          <a:r>
            <a:rPr lang="en-US" sz="2300" i="1" kern="1200" smtClean="0"/>
            <a:t>D</a:t>
          </a:r>
          <a:r>
            <a:rPr lang="en-US" sz="2300" kern="1200" smtClean="0"/>
            <a:t>(s)</a:t>
          </a:r>
          <a:r>
            <a:rPr lang="zh-CN" sz="2300" kern="1200" smtClean="0"/>
            <a:t>变换为</a:t>
          </a:r>
          <a:r>
            <a:rPr lang="en-US" sz="2300" i="1" kern="1200" smtClean="0"/>
            <a:t>D</a:t>
          </a:r>
          <a:r>
            <a:rPr lang="en-US" sz="2300" kern="1200" smtClean="0"/>
            <a:t>(z)</a:t>
          </a:r>
          <a:endParaRPr lang="zh-CN" sz="2300" kern="1200"/>
        </a:p>
      </dsp:txBody>
      <dsp:txXfrm rot="-5400000">
        <a:off x="3280903" y="1495940"/>
        <a:ext cx="7042155" cy="908192"/>
      </dsp:txXfrm>
    </dsp:sp>
    <dsp:sp modelId="{7D7316DA-15A9-41EB-824A-77C718C512D1}">
      <dsp:nvSpPr>
        <dsp:cNvPr id="0" name=""/>
        <dsp:cNvSpPr/>
      </dsp:nvSpPr>
      <dsp:spPr>
        <a:xfrm>
          <a:off x="1171" y="1321002"/>
          <a:ext cx="3279730" cy="1258067"/>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smtClean="0"/>
            <a:t>（</a:t>
          </a:r>
          <a:r>
            <a:rPr lang="en-US" sz="2400" kern="1200" smtClean="0"/>
            <a:t>2</a:t>
          </a:r>
          <a:r>
            <a:rPr lang="zh-CN" sz="2400" kern="1200" smtClean="0"/>
            <a:t>）模拟化设计</a:t>
          </a:r>
          <a:endParaRPr lang="zh-CN" sz="2400" kern="1200"/>
        </a:p>
      </dsp:txBody>
      <dsp:txXfrm>
        <a:off x="62585" y="1382416"/>
        <a:ext cx="3156902" cy="113523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4" Type="http://schemas.openxmlformats.org/officeDocument/2006/relationships/image" Target="../media/image4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 Id="rId4" Type="http://schemas.openxmlformats.org/officeDocument/2006/relationships/image" Target="../media/image5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52.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image" Target="../media/image5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image" Target="../media/image58.wmf"/><Relationship Id="rId1" Type="http://schemas.openxmlformats.org/officeDocument/2006/relationships/image" Target="../media/image5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63.wmf"/><Relationship Id="rId7" Type="http://schemas.openxmlformats.org/officeDocument/2006/relationships/image" Target="../media/image65.wmf"/><Relationship Id="rId2" Type="http://schemas.openxmlformats.org/officeDocument/2006/relationships/image" Target="../media/image62.wmf"/><Relationship Id="rId1" Type="http://schemas.openxmlformats.org/officeDocument/2006/relationships/image" Target="../media/image61.wmf"/><Relationship Id="rId6" Type="http://schemas.openxmlformats.org/officeDocument/2006/relationships/image" Target="../media/image64.wmf"/><Relationship Id="rId5" Type="http://schemas.openxmlformats.org/officeDocument/2006/relationships/image" Target="../media/image58.wmf"/><Relationship Id="rId4" Type="http://schemas.openxmlformats.org/officeDocument/2006/relationships/image" Target="../media/image57.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67.wmf"/><Relationship Id="rId1" Type="http://schemas.openxmlformats.org/officeDocument/2006/relationships/image" Target="../media/image66.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 Id="rId4" Type="http://schemas.openxmlformats.org/officeDocument/2006/relationships/image" Target="../media/image71.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image" Target="../media/image79.wmf"/><Relationship Id="rId1" Type="http://schemas.openxmlformats.org/officeDocument/2006/relationships/image" Target="../media/image7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86.wmf"/><Relationship Id="rId7" Type="http://schemas.openxmlformats.org/officeDocument/2006/relationships/image" Target="../media/image90.wmf"/><Relationship Id="rId2" Type="http://schemas.openxmlformats.org/officeDocument/2006/relationships/image" Target="../media/image85.wmf"/><Relationship Id="rId1" Type="http://schemas.openxmlformats.org/officeDocument/2006/relationships/image" Target="../media/image84.wmf"/><Relationship Id="rId6" Type="http://schemas.openxmlformats.org/officeDocument/2006/relationships/image" Target="../media/image89.wmf"/><Relationship Id="rId5" Type="http://schemas.openxmlformats.org/officeDocument/2006/relationships/image" Target="../media/image88.wmf"/><Relationship Id="rId4" Type="http://schemas.openxmlformats.org/officeDocument/2006/relationships/image" Target="../media/image87.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1.wmf"/><Relationship Id="rId4" Type="http://schemas.openxmlformats.org/officeDocument/2006/relationships/image" Target="../media/image9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image" Target="../media/image94.wmf"/><Relationship Id="rId5" Type="http://schemas.openxmlformats.org/officeDocument/2006/relationships/image" Target="../media/image99.wmf"/><Relationship Id="rId4" Type="http://schemas.openxmlformats.org/officeDocument/2006/relationships/image" Target="../media/image98.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 Id="rId4" Type="http://schemas.openxmlformats.org/officeDocument/2006/relationships/image" Target="../media/image104.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image" Target="../media/image106.wmf"/><Relationship Id="rId1" Type="http://schemas.openxmlformats.org/officeDocument/2006/relationships/image" Target="../media/image105.wmf"/><Relationship Id="rId4" Type="http://schemas.openxmlformats.org/officeDocument/2006/relationships/image" Target="../media/image108.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image" Target="../media/image109.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image" Target="../media/image114.wmf"/><Relationship Id="rId7" Type="http://schemas.openxmlformats.org/officeDocument/2006/relationships/image" Target="../media/image118.wmf"/><Relationship Id="rId2" Type="http://schemas.openxmlformats.org/officeDocument/2006/relationships/image" Target="../media/image113.wmf"/><Relationship Id="rId1" Type="http://schemas.openxmlformats.org/officeDocument/2006/relationships/image" Target="../media/image112.wmf"/><Relationship Id="rId6" Type="http://schemas.openxmlformats.org/officeDocument/2006/relationships/image" Target="../media/image117.wmf"/><Relationship Id="rId5" Type="http://schemas.openxmlformats.org/officeDocument/2006/relationships/image" Target="../media/image116.wmf"/><Relationship Id="rId4" Type="http://schemas.openxmlformats.org/officeDocument/2006/relationships/image" Target="../media/image115.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22.wmf"/><Relationship Id="rId2" Type="http://schemas.openxmlformats.org/officeDocument/2006/relationships/image" Target="../media/image121.wmf"/><Relationship Id="rId1" Type="http://schemas.openxmlformats.org/officeDocument/2006/relationships/image" Target="../media/image120.wmf"/><Relationship Id="rId5" Type="http://schemas.openxmlformats.org/officeDocument/2006/relationships/image" Target="../media/image124.wmf"/><Relationship Id="rId4" Type="http://schemas.openxmlformats.org/officeDocument/2006/relationships/image" Target="../media/image123.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 Id="rId5" Type="http://schemas.openxmlformats.org/officeDocument/2006/relationships/image" Target="../media/image129.wmf"/><Relationship Id="rId4" Type="http://schemas.openxmlformats.org/officeDocument/2006/relationships/image" Target="../media/image12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30.vml.rels><?xml version="1.0" encoding="UTF-8" standalone="yes"?>
<Relationships xmlns="http://schemas.openxmlformats.org/package/2006/relationships"><Relationship Id="rId2" Type="http://schemas.openxmlformats.org/officeDocument/2006/relationships/image" Target="../media/image131.wmf"/><Relationship Id="rId1" Type="http://schemas.openxmlformats.org/officeDocument/2006/relationships/image" Target="../media/image13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34.wmf"/><Relationship Id="rId2" Type="http://schemas.openxmlformats.org/officeDocument/2006/relationships/image" Target="../media/image133.wmf"/><Relationship Id="rId1" Type="http://schemas.openxmlformats.org/officeDocument/2006/relationships/image" Target="../media/image132.wmf"/><Relationship Id="rId6" Type="http://schemas.openxmlformats.org/officeDocument/2006/relationships/image" Target="../media/image137.wmf"/><Relationship Id="rId5" Type="http://schemas.openxmlformats.org/officeDocument/2006/relationships/image" Target="../media/image136.wmf"/><Relationship Id="rId4" Type="http://schemas.openxmlformats.org/officeDocument/2006/relationships/image" Target="../media/image135.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40.wmf"/><Relationship Id="rId2" Type="http://schemas.openxmlformats.org/officeDocument/2006/relationships/image" Target="../media/image139.wmf"/><Relationship Id="rId1" Type="http://schemas.openxmlformats.org/officeDocument/2006/relationships/image" Target="../media/image138.wmf"/><Relationship Id="rId6" Type="http://schemas.openxmlformats.org/officeDocument/2006/relationships/image" Target="../media/image143.wmf"/><Relationship Id="rId5" Type="http://schemas.openxmlformats.org/officeDocument/2006/relationships/image" Target="../media/image142.wmf"/><Relationship Id="rId4" Type="http://schemas.openxmlformats.org/officeDocument/2006/relationships/image" Target="../media/image141.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46.wmf"/><Relationship Id="rId2" Type="http://schemas.openxmlformats.org/officeDocument/2006/relationships/image" Target="../media/image145.wmf"/><Relationship Id="rId1" Type="http://schemas.openxmlformats.org/officeDocument/2006/relationships/image" Target="../media/image144.wmf"/><Relationship Id="rId6" Type="http://schemas.openxmlformats.org/officeDocument/2006/relationships/image" Target="../media/image149.wmf"/><Relationship Id="rId5" Type="http://schemas.openxmlformats.org/officeDocument/2006/relationships/image" Target="../media/image148.wmf"/><Relationship Id="rId4" Type="http://schemas.openxmlformats.org/officeDocument/2006/relationships/image" Target="../media/image147.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157.wmf"/><Relationship Id="rId3" Type="http://schemas.openxmlformats.org/officeDocument/2006/relationships/image" Target="../media/image152.wmf"/><Relationship Id="rId7" Type="http://schemas.openxmlformats.org/officeDocument/2006/relationships/image" Target="../media/image156.wmf"/><Relationship Id="rId2" Type="http://schemas.openxmlformats.org/officeDocument/2006/relationships/image" Target="../media/image151.wmf"/><Relationship Id="rId1" Type="http://schemas.openxmlformats.org/officeDocument/2006/relationships/image" Target="../media/image150.wmf"/><Relationship Id="rId6" Type="http://schemas.openxmlformats.org/officeDocument/2006/relationships/image" Target="../media/image155.wmf"/><Relationship Id="rId5" Type="http://schemas.openxmlformats.org/officeDocument/2006/relationships/image" Target="../media/image154.wmf"/><Relationship Id="rId4" Type="http://schemas.openxmlformats.org/officeDocument/2006/relationships/image" Target="../media/image153.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165.wmf"/><Relationship Id="rId3" Type="http://schemas.openxmlformats.org/officeDocument/2006/relationships/image" Target="../media/image160.wmf"/><Relationship Id="rId7" Type="http://schemas.openxmlformats.org/officeDocument/2006/relationships/image" Target="../media/image164.wmf"/><Relationship Id="rId12" Type="http://schemas.openxmlformats.org/officeDocument/2006/relationships/image" Target="../media/image169.wmf"/><Relationship Id="rId2" Type="http://schemas.openxmlformats.org/officeDocument/2006/relationships/image" Target="../media/image159.wmf"/><Relationship Id="rId1" Type="http://schemas.openxmlformats.org/officeDocument/2006/relationships/image" Target="../media/image158.wmf"/><Relationship Id="rId6" Type="http://schemas.openxmlformats.org/officeDocument/2006/relationships/image" Target="../media/image163.wmf"/><Relationship Id="rId11" Type="http://schemas.openxmlformats.org/officeDocument/2006/relationships/image" Target="../media/image168.wmf"/><Relationship Id="rId5" Type="http://schemas.openxmlformats.org/officeDocument/2006/relationships/image" Target="../media/image162.wmf"/><Relationship Id="rId10" Type="http://schemas.openxmlformats.org/officeDocument/2006/relationships/image" Target="../media/image167.wmf"/><Relationship Id="rId4" Type="http://schemas.openxmlformats.org/officeDocument/2006/relationships/image" Target="../media/image161.wmf"/><Relationship Id="rId9" Type="http://schemas.openxmlformats.org/officeDocument/2006/relationships/image" Target="../media/image166.w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170.wmf"/><Relationship Id="rId1" Type="http://schemas.openxmlformats.org/officeDocument/2006/relationships/image" Target="../media/image110.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173.wmf"/><Relationship Id="rId1" Type="http://schemas.openxmlformats.org/officeDocument/2006/relationships/image" Target="../media/image172.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174.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182.wmf"/><Relationship Id="rId3" Type="http://schemas.openxmlformats.org/officeDocument/2006/relationships/image" Target="../media/image177.wmf"/><Relationship Id="rId7" Type="http://schemas.openxmlformats.org/officeDocument/2006/relationships/image" Target="../media/image181.wmf"/><Relationship Id="rId2" Type="http://schemas.openxmlformats.org/officeDocument/2006/relationships/image" Target="../media/image176.wmf"/><Relationship Id="rId1" Type="http://schemas.openxmlformats.org/officeDocument/2006/relationships/image" Target="../media/image175.wmf"/><Relationship Id="rId6" Type="http://schemas.openxmlformats.org/officeDocument/2006/relationships/image" Target="../media/image180.wmf"/><Relationship Id="rId5" Type="http://schemas.openxmlformats.org/officeDocument/2006/relationships/image" Target="../media/image179.wmf"/><Relationship Id="rId4" Type="http://schemas.openxmlformats.org/officeDocument/2006/relationships/image" Target="../media/image178.wmf"/><Relationship Id="rId9" Type="http://schemas.openxmlformats.org/officeDocument/2006/relationships/image" Target="../media/image183.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4" Type="http://schemas.openxmlformats.org/officeDocument/2006/relationships/image" Target="../media/image19.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87.wmf"/><Relationship Id="rId2" Type="http://schemas.openxmlformats.org/officeDocument/2006/relationships/image" Target="../media/image186.wmf"/><Relationship Id="rId1" Type="http://schemas.openxmlformats.org/officeDocument/2006/relationships/image" Target="../media/image185.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190.wmf"/><Relationship Id="rId2" Type="http://schemas.openxmlformats.org/officeDocument/2006/relationships/image" Target="../media/image189.wmf"/><Relationship Id="rId1" Type="http://schemas.openxmlformats.org/officeDocument/2006/relationships/image" Target="../media/image188.wmf"/><Relationship Id="rId6" Type="http://schemas.openxmlformats.org/officeDocument/2006/relationships/image" Target="../media/image193.wmf"/><Relationship Id="rId5" Type="http://schemas.openxmlformats.org/officeDocument/2006/relationships/image" Target="../media/image192.wmf"/><Relationship Id="rId4" Type="http://schemas.openxmlformats.org/officeDocument/2006/relationships/image" Target="../media/image191.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196.wmf"/><Relationship Id="rId2" Type="http://schemas.openxmlformats.org/officeDocument/2006/relationships/image" Target="../media/image195.wmf"/><Relationship Id="rId1" Type="http://schemas.openxmlformats.org/officeDocument/2006/relationships/image" Target="../media/image194.wmf"/></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198.wmf"/><Relationship Id="rId1" Type="http://schemas.openxmlformats.org/officeDocument/2006/relationships/image" Target="../media/image197.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00.wmf"/><Relationship Id="rId2" Type="http://schemas.openxmlformats.org/officeDocument/2006/relationships/image" Target="../media/image199.wmf"/><Relationship Id="rId1" Type="http://schemas.openxmlformats.org/officeDocument/2006/relationships/image" Target="../media/image57.wmf"/><Relationship Id="rId5" Type="http://schemas.openxmlformats.org/officeDocument/2006/relationships/image" Target="../media/image202.wmf"/><Relationship Id="rId4" Type="http://schemas.openxmlformats.org/officeDocument/2006/relationships/image" Target="../media/image201.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205.wmf"/><Relationship Id="rId7" Type="http://schemas.openxmlformats.org/officeDocument/2006/relationships/image" Target="../media/image209.wmf"/><Relationship Id="rId2" Type="http://schemas.openxmlformats.org/officeDocument/2006/relationships/image" Target="../media/image204.wmf"/><Relationship Id="rId1" Type="http://schemas.openxmlformats.org/officeDocument/2006/relationships/image" Target="../media/image203.wmf"/><Relationship Id="rId6" Type="http://schemas.openxmlformats.org/officeDocument/2006/relationships/image" Target="../media/image208.wmf"/><Relationship Id="rId5" Type="http://schemas.openxmlformats.org/officeDocument/2006/relationships/image" Target="../media/image207.wmf"/><Relationship Id="rId4" Type="http://schemas.openxmlformats.org/officeDocument/2006/relationships/image" Target="../media/image206.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212.wmf"/><Relationship Id="rId2" Type="http://schemas.openxmlformats.org/officeDocument/2006/relationships/image" Target="../media/image211.wmf"/><Relationship Id="rId1" Type="http://schemas.openxmlformats.org/officeDocument/2006/relationships/image" Target="../media/image210.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15.wmf"/><Relationship Id="rId2" Type="http://schemas.openxmlformats.org/officeDocument/2006/relationships/image" Target="../media/image214.wmf"/><Relationship Id="rId1" Type="http://schemas.openxmlformats.org/officeDocument/2006/relationships/image" Target="../media/image213.wmf"/><Relationship Id="rId6" Type="http://schemas.openxmlformats.org/officeDocument/2006/relationships/image" Target="../media/image218.wmf"/><Relationship Id="rId5" Type="http://schemas.openxmlformats.org/officeDocument/2006/relationships/image" Target="../media/image217.wmf"/><Relationship Id="rId4" Type="http://schemas.openxmlformats.org/officeDocument/2006/relationships/image" Target="../media/image216.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221.wmf"/><Relationship Id="rId2" Type="http://schemas.openxmlformats.org/officeDocument/2006/relationships/image" Target="../media/image220.wmf"/><Relationship Id="rId1" Type="http://schemas.openxmlformats.org/officeDocument/2006/relationships/image" Target="../media/image219.wmf"/><Relationship Id="rId5" Type="http://schemas.openxmlformats.org/officeDocument/2006/relationships/image" Target="../media/image223.wmf"/><Relationship Id="rId4" Type="http://schemas.openxmlformats.org/officeDocument/2006/relationships/image" Target="../media/image222.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20.wmf"/><Relationship Id="rId2" Type="http://schemas.openxmlformats.org/officeDocument/2006/relationships/image" Target="../media/image223.wmf"/><Relationship Id="rId1" Type="http://schemas.openxmlformats.org/officeDocument/2006/relationships/image" Target="../media/image22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23.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229.wmf"/><Relationship Id="rId2" Type="http://schemas.openxmlformats.org/officeDocument/2006/relationships/image" Target="../media/image228.wmf"/><Relationship Id="rId1" Type="http://schemas.openxmlformats.org/officeDocument/2006/relationships/image" Target="../media/image227.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238.wmf"/><Relationship Id="rId3" Type="http://schemas.openxmlformats.org/officeDocument/2006/relationships/image" Target="../media/image233.wmf"/><Relationship Id="rId7" Type="http://schemas.openxmlformats.org/officeDocument/2006/relationships/image" Target="../media/image237.wmf"/><Relationship Id="rId2" Type="http://schemas.openxmlformats.org/officeDocument/2006/relationships/image" Target="../media/image232.wmf"/><Relationship Id="rId1" Type="http://schemas.openxmlformats.org/officeDocument/2006/relationships/image" Target="../media/image231.wmf"/><Relationship Id="rId6" Type="http://schemas.openxmlformats.org/officeDocument/2006/relationships/image" Target="../media/image236.wmf"/><Relationship Id="rId5" Type="http://schemas.openxmlformats.org/officeDocument/2006/relationships/image" Target="../media/image235.wmf"/><Relationship Id="rId10" Type="http://schemas.openxmlformats.org/officeDocument/2006/relationships/image" Target="../media/image240.wmf"/><Relationship Id="rId4" Type="http://schemas.openxmlformats.org/officeDocument/2006/relationships/image" Target="../media/image234.wmf"/><Relationship Id="rId9" Type="http://schemas.openxmlformats.org/officeDocument/2006/relationships/image" Target="../media/image239.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248.wmf"/><Relationship Id="rId3" Type="http://schemas.openxmlformats.org/officeDocument/2006/relationships/image" Target="../media/image243.wmf"/><Relationship Id="rId7" Type="http://schemas.openxmlformats.org/officeDocument/2006/relationships/image" Target="../media/image247.wmf"/><Relationship Id="rId2" Type="http://schemas.openxmlformats.org/officeDocument/2006/relationships/image" Target="../media/image242.wmf"/><Relationship Id="rId1" Type="http://schemas.openxmlformats.org/officeDocument/2006/relationships/image" Target="../media/image241.wmf"/><Relationship Id="rId6" Type="http://schemas.openxmlformats.org/officeDocument/2006/relationships/image" Target="../media/image246.wmf"/><Relationship Id="rId5" Type="http://schemas.openxmlformats.org/officeDocument/2006/relationships/image" Target="../media/image245.wmf"/><Relationship Id="rId4" Type="http://schemas.openxmlformats.org/officeDocument/2006/relationships/image" Target="../media/image244.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251.wmf"/><Relationship Id="rId2" Type="http://schemas.openxmlformats.org/officeDocument/2006/relationships/image" Target="../media/image250.wmf"/><Relationship Id="rId1" Type="http://schemas.openxmlformats.org/officeDocument/2006/relationships/image" Target="../media/image249.wmf"/><Relationship Id="rId6" Type="http://schemas.openxmlformats.org/officeDocument/2006/relationships/image" Target="../media/image254.wmf"/><Relationship Id="rId5" Type="http://schemas.openxmlformats.org/officeDocument/2006/relationships/image" Target="../media/image253.wmf"/><Relationship Id="rId4" Type="http://schemas.openxmlformats.org/officeDocument/2006/relationships/image" Target="../media/image252.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257.wmf"/><Relationship Id="rId2" Type="http://schemas.openxmlformats.org/officeDocument/2006/relationships/image" Target="../media/image256.wmf"/><Relationship Id="rId1" Type="http://schemas.openxmlformats.org/officeDocument/2006/relationships/image" Target="../media/image255.wmf"/><Relationship Id="rId5" Type="http://schemas.openxmlformats.org/officeDocument/2006/relationships/image" Target="../media/image259.wmf"/><Relationship Id="rId4" Type="http://schemas.openxmlformats.org/officeDocument/2006/relationships/image" Target="../media/image258.wmf"/></Relationships>
</file>

<file path=ppt/drawings/_rels/vmlDrawing55.vml.rels><?xml version="1.0" encoding="UTF-8" standalone="yes"?>
<Relationships xmlns="http://schemas.openxmlformats.org/package/2006/relationships"><Relationship Id="rId2" Type="http://schemas.openxmlformats.org/officeDocument/2006/relationships/image" Target="../media/image260.wmf"/><Relationship Id="rId1" Type="http://schemas.openxmlformats.org/officeDocument/2006/relationships/image" Target="../media/image259.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265.wmf"/><Relationship Id="rId2" Type="http://schemas.openxmlformats.org/officeDocument/2006/relationships/image" Target="../media/image264.wmf"/><Relationship Id="rId1" Type="http://schemas.openxmlformats.org/officeDocument/2006/relationships/image" Target="../media/image263.wmf"/><Relationship Id="rId6" Type="http://schemas.openxmlformats.org/officeDocument/2006/relationships/image" Target="../media/image268.wmf"/><Relationship Id="rId5" Type="http://schemas.openxmlformats.org/officeDocument/2006/relationships/image" Target="../media/image267.wmf"/><Relationship Id="rId4" Type="http://schemas.openxmlformats.org/officeDocument/2006/relationships/image" Target="../media/image266.wmf"/></Relationships>
</file>

<file path=ppt/drawings/_rels/vmlDrawing57.vml.rels><?xml version="1.0" encoding="UTF-8" standalone="yes"?>
<Relationships xmlns="http://schemas.openxmlformats.org/package/2006/relationships"><Relationship Id="rId8" Type="http://schemas.openxmlformats.org/officeDocument/2006/relationships/image" Target="../media/image275.wmf"/><Relationship Id="rId3" Type="http://schemas.openxmlformats.org/officeDocument/2006/relationships/image" Target="../media/image271.wmf"/><Relationship Id="rId7" Type="http://schemas.openxmlformats.org/officeDocument/2006/relationships/image" Target="../media/image267.wmf"/><Relationship Id="rId2" Type="http://schemas.openxmlformats.org/officeDocument/2006/relationships/image" Target="../media/image270.wmf"/><Relationship Id="rId1" Type="http://schemas.openxmlformats.org/officeDocument/2006/relationships/image" Target="../media/image269.wmf"/><Relationship Id="rId6" Type="http://schemas.openxmlformats.org/officeDocument/2006/relationships/image" Target="../media/image274.wmf"/><Relationship Id="rId5" Type="http://schemas.openxmlformats.org/officeDocument/2006/relationships/image" Target="../media/image273.wmf"/><Relationship Id="rId4" Type="http://schemas.openxmlformats.org/officeDocument/2006/relationships/image" Target="../media/image272.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278.wmf"/><Relationship Id="rId2" Type="http://schemas.openxmlformats.org/officeDocument/2006/relationships/image" Target="../media/image277.wmf"/><Relationship Id="rId1" Type="http://schemas.openxmlformats.org/officeDocument/2006/relationships/image" Target="../media/image276.wmf"/><Relationship Id="rId4" Type="http://schemas.openxmlformats.org/officeDocument/2006/relationships/image" Target="../media/image279.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282.wmf"/><Relationship Id="rId2" Type="http://schemas.openxmlformats.org/officeDocument/2006/relationships/image" Target="../media/image281.wmf"/><Relationship Id="rId1" Type="http://schemas.openxmlformats.org/officeDocument/2006/relationships/image" Target="../media/image280.wmf"/><Relationship Id="rId4" Type="http://schemas.openxmlformats.org/officeDocument/2006/relationships/image" Target="../media/image28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5" Type="http://schemas.openxmlformats.org/officeDocument/2006/relationships/image" Target="../media/image32.wmf"/><Relationship Id="rId4" Type="http://schemas.openxmlformats.org/officeDocument/2006/relationships/image" Target="../media/image31.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 Id="rId9" Type="http://schemas.openxmlformats.org/officeDocument/2006/relationships/image" Target="../media/image43.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3" name="文本框 12">
            <a:extLst>
              <a:ext uri="{FF2B5EF4-FFF2-40B4-BE49-F238E27FC236}">
                <a16:creationId xmlns:a16="http://schemas.microsoft.com/office/drawing/2014/main" id="{BA45E8F4-93E9-5F93-2C7F-94D8B3851122}"/>
              </a:ext>
            </a:extLst>
          </p:cNvPr>
          <p:cNvSpPr txBox="1"/>
          <p:nvPr userDrawn="1"/>
        </p:nvSpPr>
        <p:spPr>
          <a:xfrm>
            <a:off x="776326" y="3099816"/>
            <a:ext cx="5391302" cy="658368"/>
          </a:xfrm>
          <a:custGeom>
            <a:avLst/>
            <a:gdLst/>
            <a:ahLst/>
            <a:cxnLst/>
            <a:rect l="l" t="t" r="r" b="b"/>
            <a:pathLst>
              <a:path w="5391302" h="658368">
                <a:moveTo>
                  <a:pt x="3978554" y="373075"/>
                </a:moveTo>
                <a:lnTo>
                  <a:pt x="3937406" y="425196"/>
                </a:lnTo>
                <a:lnTo>
                  <a:pt x="3988613" y="425196"/>
                </a:lnTo>
                <a:lnTo>
                  <a:pt x="3994099" y="390449"/>
                </a:lnTo>
                <a:lnTo>
                  <a:pt x="4167835" y="390449"/>
                </a:lnTo>
                <a:lnTo>
                  <a:pt x="4162349" y="425196"/>
                </a:lnTo>
                <a:lnTo>
                  <a:pt x="4214470" y="425196"/>
                </a:lnTo>
                <a:lnTo>
                  <a:pt x="4187038" y="373075"/>
                </a:lnTo>
                <a:close/>
                <a:moveTo>
                  <a:pt x="331013" y="348386"/>
                </a:moveTo>
                <a:lnTo>
                  <a:pt x="782726" y="348386"/>
                </a:lnTo>
                <a:lnTo>
                  <a:pt x="770839" y="430682"/>
                </a:lnTo>
                <a:lnTo>
                  <a:pt x="629107" y="430682"/>
                </a:lnTo>
                <a:lnTo>
                  <a:pt x="611733" y="556869"/>
                </a:lnTo>
                <a:lnTo>
                  <a:pt x="776325" y="556869"/>
                </a:lnTo>
                <a:lnTo>
                  <a:pt x="764438" y="641909"/>
                </a:lnTo>
                <a:lnTo>
                  <a:pt x="274320" y="641909"/>
                </a:lnTo>
                <a:lnTo>
                  <a:pt x="286207" y="556869"/>
                </a:lnTo>
                <a:lnTo>
                  <a:pt x="440741" y="556869"/>
                </a:lnTo>
                <a:lnTo>
                  <a:pt x="458114" y="430682"/>
                </a:lnTo>
                <a:lnTo>
                  <a:pt x="319125" y="430682"/>
                </a:lnTo>
                <a:close/>
                <a:moveTo>
                  <a:pt x="4767681" y="323697"/>
                </a:moveTo>
                <a:lnTo>
                  <a:pt x="4734763" y="556869"/>
                </a:lnTo>
                <a:lnTo>
                  <a:pt x="4771339" y="556869"/>
                </a:lnTo>
                <a:lnTo>
                  <a:pt x="4804257" y="323697"/>
                </a:lnTo>
                <a:close/>
                <a:moveTo>
                  <a:pt x="3014776" y="303581"/>
                </a:moveTo>
                <a:lnTo>
                  <a:pt x="3092500" y="303581"/>
                </a:lnTo>
                <a:lnTo>
                  <a:pt x="3059582" y="625449"/>
                </a:lnTo>
                <a:lnTo>
                  <a:pt x="2981858" y="625449"/>
                </a:lnTo>
                <a:close/>
                <a:moveTo>
                  <a:pt x="2809037" y="303581"/>
                </a:moveTo>
                <a:lnTo>
                  <a:pt x="2886761" y="303581"/>
                </a:lnTo>
                <a:lnTo>
                  <a:pt x="2828239" y="625449"/>
                </a:lnTo>
                <a:lnTo>
                  <a:pt x="2750515" y="625449"/>
                </a:lnTo>
                <a:close/>
                <a:moveTo>
                  <a:pt x="3118104" y="288036"/>
                </a:moveTo>
                <a:lnTo>
                  <a:pt x="3553358" y="288036"/>
                </a:lnTo>
                <a:lnTo>
                  <a:pt x="3542386" y="367589"/>
                </a:lnTo>
                <a:lnTo>
                  <a:pt x="3403397" y="367589"/>
                </a:lnTo>
                <a:lnTo>
                  <a:pt x="3396081" y="423367"/>
                </a:lnTo>
                <a:lnTo>
                  <a:pt x="3517697" y="423367"/>
                </a:lnTo>
                <a:lnTo>
                  <a:pt x="3505809" y="506577"/>
                </a:lnTo>
                <a:lnTo>
                  <a:pt x="3384194" y="506577"/>
                </a:lnTo>
                <a:lnTo>
                  <a:pt x="3374136" y="575157"/>
                </a:lnTo>
                <a:lnTo>
                  <a:pt x="3519525" y="575157"/>
                </a:lnTo>
                <a:lnTo>
                  <a:pt x="3507638" y="655625"/>
                </a:lnTo>
                <a:lnTo>
                  <a:pt x="3061411" y="655625"/>
                </a:lnTo>
                <a:lnTo>
                  <a:pt x="3073298" y="575157"/>
                </a:lnTo>
                <a:lnTo>
                  <a:pt x="3215030" y="575157"/>
                </a:lnTo>
                <a:lnTo>
                  <a:pt x="3225089" y="506577"/>
                </a:lnTo>
                <a:lnTo>
                  <a:pt x="3104388" y="506577"/>
                </a:lnTo>
                <a:lnTo>
                  <a:pt x="3116275" y="423367"/>
                </a:lnTo>
                <a:lnTo>
                  <a:pt x="3236976" y="423367"/>
                </a:lnTo>
                <a:lnTo>
                  <a:pt x="3244291" y="367589"/>
                </a:lnTo>
                <a:lnTo>
                  <a:pt x="3107131" y="367589"/>
                </a:lnTo>
                <a:close/>
                <a:moveTo>
                  <a:pt x="3994099" y="268833"/>
                </a:moveTo>
                <a:lnTo>
                  <a:pt x="3991356" y="286207"/>
                </a:lnTo>
                <a:lnTo>
                  <a:pt x="4199839" y="286207"/>
                </a:lnTo>
                <a:lnTo>
                  <a:pt x="4202582" y="268833"/>
                </a:lnTo>
                <a:close/>
                <a:moveTo>
                  <a:pt x="606247" y="215798"/>
                </a:moveTo>
                <a:lnTo>
                  <a:pt x="763524" y="215798"/>
                </a:lnTo>
                <a:lnTo>
                  <a:pt x="806501" y="331013"/>
                </a:lnTo>
                <a:lnTo>
                  <a:pt x="649224" y="331013"/>
                </a:lnTo>
                <a:close/>
                <a:moveTo>
                  <a:pt x="387705" y="215798"/>
                </a:moveTo>
                <a:lnTo>
                  <a:pt x="544982" y="215798"/>
                </a:lnTo>
                <a:lnTo>
                  <a:pt x="470916" y="331013"/>
                </a:lnTo>
                <a:lnTo>
                  <a:pt x="313639" y="331013"/>
                </a:lnTo>
                <a:close/>
                <a:moveTo>
                  <a:pt x="4003243" y="199339"/>
                </a:moveTo>
                <a:lnTo>
                  <a:pt x="4001414" y="216713"/>
                </a:lnTo>
                <a:lnTo>
                  <a:pt x="4209898" y="216713"/>
                </a:lnTo>
                <a:lnTo>
                  <a:pt x="4211726" y="199339"/>
                </a:lnTo>
                <a:close/>
                <a:moveTo>
                  <a:pt x="4013301" y="129845"/>
                </a:moveTo>
                <a:lnTo>
                  <a:pt x="4010558" y="147218"/>
                </a:lnTo>
                <a:lnTo>
                  <a:pt x="4219041" y="147218"/>
                </a:lnTo>
                <a:lnTo>
                  <a:pt x="4221785" y="129845"/>
                </a:lnTo>
                <a:close/>
                <a:moveTo>
                  <a:pt x="3299155" y="96926"/>
                </a:moveTo>
                <a:lnTo>
                  <a:pt x="3289097" y="172821"/>
                </a:lnTo>
                <a:lnTo>
                  <a:pt x="3418941" y="172821"/>
                </a:lnTo>
                <a:lnTo>
                  <a:pt x="3429000" y="96926"/>
                </a:lnTo>
                <a:close/>
                <a:moveTo>
                  <a:pt x="1461211" y="86868"/>
                </a:moveTo>
                <a:lnTo>
                  <a:pt x="1556309" y="86868"/>
                </a:lnTo>
                <a:lnTo>
                  <a:pt x="1490472" y="555955"/>
                </a:lnTo>
                <a:lnTo>
                  <a:pt x="1395374" y="555955"/>
                </a:lnTo>
                <a:close/>
                <a:moveTo>
                  <a:pt x="1934870" y="34747"/>
                </a:moveTo>
                <a:lnTo>
                  <a:pt x="2664561" y="34747"/>
                </a:lnTo>
                <a:lnTo>
                  <a:pt x="2652674" y="121615"/>
                </a:lnTo>
                <a:lnTo>
                  <a:pt x="2374697" y="121615"/>
                </a:lnTo>
                <a:lnTo>
                  <a:pt x="2316175" y="538581"/>
                </a:lnTo>
                <a:lnTo>
                  <a:pt x="2611526" y="538581"/>
                </a:lnTo>
                <a:lnTo>
                  <a:pt x="2599639" y="625449"/>
                </a:lnTo>
                <a:lnTo>
                  <a:pt x="1835201" y="625449"/>
                </a:lnTo>
                <a:lnTo>
                  <a:pt x="1847088" y="538581"/>
                </a:lnTo>
                <a:lnTo>
                  <a:pt x="2142439" y="538581"/>
                </a:lnTo>
                <a:lnTo>
                  <a:pt x="2200961" y="121615"/>
                </a:lnTo>
                <a:lnTo>
                  <a:pt x="1922983" y="121615"/>
                </a:lnTo>
                <a:close/>
                <a:moveTo>
                  <a:pt x="4665269" y="19202"/>
                </a:moveTo>
                <a:lnTo>
                  <a:pt x="4960619" y="19202"/>
                </a:lnTo>
                <a:lnTo>
                  <a:pt x="4946903" y="114300"/>
                </a:lnTo>
                <a:lnTo>
                  <a:pt x="4846320" y="114300"/>
                </a:lnTo>
                <a:lnTo>
                  <a:pt x="4801514" y="229514"/>
                </a:lnTo>
                <a:lnTo>
                  <a:pt x="4929530" y="229514"/>
                </a:lnTo>
                <a:lnTo>
                  <a:pt x="4871923" y="640080"/>
                </a:lnTo>
                <a:lnTo>
                  <a:pt x="4606747" y="640080"/>
                </a:lnTo>
                <a:lnTo>
                  <a:pt x="4638751" y="408737"/>
                </a:lnTo>
                <a:lnTo>
                  <a:pt x="4594860" y="408737"/>
                </a:lnTo>
                <a:lnTo>
                  <a:pt x="4708246" y="114300"/>
                </a:lnTo>
                <a:lnTo>
                  <a:pt x="4651553" y="114300"/>
                </a:lnTo>
                <a:close/>
                <a:moveTo>
                  <a:pt x="3173882" y="17373"/>
                </a:moveTo>
                <a:lnTo>
                  <a:pt x="3578047" y="17373"/>
                </a:lnTo>
                <a:lnTo>
                  <a:pt x="3545129" y="252374"/>
                </a:lnTo>
                <a:lnTo>
                  <a:pt x="3140964" y="252374"/>
                </a:lnTo>
                <a:close/>
                <a:moveTo>
                  <a:pt x="1567281" y="17373"/>
                </a:moveTo>
                <a:lnTo>
                  <a:pt x="1731873" y="17373"/>
                </a:lnTo>
                <a:lnTo>
                  <a:pt x="1652321" y="580644"/>
                </a:lnTo>
                <a:cubicBezTo>
                  <a:pt x="1649882" y="598322"/>
                  <a:pt x="1641957" y="613105"/>
                  <a:pt x="1628547" y="624992"/>
                </a:cubicBezTo>
                <a:cubicBezTo>
                  <a:pt x="1615135" y="636879"/>
                  <a:pt x="1599590" y="642823"/>
                  <a:pt x="1581912" y="642823"/>
                </a:cubicBezTo>
                <a:lnTo>
                  <a:pt x="1435608" y="642823"/>
                </a:lnTo>
                <a:lnTo>
                  <a:pt x="1516990" y="555955"/>
                </a:lnTo>
                <a:lnTo>
                  <a:pt x="1589227" y="42977"/>
                </a:lnTo>
                <a:close/>
                <a:moveTo>
                  <a:pt x="3127248" y="8229"/>
                </a:moveTo>
                <a:lnTo>
                  <a:pt x="3115361" y="92354"/>
                </a:lnTo>
                <a:lnTo>
                  <a:pt x="3048609" y="98755"/>
                </a:lnTo>
                <a:lnTo>
                  <a:pt x="3036722" y="184709"/>
                </a:lnTo>
                <a:lnTo>
                  <a:pt x="3115361" y="184709"/>
                </a:lnTo>
                <a:lnTo>
                  <a:pt x="3103473" y="268833"/>
                </a:lnTo>
                <a:lnTo>
                  <a:pt x="3014776" y="268833"/>
                </a:lnTo>
                <a:lnTo>
                  <a:pt x="2959913" y="658368"/>
                </a:lnTo>
                <a:lnTo>
                  <a:pt x="2839212" y="658368"/>
                </a:lnTo>
                <a:lnTo>
                  <a:pt x="2894076" y="268833"/>
                </a:lnTo>
                <a:lnTo>
                  <a:pt x="2800807" y="268833"/>
                </a:lnTo>
                <a:lnTo>
                  <a:pt x="2812694" y="184709"/>
                </a:lnTo>
                <a:lnTo>
                  <a:pt x="2895905" y="184709"/>
                </a:lnTo>
                <a:lnTo>
                  <a:pt x="2906878" y="111557"/>
                </a:lnTo>
                <a:lnTo>
                  <a:pt x="2828239" y="118872"/>
                </a:lnTo>
                <a:lnTo>
                  <a:pt x="2840126" y="34747"/>
                </a:lnTo>
                <a:close/>
                <a:moveTo>
                  <a:pt x="5109667" y="1828"/>
                </a:moveTo>
                <a:lnTo>
                  <a:pt x="5264200" y="1828"/>
                </a:lnTo>
                <a:lnTo>
                  <a:pt x="5230367" y="242316"/>
                </a:lnTo>
                <a:lnTo>
                  <a:pt x="5263286" y="242316"/>
                </a:lnTo>
                <a:lnTo>
                  <a:pt x="5287061" y="69494"/>
                </a:lnTo>
                <a:lnTo>
                  <a:pt x="5266944" y="43891"/>
                </a:lnTo>
                <a:lnTo>
                  <a:pt x="5391302" y="43891"/>
                </a:lnTo>
                <a:lnTo>
                  <a:pt x="5351983" y="321869"/>
                </a:lnTo>
                <a:lnTo>
                  <a:pt x="5219395" y="321869"/>
                </a:lnTo>
                <a:lnTo>
                  <a:pt x="5185562" y="558698"/>
                </a:lnTo>
                <a:lnTo>
                  <a:pt x="5228539" y="558698"/>
                </a:lnTo>
                <a:lnTo>
                  <a:pt x="5254142" y="378561"/>
                </a:lnTo>
                <a:lnTo>
                  <a:pt x="5360212" y="378561"/>
                </a:lnTo>
                <a:lnTo>
                  <a:pt x="5322722" y="645566"/>
                </a:lnTo>
                <a:lnTo>
                  <a:pt x="4894783" y="645566"/>
                </a:lnTo>
                <a:lnTo>
                  <a:pt x="4932273" y="378561"/>
                </a:lnTo>
                <a:lnTo>
                  <a:pt x="5046573" y="378561"/>
                </a:lnTo>
                <a:lnTo>
                  <a:pt x="5020970" y="558698"/>
                </a:lnTo>
                <a:lnTo>
                  <a:pt x="5056632" y="558698"/>
                </a:lnTo>
                <a:lnTo>
                  <a:pt x="5090464" y="321869"/>
                </a:lnTo>
                <a:lnTo>
                  <a:pt x="4950561" y="321869"/>
                </a:lnTo>
                <a:lnTo>
                  <a:pt x="4986223" y="70409"/>
                </a:lnTo>
                <a:lnTo>
                  <a:pt x="4971593" y="43891"/>
                </a:lnTo>
                <a:lnTo>
                  <a:pt x="5097780" y="43891"/>
                </a:lnTo>
                <a:lnTo>
                  <a:pt x="5070348" y="242316"/>
                </a:lnTo>
                <a:lnTo>
                  <a:pt x="5101437" y="242316"/>
                </a:lnTo>
                <a:lnTo>
                  <a:pt x="5130698" y="36576"/>
                </a:lnTo>
                <a:close/>
                <a:moveTo>
                  <a:pt x="115214" y="1828"/>
                </a:moveTo>
                <a:lnTo>
                  <a:pt x="295351" y="1828"/>
                </a:lnTo>
                <a:lnTo>
                  <a:pt x="278892" y="117957"/>
                </a:lnTo>
                <a:lnTo>
                  <a:pt x="310896" y="117957"/>
                </a:lnTo>
                <a:lnTo>
                  <a:pt x="299009" y="199339"/>
                </a:lnTo>
                <a:lnTo>
                  <a:pt x="267005" y="199339"/>
                </a:lnTo>
                <a:lnTo>
                  <a:pt x="253289" y="298094"/>
                </a:lnTo>
                <a:lnTo>
                  <a:pt x="277977" y="290779"/>
                </a:lnTo>
                <a:lnTo>
                  <a:pt x="264261" y="385877"/>
                </a:lnTo>
                <a:lnTo>
                  <a:pt x="240487" y="393192"/>
                </a:lnTo>
                <a:lnTo>
                  <a:pt x="212141" y="597103"/>
                </a:lnTo>
                <a:cubicBezTo>
                  <a:pt x="209702" y="614781"/>
                  <a:pt x="201625" y="629259"/>
                  <a:pt x="187909" y="640537"/>
                </a:cubicBezTo>
                <a:cubicBezTo>
                  <a:pt x="174193" y="651815"/>
                  <a:pt x="158801" y="657453"/>
                  <a:pt x="141732" y="657453"/>
                </a:cubicBezTo>
                <a:lnTo>
                  <a:pt x="0" y="657453"/>
                </a:lnTo>
                <a:lnTo>
                  <a:pt x="61265" y="575157"/>
                </a:lnTo>
                <a:lnTo>
                  <a:pt x="79553" y="444398"/>
                </a:lnTo>
                <a:lnTo>
                  <a:pt x="28346" y="459943"/>
                </a:lnTo>
                <a:lnTo>
                  <a:pt x="42062" y="363931"/>
                </a:lnTo>
                <a:lnTo>
                  <a:pt x="93269" y="348386"/>
                </a:lnTo>
                <a:lnTo>
                  <a:pt x="114300" y="199339"/>
                </a:lnTo>
                <a:lnTo>
                  <a:pt x="65837" y="199339"/>
                </a:lnTo>
                <a:lnTo>
                  <a:pt x="77724" y="117957"/>
                </a:lnTo>
                <a:lnTo>
                  <a:pt x="125273" y="117957"/>
                </a:lnTo>
                <a:lnTo>
                  <a:pt x="138074" y="28346"/>
                </a:lnTo>
                <a:close/>
                <a:moveTo>
                  <a:pt x="476402" y="914"/>
                </a:moveTo>
                <a:lnTo>
                  <a:pt x="688543" y="914"/>
                </a:lnTo>
                <a:lnTo>
                  <a:pt x="679399" y="64922"/>
                </a:lnTo>
                <a:lnTo>
                  <a:pt x="843991" y="64922"/>
                </a:lnTo>
                <a:lnTo>
                  <a:pt x="824789" y="196596"/>
                </a:lnTo>
                <a:lnTo>
                  <a:pt x="679399" y="196596"/>
                </a:lnTo>
                <a:lnTo>
                  <a:pt x="688543" y="132588"/>
                </a:lnTo>
                <a:lnTo>
                  <a:pt x="484632" y="132588"/>
                </a:lnTo>
                <a:lnTo>
                  <a:pt x="475488" y="196596"/>
                </a:lnTo>
                <a:lnTo>
                  <a:pt x="325526" y="196596"/>
                </a:lnTo>
                <a:lnTo>
                  <a:pt x="344729" y="64922"/>
                </a:lnTo>
                <a:lnTo>
                  <a:pt x="506577" y="64922"/>
                </a:lnTo>
                <a:lnTo>
                  <a:pt x="511149" y="35661"/>
                </a:lnTo>
                <a:close/>
                <a:moveTo>
                  <a:pt x="3840480" y="0"/>
                </a:moveTo>
                <a:lnTo>
                  <a:pt x="4031589" y="0"/>
                </a:lnTo>
                <a:lnTo>
                  <a:pt x="4025189" y="42977"/>
                </a:lnTo>
                <a:lnTo>
                  <a:pt x="4233672" y="42977"/>
                </a:lnTo>
                <a:lnTo>
                  <a:pt x="4235501" y="34747"/>
                </a:lnTo>
                <a:lnTo>
                  <a:pt x="4205325" y="0"/>
                </a:lnTo>
                <a:lnTo>
                  <a:pt x="4396435" y="0"/>
                </a:lnTo>
                <a:lnTo>
                  <a:pt x="4390034" y="42977"/>
                </a:lnTo>
                <a:lnTo>
                  <a:pt x="4477817" y="42977"/>
                </a:lnTo>
                <a:lnTo>
                  <a:pt x="4465015" y="129845"/>
                </a:lnTo>
                <a:lnTo>
                  <a:pt x="4378147" y="129845"/>
                </a:lnTo>
                <a:lnTo>
                  <a:pt x="4356201" y="286207"/>
                </a:lnTo>
                <a:lnTo>
                  <a:pt x="4460443" y="286207"/>
                </a:lnTo>
                <a:lnTo>
                  <a:pt x="4448556" y="373075"/>
                </a:lnTo>
                <a:lnTo>
                  <a:pt x="4360773" y="373075"/>
                </a:lnTo>
                <a:lnTo>
                  <a:pt x="4443984" y="530352"/>
                </a:lnTo>
                <a:lnTo>
                  <a:pt x="4270248" y="530352"/>
                </a:lnTo>
                <a:lnTo>
                  <a:pt x="4260190" y="512064"/>
                </a:lnTo>
                <a:lnTo>
                  <a:pt x="4150462" y="512064"/>
                </a:lnTo>
                <a:lnTo>
                  <a:pt x="4144975" y="555955"/>
                </a:lnTo>
                <a:lnTo>
                  <a:pt x="4422953" y="555955"/>
                </a:lnTo>
                <a:lnTo>
                  <a:pt x="4411065" y="642823"/>
                </a:lnTo>
                <a:lnTo>
                  <a:pt x="3681374" y="642823"/>
                </a:lnTo>
                <a:lnTo>
                  <a:pt x="3693261" y="555955"/>
                </a:lnTo>
                <a:lnTo>
                  <a:pt x="3971239" y="555955"/>
                </a:lnTo>
                <a:lnTo>
                  <a:pt x="3976725" y="512064"/>
                </a:lnTo>
                <a:lnTo>
                  <a:pt x="3867912" y="512064"/>
                </a:lnTo>
                <a:lnTo>
                  <a:pt x="3853281" y="530352"/>
                </a:lnTo>
                <a:lnTo>
                  <a:pt x="3679545" y="530352"/>
                </a:lnTo>
                <a:lnTo>
                  <a:pt x="3804818" y="373075"/>
                </a:lnTo>
                <a:lnTo>
                  <a:pt x="3718865" y="373075"/>
                </a:lnTo>
                <a:lnTo>
                  <a:pt x="3730752" y="286207"/>
                </a:lnTo>
                <a:lnTo>
                  <a:pt x="3834994" y="286207"/>
                </a:lnTo>
                <a:lnTo>
                  <a:pt x="3856939" y="129845"/>
                </a:lnTo>
                <a:lnTo>
                  <a:pt x="3770071" y="129845"/>
                </a:lnTo>
                <a:lnTo>
                  <a:pt x="3782873" y="42977"/>
                </a:lnTo>
                <a:lnTo>
                  <a:pt x="3868826" y="42977"/>
                </a:lnTo>
                <a:lnTo>
                  <a:pt x="3870655" y="34747"/>
                </a:lnTo>
                <a:close/>
                <a:moveTo>
                  <a:pt x="1126541" y="0"/>
                </a:moveTo>
                <a:lnTo>
                  <a:pt x="1300277" y="0"/>
                </a:lnTo>
                <a:lnTo>
                  <a:pt x="1287475" y="86868"/>
                </a:lnTo>
                <a:lnTo>
                  <a:pt x="1418234" y="86868"/>
                </a:lnTo>
                <a:lnTo>
                  <a:pt x="1406347" y="173736"/>
                </a:lnTo>
                <a:lnTo>
                  <a:pt x="1275588" y="173736"/>
                </a:lnTo>
                <a:lnTo>
                  <a:pt x="1268273" y="225857"/>
                </a:lnTo>
                <a:lnTo>
                  <a:pt x="1424635" y="225857"/>
                </a:lnTo>
                <a:lnTo>
                  <a:pt x="1412748" y="312725"/>
                </a:lnTo>
                <a:lnTo>
                  <a:pt x="1255471" y="312725"/>
                </a:lnTo>
                <a:lnTo>
                  <a:pt x="1250899" y="347472"/>
                </a:lnTo>
                <a:lnTo>
                  <a:pt x="1389888" y="347472"/>
                </a:lnTo>
                <a:lnTo>
                  <a:pt x="1361542" y="553212"/>
                </a:lnTo>
                <a:cubicBezTo>
                  <a:pt x="1359713" y="563575"/>
                  <a:pt x="1354684" y="572414"/>
                  <a:pt x="1346454" y="579729"/>
                </a:cubicBezTo>
                <a:cubicBezTo>
                  <a:pt x="1338224" y="587045"/>
                  <a:pt x="1328928" y="590702"/>
                  <a:pt x="1318565" y="590702"/>
                </a:cubicBezTo>
                <a:lnTo>
                  <a:pt x="1217981" y="590702"/>
                </a:lnTo>
                <a:lnTo>
                  <a:pt x="1259129" y="539496"/>
                </a:lnTo>
                <a:lnTo>
                  <a:pt x="1273759" y="434340"/>
                </a:lnTo>
                <a:lnTo>
                  <a:pt x="1238097" y="434340"/>
                </a:lnTo>
                <a:lnTo>
                  <a:pt x="1207008" y="658368"/>
                </a:lnTo>
                <a:lnTo>
                  <a:pt x="1068019" y="658368"/>
                </a:lnTo>
                <a:lnTo>
                  <a:pt x="1099109" y="434340"/>
                </a:lnTo>
                <a:lnTo>
                  <a:pt x="1065276" y="434340"/>
                </a:lnTo>
                <a:lnTo>
                  <a:pt x="1043330" y="590702"/>
                </a:lnTo>
                <a:lnTo>
                  <a:pt x="939089" y="590702"/>
                </a:lnTo>
                <a:lnTo>
                  <a:pt x="972921" y="347472"/>
                </a:lnTo>
                <a:lnTo>
                  <a:pt x="1111910" y="347472"/>
                </a:lnTo>
                <a:lnTo>
                  <a:pt x="1116482" y="312725"/>
                </a:lnTo>
                <a:lnTo>
                  <a:pt x="961034" y="312725"/>
                </a:lnTo>
                <a:lnTo>
                  <a:pt x="972921" y="225857"/>
                </a:lnTo>
                <a:lnTo>
                  <a:pt x="1129284" y="225857"/>
                </a:lnTo>
                <a:lnTo>
                  <a:pt x="1136599" y="173736"/>
                </a:lnTo>
                <a:lnTo>
                  <a:pt x="1088136" y="173736"/>
                </a:lnTo>
                <a:lnTo>
                  <a:pt x="1079906" y="208483"/>
                </a:lnTo>
                <a:lnTo>
                  <a:pt x="975665" y="208483"/>
                </a:lnTo>
                <a:lnTo>
                  <a:pt x="1014984" y="52121"/>
                </a:lnTo>
                <a:lnTo>
                  <a:pt x="1119225" y="52121"/>
                </a:lnTo>
                <a:lnTo>
                  <a:pt x="1110081" y="86868"/>
                </a:lnTo>
                <a:lnTo>
                  <a:pt x="1148486" y="86868"/>
                </a:lnTo>
                <a:lnTo>
                  <a:pt x="1155801" y="3474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spc="600" dirty="0">
              <a:solidFill>
                <a:schemeClr val="accent1"/>
              </a:solidFill>
              <a:latin typeface="优设标题黑" panose="00000500000000000000" pitchFamily="2" charset="-122"/>
              <a:ea typeface="优设标题黑" panose="00000500000000000000" pitchFamily="2" charset="-122"/>
            </a:endParaRPr>
          </a:p>
        </p:txBody>
      </p:sp>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17" name="文本框 16">
            <a:extLst>
              <a:ext uri="{FF2B5EF4-FFF2-40B4-BE49-F238E27FC236}">
                <a16:creationId xmlns:a16="http://schemas.microsoft.com/office/drawing/2014/main" id="{17399E68-739D-401B-B03B-64C1CF1691A0}"/>
              </a:ext>
            </a:extLst>
          </p:cNvPr>
          <p:cNvSpPr txBox="1"/>
          <p:nvPr userDrawn="1"/>
        </p:nvSpPr>
        <p:spPr>
          <a:xfrm>
            <a:off x="776326" y="3916245"/>
            <a:ext cx="5286603" cy="226314"/>
          </a:xfrm>
          <a:custGeom>
            <a:avLst/>
            <a:gdLst/>
            <a:ahLst/>
            <a:cxnLst/>
            <a:rect l="l" t="t" r="r" b="b"/>
            <a:pathLst>
              <a:path w="5286603" h="226314">
                <a:moveTo>
                  <a:pt x="4281525" y="181737"/>
                </a:moveTo>
                <a:lnTo>
                  <a:pt x="4303928" y="181737"/>
                </a:lnTo>
                <a:lnTo>
                  <a:pt x="4301413" y="204139"/>
                </a:lnTo>
                <a:lnTo>
                  <a:pt x="4288154" y="226314"/>
                </a:lnTo>
                <a:lnTo>
                  <a:pt x="4276724" y="226314"/>
                </a:lnTo>
                <a:lnTo>
                  <a:pt x="4290440" y="204139"/>
                </a:lnTo>
                <a:lnTo>
                  <a:pt x="4279239" y="204139"/>
                </a:lnTo>
                <a:close/>
                <a:moveTo>
                  <a:pt x="2614650" y="181737"/>
                </a:moveTo>
                <a:lnTo>
                  <a:pt x="2637053" y="181737"/>
                </a:lnTo>
                <a:lnTo>
                  <a:pt x="2634538" y="204139"/>
                </a:lnTo>
                <a:lnTo>
                  <a:pt x="2621279" y="226314"/>
                </a:lnTo>
                <a:lnTo>
                  <a:pt x="2609849" y="226314"/>
                </a:lnTo>
                <a:lnTo>
                  <a:pt x="2623565" y="204139"/>
                </a:lnTo>
                <a:lnTo>
                  <a:pt x="2612364" y="204139"/>
                </a:lnTo>
                <a:close/>
                <a:moveTo>
                  <a:pt x="1118996" y="122072"/>
                </a:moveTo>
                <a:lnTo>
                  <a:pt x="1089964" y="148132"/>
                </a:lnTo>
                <a:lnTo>
                  <a:pt x="1121968" y="148132"/>
                </a:lnTo>
                <a:lnTo>
                  <a:pt x="1124026" y="130073"/>
                </a:lnTo>
                <a:lnTo>
                  <a:pt x="1146428" y="130073"/>
                </a:lnTo>
                <a:lnTo>
                  <a:pt x="1144828" y="148132"/>
                </a:lnTo>
                <a:lnTo>
                  <a:pt x="1176604" y="148132"/>
                </a:lnTo>
                <a:lnTo>
                  <a:pt x="1153286" y="122072"/>
                </a:lnTo>
                <a:close/>
                <a:moveTo>
                  <a:pt x="1685010" y="115671"/>
                </a:moveTo>
                <a:lnTo>
                  <a:pt x="1683410" y="133273"/>
                </a:lnTo>
                <a:lnTo>
                  <a:pt x="1722957" y="133273"/>
                </a:lnTo>
                <a:lnTo>
                  <a:pt x="1725015" y="115671"/>
                </a:lnTo>
                <a:close/>
                <a:moveTo>
                  <a:pt x="238125" y="109042"/>
                </a:moveTo>
                <a:lnTo>
                  <a:pt x="339852" y="109042"/>
                </a:lnTo>
                <a:lnTo>
                  <a:pt x="337794" y="130302"/>
                </a:lnTo>
                <a:lnTo>
                  <a:pt x="297560" y="130302"/>
                </a:lnTo>
                <a:lnTo>
                  <a:pt x="292074" y="186080"/>
                </a:lnTo>
                <a:lnTo>
                  <a:pt x="339166" y="186080"/>
                </a:lnTo>
                <a:lnTo>
                  <a:pt x="336880" y="207568"/>
                </a:lnTo>
                <a:lnTo>
                  <a:pt x="219379" y="207568"/>
                </a:lnTo>
                <a:lnTo>
                  <a:pt x="221665" y="186080"/>
                </a:lnTo>
                <a:lnTo>
                  <a:pt x="269443" y="186080"/>
                </a:lnTo>
                <a:lnTo>
                  <a:pt x="274929" y="130302"/>
                </a:lnTo>
                <a:lnTo>
                  <a:pt x="236067" y="130302"/>
                </a:lnTo>
                <a:close/>
                <a:moveTo>
                  <a:pt x="4101083" y="100812"/>
                </a:moveTo>
                <a:lnTo>
                  <a:pt x="4122114" y="100812"/>
                </a:lnTo>
                <a:lnTo>
                  <a:pt x="4124629" y="151333"/>
                </a:lnTo>
                <a:lnTo>
                  <a:pt x="4109313" y="151333"/>
                </a:lnTo>
                <a:close/>
                <a:moveTo>
                  <a:pt x="2836239" y="97612"/>
                </a:moveTo>
                <a:lnTo>
                  <a:pt x="2832353" y="135102"/>
                </a:lnTo>
                <a:lnTo>
                  <a:pt x="2875101" y="135102"/>
                </a:lnTo>
                <a:lnTo>
                  <a:pt x="2878988" y="97612"/>
                </a:lnTo>
                <a:close/>
                <a:moveTo>
                  <a:pt x="2768345" y="97612"/>
                </a:moveTo>
                <a:lnTo>
                  <a:pt x="2764459" y="135102"/>
                </a:lnTo>
                <a:lnTo>
                  <a:pt x="2807664" y="135102"/>
                </a:lnTo>
                <a:lnTo>
                  <a:pt x="2811551" y="97612"/>
                </a:lnTo>
                <a:close/>
                <a:moveTo>
                  <a:pt x="1302181" y="95783"/>
                </a:moveTo>
                <a:lnTo>
                  <a:pt x="1293266" y="180822"/>
                </a:lnTo>
                <a:lnTo>
                  <a:pt x="1306068" y="180822"/>
                </a:lnTo>
                <a:lnTo>
                  <a:pt x="1315211" y="95783"/>
                </a:lnTo>
                <a:close/>
                <a:moveTo>
                  <a:pt x="900607" y="93497"/>
                </a:moveTo>
                <a:lnTo>
                  <a:pt x="1003706" y="93497"/>
                </a:lnTo>
                <a:lnTo>
                  <a:pt x="1001649" y="113842"/>
                </a:lnTo>
                <a:lnTo>
                  <a:pt x="961644" y="113842"/>
                </a:lnTo>
                <a:lnTo>
                  <a:pt x="959129" y="136702"/>
                </a:lnTo>
                <a:lnTo>
                  <a:pt x="994790" y="136702"/>
                </a:lnTo>
                <a:lnTo>
                  <a:pt x="992962" y="157276"/>
                </a:lnTo>
                <a:lnTo>
                  <a:pt x="957300" y="157276"/>
                </a:lnTo>
                <a:lnTo>
                  <a:pt x="953871" y="187909"/>
                </a:lnTo>
                <a:lnTo>
                  <a:pt x="996848" y="187909"/>
                </a:lnTo>
                <a:lnTo>
                  <a:pt x="994790" y="208254"/>
                </a:lnTo>
                <a:lnTo>
                  <a:pt x="884148" y="208254"/>
                </a:lnTo>
                <a:lnTo>
                  <a:pt x="886434" y="187909"/>
                </a:lnTo>
                <a:lnTo>
                  <a:pt x="931925" y="187909"/>
                </a:lnTo>
                <a:lnTo>
                  <a:pt x="935126" y="157276"/>
                </a:lnTo>
                <a:lnTo>
                  <a:pt x="898093" y="157276"/>
                </a:lnTo>
                <a:lnTo>
                  <a:pt x="899922" y="136702"/>
                </a:lnTo>
                <a:lnTo>
                  <a:pt x="937183" y="136702"/>
                </a:lnTo>
                <a:lnTo>
                  <a:pt x="939469" y="113842"/>
                </a:lnTo>
                <a:lnTo>
                  <a:pt x="898321" y="113842"/>
                </a:lnTo>
                <a:close/>
                <a:moveTo>
                  <a:pt x="5153786" y="93268"/>
                </a:moveTo>
                <a:lnTo>
                  <a:pt x="5148985" y="138760"/>
                </a:lnTo>
                <a:lnTo>
                  <a:pt x="5193105" y="138760"/>
                </a:lnTo>
                <a:lnTo>
                  <a:pt x="5198135" y="93268"/>
                </a:lnTo>
                <a:close/>
                <a:moveTo>
                  <a:pt x="1105966" y="89839"/>
                </a:moveTo>
                <a:lnTo>
                  <a:pt x="1104595" y="103098"/>
                </a:lnTo>
                <a:lnTo>
                  <a:pt x="1171117" y="103098"/>
                </a:lnTo>
                <a:lnTo>
                  <a:pt x="1172717" y="89839"/>
                </a:lnTo>
                <a:close/>
                <a:moveTo>
                  <a:pt x="3933214" y="84353"/>
                </a:moveTo>
                <a:lnTo>
                  <a:pt x="3931843" y="96240"/>
                </a:lnTo>
                <a:lnTo>
                  <a:pt x="3955846" y="96240"/>
                </a:lnTo>
                <a:lnTo>
                  <a:pt x="3963618" y="119786"/>
                </a:lnTo>
                <a:lnTo>
                  <a:pt x="3983278" y="84353"/>
                </a:lnTo>
                <a:close/>
                <a:moveTo>
                  <a:pt x="2152039" y="84353"/>
                </a:moveTo>
                <a:lnTo>
                  <a:pt x="2150668" y="96240"/>
                </a:lnTo>
                <a:lnTo>
                  <a:pt x="2174671" y="96240"/>
                </a:lnTo>
                <a:lnTo>
                  <a:pt x="2182443" y="119786"/>
                </a:lnTo>
                <a:lnTo>
                  <a:pt x="2202103" y="84353"/>
                </a:lnTo>
                <a:close/>
                <a:moveTo>
                  <a:pt x="1752218" y="76123"/>
                </a:moveTo>
                <a:lnTo>
                  <a:pt x="1750389" y="94183"/>
                </a:lnTo>
                <a:lnTo>
                  <a:pt x="1792680" y="94183"/>
                </a:lnTo>
                <a:lnTo>
                  <a:pt x="1794509" y="76123"/>
                </a:lnTo>
                <a:close/>
                <a:moveTo>
                  <a:pt x="1108938" y="60350"/>
                </a:moveTo>
                <a:lnTo>
                  <a:pt x="1107566" y="72009"/>
                </a:lnTo>
                <a:lnTo>
                  <a:pt x="1174546" y="72009"/>
                </a:lnTo>
                <a:lnTo>
                  <a:pt x="1175689" y="60350"/>
                </a:lnTo>
                <a:close/>
                <a:moveTo>
                  <a:pt x="1668322" y="54635"/>
                </a:moveTo>
                <a:lnTo>
                  <a:pt x="1819884" y="54635"/>
                </a:lnTo>
                <a:lnTo>
                  <a:pt x="1813483" y="115671"/>
                </a:lnTo>
                <a:lnTo>
                  <a:pt x="1748103" y="115671"/>
                </a:lnTo>
                <a:lnTo>
                  <a:pt x="1746046" y="133273"/>
                </a:lnTo>
                <a:lnTo>
                  <a:pt x="1815998" y="133273"/>
                </a:lnTo>
                <a:lnTo>
                  <a:pt x="1809368" y="196824"/>
                </a:lnTo>
                <a:lnTo>
                  <a:pt x="1775993" y="196824"/>
                </a:lnTo>
                <a:lnTo>
                  <a:pt x="1771192" y="175107"/>
                </a:lnTo>
                <a:lnTo>
                  <a:pt x="1788566" y="175107"/>
                </a:lnTo>
                <a:lnTo>
                  <a:pt x="1790852" y="154990"/>
                </a:lnTo>
                <a:lnTo>
                  <a:pt x="1743989" y="154990"/>
                </a:lnTo>
                <a:lnTo>
                  <a:pt x="1737816" y="212140"/>
                </a:lnTo>
                <a:lnTo>
                  <a:pt x="1714728" y="212140"/>
                </a:lnTo>
                <a:lnTo>
                  <a:pt x="1720671" y="154990"/>
                </a:lnTo>
                <a:lnTo>
                  <a:pt x="1704898" y="154990"/>
                </a:lnTo>
                <a:lnTo>
                  <a:pt x="1659864" y="208026"/>
                </a:lnTo>
                <a:lnTo>
                  <a:pt x="1640661" y="208026"/>
                </a:lnTo>
                <a:lnTo>
                  <a:pt x="1677923" y="154990"/>
                </a:lnTo>
                <a:lnTo>
                  <a:pt x="1657806" y="154990"/>
                </a:lnTo>
                <a:lnTo>
                  <a:pt x="1663979" y="94183"/>
                </a:lnTo>
                <a:lnTo>
                  <a:pt x="1727072" y="94183"/>
                </a:lnTo>
                <a:lnTo>
                  <a:pt x="1729130" y="76123"/>
                </a:lnTo>
                <a:lnTo>
                  <a:pt x="1666036" y="76123"/>
                </a:lnTo>
                <a:close/>
                <a:moveTo>
                  <a:pt x="299618" y="52120"/>
                </a:moveTo>
                <a:lnTo>
                  <a:pt x="325907" y="52120"/>
                </a:lnTo>
                <a:lnTo>
                  <a:pt x="346710" y="98755"/>
                </a:lnTo>
                <a:lnTo>
                  <a:pt x="327278" y="98755"/>
                </a:lnTo>
                <a:close/>
                <a:moveTo>
                  <a:pt x="264413" y="52120"/>
                </a:moveTo>
                <a:lnTo>
                  <a:pt x="291388" y="52120"/>
                </a:lnTo>
                <a:lnTo>
                  <a:pt x="253441" y="98755"/>
                </a:lnTo>
                <a:lnTo>
                  <a:pt x="234238" y="98755"/>
                </a:lnTo>
                <a:close/>
                <a:moveTo>
                  <a:pt x="2841954" y="42519"/>
                </a:moveTo>
                <a:lnTo>
                  <a:pt x="2838068" y="78181"/>
                </a:lnTo>
                <a:lnTo>
                  <a:pt x="2881045" y="78181"/>
                </a:lnTo>
                <a:lnTo>
                  <a:pt x="2884931" y="42519"/>
                </a:lnTo>
                <a:close/>
                <a:moveTo>
                  <a:pt x="2774289" y="42519"/>
                </a:moveTo>
                <a:lnTo>
                  <a:pt x="2770403" y="78181"/>
                </a:lnTo>
                <a:lnTo>
                  <a:pt x="2813608" y="78181"/>
                </a:lnTo>
                <a:lnTo>
                  <a:pt x="2817265" y="42519"/>
                </a:lnTo>
                <a:close/>
                <a:moveTo>
                  <a:pt x="4061535" y="40233"/>
                </a:moveTo>
                <a:lnTo>
                  <a:pt x="4120971" y="40233"/>
                </a:lnTo>
                <a:lnTo>
                  <a:pt x="4118686" y="60807"/>
                </a:lnTo>
                <a:lnTo>
                  <a:pt x="4084624" y="100812"/>
                </a:lnTo>
                <a:lnTo>
                  <a:pt x="4097426" y="100812"/>
                </a:lnTo>
                <a:lnTo>
                  <a:pt x="4085767" y="212140"/>
                </a:lnTo>
                <a:lnTo>
                  <a:pt x="4063136" y="212140"/>
                </a:lnTo>
                <a:lnTo>
                  <a:pt x="4073422" y="113842"/>
                </a:lnTo>
                <a:lnTo>
                  <a:pt x="4068393" y="119786"/>
                </a:lnTo>
                <a:lnTo>
                  <a:pt x="4046905" y="119786"/>
                </a:lnTo>
                <a:lnTo>
                  <a:pt x="4091025" y="60807"/>
                </a:lnTo>
                <a:lnTo>
                  <a:pt x="4059249" y="60807"/>
                </a:lnTo>
                <a:close/>
                <a:moveTo>
                  <a:pt x="3551300" y="34061"/>
                </a:moveTo>
                <a:lnTo>
                  <a:pt x="3574846" y="34061"/>
                </a:lnTo>
                <a:lnTo>
                  <a:pt x="3543985" y="148818"/>
                </a:lnTo>
                <a:lnTo>
                  <a:pt x="3527297" y="148818"/>
                </a:lnTo>
                <a:close/>
                <a:moveTo>
                  <a:pt x="3401338" y="34061"/>
                </a:moveTo>
                <a:lnTo>
                  <a:pt x="3424656" y="34061"/>
                </a:lnTo>
                <a:lnTo>
                  <a:pt x="3425113" y="148818"/>
                </a:lnTo>
                <a:lnTo>
                  <a:pt x="3408196" y="148818"/>
                </a:lnTo>
                <a:close/>
                <a:moveTo>
                  <a:pt x="1112138" y="31089"/>
                </a:moveTo>
                <a:lnTo>
                  <a:pt x="1110996" y="42748"/>
                </a:lnTo>
                <a:lnTo>
                  <a:pt x="1177747" y="42748"/>
                </a:lnTo>
                <a:lnTo>
                  <a:pt x="1178661" y="31089"/>
                </a:lnTo>
                <a:close/>
                <a:moveTo>
                  <a:pt x="4610785" y="30175"/>
                </a:moveTo>
                <a:lnTo>
                  <a:pt x="4594783" y="183108"/>
                </a:lnTo>
                <a:lnTo>
                  <a:pt x="4668164" y="183108"/>
                </a:lnTo>
                <a:lnTo>
                  <a:pt x="4684166" y="30175"/>
                </a:lnTo>
                <a:close/>
                <a:moveTo>
                  <a:pt x="933526" y="26746"/>
                </a:moveTo>
                <a:lnTo>
                  <a:pt x="930097" y="57607"/>
                </a:lnTo>
                <a:lnTo>
                  <a:pt x="981303" y="57607"/>
                </a:lnTo>
                <a:lnTo>
                  <a:pt x="984732" y="26746"/>
                </a:lnTo>
                <a:close/>
                <a:moveTo>
                  <a:pt x="516635" y="16916"/>
                </a:moveTo>
                <a:lnTo>
                  <a:pt x="537209" y="16916"/>
                </a:lnTo>
                <a:lnTo>
                  <a:pt x="521207" y="168478"/>
                </a:lnTo>
                <a:lnTo>
                  <a:pt x="500634" y="168478"/>
                </a:lnTo>
                <a:close/>
                <a:moveTo>
                  <a:pt x="3193694" y="11658"/>
                </a:moveTo>
                <a:lnTo>
                  <a:pt x="3350056" y="11658"/>
                </a:lnTo>
                <a:lnTo>
                  <a:pt x="3347541" y="34975"/>
                </a:lnTo>
                <a:lnTo>
                  <a:pt x="3281476" y="34975"/>
                </a:lnTo>
                <a:lnTo>
                  <a:pt x="3266388" y="179451"/>
                </a:lnTo>
                <a:lnTo>
                  <a:pt x="3341141" y="179451"/>
                </a:lnTo>
                <a:lnTo>
                  <a:pt x="3338855" y="202996"/>
                </a:lnTo>
                <a:lnTo>
                  <a:pt x="3165347" y="202996"/>
                </a:lnTo>
                <a:lnTo>
                  <a:pt x="3167862" y="179451"/>
                </a:lnTo>
                <a:lnTo>
                  <a:pt x="3241928" y="179451"/>
                </a:lnTo>
                <a:lnTo>
                  <a:pt x="3257244" y="34975"/>
                </a:lnTo>
                <a:lnTo>
                  <a:pt x="3191408" y="34975"/>
                </a:lnTo>
                <a:close/>
                <a:moveTo>
                  <a:pt x="631469" y="11658"/>
                </a:moveTo>
                <a:lnTo>
                  <a:pt x="787831" y="11658"/>
                </a:lnTo>
                <a:lnTo>
                  <a:pt x="785317" y="34975"/>
                </a:lnTo>
                <a:lnTo>
                  <a:pt x="719251" y="34975"/>
                </a:lnTo>
                <a:lnTo>
                  <a:pt x="704164" y="179451"/>
                </a:lnTo>
                <a:lnTo>
                  <a:pt x="778916" y="179451"/>
                </a:lnTo>
                <a:lnTo>
                  <a:pt x="776630" y="202996"/>
                </a:lnTo>
                <a:lnTo>
                  <a:pt x="603122" y="202996"/>
                </a:lnTo>
                <a:lnTo>
                  <a:pt x="605637" y="179451"/>
                </a:lnTo>
                <a:lnTo>
                  <a:pt x="679703" y="179451"/>
                </a:lnTo>
                <a:lnTo>
                  <a:pt x="695020" y="34975"/>
                </a:lnTo>
                <a:lnTo>
                  <a:pt x="629183" y="34975"/>
                </a:lnTo>
                <a:close/>
                <a:moveTo>
                  <a:pt x="2488920" y="8915"/>
                </a:moveTo>
                <a:lnTo>
                  <a:pt x="2511322" y="8915"/>
                </a:lnTo>
                <a:lnTo>
                  <a:pt x="2548356" y="106527"/>
                </a:lnTo>
                <a:lnTo>
                  <a:pt x="2490748" y="204368"/>
                </a:lnTo>
                <a:lnTo>
                  <a:pt x="2468346" y="204368"/>
                </a:lnTo>
                <a:lnTo>
                  <a:pt x="2525953" y="106527"/>
                </a:lnTo>
                <a:close/>
                <a:moveTo>
                  <a:pt x="2443200" y="8915"/>
                </a:moveTo>
                <a:lnTo>
                  <a:pt x="2465603" y="8915"/>
                </a:lnTo>
                <a:lnTo>
                  <a:pt x="2502636" y="106527"/>
                </a:lnTo>
                <a:lnTo>
                  <a:pt x="2445029" y="204368"/>
                </a:lnTo>
                <a:lnTo>
                  <a:pt x="2422626" y="204368"/>
                </a:lnTo>
                <a:lnTo>
                  <a:pt x="2480233" y="106527"/>
                </a:lnTo>
                <a:close/>
                <a:moveTo>
                  <a:pt x="103327" y="8915"/>
                </a:moveTo>
                <a:lnTo>
                  <a:pt x="125730" y="8915"/>
                </a:lnTo>
                <a:lnTo>
                  <a:pt x="68123" y="106527"/>
                </a:lnTo>
                <a:lnTo>
                  <a:pt x="105156" y="204368"/>
                </a:lnTo>
                <a:lnTo>
                  <a:pt x="82753" y="204368"/>
                </a:lnTo>
                <a:lnTo>
                  <a:pt x="45720" y="106527"/>
                </a:lnTo>
                <a:close/>
                <a:moveTo>
                  <a:pt x="57607" y="8915"/>
                </a:moveTo>
                <a:lnTo>
                  <a:pt x="80010" y="8915"/>
                </a:lnTo>
                <a:lnTo>
                  <a:pt x="22403" y="106527"/>
                </a:lnTo>
                <a:lnTo>
                  <a:pt x="59436" y="204368"/>
                </a:lnTo>
                <a:lnTo>
                  <a:pt x="37033" y="204368"/>
                </a:lnTo>
                <a:lnTo>
                  <a:pt x="0" y="106527"/>
                </a:lnTo>
                <a:close/>
                <a:moveTo>
                  <a:pt x="4943093" y="8686"/>
                </a:moveTo>
                <a:lnTo>
                  <a:pt x="5061280" y="8686"/>
                </a:lnTo>
                <a:lnTo>
                  <a:pt x="5052592" y="91897"/>
                </a:lnTo>
                <a:lnTo>
                  <a:pt x="5050307" y="113385"/>
                </a:lnTo>
                <a:lnTo>
                  <a:pt x="4954523" y="113385"/>
                </a:lnTo>
                <a:lnTo>
                  <a:pt x="4947208" y="183108"/>
                </a:lnTo>
                <a:lnTo>
                  <a:pt x="5042991" y="183108"/>
                </a:lnTo>
                <a:lnTo>
                  <a:pt x="5035219" y="204368"/>
                </a:lnTo>
                <a:lnTo>
                  <a:pt x="4922519" y="204368"/>
                </a:lnTo>
                <a:lnTo>
                  <a:pt x="4932120" y="113385"/>
                </a:lnTo>
                <a:lnTo>
                  <a:pt x="4934407" y="91897"/>
                </a:lnTo>
                <a:lnTo>
                  <a:pt x="5030190" y="91897"/>
                </a:lnTo>
                <a:lnTo>
                  <a:pt x="5036591" y="30175"/>
                </a:lnTo>
                <a:lnTo>
                  <a:pt x="4940807" y="30175"/>
                </a:lnTo>
                <a:close/>
                <a:moveTo>
                  <a:pt x="4762118" y="8686"/>
                </a:moveTo>
                <a:lnTo>
                  <a:pt x="4880305" y="8686"/>
                </a:lnTo>
                <a:lnTo>
                  <a:pt x="4871617" y="91897"/>
                </a:lnTo>
                <a:lnTo>
                  <a:pt x="4869332" y="113385"/>
                </a:lnTo>
                <a:lnTo>
                  <a:pt x="4773548" y="113385"/>
                </a:lnTo>
                <a:lnTo>
                  <a:pt x="4766233" y="183108"/>
                </a:lnTo>
                <a:lnTo>
                  <a:pt x="4862016" y="183108"/>
                </a:lnTo>
                <a:lnTo>
                  <a:pt x="4854244" y="204368"/>
                </a:lnTo>
                <a:lnTo>
                  <a:pt x="4741544" y="204368"/>
                </a:lnTo>
                <a:lnTo>
                  <a:pt x="4751145" y="113385"/>
                </a:lnTo>
                <a:lnTo>
                  <a:pt x="4753431" y="91897"/>
                </a:lnTo>
                <a:lnTo>
                  <a:pt x="4849215" y="91897"/>
                </a:lnTo>
                <a:lnTo>
                  <a:pt x="4855616" y="30175"/>
                </a:lnTo>
                <a:lnTo>
                  <a:pt x="4759832" y="30175"/>
                </a:lnTo>
                <a:close/>
                <a:moveTo>
                  <a:pt x="4590668" y="8686"/>
                </a:moveTo>
                <a:lnTo>
                  <a:pt x="4708854" y="8686"/>
                </a:lnTo>
                <a:lnTo>
                  <a:pt x="4690566" y="183108"/>
                </a:lnTo>
                <a:lnTo>
                  <a:pt x="4688280" y="204368"/>
                </a:lnTo>
                <a:lnTo>
                  <a:pt x="4570094" y="204368"/>
                </a:lnTo>
                <a:lnTo>
                  <a:pt x="4588382" y="30175"/>
                </a:lnTo>
                <a:close/>
                <a:moveTo>
                  <a:pt x="4409693" y="8686"/>
                </a:moveTo>
                <a:lnTo>
                  <a:pt x="4527879" y="8686"/>
                </a:lnTo>
                <a:lnTo>
                  <a:pt x="4519193" y="91897"/>
                </a:lnTo>
                <a:lnTo>
                  <a:pt x="4516907" y="113385"/>
                </a:lnTo>
                <a:lnTo>
                  <a:pt x="4421123" y="113385"/>
                </a:lnTo>
                <a:lnTo>
                  <a:pt x="4413808" y="183108"/>
                </a:lnTo>
                <a:lnTo>
                  <a:pt x="4509591" y="183108"/>
                </a:lnTo>
                <a:lnTo>
                  <a:pt x="4501819" y="204368"/>
                </a:lnTo>
                <a:lnTo>
                  <a:pt x="4389119" y="204368"/>
                </a:lnTo>
                <a:lnTo>
                  <a:pt x="4398720" y="113385"/>
                </a:lnTo>
                <a:lnTo>
                  <a:pt x="4401006" y="91897"/>
                </a:lnTo>
                <a:lnTo>
                  <a:pt x="4496790" y="91897"/>
                </a:lnTo>
                <a:lnTo>
                  <a:pt x="4503191" y="30175"/>
                </a:lnTo>
                <a:lnTo>
                  <a:pt x="4407407" y="30175"/>
                </a:lnTo>
                <a:close/>
                <a:moveTo>
                  <a:pt x="1885568" y="8686"/>
                </a:moveTo>
                <a:lnTo>
                  <a:pt x="2003754" y="8686"/>
                </a:lnTo>
                <a:lnTo>
                  <a:pt x="1995067" y="91897"/>
                </a:lnTo>
                <a:lnTo>
                  <a:pt x="1992782" y="113385"/>
                </a:lnTo>
                <a:lnTo>
                  <a:pt x="1896998" y="113385"/>
                </a:lnTo>
                <a:lnTo>
                  <a:pt x="1889683" y="183108"/>
                </a:lnTo>
                <a:lnTo>
                  <a:pt x="1985466" y="183108"/>
                </a:lnTo>
                <a:lnTo>
                  <a:pt x="1977694" y="204368"/>
                </a:lnTo>
                <a:lnTo>
                  <a:pt x="1864994" y="204368"/>
                </a:lnTo>
                <a:lnTo>
                  <a:pt x="1874595" y="113385"/>
                </a:lnTo>
                <a:lnTo>
                  <a:pt x="1876881" y="91897"/>
                </a:lnTo>
                <a:lnTo>
                  <a:pt x="1972665" y="91897"/>
                </a:lnTo>
                <a:lnTo>
                  <a:pt x="1979066" y="30175"/>
                </a:lnTo>
                <a:lnTo>
                  <a:pt x="1883282" y="30175"/>
                </a:lnTo>
                <a:close/>
                <a:moveTo>
                  <a:pt x="2321051" y="8458"/>
                </a:moveTo>
                <a:lnTo>
                  <a:pt x="2345969" y="8458"/>
                </a:lnTo>
                <a:cubicBezTo>
                  <a:pt x="2352674" y="19431"/>
                  <a:pt x="2357665" y="31318"/>
                  <a:pt x="2360942" y="44119"/>
                </a:cubicBezTo>
                <a:cubicBezTo>
                  <a:pt x="2364218" y="56921"/>
                  <a:pt x="2365857" y="70104"/>
                  <a:pt x="2365857" y="83667"/>
                </a:cubicBezTo>
                <a:cubicBezTo>
                  <a:pt x="2365857" y="103327"/>
                  <a:pt x="2362466" y="122720"/>
                  <a:pt x="2355684" y="141846"/>
                </a:cubicBezTo>
                <a:cubicBezTo>
                  <a:pt x="2348902" y="160972"/>
                  <a:pt x="2339111" y="178308"/>
                  <a:pt x="2326309" y="193852"/>
                </a:cubicBezTo>
                <a:lnTo>
                  <a:pt x="2301392" y="193852"/>
                </a:lnTo>
                <a:cubicBezTo>
                  <a:pt x="2315412" y="178917"/>
                  <a:pt x="2326195" y="161963"/>
                  <a:pt x="2333738" y="142989"/>
                </a:cubicBezTo>
                <a:cubicBezTo>
                  <a:pt x="2341282" y="124015"/>
                  <a:pt x="2345054" y="104775"/>
                  <a:pt x="2345054" y="85267"/>
                </a:cubicBezTo>
                <a:cubicBezTo>
                  <a:pt x="2345054" y="71094"/>
                  <a:pt x="2343035" y="57454"/>
                  <a:pt x="2338996" y="44348"/>
                </a:cubicBezTo>
                <a:cubicBezTo>
                  <a:pt x="2334958" y="31242"/>
                  <a:pt x="2328976" y="19278"/>
                  <a:pt x="2321051" y="8458"/>
                </a:cubicBezTo>
                <a:close/>
                <a:moveTo>
                  <a:pt x="1560347" y="8458"/>
                </a:moveTo>
                <a:lnTo>
                  <a:pt x="1585264" y="8458"/>
                </a:lnTo>
                <a:cubicBezTo>
                  <a:pt x="1571091" y="23088"/>
                  <a:pt x="1560270" y="39928"/>
                  <a:pt x="1552803" y="58978"/>
                </a:cubicBezTo>
                <a:cubicBezTo>
                  <a:pt x="1545335" y="78028"/>
                  <a:pt x="1541601" y="97383"/>
                  <a:pt x="1541601" y="117043"/>
                </a:cubicBezTo>
                <a:cubicBezTo>
                  <a:pt x="1541601" y="131216"/>
                  <a:pt x="1543621" y="144894"/>
                  <a:pt x="1547659" y="158076"/>
                </a:cubicBezTo>
                <a:cubicBezTo>
                  <a:pt x="1551698" y="171259"/>
                  <a:pt x="1557680" y="183184"/>
                  <a:pt x="1565604" y="193852"/>
                </a:cubicBezTo>
                <a:lnTo>
                  <a:pt x="1540687" y="193852"/>
                </a:lnTo>
                <a:cubicBezTo>
                  <a:pt x="1533829" y="182727"/>
                  <a:pt x="1528686" y="170688"/>
                  <a:pt x="1525257" y="157734"/>
                </a:cubicBezTo>
                <a:cubicBezTo>
                  <a:pt x="1521828" y="144780"/>
                  <a:pt x="1520113" y="131521"/>
                  <a:pt x="1520113" y="117957"/>
                </a:cubicBezTo>
                <a:cubicBezTo>
                  <a:pt x="1520113" y="98602"/>
                  <a:pt x="1523580" y="79400"/>
                  <a:pt x="1530514" y="60350"/>
                </a:cubicBezTo>
                <a:cubicBezTo>
                  <a:pt x="1537449" y="41300"/>
                  <a:pt x="1547393" y="24003"/>
                  <a:pt x="1560347" y="8458"/>
                </a:cubicBezTo>
                <a:close/>
                <a:moveTo>
                  <a:pt x="1282293" y="8229"/>
                </a:moveTo>
                <a:lnTo>
                  <a:pt x="1345615" y="8229"/>
                </a:lnTo>
                <a:lnTo>
                  <a:pt x="1343329" y="29718"/>
                </a:lnTo>
                <a:lnTo>
                  <a:pt x="1319326" y="29718"/>
                </a:lnTo>
                <a:lnTo>
                  <a:pt x="1299438" y="74523"/>
                </a:lnTo>
                <a:lnTo>
                  <a:pt x="1335099" y="74523"/>
                </a:lnTo>
                <a:lnTo>
                  <a:pt x="1321612" y="202082"/>
                </a:lnTo>
                <a:lnTo>
                  <a:pt x="1273149" y="202082"/>
                </a:lnTo>
                <a:lnTo>
                  <a:pt x="1282522" y="112699"/>
                </a:lnTo>
                <a:lnTo>
                  <a:pt x="1277035" y="124815"/>
                </a:lnTo>
                <a:lnTo>
                  <a:pt x="1265377" y="124815"/>
                </a:lnTo>
                <a:lnTo>
                  <a:pt x="1298981" y="29718"/>
                </a:lnTo>
                <a:lnTo>
                  <a:pt x="1279778" y="29718"/>
                </a:lnTo>
                <a:close/>
                <a:moveTo>
                  <a:pt x="2979190" y="7086"/>
                </a:moveTo>
                <a:lnTo>
                  <a:pt x="3124809" y="7086"/>
                </a:lnTo>
                <a:lnTo>
                  <a:pt x="3122294" y="30632"/>
                </a:lnTo>
                <a:lnTo>
                  <a:pt x="3057600" y="72694"/>
                </a:lnTo>
                <a:lnTo>
                  <a:pt x="3056458" y="83667"/>
                </a:lnTo>
                <a:lnTo>
                  <a:pt x="3131210" y="83667"/>
                </a:lnTo>
                <a:lnTo>
                  <a:pt x="3128695" y="106756"/>
                </a:lnTo>
                <a:lnTo>
                  <a:pt x="3053943" y="106756"/>
                </a:lnTo>
                <a:lnTo>
                  <a:pt x="3042970" y="212140"/>
                </a:lnTo>
                <a:lnTo>
                  <a:pt x="3002279" y="212140"/>
                </a:lnTo>
                <a:lnTo>
                  <a:pt x="2998621" y="188595"/>
                </a:lnTo>
                <a:lnTo>
                  <a:pt x="3021024" y="188595"/>
                </a:lnTo>
                <a:lnTo>
                  <a:pt x="3029711" y="106756"/>
                </a:lnTo>
                <a:lnTo>
                  <a:pt x="2955188" y="106756"/>
                </a:lnTo>
                <a:lnTo>
                  <a:pt x="2957702" y="83667"/>
                </a:lnTo>
                <a:lnTo>
                  <a:pt x="3032226" y="83667"/>
                </a:lnTo>
                <a:lnTo>
                  <a:pt x="3034512" y="61950"/>
                </a:lnTo>
                <a:lnTo>
                  <a:pt x="3082975" y="30175"/>
                </a:lnTo>
                <a:lnTo>
                  <a:pt x="2976676" y="30175"/>
                </a:lnTo>
                <a:close/>
                <a:moveTo>
                  <a:pt x="914095" y="6858"/>
                </a:moveTo>
                <a:lnTo>
                  <a:pt x="1008735" y="6858"/>
                </a:lnTo>
                <a:lnTo>
                  <a:pt x="1001191" y="77952"/>
                </a:lnTo>
                <a:lnTo>
                  <a:pt x="906551" y="77952"/>
                </a:lnTo>
                <a:close/>
                <a:moveTo>
                  <a:pt x="906551" y="2057"/>
                </a:moveTo>
                <a:lnTo>
                  <a:pt x="904493" y="23088"/>
                </a:lnTo>
                <a:lnTo>
                  <a:pt x="884834" y="28117"/>
                </a:lnTo>
                <a:lnTo>
                  <a:pt x="882091" y="53721"/>
                </a:lnTo>
                <a:lnTo>
                  <a:pt x="902208" y="53721"/>
                </a:lnTo>
                <a:lnTo>
                  <a:pt x="899922" y="74752"/>
                </a:lnTo>
                <a:lnTo>
                  <a:pt x="879805" y="74752"/>
                </a:lnTo>
                <a:lnTo>
                  <a:pt x="878204" y="90982"/>
                </a:lnTo>
                <a:lnTo>
                  <a:pt x="892835" y="90982"/>
                </a:lnTo>
                <a:lnTo>
                  <a:pt x="892606" y="160248"/>
                </a:lnTo>
                <a:lnTo>
                  <a:pt x="882091" y="160248"/>
                </a:lnTo>
                <a:lnTo>
                  <a:pt x="877976" y="93040"/>
                </a:lnTo>
                <a:lnTo>
                  <a:pt x="865403" y="212369"/>
                </a:lnTo>
                <a:lnTo>
                  <a:pt x="844143" y="212369"/>
                </a:lnTo>
                <a:lnTo>
                  <a:pt x="858773" y="74752"/>
                </a:lnTo>
                <a:lnTo>
                  <a:pt x="832027" y="191795"/>
                </a:lnTo>
                <a:lnTo>
                  <a:pt x="821740" y="191795"/>
                </a:lnTo>
                <a:lnTo>
                  <a:pt x="843229" y="74752"/>
                </a:lnTo>
                <a:lnTo>
                  <a:pt x="836142" y="74752"/>
                </a:lnTo>
                <a:lnTo>
                  <a:pt x="838657" y="53721"/>
                </a:lnTo>
                <a:lnTo>
                  <a:pt x="860831" y="53721"/>
                </a:lnTo>
                <a:lnTo>
                  <a:pt x="863803" y="28117"/>
                </a:lnTo>
                <a:lnTo>
                  <a:pt x="843229" y="28117"/>
                </a:lnTo>
                <a:lnTo>
                  <a:pt x="845515" y="7315"/>
                </a:lnTo>
                <a:lnTo>
                  <a:pt x="887120" y="7315"/>
                </a:lnTo>
                <a:close/>
                <a:moveTo>
                  <a:pt x="3453917" y="1143"/>
                </a:moveTo>
                <a:lnTo>
                  <a:pt x="3477234" y="1143"/>
                </a:lnTo>
                <a:lnTo>
                  <a:pt x="3457803" y="184251"/>
                </a:lnTo>
                <a:lnTo>
                  <a:pt x="3486835" y="184251"/>
                </a:lnTo>
                <a:lnTo>
                  <a:pt x="3506266" y="1143"/>
                </a:lnTo>
                <a:lnTo>
                  <a:pt x="3529355" y="1143"/>
                </a:lnTo>
                <a:lnTo>
                  <a:pt x="3510152" y="184251"/>
                </a:lnTo>
                <a:lnTo>
                  <a:pt x="3559072" y="184251"/>
                </a:lnTo>
                <a:lnTo>
                  <a:pt x="3556558" y="207568"/>
                </a:lnTo>
                <a:lnTo>
                  <a:pt x="3383051" y="207568"/>
                </a:lnTo>
                <a:lnTo>
                  <a:pt x="3385565" y="184251"/>
                </a:lnTo>
                <a:lnTo>
                  <a:pt x="3434486" y="184251"/>
                </a:lnTo>
                <a:close/>
                <a:moveTo>
                  <a:pt x="2821838" y="1143"/>
                </a:moveTo>
                <a:lnTo>
                  <a:pt x="2846298" y="1143"/>
                </a:lnTo>
                <a:lnTo>
                  <a:pt x="2844012" y="23088"/>
                </a:lnTo>
                <a:lnTo>
                  <a:pt x="2910534" y="23088"/>
                </a:lnTo>
                <a:lnTo>
                  <a:pt x="2896818" y="154305"/>
                </a:lnTo>
                <a:lnTo>
                  <a:pt x="2830067" y="154305"/>
                </a:lnTo>
                <a:lnTo>
                  <a:pt x="2826867" y="187680"/>
                </a:lnTo>
                <a:lnTo>
                  <a:pt x="2901162" y="187680"/>
                </a:lnTo>
                <a:lnTo>
                  <a:pt x="2891561" y="207568"/>
                </a:lnTo>
                <a:lnTo>
                  <a:pt x="2799892" y="207568"/>
                </a:lnTo>
                <a:lnTo>
                  <a:pt x="2805378" y="154305"/>
                </a:lnTo>
                <a:lnTo>
                  <a:pt x="2738856" y="154305"/>
                </a:lnTo>
                <a:lnTo>
                  <a:pt x="2752572" y="23088"/>
                </a:lnTo>
                <a:lnTo>
                  <a:pt x="2819323" y="23088"/>
                </a:lnTo>
                <a:close/>
                <a:moveTo>
                  <a:pt x="4168749" y="914"/>
                </a:moveTo>
                <a:lnTo>
                  <a:pt x="4192295" y="914"/>
                </a:lnTo>
                <a:lnTo>
                  <a:pt x="4185894" y="61493"/>
                </a:lnTo>
                <a:lnTo>
                  <a:pt x="4224070" y="61493"/>
                </a:lnTo>
                <a:lnTo>
                  <a:pt x="4222013" y="83896"/>
                </a:lnTo>
                <a:lnTo>
                  <a:pt x="4183836" y="83896"/>
                </a:lnTo>
                <a:lnTo>
                  <a:pt x="4173321" y="182651"/>
                </a:lnTo>
                <a:lnTo>
                  <a:pt x="4216755" y="182651"/>
                </a:lnTo>
                <a:lnTo>
                  <a:pt x="4214469" y="204368"/>
                </a:lnTo>
                <a:lnTo>
                  <a:pt x="4102226" y="204368"/>
                </a:lnTo>
                <a:lnTo>
                  <a:pt x="4104283" y="182651"/>
                </a:lnTo>
                <a:lnTo>
                  <a:pt x="4149775" y="182651"/>
                </a:lnTo>
                <a:lnTo>
                  <a:pt x="4160291" y="83896"/>
                </a:lnTo>
                <a:lnTo>
                  <a:pt x="4123257" y="83896"/>
                </a:lnTo>
                <a:lnTo>
                  <a:pt x="4125315" y="61493"/>
                </a:lnTo>
                <a:lnTo>
                  <a:pt x="4162348" y="61493"/>
                </a:lnTo>
                <a:close/>
                <a:moveTo>
                  <a:pt x="4081881" y="914"/>
                </a:moveTo>
                <a:lnTo>
                  <a:pt x="4108627" y="914"/>
                </a:lnTo>
                <a:lnTo>
                  <a:pt x="4110227" y="31775"/>
                </a:lnTo>
                <a:lnTo>
                  <a:pt x="4092168" y="31775"/>
                </a:lnTo>
                <a:close/>
                <a:moveTo>
                  <a:pt x="3698824" y="914"/>
                </a:moveTo>
                <a:lnTo>
                  <a:pt x="3723055" y="914"/>
                </a:lnTo>
                <a:lnTo>
                  <a:pt x="3715511" y="74066"/>
                </a:lnTo>
                <a:lnTo>
                  <a:pt x="3756430" y="74066"/>
                </a:lnTo>
                <a:lnTo>
                  <a:pt x="3762146" y="13944"/>
                </a:lnTo>
                <a:lnTo>
                  <a:pt x="3786149" y="13944"/>
                </a:lnTo>
                <a:lnTo>
                  <a:pt x="3777462" y="97383"/>
                </a:lnTo>
                <a:lnTo>
                  <a:pt x="3712996" y="97383"/>
                </a:lnTo>
                <a:lnTo>
                  <a:pt x="3703624" y="185166"/>
                </a:lnTo>
                <a:lnTo>
                  <a:pt x="3749344" y="185166"/>
                </a:lnTo>
                <a:lnTo>
                  <a:pt x="3756430" y="117729"/>
                </a:lnTo>
                <a:lnTo>
                  <a:pt x="3779976" y="117729"/>
                </a:lnTo>
                <a:lnTo>
                  <a:pt x="3770375" y="208711"/>
                </a:lnTo>
                <a:lnTo>
                  <a:pt x="3608069" y="208711"/>
                </a:lnTo>
                <a:lnTo>
                  <a:pt x="3618128" y="117729"/>
                </a:lnTo>
                <a:lnTo>
                  <a:pt x="3641445" y="117729"/>
                </a:lnTo>
                <a:lnTo>
                  <a:pt x="3634130" y="185166"/>
                </a:lnTo>
                <a:lnTo>
                  <a:pt x="3679621" y="185166"/>
                </a:lnTo>
                <a:lnTo>
                  <a:pt x="3688994" y="97383"/>
                </a:lnTo>
                <a:lnTo>
                  <a:pt x="3624757" y="97383"/>
                </a:lnTo>
                <a:lnTo>
                  <a:pt x="3633444" y="13944"/>
                </a:lnTo>
                <a:lnTo>
                  <a:pt x="3656761" y="13944"/>
                </a:lnTo>
                <a:lnTo>
                  <a:pt x="3650817" y="74066"/>
                </a:lnTo>
                <a:lnTo>
                  <a:pt x="3691508" y="74066"/>
                </a:lnTo>
                <a:close/>
                <a:moveTo>
                  <a:pt x="1392021" y="914"/>
                </a:moveTo>
                <a:lnTo>
                  <a:pt x="1411909" y="914"/>
                </a:lnTo>
                <a:lnTo>
                  <a:pt x="1404365" y="75666"/>
                </a:lnTo>
                <a:lnTo>
                  <a:pt x="1421053" y="75666"/>
                </a:lnTo>
                <a:lnTo>
                  <a:pt x="1427454" y="15316"/>
                </a:lnTo>
                <a:lnTo>
                  <a:pt x="1446885" y="15316"/>
                </a:lnTo>
                <a:lnTo>
                  <a:pt x="1437741" y="97383"/>
                </a:lnTo>
                <a:lnTo>
                  <a:pt x="1401851" y="97383"/>
                </a:lnTo>
                <a:lnTo>
                  <a:pt x="1392478" y="186766"/>
                </a:lnTo>
                <a:lnTo>
                  <a:pt x="1411452" y="186766"/>
                </a:lnTo>
                <a:lnTo>
                  <a:pt x="1419224" y="115214"/>
                </a:lnTo>
                <a:lnTo>
                  <a:pt x="1438198" y="115214"/>
                </a:lnTo>
                <a:lnTo>
                  <a:pt x="1428597" y="208711"/>
                </a:lnTo>
                <a:lnTo>
                  <a:pt x="1331899" y="208711"/>
                </a:lnTo>
                <a:lnTo>
                  <a:pt x="1341500" y="115214"/>
                </a:lnTo>
                <a:lnTo>
                  <a:pt x="1360931" y="115214"/>
                </a:lnTo>
                <a:lnTo>
                  <a:pt x="1353387" y="186766"/>
                </a:lnTo>
                <a:lnTo>
                  <a:pt x="1372361" y="186766"/>
                </a:lnTo>
                <a:lnTo>
                  <a:pt x="1381962" y="97383"/>
                </a:lnTo>
                <a:lnTo>
                  <a:pt x="1345615" y="97383"/>
                </a:lnTo>
                <a:lnTo>
                  <a:pt x="1354302" y="15316"/>
                </a:lnTo>
                <a:lnTo>
                  <a:pt x="1373504" y="15316"/>
                </a:lnTo>
                <a:lnTo>
                  <a:pt x="1367103" y="75666"/>
                </a:lnTo>
                <a:lnTo>
                  <a:pt x="1384020" y="75666"/>
                </a:lnTo>
                <a:close/>
                <a:moveTo>
                  <a:pt x="1092479" y="914"/>
                </a:moveTo>
                <a:lnTo>
                  <a:pt x="1115111" y="914"/>
                </a:lnTo>
                <a:lnTo>
                  <a:pt x="1113967" y="11658"/>
                </a:lnTo>
                <a:lnTo>
                  <a:pt x="1180947" y="11658"/>
                </a:lnTo>
                <a:lnTo>
                  <a:pt x="1182090" y="914"/>
                </a:lnTo>
                <a:lnTo>
                  <a:pt x="1204721" y="914"/>
                </a:lnTo>
                <a:lnTo>
                  <a:pt x="1203578" y="11658"/>
                </a:lnTo>
                <a:lnTo>
                  <a:pt x="1225295" y="11658"/>
                </a:lnTo>
                <a:lnTo>
                  <a:pt x="1223238" y="31089"/>
                </a:lnTo>
                <a:lnTo>
                  <a:pt x="1201293" y="31089"/>
                </a:lnTo>
                <a:lnTo>
                  <a:pt x="1193749" y="103098"/>
                </a:lnTo>
                <a:lnTo>
                  <a:pt x="1222781" y="103098"/>
                </a:lnTo>
                <a:lnTo>
                  <a:pt x="1220724" y="122072"/>
                </a:lnTo>
                <a:lnTo>
                  <a:pt x="1184376" y="122072"/>
                </a:lnTo>
                <a:lnTo>
                  <a:pt x="1217980" y="169392"/>
                </a:lnTo>
                <a:lnTo>
                  <a:pt x="1195806" y="169392"/>
                </a:lnTo>
                <a:lnTo>
                  <a:pt x="1181404" y="153390"/>
                </a:lnTo>
                <a:lnTo>
                  <a:pt x="1180033" y="166649"/>
                </a:lnTo>
                <a:lnTo>
                  <a:pt x="1142542" y="166649"/>
                </a:lnTo>
                <a:lnTo>
                  <a:pt x="1140256" y="189966"/>
                </a:lnTo>
                <a:lnTo>
                  <a:pt x="1204950" y="189966"/>
                </a:lnTo>
                <a:lnTo>
                  <a:pt x="1202893" y="208711"/>
                </a:lnTo>
                <a:lnTo>
                  <a:pt x="1050874" y="208711"/>
                </a:lnTo>
                <a:lnTo>
                  <a:pt x="1053160" y="189966"/>
                </a:lnTo>
                <a:lnTo>
                  <a:pt x="1117625" y="189966"/>
                </a:lnTo>
                <a:lnTo>
                  <a:pt x="1120140" y="166649"/>
                </a:lnTo>
                <a:lnTo>
                  <a:pt x="1082421" y="166649"/>
                </a:lnTo>
                <a:lnTo>
                  <a:pt x="1083792" y="153619"/>
                </a:lnTo>
                <a:lnTo>
                  <a:pt x="1066418" y="169392"/>
                </a:lnTo>
                <a:lnTo>
                  <a:pt x="1044244" y="169392"/>
                </a:lnTo>
                <a:lnTo>
                  <a:pt x="1088364" y="122072"/>
                </a:lnTo>
                <a:lnTo>
                  <a:pt x="1051331" y="122072"/>
                </a:lnTo>
                <a:lnTo>
                  <a:pt x="1053388" y="103098"/>
                </a:lnTo>
                <a:lnTo>
                  <a:pt x="1081735" y="103098"/>
                </a:lnTo>
                <a:lnTo>
                  <a:pt x="1089507" y="31089"/>
                </a:lnTo>
                <a:lnTo>
                  <a:pt x="1067790" y="31089"/>
                </a:lnTo>
                <a:lnTo>
                  <a:pt x="1070076" y="11658"/>
                </a:lnTo>
                <a:lnTo>
                  <a:pt x="1091336" y="11658"/>
                </a:lnTo>
                <a:close/>
                <a:moveTo>
                  <a:pt x="3884523" y="685"/>
                </a:moveTo>
                <a:lnTo>
                  <a:pt x="3903954" y="685"/>
                </a:lnTo>
                <a:lnTo>
                  <a:pt x="3897553" y="61036"/>
                </a:lnTo>
                <a:lnTo>
                  <a:pt x="3907840" y="61036"/>
                </a:lnTo>
                <a:lnTo>
                  <a:pt x="3905554" y="82296"/>
                </a:lnTo>
                <a:lnTo>
                  <a:pt x="3862806" y="82296"/>
                </a:lnTo>
                <a:lnTo>
                  <a:pt x="3860520" y="102870"/>
                </a:lnTo>
                <a:lnTo>
                  <a:pt x="3894810" y="102870"/>
                </a:lnTo>
                <a:lnTo>
                  <a:pt x="3883608" y="209626"/>
                </a:lnTo>
                <a:lnTo>
                  <a:pt x="3863949" y="209626"/>
                </a:lnTo>
                <a:lnTo>
                  <a:pt x="3873093" y="123901"/>
                </a:lnTo>
                <a:lnTo>
                  <a:pt x="3858234" y="123901"/>
                </a:lnTo>
                <a:lnTo>
                  <a:pt x="3834688" y="212369"/>
                </a:lnTo>
                <a:lnTo>
                  <a:pt x="3819372" y="212369"/>
                </a:lnTo>
                <a:lnTo>
                  <a:pt x="3837888" y="120700"/>
                </a:lnTo>
                <a:lnTo>
                  <a:pt x="3849776" y="8229"/>
                </a:lnTo>
                <a:lnTo>
                  <a:pt x="3870578" y="8229"/>
                </a:lnTo>
                <a:lnTo>
                  <a:pt x="3864863" y="61036"/>
                </a:lnTo>
                <a:lnTo>
                  <a:pt x="3878122" y="61036"/>
                </a:lnTo>
                <a:close/>
                <a:moveTo>
                  <a:pt x="2103348" y="685"/>
                </a:moveTo>
                <a:lnTo>
                  <a:pt x="2122779" y="685"/>
                </a:lnTo>
                <a:lnTo>
                  <a:pt x="2116378" y="61036"/>
                </a:lnTo>
                <a:lnTo>
                  <a:pt x="2126665" y="61036"/>
                </a:lnTo>
                <a:lnTo>
                  <a:pt x="2124379" y="82296"/>
                </a:lnTo>
                <a:lnTo>
                  <a:pt x="2081631" y="82296"/>
                </a:lnTo>
                <a:lnTo>
                  <a:pt x="2079345" y="102870"/>
                </a:lnTo>
                <a:lnTo>
                  <a:pt x="2113635" y="102870"/>
                </a:lnTo>
                <a:lnTo>
                  <a:pt x="2102433" y="209626"/>
                </a:lnTo>
                <a:lnTo>
                  <a:pt x="2082774" y="209626"/>
                </a:lnTo>
                <a:lnTo>
                  <a:pt x="2091918" y="123901"/>
                </a:lnTo>
                <a:lnTo>
                  <a:pt x="2077059" y="123901"/>
                </a:lnTo>
                <a:lnTo>
                  <a:pt x="2053513" y="212369"/>
                </a:lnTo>
                <a:lnTo>
                  <a:pt x="2038197" y="212369"/>
                </a:lnTo>
                <a:lnTo>
                  <a:pt x="2056713" y="120700"/>
                </a:lnTo>
                <a:lnTo>
                  <a:pt x="2068601" y="8229"/>
                </a:lnTo>
                <a:lnTo>
                  <a:pt x="2089403" y="8229"/>
                </a:lnTo>
                <a:lnTo>
                  <a:pt x="2083688" y="61036"/>
                </a:lnTo>
                <a:lnTo>
                  <a:pt x="2096947" y="61036"/>
                </a:lnTo>
                <a:close/>
                <a:moveTo>
                  <a:pt x="1761134" y="685"/>
                </a:moveTo>
                <a:lnTo>
                  <a:pt x="1786280" y="685"/>
                </a:lnTo>
                <a:lnTo>
                  <a:pt x="1780793" y="10515"/>
                </a:lnTo>
                <a:lnTo>
                  <a:pt x="1834057" y="10515"/>
                </a:lnTo>
                <a:lnTo>
                  <a:pt x="1832000" y="32689"/>
                </a:lnTo>
                <a:lnTo>
                  <a:pt x="1809368" y="32689"/>
                </a:lnTo>
                <a:lnTo>
                  <a:pt x="1810283" y="48463"/>
                </a:lnTo>
                <a:lnTo>
                  <a:pt x="1791766" y="48463"/>
                </a:lnTo>
                <a:lnTo>
                  <a:pt x="1786965" y="32689"/>
                </a:lnTo>
                <a:lnTo>
                  <a:pt x="1768220" y="32689"/>
                </a:lnTo>
                <a:lnTo>
                  <a:pt x="1759305" y="48691"/>
                </a:lnTo>
                <a:lnTo>
                  <a:pt x="1741703" y="48691"/>
                </a:lnTo>
                <a:close/>
                <a:moveTo>
                  <a:pt x="1675866" y="685"/>
                </a:moveTo>
                <a:lnTo>
                  <a:pt x="1701012" y="685"/>
                </a:lnTo>
                <a:lnTo>
                  <a:pt x="1695525" y="10515"/>
                </a:lnTo>
                <a:lnTo>
                  <a:pt x="1749018" y="10515"/>
                </a:lnTo>
                <a:lnTo>
                  <a:pt x="1746732" y="32689"/>
                </a:lnTo>
                <a:lnTo>
                  <a:pt x="1724100" y="32689"/>
                </a:lnTo>
                <a:lnTo>
                  <a:pt x="1725243" y="48463"/>
                </a:lnTo>
                <a:lnTo>
                  <a:pt x="1706727" y="48463"/>
                </a:lnTo>
                <a:lnTo>
                  <a:pt x="1701698" y="32689"/>
                </a:lnTo>
                <a:lnTo>
                  <a:pt x="1682952" y="32689"/>
                </a:lnTo>
                <a:lnTo>
                  <a:pt x="1673808" y="48691"/>
                </a:lnTo>
                <a:lnTo>
                  <a:pt x="1656663" y="48691"/>
                </a:lnTo>
                <a:close/>
                <a:moveTo>
                  <a:pt x="551383" y="685"/>
                </a:moveTo>
                <a:lnTo>
                  <a:pt x="574014" y="685"/>
                </a:lnTo>
                <a:lnTo>
                  <a:pt x="551611" y="212369"/>
                </a:lnTo>
                <a:lnTo>
                  <a:pt x="512521" y="212369"/>
                </a:lnTo>
                <a:lnTo>
                  <a:pt x="508863" y="190652"/>
                </a:lnTo>
                <a:lnTo>
                  <a:pt x="531266" y="190652"/>
                </a:lnTo>
                <a:close/>
                <a:moveTo>
                  <a:pt x="448284" y="685"/>
                </a:moveTo>
                <a:lnTo>
                  <a:pt x="470001" y="685"/>
                </a:lnTo>
                <a:lnTo>
                  <a:pt x="467715" y="21945"/>
                </a:lnTo>
                <a:lnTo>
                  <a:pt x="503148" y="21945"/>
                </a:lnTo>
                <a:lnTo>
                  <a:pt x="501091" y="43662"/>
                </a:lnTo>
                <a:lnTo>
                  <a:pt x="465886" y="43662"/>
                </a:lnTo>
                <a:lnTo>
                  <a:pt x="463372" y="64465"/>
                </a:lnTo>
                <a:lnTo>
                  <a:pt x="503606" y="64465"/>
                </a:lnTo>
                <a:lnTo>
                  <a:pt x="501548" y="86410"/>
                </a:lnTo>
                <a:lnTo>
                  <a:pt x="461086" y="86410"/>
                </a:lnTo>
                <a:lnTo>
                  <a:pt x="458800" y="106756"/>
                </a:lnTo>
                <a:lnTo>
                  <a:pt x="496290" y="106756"/>
                </a:lnTo>
                <a:lnTo>
                  <a:pt x="486460" y="198653"/>
                </a:lnTo>
                <a:lnTo>
                  <a:pt x="458800" y="198653"/>
                </a:lnTo>
                <a:lnTo>
                  <a:pt x="456514" y="177850"/>
                </a:lnTo>
                <a:lnTo>
                  <a:pt x="468401" y="177850"/>
                </a:lnTo>
                <a:lnTo>
                  <a:pt x="473659" y="128701"/>
                </a:lnTo>
                <a:lnTo>
                  <a:pt x="456742" y="128701"/>
                </a:lnTo>
                <a:lnTo>
                  <a:pt x="447827" y="212369"/>
                </a:lnTo>
                <a:lnTo>
                  <a:pt x="426338" y="212369"/>
                </a:lnTo>
                <a:lnTo>
                  <a:pt x="435025" y="128701"/>
                </a:lnTo>
                <a:lnTo>
                  <a:pt x="418338" y="128701"/>
                </a:lnTo>
                <a:lnTo>
                  <a:pt x="410794" y="198196"/>
                </a:lnTo>
                <a:lnTo>
                  <a:pt x="389991" y="198196"/>
                </a:lnTo>
                <a:lnTo>
                  <a:pt x="400049" y="106756"/>
                </a:lnTo>
                <a:lnTo>
                  <a:pt x="437311" y="106756"/>
                </a:lnTo>
                <a:lnTo>
                  <a:pt x="439597" y="86410"/>
                </a:lnTo>
                <a:lnTo>
                  <a:pt x="395020" y="86410"/>
                </a:lnTo>
                <a:lnTo>
                  <a:pt x="397535" y="64465"/>
                </a:lnTo>
                <a:lnTo>
                  <a:pt x="441655" y="64465"/>
                </a:lnTo>
                <a:lnTo>
                  <a:pt x="443941" y="43662"/>
                </a:lnTo>
                <a:lnTo>
                  <a:pt x="419938" y="43662"/>
                </a:lnTo>
                <a:lnTo>
                  <a:pt x="413765" y="56921"/>
                </a:lnTo>
                <a:lnTo>
                  <a:pt x="398678" y="56921"/>
                </a:lnTo>
                <a:lnTo>
                  <a:pt x="417195" y="6172"/>
                </a:lnTo>
                <a:lnTo>
                  <a:pt x="437540" y="6172"/>
                </a:lnTo>
                <a:lnTo>
                  <a:pt x="430225" y="21945"/>
                </a:lnTo>
                <a:lnTo>
                  <a:pt x="446227" y="21945"/>
                </a:lnTo>
                <a:close/>
                <a:moveTo>
                  <a:pt x="287959" y="685"/>
                </a:moveTo>
                <a:lnTo>
                  <a:pt x="311734" y="685"/>
                </a:lnTo>
                <a:lnTo>
                  <a:pt x="310133" y="16687"/>
                </a:lnTo>
                <a:lnTo>
                  <a:pt x="354939" y="16687"/>
                </a:lnTo>
                <a:lnTo>
                  <a:pt x="350367" y="55549"/>
                </a:lnTo>
                <a:lnTo>
                  <a:pt x="329793" y="55549"/>
                </a:lnTo>
                <a:lnTo>
                  <a:pt x="331393" y="38176"/>
                </a:lnTo>
                <a:lnTo>
                  <a:pt x="261899" y="38176"/>
                </a:lnTo>
                <a:lnTo>
                  <a:pt x="260070" y="55549"/>
                </a:lnTo>
                <a:lnTo>
                  <a:pt x="238810" y="55549"/>
                </a:lnTo>
                <a:lnTo>
                  <a:pt x="242925" y="16687"/>
                </a:lnTo>
                <a:lnTo>
                  <a:pt x="286359" y="16687"/>
                </a:lnTo>
                <a:close/>
                <a:moveTo>
                  <a:pt x="204063" y="685"/>
                </a:moveTo>
                <a:lnTo>
                  <a:pt x="225094" y="685"/>
                </a:lnTo>
                <a:lnTo>
                  <a:pt x="222123" y="30403"/>
                </a:lnTo>
                <a:lnTo>
                  <a:pt x="236296" y="30403"/>
                </a:lnTo>
                <a:lnTo>
                  <a:pt x="234238" y="52578"/>
                </a:lnTo>
                <a:lnTo>
                  <a:pt x="219608" y="52578"/>
                </a:lnTo>
                <a:lnTo>
                  <a:pt x="215493" y="93268"/>
                </a:lnTo>
                <a:lnTo>
                  <a:pt x="230124" y="87782"/>
                </a:lnTo>
                <a:lnTo>
                  <a:pt x="227609" y="111556"/>
                </a:lnTo>
                <a:lnTo>
                  <a:pt x="212979" y="117043"/>
                </a:lnTo>
                <a:lnTo>
                  <a:pt x="203149" y="212369"/>
                </a:lnTo>
                <a:lnTo>
                  <a:pt x="177317" y="212369"/>
                </a:lnTo>
                <a:lnTo>
                  <a:pt x="172288" y="191109"/>
                </a:lnTo>
                <a:lnTo>
                  <a:pt x="184175" y="191109"/>
                </a:lnTo>
                <a:lnTo>
                  <a:pt x="191033" y="125272"/>
                </a:lnTo>
                <a:lnTo>
                  <a:pt x="170916" y="132816"/>
                </a:lnTo>
                <a:lnTo>
                  <a:pt x="173431" y="109042"/>
                </a:lnTo>
                <a:lnTo>
                  <a:pt x="193548" y="101498"/>
                </a:lnTo>
                <a:lnTo>
                  <a:pt x="198577" y="52578"/>
                </a:lnTo>
                <a:lnTo>
                  <a:pt x="179832" y="52578"/>
                </a:lnTo>
                <a:lnTo>
                  <a:pt x="182118" y="30403"/>
                </a:lnTo>
                <a:lnTo>
                  <a:pt x="200863" y="30403"/>
                </a:lnTo>
                <a:close/>
                <a:moveTo>
                  <a:pt x="5154015" y="457"/>
                </a:moveTo>
                <a:lnTo>
                  <a:pt x="5182590" y="457"/>
                </a:lnTo>
                <a:lnTo>
                  <a:pt x="5169788" y="17602"/>
                </a:lnTo>
                <a:lnTo>
                  <a:pt x="5286603" y="17602"/>
                </a:lnTo>
                <a:lnTo>
                  <a:pt x="5284317" y="39547"/>
                </a:lnTo>
                <a:lnTo>
                  <a:pt x="5227167" y="39547"/>
                </a:lnTo>
                <a:lnTo>
                  <a:pt x="5223738" y="71094"/>
                </a:lnTo>
                <a:lnTo>
                  <a:pt x="5276545" y="71094"/>
                </a:lnTo>
                <a:lnTo>
                  <a:pt x="5274030" y="93268"/>
                </a:lnTo>
                <a:lnTo>
                  <a:pt x="5221452" y="93268"/>
                </a:lnTo>
                <a:lnTo>
                  <a:pt x="5216651" y="138760"/>
                </a:lnTo>
                <a:lnTo>
                  <a:pt x="5278373" y="138760"/>
                </a:lnTo>
                <a:lnTo>
                  <a:pt x="5276087" y="160477"/>
                </a:lnTo>
                <a:lnTo>
                  <a:pt x="5214365" y="160477"/>
                </a:lnTo>
                <a:lnTo>
                  <a:pt x="5208879" y="212826"/>
                </a:lnTo>
                <a:lnTo>
                  <a:pt x="5185333" y="212826"/>
                </a:lnTo>
                <a:lnTo>
                  <a:pt x="5191048" y="160477"/>
                </a:lnTo>
                <a:lnTo>
                  <a:pt x="5102580" y="160477"/>
                </a:lnTo>
                <a:lnTo>
                  <a:pt x="5104866" y="138760"/>
                </a:lnTo>
                <a:lnTo>
                  <a:pt x="5126126" y="138760"/>
                </a:lnTo>
                <a:lnTo>
                  <a:pt x="5133212" y="71094"/>
                </a:lnTo>
                <a:lnTo>
                  <a:pt x="5200192" y="71094"/>
                </a:lnTo>
                <a:lnTo>
                  <a:pt x="5203621" y="39547"/>
                </a:lnTo>
                <a:lnTo>
                  <a:pt x="5153558" y="39547"/>
                </a:lnTo>
                <a:lnTo>
                  <a:pt x="5135727" y="63550"/>
                </a:lnTo>
                <a:lnTo>
                  <a:pt x="5114467" y="63550"/>
                </a:lnTo>
                <a:close/>
                <a:moveTo>
                  <a:pt x="4015053" y="0"/>
                </a:moveTo>
                <a:lnTo>
                  <a:pt x="4012767" y="22402"/>
                </a:lnTo>
                <a:lnTo>
                  <a:pt x="3938701" y="30632"/>
                </a:lnTo>
                <a:lnTo>
                  <a:pt x="3935501" y="62407"/>
                </a:lnTo>
                <a:lnTo>
                  <a:pt x="4005909" y="62407"/>
                </a:lnTo>
                <a:lnTo>
                  <a:pt x="4003623" y="84353"/>
                </a:lnTo>
                <a:lnTo>
                  <a:pt x="4002709" y="92583"/>
                </a:lnTo>
                <a:lnTo>
                  <a:pt x="3971619" y="144246"/>
                </a:lnTo>
                <a:lnTo>
                  <a:pt x="3994251" y="212598"/>
                </a:lnTo>
                <a:lnTo>
                  <a:pt x="3976877" y="212598"/>
                </a:lnTo>
                <a:lnTo>
                  <a:pt x="3958132" y="166878"/>
                </a:lnTo>
                <a:lnTo>
                  <a:pt x="3930700" y="212598"/>
                </a:lnTo>
                <a:lnTo>
                  <a:pt x="3912183" y="212598"/>
                </a:lnTo>
                <a:lnTo>
                  <a:pt x="3949445" y="145389"/>
                </a:lnTo>
                <a:lnTo>
                  <a:pt x="3931386" y="101269"/>
                </a:lnTo>
                <a:lnTo>
                  <a:pt x="3929786" y="115214"/>
                </a:lnTo>
                <a:lnTo>
                  <a:pt x="3903268" y="212369"/>
                </a:lnTo>
                <a:lnTo>
                  <a:pt x="3886809" y="212369"/>
                </a:lnTo>
                <a:lnTo>
                  <a:pt x="3907611" y="121386"/>
                </a:lnTo>
                <a:lnTo>
                  <a:pt x="3919498" y="8229"/>
                </a:lnTo>
                <a:lnTo>
                  <a:pt x="3940987" y="8229"/>
                </a:lnTo>
                <a:close/>
                <a:moveTo>
                  <a:pt x="2233878" y="0"/>
                </a:moveTo>
                <a:lnTo>
                  <a:pt x="2231592" y="22402"/>
                </a:lnTo>
                <a:lnTo>
                  <a:pt x="2157526" y="30632"/>
                </a:lnTo>
                <a:lnTo>
                  <a:pt x="2154326" y="62407"/>
                </a:lnTo>
                <a:lnTo>
                  <a:pt x="2224734" y="62407"/>
                </a:lnTo>
                <a:lnTo>
                  <a:pt x="2222448" y="84353"/>
                </a:lnTo>
                <a:lnTo>
                  <a:pt x="2221534" y="92583"/>
                </a:lnTo>
                <a:lnTo>
                  <a:pt x="2190444" y="144246"/>
                </a:lnTo>
                <a:lnTo>
                  <a:pt x="2213076" y="212598"/>
                </a:lnTo>
                <a:lnTo>
                  <a:pt x="2195702" y="212598"/>
                </a:lnTo>
                <a:lnTo>
                  <a:pt x="2176957" y="166878"/>
                </a:lnTo>
                <a:lnTo>
                  <a:pt x="2149525" y="212598"/>
                </a:lnTo>
                <a:lnTo>
                  <a:pt x="2131008" y="212598"/>
                </a:lnTo>
                <a:lnTo>
                  <a:pt x="2168270" y="145389"/>
                </a:lnTo>
                <a:lnTo>
                  <a:pt x="2150211" y="101269"/>
                </a:lnTo>
                <a:lnTo>
                  <a:pt x="2148611" y="115214"/>
                </a:lnTo>
                <a:lnTo>
                  <a:pt x="2122093" y="212369"/>
                </a:lnTo>
                <a:lnTo>
                  <a:pt x="2105634" y="212369"/>
                </a:lnTo>
                <a:lnTo>
                  <a:pt x="2126436" y="121386"/>
                </a:lnTo>
                <a:lnTo>
                  <a:pt x="2138324" y="8229"/>
                </a:lnTo>
                <a:lnTo>
                  <a:pt x="2159812" y="82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8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9137615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500E818-19DF-281A-1819-CC35F5403E3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id="{2D3FD450-B223-7C6A-8DFC-72B04A8D83A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307678961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836B77-AEA0-0997-3726-F3685EF1B6C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985F62E3-C2CC-2A4A-2F37-17CE2C4DDC4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4190054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8A175C6-BB4A-776F-C1B6-384CD2222BE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id="{3A8E0A5C-19BD-EA4A-2E09-927EDFE01A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026650" y="345168"/>
            <a:ext cx="1796275" cy="360000"/>
          </a:xfrm>
          <a:prstGeom prst="rect">
            <a:avLst/>
          </a:prstGeom>
        </p:spPr>
      </p:pic>
      <p:sp>
        <p:nvSpPr>
          <p:cNvPr id="12" name="文本占位符 11">
            <a:extLst>
              <a:ext uri="{FF2B5EF4-FFF2-40B4-BE49-F238E27FC236}">
                <a16:creationId xmlns:a16="http://schemas.microsoft.com/office/drawing/2014/main" id="{72D2DA94-CEA4-23E3-0CF0-DF2F0F000B25}"/>
              </a:ext>
            </a:extLst>
          </p:cNvPr>
          <p:cNvSpPr>
            <a:spLocks noGrp="1"/>
          </p:cNvSpPr>
          <p:nvPr>
            <p:ph type="body" sz="quarter" idx="10" hasCustomPrompt="1"/>
          </p:nvPr>
        </p:nvSpPr>
        <p:spPr>
          <a:xfrm>
            <a:off x="1168399" y="345168"/>
            <a:ext cx="8729133" cy="523220"/>
          </a:xfrm>
        </p:spPr>
        <p:txBody>
          <a:bodyPr wrap="square" lIns="91440" tIns="45720" rIns="91440" bIns="45720">
            <a:spAutoFit/>
          </a:bodyPr>
          <a:lstStyle>
            <a:lvl1pPr marL="0" indent="0">
              <a:lnSpc>
                <a:spcPct val="100000"/>
              </a:lnSpc>
              <a:spcBef>
                <a:spcPts val="0"/>
              </a:spcBef>
              <a:buNone/>
              <a:defRPr sz="2800" b="1" spc="300">
                <a:solidFill>
                  <a:schemeClr val="accent1"/>
                </a:solidFill>
                <a:latin typeface="微软雅黑" panose="020B0503020204020204" pitchFamily="34" charset="-122"/>
                <a:ea typeface="微软雅黑" panose="020B0503020204020204" pitchFamily="34" charset="-122"/>
              </a:defRPr>
            </a:lvl1pPr>
            <a:lvl2pPr marL="0" indent="0">
              <a:lnSpc>
                <a:spcPct val="100000"/>
              </a:lnSpc>
              <a:spcBef>
                <a:spcPts val="0"/>
              </a:spcBef>
              <a:buNone/>
              <a:defRPr sz="3600" b="1">
                <a:latin typeface="微软雅黑" panose="020B0503020204020204" pitchFamily="34" charset="-122"/>
                <a:ea typeface="微软雅黑" panose="020B0503020204020204" pitchFamily="34" charset="-122"/>
              </a:defRPr>
            </a:lvl2pPr>
            <a:lvl3pPr marL="0" indent="0">
              <a:lnSpc>
                <a:spcPct val="100000"/>
              </a:lnSpc>
              <a:spcBef>
                <a:spcPts val="0"/>
              </a:spcBef>
              <a:buNone/>
              <a:defRPr sz="3600" b="1">
                <a:latin typeface="微软雅黑" panose="020B0503020204020204" pitchFamily="34" charset="-122"/>
                <a:ea typeface="微软雅黑" panose="020B0503020204020204" pitchFamily="34" charset="-122"/>
              </a:defRPr>
            </a:lvl3pPr>
            <a:lvl4pPr marL="0" indent="0">
              <a:lnSpc>
                <a:spcPct val="100000"/>
              </a:lnSpc>
              <a:spcBef>
                <a:spcPts val="0"/>
              </a:spcBef>
              <a:buNone/>
              <a:defRPr sz="3600" b="1">
                <a:latin typeface="微软雅黑" panose="020B0503020204020204" pitchFamily="34" charset="-122"/>
                <a:ea typeface="微软雅黑" panose="020B0503020204020204" pitchFamily="34" charset="-122"/>
              </a:defRPr>
            </a:lvl4pPr>
            <a:lvl5pPr marL="0" indent="0">
              <a:lnSpc>
                <a:spcPct val="100000"/>
              </a:lnSpc>
              <a:spcBef>
                <a:spcPts val="0"/>
              </a:spcBef>
              <a:buNone/>
              <a:defRPr sz="3600" b="1">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888894868"/>
      </p:ext>
    </p:extLst>
  </p:cSld>
  <p:clrMapOvr>
    <a:masterClrMapping/>
  </p:clrMapOvr>
  <p:extLst>
    <p:ext uri="{DCECCB84-F9BA-43D5-87BE-67443E8EF086}">
      <p15:sldGuideLst xmlns:p15="http://schemas.microsoft.com/office/powerpoint/2012/main">
        <p15:guide id="1" orient="horz" pos="686" userDrawn="1">
          <p15:clr>
            <a:srgbClr val="FBAE40"/>
          </p15:clr>
        </p15:guide>
        <p15:guide id="2" pos="325" userDrawn="1">
          <p15:clr>
            <a:srgbClr val="FBAE40"/>
          </p15:clr>
        </p15:guide>
        <p15:guide id="3" pos="7355" userDrawn="1">
          <p15:clr>
            <a:srgbClr val="FBAE40"/>
          </p15:clr>
        </p15:guide>
        <p15:guide id="4" orient="horz" pos="40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4" name="文本框 3">
            <a:extLst>
              <a:ext uri="{FF2B5EF4-FFF2-40B4-BE49-F238E27FC236}">
                <a16:creationId xmlns:a16="http://schemas.microsoft.com/office/drawing/2014/main" id="{1DB1C379-CEBD-7960-335F-0CB1BA542781}"/>
              </a:ext>
            </a:extLst>
          </p:cNvPr>
          <p:cNvSpPr txBox="1"/>
          <p:nvPr userDrawn="1"/>
        </p:nvSpPr>
        <p:spPr>
          <a:xfrm>
            <a:off x="801015" y="3287136"/>
            <a:ext cx="4972964" cy="658368"/>
          </a:xfrm>
          <a:custGeom>
            <a:avLst/>
            <a:gdLst/>
            <a:ahLst/>
            <a:cxnLst/>
            <a:rect l="l" t="t" r="r" b="b"/>
            <a:pathLst>
              <a:path w="4972964" h="658368">
                <a:moveTo>
                  <a:pt x="4390491" y="558698"/>
                </a:moveTo>
                <a:lnTo>
                  <a:pt x="4385919" y="590702"/>
                </a:lnTo>
                <a:lnTo>
                  <a:pt x="4706874" y="590702"/>
                </a:lnTo>
                <a:lnTo>
                  <a:pt x="4711446" y="558698"/>
                </a:lnTo>
                <a:close/>
                <a:moveTo>
                  <a:pt x="4403293" y="466344"/>
                </a:moveTo>
                <a:lnTo>
                  <a:pt x="4398721" y="498348"/>
                </a:lnTo>
                <a:lnTo>
                  <a:pt x="4719675" y="498348"/>
                </a:lnTo>
                <a:lnTo>
                  <a:pt x="4724247" y="466344"/>
                </a:lnTo>
                <a:close/>
                <a:moveTo>
                  <a:pt x="3333597" y="440741"/>
                </a:moveTo>
                <a:lnTo>
                  <a:pt x="3463442" y="440741"/>
                </a:lnTo>
                <a:lnTo>
                  <a:pt x="3435095" y="563270"/>
                </a:lnTo>
                <a:lnTo>
                  <a:pt x="3507333" y="563270"/>
                </a:lnTo>
                <a:lnTo>
                  <a:pt x="3548481" y="523951"/>
                </a:lnTo>
                <a:lnTo>
                  <a:pt x="3530193" y="658368"/>
                </a:lnTo>
                <a:lnTo>
                  <a:pt x="3281476" y="658368"/>
                </a:lnTo>
                <a:close/>
                <a:moveTo>
                  <a:pt x="4416094" y="373989"/>
                </a:moveTo>
                <a:lnTo>
                  <a:pt x="4411523" y="405079"/>
                </a:lnTo>
                <a:lnTo>
                  <a:pt x="4732477" y="405079"/>
                </a:lnTo>
                <a:lnTo>
                  <a:pt x="4737049" y="373989"/>
                </a:lnTo>
                <a:close/>
                <a:moveTo>
                  <a:pt x="1727149" y="332841"/>
                </a:moveTo>
                <a:lnTo>
                  <a:pt x="1722577" y="368503"/>
                </a:lnTo>
                <a:lnTo>
                  <a:pt x="1794814" y="368503"/>
                </a:lnTo>
                <a:lnTo>
                  <a:pt x="1799386" y="332841"/>
                </a:lnTo>
                <a:close/>
                <a:moveTo>
                  <a:pt x="336499" y="332841"/>
                </a:moveTo>
                <a:lnTo>
                  <a:pt x="331927" y="368503"/>
                </a:lnTo>
                <a:lnTo>
                  <a:pt x="404165" y="368503"/>
                </a:lnTo>
                <a:lnTo>
                  <a:pt x="408737" y="332841"/>
                </a:lnTo>
                <a:close/>
                <a:moveTo>
                  <a:pt x="1931974" y="267005"/>
                </a:moveTo>
                <a:lnTo>
                  <a:pt x="2007869" y="267005"/>
                </a:lnTo>
                <a:lnTo>
                  <a:pt x="1989582" y="486461"/>
                </a:lnTo>
                <a:lnTo>
                  <a:pt x="1913686" y="486461"/>
                </a:lnTo>
                <a:close/>
                <a:moveTo>
                  <a:pt x="541324" y="267005"/>
                </a:moveTo>
                <a:lnTo>
                  <a:pt x="617220" y="267005"/>
                </a:lnTo>
                <a:lnTo>
                  <a:pt x="598932" y="486461"/>
                </a:lnTo>
                <a:lnTo>
                  <a:pt x="523037" y="486461"/>
                </a:lnTo>
                <a:close/>
                <a:moveTo>
                  <a:pt x="1741779" y="230429"/>
                </a:moveTo>
                <a:lnTo>
                  <a:pt x="1737207" y="266090"/>
                </a:lnTo>
                <a:lnTo>
                  <a:pt x="1809445" y="266090"/>
                </a:lnTo>
                <a:lnTo>
                  <a:pt x="1814017" y="230429"/>
                </a:lnTo>
                <a:close/>
                <a:moveTo>
                  <a:pt x="351129" y="230429"/>
                </a:moveTo>
                <a:lnTo>
                  <a:pt x="346557" y="266090"/>
                </a:lnTo>
                <a:lnTo>
                  <a:pt x="418795" y="266090"/>
                </a:lnTo>
                <a:lnTo>
                  <a:pt x="423367" y="230429"/>
                </a:lnTo>
                <a:close/>
                <a:moveTo>
                  <a:pt x="1416253" y="169164"/>
                </a:moveTo>
                <a:lnTo>
                  <a:pt x="1603705" y="169164"/>
                </a:lnTo>
                <a:lnTo>
                  <a:pt x="1555242" y="510235"/>
                </a:lnTo>
                <a:lnTo>
                  <a:pt x="1600962" y="488289"/>
                </a:lnTo>
                <a:lnTo>
                  <a:pt x="1587246" y="582473"/>
                </a:lnTo>
                <a:lnTo>
                  <a:pt x="1390650" y="655625"/>
                </a:lnTo>
                <a:lnTo>
                  <a:pt x="1446428" y="257861"/>
                </a:lnTo>
                <a:lnTo>
                  <a:pt x="1403451" y="257861"/>
                </a:lnTo>
                <a:close/>
                <a:moveTo>
                  <a:pt x="25603" y="169164"/>
                </a:moveTo>
                <a:lnTo>
                  <a:pt x="213055" y="169164"/>
                </a:lnTo>
                <a:lnTo>
                  <a:pt x="164592" y="510235"/>
                </a:lnTo>
                <a:lnTo>
                  <a:pt x="210312" y="488289"/>
                </a:lnTo>
                <a:lnTo>
                  <a:pt x="196596" y="582473"/>
                </a:lnTo>
                <a:lnTo>
                  <a:pt x="0" y="655625"/>
                </a:lnTo>
                <a:lnTo>
                  <a:pt x="55778" y="257861"/>
                </a:lnTo>
                <a:lnTo>
                  <a:pt x="12801" y="257861"/>
                </a:lnTo>
                <a:close/>
                <a:moveTo>
                  <a:pt x="3301593" y="138989"/>
                </a:moveTo>
                <a:lnTo>
                  <a:pt x="3425952" y="138989"/>
                </a:lnTo>
                <a:lnTo>
                  <a:pt x="3211982" y="658368"/>
                </a:lnTo>
                <a:lnTo>
                  <a:pt x="3088538" y="658368"/>
                </a:lnTo>
                <a:close/>
                <a:moveTo>
                  <a:pt x="1756410" y="128016"/>
                </a:moveTo>
                <a:lnTo>
                  <a:pt x="1750923" y="163677"/>
                </a:lnTo>
                <a:lnTo>
                  <a:pt x="1823161" y="163677"/>
                </a:lnTo>
                <a:lnTo>
                  <a:pt x="1828647" y="128016"/>
                </a:lnTo>
                <a:close/>
                <a:moveTo>
                  <a:pt x="365760" y="128016"/>
                </a:moveTo>
                <a:lnTo>
                  <a:pt x="360273" y="163677"/>
                </a:lnTo>
                <a:lnTo>
                  <a:pt x="432511" y="163677"/>
                </a:lnTo>
                <a:lnTo>
                  <a:pt x="437997" y="128016"/>
                </a:lnTo>
                <a:close/>
                <a:moveTo>
                  <a:pt x="2867253" y="34747"/>
                </a:moveTo>
                <a:lnTo>
                  <a:pt x="3137916" y="34747"/>
                </a:lnTo>
                <a:lnTo>
                  <a:pt x="3111398" y="224028"/>
                </a:lnTo>
                <a:lnTo>
                  <a:pt x="3018129" y="409651"/>
                </a:lnTo>
                <a:lnTo>
                  <a:pt x="3086709" y="658368"/>
                </a:lnTo>
                <a:lnTo>
                  <a:pt x="2958693" y="658368"/>
                </a:lnTo>
                <a:lnTo>
                  <a:pt x="2935833" y="574243"/>
                </a:lnTo>
                <a:lnTo>
                  <a:pt x="2893771" y="658368"/>
                </a:lnTo>
                <a:lnTo>
                  <a:pt x="2765755" y="658368"/>
                </a:lnTo>
                <a:lnTo>
                  <a:pt x="2891027" y="410565"/>
                </a:lnTo>
                <a:lnTo>
                  <a:pt x="2840736" y="225857"/>
                </a:lnTo>
                <a:lnTo>
                  <a:pt x="2850794" y="156362"/>
                </a:lnTo>
                <a:lnTo>
                  <a:pt x="2964179" y="156362"/>
                </a:lnTo>
                <a:lnTo>
                  <a:pt x="2958693" y="192938"/>
                </a:lnTo>
                <a:lnTo>
                  <a:pt x="2973324" y="246888"/>
                </a:lnTo>
                <a:lnTo>
                  <a:pt x="3002584" y="189281"/>
                </a:lnTo>
                <a:lnTo>
                  <a:pt x="3011728" y="121615"/>
                </a:lnTo>
                <a:lnTo>
                  <a:pt x="2854452" y="121615"/>
                </a:lnTo>
                <a:close/>
                <a:moveTo>
                  <a:pt x="3167176" y="17373"/>
                </a:moveTo>
                <a:lnTo>
                  <a:pt x="3589629" y="17373"/>
                </a:lnTo>
                <a:lnTo>
                  <a:pt x="3533851" y="416966"/>
                </a:lnTo>
                <a:lnTo>
                  <a:pt x="3414064" y="416966"/>
                </a:lnTo>
                <a:lnTo>
                  <a:pt x="3458870" y="99669"/>
                </a:lnTo>
                <a:lnTo>
                  <a:pt x="3280562" y="99669"/>
                </a:lnTo>
                <a:lnTo>
                  <a:pt x="3272332" y="155448"/>
                </a:lnTo>
                <a:lnTo>
                  <a:pt x="3169005" y="416966"/>
                </a:lnTo>
                <a:lnTo>
                  <a:pt x="3111398" y="416966"/>
                </a:lnTo>
                <a:close/>
                <a:moveTo>
                  <a:pt x="1461058" y="17373"/>
                </a:moveTo>
                <a:lnTo>
                  <a:pt x="1591818" y="17373"/>
                </a:lnTo>
                <a:lnTo>
                  <a:pt x="1612849" y="143561"/>
                </a:lnTo>
                <a:lnTo>
                  <a:pt x="1482090" y="143561"/>
                </a:lnTo>
                <a:close/>
                <a:moveTo>
                  <a:pt x="70408" y="17373"/>
                </a:moveTo>
                <a:lnTo>
                  <a:pt x="201168" y="17373"/>
                </a:lnTo>
                <a:lnTo>
                  <a:pt x="222199" y="143561"/>
                </a:lnTo>
                <a:lnTo>
                  <a:pt x="91440" y="143561"/>
                </a:lnTo>
                <a:close/>
                <a:moveTo>
                  <a:pt x="1736293" y="1828"/>
                </a:moveTo>
                <a:lnTo>
                  <a:pt x="1876196" y="1828"/>
                </a:lnTo>
                <a:lnTo>
                  <a:pt x="1841449" y="47549"/>
                </a:lnTo>
                <a:lnTo>
                  <a:pt x="1950262" y="47549"/>
                </a:lnTo>
                <a:lnTo>
                  <a:pt x="1873453" y="596189"/>
                </a:lnTo>
                <a:cubicBezTo>
                  <a:pt x="1872234" y="604723"/>
                  <a:pt x="1869033" y="612648"/>
                  <a:pt x="1863852" y="619963"/>
                </a:cubicBezTo>
                <a:cubicBezTo>
                  <a:pt x="1858670" y="627278"/>
                  <a:pt x="1852269" y="633679"/>
                  <a:pt x="1844649" y="639165"/>
                </a:cubicBezTo>
                <a:cubicBezTo>
                  <a:pt x="1837029" y="644652"/>
                  <a:pt x="1828342" y="648919"/>
                  <a:pt x="1818589" y="651967"/>
                </a:cubicBezTo>
                <a:cubicBezTo>
                  <a:pt x="1808835" y="655015"/>
                  <a:pt x="1798472" y="656539"/>
                  <a:pt x="1787499" y="656539"/>
                </a:cubicBezTo>
                <a:lnTo>
                  <a:pt x="1696974" y="656539"/>
                </a:lnTo>
                <a:lnTo>
                  <a:pt x="1766468" y="571500"/>
                </a:lnTo>
                <a:lnTo>
                  <a:pt x="1781098" y="466344"/>
                </a:lnTo>
                <a:lnTo>
                  <a:pt x="1678686" y="645566"/>
                </a:lnTo>
                <a:lnTo>
                  <a:pt x="1567129" y="645566"/>
                </a:lnTo>
                <a:lnTo>
                  <a:pt x="1681429" y="444398"/>
                </a:lnTo>
                <a:lnTo>
                  <a:pt x="1580845" y="444398"/>
                </a:lnTo>
                <a:lnTo>
                  <a:pt x="1591818" y="368503"/>
                </a:lnTo>
                <a:lnTo>
                  <a:pt x="1617421" y="368503"/>
                </a:lnTo>
                <a:lnTo>
                  <a:pt x="1663141" y="47549"/>
                </a:lnTo>
                <a:lnTo>
                  <a:pt x="1727149" y="47549"/>
                </a:lnTo>
                <a:lnTo>
                  <a:pt x="1750009" y="21031"/>
                </a:lnTo>
                <a:close/>
                <a:moveTo>
                  <a:pt x="345643" y="1828"/>
                </a:moveTo>
                <a:lnTo>
                  <a:pt x="485546" y="1828"/>
                </a:lnTo>
                <a:lnTo>
                  <a:pt x="450799" y="47549"/>
                </a:lnTo>
                <a:lnTo>
                  <a:pt x="559612" y="47549"/>
                </a:lnTo>
                <a:lnTo>
                  <a:pt x="482803" y="596189"/>
                </a:lnTo>
                <a:cubicBezTo>
                  <a:pt x="481584" y="604723"/>
                  <a:pt x="478383" y="612648"/>
                  <a:pt x="473201" y="619963"/>
                </a:cubicBezTo>
                <a:cubicBezTo>
                  <a:pt x="468020" y="627278"/>
                  <a:pt x="461619" y="633679"/>
                  <a:pt x="453999" y="639165"/>
                </a:cubicBezTo>
                <a:cubicBezTo>
                  <a:pt x="446379" y="644652"/>
                  <a:pt x="437693" y="648919"/>
                  <a:pt x="427939" y="651967"/>
                </a:cubicBezTo>
                <a:cubicBezTo>
                  <a:pt x="418185" y="655015"/>
                  <a:pt x="407822" y="656539"/>
                  <a:pt x="396849" y="656539"/>
                </a:cubicBezTo>
                <a:lnTo>
                  <a:pt x="306324" y="656539"/>
                </a:lnTo>
                <a:lnTo>
                  <a:pt x="375818" y="571500"/>
                </a:lnTo>
                <a:lnTo>
                  <a:pt x="390448" y="466344"/>
                </a:lnTo>
                <a:lnTo>
                  <a:pt x="288036" y="645566"/>
                </a:lnTo>
                <a:lnTo>
                  <a:pt x="176479" y="645566"/>
                </a:lnTo>
                <a:lnTo>
                  <a:pt x="290779" y="444398"/>
                </a:lnTo>
                <a:lnTo>
                  <a:pt x="190195" y="444398"/>
                </a:lnTo>
                <a:lnTo>
                  <a:pt x="201168" y="368503"/>
                </a:lnTo>
                <a:lnTo>
                  <a:pt x="226771" y="368503"/>
                </a:lnTo>
                <a:lnTo>
                  <a:pt x="272491" y="47549"/>
                </a:lnTo>
                <a:lnTo>
                  <a:pt x="336499" y="47549"/>
                </a:lnTo>
                <a:lnTo>
                  <a:pt x="359359" y="21031"/>
                </a:lnTo>
                <a:close/>
                <a:moveTo>
                  <a:pt x="2036216" y="914"/>
                </a:moveTo>
                <a:lnTo>
                  <a:pt x="2180691" y="914"/>
                </a:lnTo>
                <a:lnTo>
                  <a:pt x="2161489" y="134417"/>
                </a:lnTo>
                <a:lnTo>
                  <a:pt x="2183434" y="134417"/>
                </a:lnTo>
                <a:lnTo>
                  <a:pt x="2171547" y="215798"/>
                </a:lnTo>
                <a:lnTo>
                  <a:pt x="2150516" y="215798"/>
                </a:lnTo>
                <a:lnTo>
                  <a:pt x="2096566" y="597103"/>
                </a:lnTo>
                <a:cubicBezTo>
                  <a:pt x="2094128" y="614172"/>
                  <a:pt x="2085441" y="628497"/>
                  <a:pt x="2070506" y="640080"/>
                </a:cubicBezTo>
                <a:cubicBezTo>
                  <a:pt x="2055571" y="651662"/>
                  <a:pt x="2038349" y="657453"/>
                  <a:pt x="2018842" y="657453"/>
                </a:cubicBezTo>
                <a:lnTo>
                  <a:pt x="1921916" y="657453"/>
                </a:lnTo>
                <a:lnTo>
                  <a:pt x="1984095" y="572414"/>
                </a:lnTo>
                <a:lnTo>
                  <a:pt x="2034387" y="215798"/>
                </a:lnTo>
                <a:lnTo>
                  <a:pt x="1938375" y="215798"/>
                </a:lnTo>
                <a:lnTo>
                  <a:pt x="1950262" y="134417"/>
                </a:lnTo>
                <a:lnTo>
                  <a:pt x="2045360" y="134417"/>
                </a:lnTo>
                <a:lnTo>
                  <a:pt x="2060905" y="26517"/>
                </a:lnTo>
                <a:close/>
                <a:moveTo>
                  <a:pt x="645566" y="914"/>
                </a:moveTo>
                <a:lnTo>
                  <a:pt x="790041" y="914"/>
                </a:lnTo>
                <a:lnTo>
                  <a:pt x="770839" y="134417"/>
                </a:lnTo>
                <a:lnTo>
                  <a:pt x="792784" y="134417"/>
                </a:lnTo>
                <a:lnTo>
                  <a:pt x="780897" y="215798"/>
                </a:lnTo>
                <a:lnTo>
                  <a:pt x="759866" y="215798"/>
                </a:lnTo>
                <a:lnTo>
                  <a:pt x="705917" y="597103"/>
                </a:lnTo>
                <a:cubicBezTo>
                  <a:pt x="703478" y="614172"/>
                  <a:pt x="694791" y="628497"/>
                  <a:pt x="679856" y="640080"/>
                </a:cubicBezTo>
                <a:cubicBezTo>
                  <a:pt x="664921" y="651662"/>
                  <a:pt x="647700" y="657453"/>
                  <a:pt x="628193" y="657453"/>
                </a:cubicBezTo>
                <a:lnTo>
                  <a:pt x="531266" y="657453"/>
                </a:lnTo>
                <a:lnTo>
                  <a:pt x="593445" y="572414"/>
                </a:lnTo>
                <a:lnTo>
                  <a:pt x="643737" y="215798"/>
                </a:lnTo>
                <a:lnTo>
                  <a:pt x="547725" y="215798"/>
                </a:lnTo>
                <a:lnTo>
                  <a:pt x="559612" y="134417"/>
                </a:lnTo>
                <a:lnTo>
                  <a:pt x="654710" y="134417"/>
                </a:lnTo>
                <a:lnTo>
                  <a:pt x="670255" y="26517"/>
                </a:lnTo>
                <a:close/>
                <a:moveTo>
                  <a:pt x="4972964" y="0"/>
                </a:moveTo>
                <a:lnTo>
                  <a:pt x="4962906" y="69494"/>
                </a:lnTo>
                <a:lnTo>
                  <a:pt x="4660239" y="76809"/>
                </a:lnTo>
                <a:lnTo>
                  <a:pt x="4630978" y="113385"/>
                </a:lnTo>
                <a:lnTo>
                  <a:pt x="4939131" y="113385"/>
                </a:lnTo>
                <a:lnTo>
                  <a:pt x="4929987" y="182880"/>
                </a:lnTo>
                <a:lnTo>
                  <a:pt x="4575200" y="182880"/>
                </a:lnTo>
                <a:lnTo>
                  <a:pt x="4554169" y="208483"/>
                </a:lnTo>
                <a:lnTo>
                  <a:pt x="4943703" y="208483"/>
                </a:lnTo>
                <a:lnTo>
                  <a:pt x="4933645" y="277977"/>
                </a:lnTo>
                <a:lnTo>
                  <a:pt x="4498391" y="277977"/>
                </a:lnTo>
                <a:lnTo>
                  <a:pt x="4477359" y="304495"/>
                </a:lnTo>
                <a:lnTo>
                  <a:pt x="4903470" y="304495"/>
                </a:lnTo>
                <a:lnTo>
                  <a:pt x="4853178" y="658368"/>
                </a:lnTo>
                <a:lnTo>
                  <a:pt x="4219499" y="658368"/>
                </a:lnTo>
                <a:lnTo>
                  <a:pt x="4251502" y="434340"/>
                </a:lnTo>
                <a:lnTo>
                  <a:pt x="4164634" y="434340"/>
                </a:lnTo>
                <a:lnTo>
                  <a:pt x="4289907" y="277977"/>
                </a:lnTo>
                <a:lnTo>
                  <a:pt x="4203954" y="277977"/>
                </a:lnTo>
                <a:lnTo>
                  <a:pt x="4214012" y="208483"/>
                </a:lnTo>
                <a:lnTo>
                  <a:pt x="4345686" y="208483"/>
                </a:lnTo>
                <a:lnTo>
                  <a:pt x="4366717" y="182880"/>
                </a:lnTo>
                <a:lnTo>
                  <a:pt x="4235043" y="182880"/>
                </a:lnTo>
                <a:lnTo>
                  <a:pt x="4244187" y="113385"/>
                </a:lnTo>
                <a:lnTo>
                  <a:pt x="4422495" y="113385"/>
                </a:lnTo>
                <a:lnTo>
                  <a:pt x="4448099" y="82296"/>
                </a:lnTo>
                <a:lnTo>
                  <a:pt x="4230471" y="86868"/>
                </a:lnTo>
                <a:lnTo>
                  <a:pt x="4240530" y="17373"/>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dirty="0">
              <a:solidFill>
                <a:schemeClr val="accent1"/>
              </a:solidFill>
              <a:latin typeface="优设标题黑" panose="00000500000000000000" pitchFamily="2" charset="-122"/>
              <a:ea typeface="优设标题黑" panose="00000500000000000000" pitchFamily="2" charset="-122"/>
            </a:endParaRPr>
          </a:p>
        </p:txBody>
      </p:sp>
      <p:sp>
        <p:nvSpPr>
          <p:cNvPr id="8" name="文本框 7">
            <a:extLst>
              <a:ext uri="{FF2B5EF4-FFF2-40B4-BE49-F238E27FC236}">
                <a16:creationId xmlns:a16="http://schemas.microsoft.com/office/drawing/2014/main" id="{33755FC4-46AE-A493-AAE0-15D11614A05B}"/>
              </a:ext>
            </a:extLst>
          </p:cNvPr>
          <p:cNvSpPr txBox="1"/>
          <p:nvPr userDrawn="1"/>
        </p:nvSpPr>
        <p:spPr>
          <a:xfrm>
            <a:off x="777239" y="4243552"/>
            <a:ext cx="4886706" cy="260909"/>
          </a:xfrm>
          <a:custGeom>
            <a:avLst/>
            <a:gdLst/>
            <a:ahLst/>
            <a:cxnLst/>
            <a:rect l="l" t="t" r="r" b="b"/>
            <a:pathLst>
              <a:path w="4886706" h="260909">
                <a:moveTo>
                  <a:pt x="2425979" y="28651"/>
                </a:moveTo>
                <a:lnTo>
                  <a:pt x="2415616" y="128321"/>
                </a:lnTo>
                <a:lnTo>
                  <a:pt x="2513457" y="128321"/>
                </a:lnTo>
                <a:lnTo>
                  <a:pt x="2523820" y="28651"/>
                </a:lnTo>
                <a:close/>
                <a:moveTo>
                  <a:pt x="2159280" y="28651"/>
                </a:moveTo>
                <a:lnTo>
                  <a:pt x="2137944" y="232562"/>
                </a:lnTo>
                <a:lnTo>
                  <a:pt x="2236089" y="232562"/>
                </a:lnTo>
                <a:lnTo>
                  <a:pt x="2257425" y="28651"/>
                </a:lnTo>
                <a:close/>
                <a:moveTo>
                  <a:pt x="3335503" y="26213"/>
                </a:moveTo>
                <a:lnTo>
                  <a:pt x="3277895" y="167335"/>
                </a:lnTo>
                <a:lnTo>
                  <a:pt x="3363240" y="167335"/>
                </a:lnTo>
                <a:close/>
                <a:moveTo>
                  <a:pt x="649453" y="26213"/>
                </a:moveTo>
                <a:lnTo>
                  <a:pt x="591845" y="167335"/>
                </a:lnTo>
                <a:lnTo>
                  <a:pt x="677190" y="167335"/>
                </a:lnTo>
                <a:close/>
                <a:moveTo>
                  <a:pt x="4732782" y="0"/>
                </a:moveTo>
                <a:lnTo>
                  <a:pt x="4886706" y="0"/>
                </a:lnTo>
                <a:lnTo>
                  <a:pt x="4876038" y="28651"/>
                </a:lnTo>
                <a:lnTo>
                  <a:pt x="4759605" y="28651"/>
                </a:lnTo>
                <a:lnTo>
                  <a:pt x="4738269" y="232562"/>
                </a:lnTo>
                <a:lnTo>
                  <a:pt x="4836414" y="232562"/>
                </a:lnTo>
                <a:lnTo>
                  <a:pt x="4845863" y="141732"/>
                </a:lnTo>
                <a:lnTo>
                  <a:pt x="4812030" y="141732"/>
                </a:lnTo>
                <a:lnTo>
                  <a:pt x="4807458" y="113081"/>
                </a:lnTo>
                <a:lnTo>
                  <a:pt x="4878781" y="113081"/>
                </a:lnTo>
                <a:lnTo>
                  <a:pt x="4863237" y="260909"/>
                </a:lnTo>
                <a:lnTo>
                  <a:pt x="4705350" y="260909"/>
                </a:lnTo>
                <a:lnTo>
                  <a:pt x="4708093" y="232562"/>
                </a:lnTo>
                <a:lnTo>
                  <a:pt x="4708398" y="232562"/>
                </a:lnTo>
                <a:lnTo>
                  <a:pt x="4729734" y="28651"/>
                </a:lnTo>
                <a:close/>
                <a:moveTo>
                  <a:pt x="4456252" y="0"/>
                </a:moveTo>
                <a:lnTo>
                  <a:pt x="4494657" y="0"/>
                </a:lnTo>
                <a:lnTo>
                  <a:pt x="4589450" y="210921"/>
                </a:lnTo>
                <a:lnTo>
                  <a:pt x="4611701" y="0"/>
                </a:lnTo>
                <a:lnTo>
                  <a:pt x="4641571" y="0"/>
                </a:lnTo>
                <a:lnTo>
                  <a:pt x="4614139" y="260909"/>
                </a:lnTo>
                <a:lnTo>
                  <a:pt x="4580001" y="260909"/>
                </a:lnTo>
                <a:lnTo>
                  <a:pt x="4481856" y="42367"/>
                </a:lnTo>
                <a:lnTo>
                  <a:pt x="4458996" y="260909"/>
                </a:lnTo>
                <a:lnTo>
                  <a:pt x="4429125" y="260909"/>
                </a:lnTo>
                <a:close/>
                <a:moveTo>
                  <a:pt x="4313682" y="0"/>
                </a:moveTo>
                <a:lnTo>
                  <a:pt x="4343553" y="0"/>
                </a:lnTo>
                <a:lnTo>
                  <a:pt x="4316121" y="260909"/>
                </a:lnTo>
                <a:lnTo>
                  <a:pt x="4286250" y="260909"/>
                </a:lnTo>
                <a:close/>
                <a:moveTo>
                  <a:pt x="4046982" y="0"/>
                </a:moveTo>
                <a:lnTo>
                  <a:pt x="4076852" y="0"/>
                </a:lnTo>
                <a:lnTo>
                  <a:pt x="4064965" y="113081"/>
                </a:lnTo>
                <a:lnTo>
                  <a:pt x="4162806" y="113081"/>
                </a:lnTo>
                <a:lnTo>
                  <a:pt x="4174693" y="0"/>
                </a:lnTo>
                <a:lnTo>
                  <a:pt x="4204564" y="0"/>
                </a:lnTo>
                <a:lnTo>
                  <a:pt x="4177132" y="260909"/>
                </a:lnTo>
                <a:lnTo>
                  <a:pt x="4147261" y="260909"/>
                </a:lnTo>
                <a:lnTo>
                  <a:pt x="4159758" y="141732"/>
                </a:lnTo>
                <a:lnTo>
                  <a:pt x="4061917" y="141732"/>
                </a:lnTo>
                <a:lnTo>
                  <a:pt x="4049420" y="260909"/>
                </a:lnTo>
                <a:lnTo>
                  <a:pt x="4019550" y="260909"/>
                </a:lnTo>
                <a:lnTo>
                  <a:pt x="4032047" y="141732"/>
                </a:lnTo>
                <a:lnTo>
                  <a:pt x="4034790" y="114909"/>
                </a:lnTo>
                <a:close/>
                <a:moveTo>
                  <a:pt x="3779977" y="0"/>
                </a:moveTo>
                <a:lnTo>
                  <a:pt x="3938169" y="0"/>
                </a:lnTo>
                <a:lnTo>
                  <a:pt x="3935120" y="28651"/>
                </a:lnTo>
                <a:lnTo>
                  <a:pt x="3806800" y="28651"/>
                </a:lnTo>
                <a:lnTo>
                  <a:pt x="3785464" y="232562"/>
                </a:lnTo>
                <a:lnTo>
                  <a:pt x="3914089" y="232562"/>
                </a:lnTo>
                <a:lnTo>
                  <a:pt x="3903421" y="260909"/>
                </a:lnTo>
                <a:lnTo>
                  <a:pt x="3752850" y="260909"/>
                </a:lnTo>
                <a:close/>
                <a:moveTo>
                  <a:pt x="3498723" y="0"/>
                </a:moveTo>
                <a:lnTo>
                  <a:pt x="3682518" y="0"/>
                </a:lnTo>
                <a:lnTo>
                  <a:pt x="3679469" y="28651"/>
                </a:lnTo>
                <a:lnTo>
                  <a:pt x="3602355" y="28651"/>
                </a:lnTo>
                <a:lnTo>
                  <a:pt x="3577971" y="260909"/>
                </a:lnTo>
                <a:lnTo>
                  <a:pt x="3548101" y="260909"/>
                </a:lnTo>
                <a:lnTo>
                  <a:pt x="3572485" y="28651"/>
                </a:lnTo>
                <a:lnTo>
                  <a:pt x="3495675" y="28651"/>
                </a:lnTo>
                <a:close/>
                <a:moveTo>
                  <a:pt x="3316300" y="0"/>
                </a:moveTo>
                <a:lnTo>
                  <a:pt x="3360192" y="0"/>
                </a:lnTo>
                <a:lnTo>
                  <a:pt x="3411703" y="260909"/>
                </a:lnTo>
                <a:lnTo>
                  <a:pt x="3381832" y="260909"/>
                </a:lnTo>
                <a:lnTo>
                  <a:pt x="3369031" y="195986"/>
                </a:lnTo>
                <a:lnTo>
                  <a:pt x="3266313" y="195986"/>
                </a:lnTo>
                <a:lnTo>
                  <a:pt x="3239795" y="260909"/>
                </a:lnTo>
                <a:lnTo>
                  <a:pt x="3209925" y="260909"/>
                </a:lnTo>
                <a:close/>
                <a:moveTo>
                  <a:pt x="2857500" y="0"/>
                </a:moveTo>
                <a:lnTo>
                  <a:pt x="2887370" y="0"/>
                </a:lnTo>
                <a:lnTo>
                  <a:pt x="2918460" y="207873"/>
                </a:lnTo>
                <a:lnTo>
                  <a:pt x="2988869" y="0"/>
                </a:lnTo>
                <a:lnTo>
                  <a:pt x="3018739" y="0"/>
                </a:lnTo>
                <a:lnTo>
                  <a:pt x="3048305" y="207873"/>
                </a:lnTo>
                <a:lnTo>
                  <a:pt x="3120238" y="0"/>
                </a:lnTo>
                <a:lnTo>
                  <a:pt x="3150108" y="0"/>
                </a:lnTo>
                <a:lnTo>
                  <a:pt x="3059887" y="260909"/>
                </a:lnTo>
                <a:lnTo>
                  <a:pt x="3026054" y="260909"/>
                </a:lnTo>
                <a:lnTo>
                  <a:pt x="2997708" y="62179"/>
                </a:lnTo>
                <a:lnTo>
                  <a:pt x="2930347" y="260909"/>
                </a:lnTo>
                <a:lnTo>
                  <a:pt x="2896515" y="260909"/>
                </a:lnTo>
                <a:close/>
                <a:moveTo>
                  <a:pt x="2399157" y="0"/>
                </a:moveTo>
                <a:lnTo>
                  <a:pt x="2556739" y="0"/>
                </a:lnTo>
                <a:lnTo>
                  <a:pt x="2543327" y="128321"/>
                </a:lnTo>
                <a:lnTo>
                  <a:pt x="2540279" y="156667"/>
                </a:lnTo>
                <a:lnTo>
                  <a:pt x="2507361" y="156667"/>
                </a:lnTo>
                <a:lnTo>
                  <a:pt x="2535403" y="260909"/>
                </a:lnTo>
                <a:lnTo>
                  <a:pt x="2505532" y="260909"/>
                </a:lnTo>
                <a:lnTo>
                  <a:pt x="2477491" y="156667"/>
                </a:lnTo>
                <a:lnTo>
                  <a:pt x="2412568" y="156667"/>
                </a:lnTo>
                <a:lnTo>
                  <a:pt x="2401595" y="260909"/>
                </a:lnTo>
                <a:lnTo>
                  <a:pt x="2371725" y="260909"/>
                </a:lnTo>
                <a:lnTo>
                  <a:pt x="2396109" y="28651"/>
                </a:lnTo>
                <a:close/>
                <a:moveTo>
                  <a:pt x="2132457" y="0"/>
                </a:moveTo>
                <a:lnTo>
                  <a:pt x="2290344" y="0"/>
                </a:lnTo>
                <a:lnTo>
                  <a:pt x="2262911" y="260909"/>
                </a:lnTo>
                <a:lnTo>
                  <a:pt x="2105025" y="260909"/>
                </a:lnTo>
                <a:lnTo>
                  <a:pt x="2129409" y="28651"/>
                </a:lnTo>
                <a:close/>
                <a:moveTo>
                  <a:pt x="1865757" y="0"/>
                </a:moveTo>
                <a:lnTo>
                  <a:pt x="2019681" y="0"/>
                </a:lnTo>
                <a:lnTo>
                  <a:pt x="2009318" y="28651"/>
                </a:lnTo>
                <a:lnTo>
                  <a:pt x="1892580" y="28651"/>
                </a:lnTo>
                <a:lnTo>
                  <a:pt x="1883740" y="112471"/>
                </a:lnTo>
                <a:lnTo>
                  <a:pt x="1993468" y="112471"/>
                </a:lnTo>
                <a:lnTo>
                  <a:pt x="1990420" y="141122"/>
                </a:lnTo>
                <a:lnTo>
                  <a:pt x="1880692" y="141122"/>
                </a:lnTo>
                <a:lnTo>
                  <a:pt x="1868196" y="260909"/>
                </a:lnTo>
                <a:lnTo>
                  <a:pt x="1838325" y="260909"/>
                </a:lnTo>
                <a:lnTo>
                  <a:pt x="1853260" y="119177"/>
                </a:lnTo>
                <a:lnTo>
                  <a:pt x="1853870" y="112471"/>
                </a:lnTo>
                <a:lnTo>
                  <a:pt x="1862709" y="28651"/>
                </a:lnTo>
                <a:close/>
                <a:moveTo>
                  <a:pt x="1386459" y="0"/>
                </a:moveTo>
                <a:lnTo>
                  <a:pt x="1544346" y="0"/>
                </a:lnTo>
                <a:lnTo>
                  <a:pt x="1541298" y="28651"/>
                </a:lnTo>
                <a:lnTo>
                  <a:pt x="1413282" y="28651"/>
                </a:lnTo>
                <a:lnTo>
                  <a:pt x="1404747" y="110947"/>
                </a:lnTo>
                <a:lnTo>
                  <a:pt x="1532763" y="110947"/>
                </a:lnTo>
                <a:lnTo>
                  <a:pt x="1519962" y="232562"/>
                </a:lnTo>
                <a:lnTo>
                  <a:pt x="1516914" y="260909"/>
                </a:lnTo>
                <a:lnTo>
                  <a:pt x="1366647" y="260909"/>
                </a:lnTo>
                <a:lnTo>
                  <a:pt x="1362075" y="232562"/>
                </a:lnTo>
                <a:lnTo>
                  <a:pt x="1490091" y="232562"/>
                </a:lnTo>
                <a:lnTo>
                  <a:pt x="1499845" y="139598"/>
                </a:lnTo>
                <a:lnTo>
                  <a:pt x="1371829" y="139598"/>
                </a:lnTo>
                <a:close/>
                <a:moveTo>
                  <a:pt x="1248690" y="0"/>
                </a:moveTo>
                <a:lnTo>
                  <a:pt x="1283437" y="0"/>
                </a:lnTo>
                <a:lnTo>
                  <a:pt x="1179500" y="128016"/>
                </a:lnTo>
                <a:lnTo>
                  <a:pt x="1260577" y="260909"/>
                </a:lnTo>
                <a:lnTo>
                  <a:pt x="1226134" y="260909"/>
                </a:lnTo>
                <a:lnTo>
                  <a:pt x="1144753" y="128016"/>
                </a:lnTo>
                <a:close/>
                <a:moveTo>
                  <a:pt x="1122807" y="0"/>
                </a:moveTo>
                <a:lnTo>
                  <a:pt x="1152677" y="0"/>
                </a:lnTo>
                <a:lnTo>
                  <a:pt x="1125246" y="260909"/>
                </a:lnTo>
                <a:lnTo>
                  <a:pt x="1095375" y="260909"/>
                </a:lnTo>
                <a:close/>
                <a:moveTo>
                  <a:pt x="846277" y="0"/>
                </a:moveTo>
                <a:lnTo>
                  <a:pt x="884682" y="0"/>
                </a:lnTo>
                <a:lnTo>
                  <a:pt x="979475" y="210921"/>
                </a:lnTo>
                <a:lnTo>
                  <a:pt x="1001725" y="0"/>
                </a:lnTo>
                <a:lnTo>
                  <a:pt x="1031596" y="0"/>
                </a:lnTo>
                <a:lnTo>
                  <a:pt x="1004164" y="260909"/>
                </a:lnTo>
                <a:lnTo>
                  <a:pt x="970026" y="260909"/>
                </a:lnTo>
                <a:lnTo>
                  <a:pt x="871881" y="42367"/>
                </a:lnTo>
                <a:lnTo>
                  <a:pt x="849020" y="260909"/>
                </a:lnTo>
                <a:lnTo>
                  <a:pt x="819150" y="260909"/>
                </a:lnTo>
                <a:close/>
                <a:moveTo>
                  <a:pt x="630250" y="0"/>
                </a:moveTo>
                <a:lnTo>
                  <a:pt x="674142" y="0"/>
                </a:lnTo>
                <a:lnTo>
                  <a:pt x="725653" y="260909"/>
                </a:lnTo>
                <a:lnTo>
                  <a:pt x="695782" y="260909"/>
                </a:lnTo>
                <a:lnTo>
                  <a:pt x="682981" y="195986"/>
                </a:lnTo>
                <a:lnTo>
                  <a:pt x="580263" y="195986"/>
                </a:lnTo>
                <a:lnTo>
                  <a:pt x="553746" y="260909"/>
                </a:lnTo>
                <a:lnTo>
                  <a:pt x="523875" y="260909"/>
                </a:lnTo>
                <a:close/>
                <a:moveTo>
                  <a:pt x="284607" y="0"/>
                </a:moveTo>
                <a:lnTo>
                  <a:pt x="314478" y="0"/>
                </a:lnTo>
                <a:lnTo>
                  <a:pt x="302591" y="113081"/>
                </a:lnTo>
                <a:lnTo>
                  <a:pt x="400431" y="113081"/>
                </a:lnTo>
                <a:lnTo>
                  <a:pt x="412319" y="0"/>
                </a:lnTo>
                <a:lnTo>
                  <a:pt x="442189" y="0"/>
                </a:lnTo>
                <a:lnTo>
                  <a:pt x="414757" y="260909"/>
                </a:lnTo>
                <a:lnTo>
                  <a:pt x="384887" y="260909"/>
                </a:lnTo>
                <a:lnTo>
                  <a:pt x="397383" y="141732"/>
                </a:lnTo>
                <a:lnTo>
                  <a:pt x="299543" y="141732"/>
                </a:lnTo>
                <a:lnTo>
                  <a:pt x="287046" y="260909"/>
                </a:lnTo>
                <a:lnTo>
                  <a:pt x="257175" y="260909"/>
                </a:lnTo>
                <a:lnTo>
                  <a:pt x="269672" y="141732"/>
                </a:lnTo>
                <a:lnTo>
                  <a:pt x="272415" y="114909"/>
                </a:lnTo>
                <a:close/>
                <a:moveTo>
                  <a:pt x="3048" y="0"/>
                </a:moveTo>
                <a:lnTo>
                  <a:pt x="186843" y="0"/>
                </a:lnTo>
                <a:lnTo>
                  <a:pt x="183795" y="28651"/>
                </a:lnTo>
                <a:lnTo>
                  <a:pt x="106680" y="28651"/>
                </a:lnTo>
                <a:lnTo>
                  <a:pt x="82296" y="260909"/>
                </a:lnTo>
                <a:lnTo>
                  <a:pt x="52426" y="260909"/>
                </a:lnTo>
                <a:lnTo>
                  <a:pt x="76810" y="28651"/>
                </a:lnTo>
                <a:lnTo>
                  <a:pt x="0" y="28651"/>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155676466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6C62575-06CE-0ABD-AD21-AF9B0F547C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099933-0B58-83F1-7D89-474219BB27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8DCBDC-C3BF-862D-46DB-8AE74E2EA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0E12-E894-4E6F-8EF9-F3DECA2EE1F7}" type="datetimeFigureOut">
              <a:rPr lang="zh-CN" altLang="en-US" smtClean="0"/>
              <a:t>2022/11/28</a:t>
            </a:fld>
            <a:endParaRPr lang="zh-CN" altLang="en-US"/>
          </a:p>
        </p:txBody>
      </p:sp>
      <p:sp>
        <p:nvSpPr>
          <p:cNvPr id="5" name="页脚占位符 4">
            <a:extLst>
              <a:ext uri="{FF2B5EF4-FFF2-40B4-BE49-F238E27FC236}">
                <a16:creationId xmlns:a16="http://schemas.microsoft.com/office/drawing/2014/main" id="{C25A4656-3AF3-4828-7C38-0B9089F2E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79A819-43F6-B897-36F0-E2F240E08F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A6CCE-5D0C-4EC0-828D-7F139D8C9970}" type="slidenum">
              <a:rPr lang="zh-CN" altLang="en-US" smtClean="0"/>
              <a:t>‹#›</a:t>
            </a:fld>
            <a:endParaRPr lang="zh-CN" altLang="en-US"/>
          </a:p>
        </p:txBody>
      </p:sp>
    </p:spTree>
    <p:extLst>
      <p:ext uri="{BB962C8B-B14F-4D97-AF65-F5344CB8AC3E}">
        <p14:creationId xmlns:p14="http://schemas.microsoft.com/office/powerpoint/2010/main" val="3557117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17.wmf"/><Relationship Id="rId5" Type="http://schemas.openxmlformats.org/officeDocument/2006/relationships/oleObject" Target="../embeddings/oleObject11.bin"/><Relationship Id="rId10" Type="http://schemas.openxmlformats.org/officeDocument/2006/relationships/image" Target="../media/image19.wmf"/><Relationship Id="rId4" Type="http://schemas.openxmlformats.org/officeDocument/2006/relationships/image" Target="../media/image16.wmf"/><Relationship Id="rId9" Type="http://schemas.openxmlformats.org/officeDocument/2006/relationships/oleObject" Target="../embeddings/oleObject13.bin"/></Relationships>
</file>

<file path=ppt/slides/_rels/slide12.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21.wmf"/><Relationship Id="rId5" Type="http://schemas.openxmlformats.org/officeDocument/2006/relationships/oleObject" Target="../embeddings/oleObject15.bin"/><Relationship Id="rId10" Type="http://schemas.openxmlformats.org/officeDocument/2006/relationships/image" Target="../media/image23.wmf"/><Relationship Id="rId4" Type="http://schemas.openxmlformats.org/officeDocument/2006/relationships/image" Target="../media/image20.wmf"/><Relationship Id="rId9"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25.wmf"/><Relationship Id="rId5" Type="http://schemas.openxmlformats.org/officeDocument/2006/relationships/oleObject" Target="../embeddings/oleObject19.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21.bin"/></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24.bin"/><Relationship Id="rId13" Type="http://schemas.openxmlformats.org/officeDocument/2006/relationships/image" Target="../media/image32.wmf"/><Relationship Id="rId3" Type="http://schemas.openxmlformats.org/officeDocument/2006/relationships/slideLayout" Target="../slideLayouts/slideLayout4.xml"/><Relationship Id="rId7" Type="http://schemas.openxmlformats.org/officeDocument/2006/relationships/image" Target="../media/image29.wmf"/><Relationship Id="rId12" Type="http://schemas.openxmlformats.org/officeDocument/2006/relationships/oleObject" Target="../embeddings/oleObject26.bin"/><Relationship Id="rId2" Type="http://schemas.openxmlformats.org/officeDocument/2006/relationships/tags" Target="../tags/tag1.xml"/><Relationship Id="rId1" Type="http://schemas.openxmlformats.org/officeDocument/2006/relationships/vmlDrawing" Target="../drawings/vmlDrawing7.vml"/><Relationship Id="rId6" Type="http://schemas.openxmlformats.org/officeDocument/2006/relationships/oleObject" Target="../embeddings/oleObject23.bin"/><Relationship Id="rId11" Type="http://schemas.openxmlformats.org/officeDocument/2006/relationships/image" Target="../media/image31.wmf"/><Relationship Id="rId5" Type="http://schemas.openxmlformats.org/officeDocument/2006/relationships/image" Target="../media/image28.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30.wmf"/></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4.wmf"/><Relationship Id="rId2" Type="http://schemas.openxmlformats.org/officeDocument/2006/relationships/tags" Target="../tags/tag2.xml"/><Relationship Id="rId1" Type="http://schemas.openxmlformats.org/officeDocument/2006/relationships/vmlDrawing" Target="../drawings/vmlDrawing8.vml"/><Relationship Id="rId6" Type="http://schemas.openxmlformats.org/officeDocument/2006/relationships/oleObject" Target="../embeddings/oleObject28.bin"/><Relationship Id="rId5" Type="http://schemas.openxmlformats.org/officeDocument/2006/relationships/image" Target="../media/image33.wmf"/><Relationship Id="rId4" Type="http://schemas.openxmlformats.org/officeDocument/2006/relationships/oleObject" Target="../embeddings/oleObject27.bin"/></Relationships>
</file>

<file path=ppt/slides/_rels/slide16.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34.bin"/><Relationship Id="rId18" Type="http://schemas.openxmlformats.org/officeDocument/2006/relationships/image" Target="../media/image42.wmf"/><Relationship Id="rId3" Type="http://schemas.openxmlformats.org/officeDocument/2006/relationships/oleObject" Target="../embeddings/oleObject29.bin"/><Relationship Id="rId7" Type="http://schemas.openxmlformats.org/officeDocument/2006/relationships/oleObject" Target="../embeddings/oleObject31.bin"/><Relationship Id="rId12" Type="http://schemas.openxmlformats.org/officeDocument/2006/relationships/image" Target="../media/image39.wmf"/><Relationship Id="rId17" Type="http://schemas.openxmlformats.org/officeDocument/2006/relationships/oleObject" Target="../embeddings/oleObject36.bin"/><Relationship Id="rId2" Type="http://schemas.openxmlformats.org/officeDocument/2006/relationships/slideLayout" Target="../slideLayouts/slideLayout4.xml"/><Relationship Id="rId16" Type="http://schemas.openxmlformats.org/officeDocument/2006/relationships/image" Target="../media/image41.wmf"/><Relationship Id="rId20" Type="http://schemas.openxmlformats.org/officeDocument/2006/relationships/image" Target="../media/image43.wmf"/><Relationship Id="rId1" Type="http://schemas.openxmlformats.org/officeDocument/2006/relationships/vmlDrawing" Target="../drawings/vmlDrawing9.vml"/><Relationship Id="rId6" Type="http://schemas.openxmlformats.org/officeDocument/2006/relationships/image" Target="../media/image36.wmf"/><Relationship Id="rId11" Type="http://schemas.openxmlformats.org/officeDocument/2006/relationships/oleObject" Target="../embeddings/oleObject33.bin"/><Relationship Id="rId5" Type="http://schemas.openxmlformats.org/officeDocument/2006/relationships/oleObject" Target="../embeddings/oleObject30.bin"/><Relationship Id="rId15" Type="http://schemas.openxmlformats.org/officeDocument/2006/relationships/oleObject" Target="../embeddings/oleObject35.bin"/><Relationship Id="rId10" Type="http://schemas.openxmlformats.org/officeDocument/2006/relationships/image" Target="../media/image38.wmf"/><Relationship Id="rId19" Type="http://schemas.openxmlformats.org/officeDocument/2006/relationships/oleObject" Target="../embeddings/oleObject37.bin"/><Relationship Id="rId4" Type="http://schemas.openxmlformats.org/officeDocument/2006/relationships/image" Target="../media/image35.wmf"/><Relationship Id="rId9" Type="http://schemas.openxmlformats.org/officeDocument/2006/relationships/oleObject" Target="../embeddings/oleObject32.bin"/><Relationship Id="rId14" Type="http://schemas.openxmlformats.org/officeDocument/2006/relationships/image" Target="../media/image40.wmf"/></Relationships>
</file>

<file path=ppt/slides/_rels/slide17.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45.wmf"/><Relationship Id="rId5" Type="http://schemas.openxmlformats.org/officeDocument/2006/relationships/oleObject" Target="../embeddings/oleObject39.bin"/><Relationship Id="rId10" Type="http://schemas.openxmlformats.org/officeDocument/2006/relationships/image" Target="../media/image47.wmf"/><Relationship Id="rId4" Type="http://schemas.openxmlformats.org/officeDocument/2006/relationships/image" Target="../media/image44.wmf"/><Relationship Id="rId9" Type="http://schemas.openxmlformats.org/officeDocument/2006/relationships/oleObject" Target="../embeddings/oleObject41.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44.bin"/><Relationship Id="rId3" Type="http://schemas.openxmlformats.org/officeDocument/2006/relationships/slideLayout" Target="../slideLayouts/slideLayout4.xml"/><Relationship Id="rId7" Type="http://schemas.openxmlformats.org/officeDocument/2006/relationships/image" Target="../media/image49.wmf"/><Relationship Id="rId2" Type="http://schemas.openxmlformats.org/officeDocument/2006/relationships/tags" Target="../tags/tag3.xml"/><Relationship Id="rId1" Type="http://schemas.openxmlformats.org/officeDocument/2006/relationships/vmlDrawing" Target="../drawings/vmlDrawing11.vml"/><Relationship Id="rId6" Type="http://schemas.openxmlformats.org/officeDocument/2006/relationships/oleObject" Target="../embeddings/oleObject43.bin"/><Relationship Id="rId11" Type="http://schemas.openxmlformats.org/officeDocument/2006/relationships/image" Target="../media/image51.wmf"/><Relationship Id="rId5" Type="http://schemas.openxmlformats.org/officeDocument/2006/relationships/image" Target="../media/image48.wmf"/><Relationship Id="rId10" Type="http://schemas.openxmlformats.org/officeDocument/2006/relationships/oleObject" Target="../embeddings/oleObject45.bin"/><Relationship Id="rId4" Type="http://schemas.openxmlformats.org/officeDocument/2006/relationships/oleObject" Target="../embeddings/oleObject42.bin"/><Relationship Id="rId9" Type="http://schemas.openxmlformats.org/officeDocument/2006/relationships/image" Target="../media/image50.wmf"/></Relationships>
</file>

<file path=ppt/slides/_rels/slide19.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image" Target="../media/image53.wmf"/><Relationship Id="rId5" Type="http://schemas.openxmlformats.org/officeDocument/2006/relationships/oleObject" Target="../embeddings/oleObject47.bin"/><Relationship Id="rId4" Type="http://schemas.openxmlformats.org/officeDocument/2006/relationships/image" Target="../media/image52.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image" Target="../media/image56.wmf"/><Relationship Id="rId5" Type="http://schemas.openxmlformats.org/officeDocument/2006/relationships/oleObject" Target="../embeddings/oleObject50.bin"/><Relationship Id="rId4" Type="http://schemas.openxmlformats.org/officeDocument/2006/relationships/image" Target="../media/image55.wmf"/></Relationships>
</file>

<file path=ppt/slides/_rels/slide22.xml.rels><?xml version="1.0" encoding="UTF-8" standalone="yes"?>
<Relationships xmlns="http://schemas.openxmlformats.org/package/2006/relationships"><Relationship Id="rId8" Type="http://schemas.openxmlformats.org/officeDocument/2006/relationships/image" Target="../media/image59.wmf"/><Relationship Id="rId3" Type="http://schemas.openxmlformats.org/officeDocument/2006/relationships/oleObject" Target="../embeddings/oleObject51.bin"/><Relationship Id="rId7" Type="http://schemas.openxmlformats.org/officeDocument/2006/relationships/oleObject" Target="../embeddings/oleObject53.bin"/><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image" Target="../media/image58.wmf"/><Relationship Id="rId5" Type="http://schemas.openxmlformats.org/officeDocument/2006/relationships/oleObject" Target="../embeddings/oleObject52.bin"/><Relationship Id="rId10" Type="http://schemas.microsoft.com/office/2007/relationships/hdphoto" Target="../media/hdphoto1.wdp"/><Relationship Id="rId4" Type="http://schemas.openxmlformats.org/officeDocument/2006/relationships/image" Target="../media/image57.wmf"/><Relationship Id="rId9" Type="http://schemas.openxmlformats.org/officeDocument/2006/relationships/image" Target="../media/image60.png"/></Relationships>
</file>

<file path=ppt/slides/_rels/slide23.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59.bin"/><Relationship Id="rId3" Type="http://schemas.openxmlformats.org/officeDocument/2006/relationships/oleObject" Target="../embeddings/oleObject54.bin"/><Relationship Id="rId7" Type="http://schemas.openxmlformats.org/officeDocument/2006/relationships/oleObject" Target="../embeddings/oleObject56.bin"/><Relationship Id="rId12" Type="http://schemas.openxmlformats.org/officeDocument/2006/relationships/image" Target="../media/image58.wmf"/><Relationship Id="rId2" Type="http://schemas.openxmlformats.org/officeDocument/2006/relationships/slideLayout" Target="../slideLayouts/slideLayout4.xml"/><Relationship Id="rId16" Type="http://schemas.openxmlformats.org/officeDocument/2006/relationships/image" Target="../media/image65.wmf"/><Relationship Id="rId1" Type="http://schemas.openxmlformats.org/officeDocument/2006/relationships/vmlDrawing" Target="../drawings/vmlDrawing15.vml"/><Relationship Id="rId6" Type="http://schemas.openxmlformats.org/officeDocument/2006/relationships/image" Target="../media/image62.wmf"/><Relationship Id="rId11" Type="http://schemas.openxmlformats.org/officeDocument/2006/relationships/oleObject" Target="../embeddings/oleObject58.bin"/><Relationship Id="rId5" Type="http://schemas.openxmlformats.org/officeDocument/2006/relationships/oleObject" Target="../embeddings/oleObject55.bin"/><Relationship Id="rId15" Type="http://schemas.openxmlformats.org/officeDocument/2006/relationships/oleObject" Target="../embeddings/oleObject60.bin"/><Relationship Id="rId10" Type="http://schemas.openxmlformats.org/officeDocument/2006/relationships/image" Target="../media/image57.wmf"/><Relationship Id="rId4" Type="http://schemas.openxmlformats.org/officeDocument/2006/relationships/image" Target="../media/image61.wmf"/><Relationship Id="rId9" Type="http://schemas.openxmlformats.org/officeDocument/2006/relationships/oleObject" Target="../embeddings/oleObject57.bin"/><Relationship Id="rId14" Type="http://schemas.openxmlformats.org/officeDocument/2006/relationships/image" Target="../media/image64.wmf"/></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image" Target="../media/image67.wmf"/><Relationship Id="rId5" Type="http://schemas.openxmlformats.org/officeDocument/2006/relationships/oleObject" Target="../embeddings/oleObject62.bin"/><Relationship Id="rId4" Type="http://schemas.openxmlformats.org/officeDocument/2006/relationships/image" Target="../media/image66.wmf"/></Relationships>
</file>

<file path=ppt/slides/_rels/slide25.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slideLayout" Target="../slideLayouts/slideLayout4.xml"/><Relationship Id="rId1" Type="http://schemas.openxmlformats.org/officeDocument/2006/relationships/vmlDrawing" Target="../drawings/vmlDrawing17.vml"/><Relationship Id="rId6" Type="http://schemas.openxmlformats.org/officeDocument/2006/relationships/image" Target="../media/image69.wmf"/><Relationship Id="rId5" Type="http://schemas.openxmlformats.org/officeDocument/2006/relationships/oleObject" Target="../embeddings/oleObject64.bin"/><Relationship Id="rId10" Type="http://schemas.openxmlformats.org/officeDocument/2006/relationships/image" Target="../media/image71.wmf"/><Relationship Id="rId4" Type="http://schemas.openxmlformats.org/officeDocument/2006/relationships/image" Target="../media/image68.wmf"/><Relationship Id="rId9" Type="http://schemas.openxmlformats.org/officeDocument/2006/relationships/oleObject" Target="../embeddings/oleObject66.bin"/></Relationships>
</file>

<file path=ppt/slides/_rels/slide26.xml.rels><?xml version="1.0" encoding="UTF-8" standalone="yes"?>
<Relationships xmlns="http://schemas.openxmlformats.org/package/2006/relationships"><Relationship Id="rId8" Type="http://schemas.openxmlformats.org/officeDocument/2006/relationships/image" Target="../media/image74.wmf"/><Relationship Id="rId13" Type="http://schemas.openxmlformats.org/officeDocument/2006/relationships/oleObject" Target="../embeddings/oleObject72.bin"/><Relationship Id="rId3" Type="http://schemas.openxmlformats.org/officeDocument/2006/relationships/oleObject" Target="../embeddings/oleObject67.bin"/><Relationship Id="rId7" Type="http://schemas.openxmlformats.org/officeDocument/2006/relationships/oleObject" Target="../embeddings/oleObject69.bin"/><Relationship Id="rId12" Type="http://schemas.openxmlformats.org/officeDocument/2006/relationships/image" Target="../media/image76.wmf"/><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image" Target="../media/image73.wmf"/><Relationship Id="rId11" Type="http://schemas.openxmlformats.org/officeDocument/2006/relationships/oleObject" Target="../embeddings/oleObject71.bin"/><Relationship Id="rId5" Type="http://schemas.openxmlformats.org/officeDocument/2006/relationships/oleObject" Target="../embeddings/oleObject68.bin"/><Relationship Id="rId10" Type="http://schemas.openxmlformats.org/officeDocument/2006/relationships/image" Target="../media/image75.wmf"/><Relationship Id="rId4" Type="http://schemas.openxmlformats.org/officeDocument/2006/relationships/image" Target="../media/image72.wmf"/><Relationship Id="rId9" Type="http://schemas.openxmlformats.org/officeDocument/2006/relationships/oleObject" Target="../embeddings/oleObject70.bin"/><Relationship Id="rId14" Type="http://schemas.openxmlformats.org/officeDocument/2006/relationships/image" Target="../media/image77.wmf"/></Relationships>
</file>

<file path=ppt/slides/_rels/slide27.xml.rels><?xml version="1.0" encoding="UTF-8" standalone="yes"?>
<Relationships xmlns="http://schemas.openxmlformats.org/package/2006/relationships"><Relationship Id="rId8" Type="http://schemas.openxmlformats.org/officeDocument/2006/relationships/image" Target="../media/image80.wmf"/><Relationship Id="rId3" Type="http://schemas.openxmlformats.org/officeDocument/2006/relationships/oleObject" Target="../embeddings/oleObject73.bin"/><Relationship Id="rId7" Type="http://schemas.openxmlformats.org/officeDocument/2006/relationships/oleObject" Target="../embeddings/oleObject75.bin"/><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image" Target="../media/image79.wmf"/><Relationship Id="rId5" Type="http://schemas.openxmlformats.org/officeDocument/2006/relationships/oleObject" Target="../embeddings/oleObject74.bin"/><Relationship Id="rId4" Type="http://schemas.openxmlformats.org/officeDocument/2006/relationships/image" Target="../media/image78.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76.bin"/><Relationship Id="rId2" Type="http://schemas.openxmlformats.org/officeDocument/2006/relationships/slideLayout" Target="../slideLayouts/slideLayout4.xml"/><Relationship Id="rId1" Type="http://schemas.openxmlformats.org/officeDocument/2006/relationships/vmlDrawing" Target="../drawings/vmlDrawing20.vml"/><Relationship Id="rId4" Type="http://schemas.openxmlformats.org/officeDocument/2006/relationships/image" Target="../media/image81.wmf"/></Relationships>
</file>

<file path=ppt/slides/_rels/slide2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8" Type="http://schemas.openxmlformats.org/officeDocument/2006/relationships/image" Target="../media/image86.wmf"/><Relationship Id="rId13" Type="http://schemas.openxmlformats.org/officeDocument/2006/relationships/oleObject" Target="../embeddings/oleObject82.bin"/><Relationship Id="rId3" Type="http://schemas.openxmlformats.org/officeDocument/2006/relationships/oleObject" Target="../embeddings/oleObject77.bin"/><Relationship Id="rId7" Type="http://schemas.openxmlformats.org/officeDocument/2006/relationships/oleObject" Target="../embeddings/oleObject79.bin"/><Relationship Id="rId12" Type="http://schemas.openxmlformats.org/officeDocument/2006/relationships/image" Target="../media/image88.wmf"/><Relationship Id="rId17" Type="http://schemas.openxmlformats.org/officeDocument/2006/relationships/image" Target="../media/image90.wmf"/><Relationship Id="rId2" Type="http://schemas.openxmlformats.org/officeDocument/2006/relationships/slideLayout" Target="../slideLayouts/slideLayout4.xml"/><Relationship Id="rId16" Type="http://schemas.openxmlformats.org/officeDocument/2006/relationships/oleObject" Target="../embeddings/oleObject84.bin"/><Relationship Id="rId1" Type="http://schemas.openxmlformats.org/officeDocument/2006/relationships/vmlDrawing" Target="../drawings/vmlDrawing21.vml"/><Relationship Id="rId6" Type="http://schemas.openxmlformats.org/officeDocument/2006/relationships/image" Target="../media/image85.wmf"/><Relationship Id="rId11" Type="http://schemas.openxmlformats.org/officeDocument/2006/relationships/oleObject" Target="../embeddings/oleObject81.bin"/><Relationship Id="rId5" Type="http://schemas.openxmlformats.org/officeDocument/2006/relationships/oleObject" Target="../embeddings/oleObject78.bin"/><Relationship Id="rId15" Type="http://schemas.openxmlformats.org/officeDocument/2006/relationships/oleObject" Target="../embeddings/oleObject83.bin"/><Relationship Id="rId10" Type="http://schemas.openxmlformats.org/officeDocument/2006/relationships/image" Target="../media/image87.wmf"/><Relationship Id="rId4" Type="http://schemas.openxmlformats.org/officeDocument/2006/relationships/image" Target="../media/image84.wmf"/><Relationship Id="rId9" Type="http://schemas.openxmlformats.org/officeDocument/2006/relationships/oleObject" Target="../embeddings/oleObject80.bin"/><Relationship Id="rId14" Type="http://schemas.openxmlformats.org/officeDocument/2006/relationships/image" Target="../media/image89.wmf"/></Relationships>
</file>

<file path=ppt/slides/_rels/slide3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oleObject" Target="../embeddings/oleObject85.bin"/><Relationship Id="rId7" Type="http://schemas.openxmlformats.org/officeDocument/2006/relationships/image" Target="../media/image95.png"/><Relationship Id="rId12" Type="http://schemas.openxmlformats.org/officeDocument/2006/relationships/image" Target="../media/image94.wmf"/><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image" Target="../media/image92.wmf"/><Relationship Id="rId11" Type="http://schemas.openxmlformats.org/officeDocument/2006/relationships/oleObject" Target="../embeddings/oleObject88.bin"/><Relationship Id="rId5" Type="http://schemas.openxmlformats.org/officeDocument/2006/relationships/oleObject" Target="../embeddings/oleObject86.bin"/><Relationship Id="rId10" Type="http://schemas.openxmlformats.org/officeDocument/2006/relationships/image" Target="../media/image93.wmf"/><Relationship Id="rId4" Type="http://schemas.openxmlformats.org/officeDocument/2006/relationships/image" Target="../media/image91.wmf"/><Relationship Id="rId9" Type="http://schemas.openxmlformats.org/officeDocument/2006/relationships/oleObject" Target="../embeddings/oleObject87.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91.bin"/><Relationship Id="rId13" Type="http://schemas.openxmlformats.org/officeDocument/2006/relationships/image" Target="../media/image99.wmf"/><Relationship Id="rId3" Type="http://schemas.openxmlformats.org/officeDocument/2006/relationships/image" Target="../media/image100.png"/><Relationship Id="rId7" Type="http://schemas.openxmlformats.org/officeDocument/2006/relationships/image" Target="../media/image96.wmf"/><Relationship Id="rId12" Type="http://schemas.openxmlformats.org/officeDocument/2006/relationships/oleObject" Target="../embeddings/oleObject93.bin"/><Relationship Id="rId2" Type="http://schemas.openxmlformats.org/officeDocument/2006/relationships/slideLayout" Target="../slideLayouts/slideLayout4.xml"/><Relationship Id="rId1" Type="http://schemas.openxmlformats.org/officeDocument/2006/relationships/vmlDrawing" Target="../drawings/vmlDrawing23.vml"/><Relationship Id="rId6" Type="http://schemas.openxmlformats.org/officeDocument/2006/relationships/oleObject" Target="../embeddings/oleObject90.bin"/><Relationship Id="rId11" Type="http://schemas.openxmlformats.org/officeDocument/2006/relationships/image" Target="../media/image98.wmf"/><Relationship Id="rId5" Type="http://schemas.openxmlformats.org/officeDocument/2006/relationships/image" Target="../media/image94.wmf"/><Relationship Id="rId10" Type="http://schemas.openxmlformats.org/officeDocument/2006/relationships/oleObject" Target="../embeddings/oleObject92.bin"/><Relationship Id="rId4" Type="http://schemas.openxmlformats.org/officeDocument/2006/relationships/oleObject" Target="../embeddings/oleObject89.bin"/><Relationship Id="rId9" Type="http://schemas.openxmlformats.org/officeDocument/2006/relationships/image" Target="../media/image97.wmf"/></Relationships>
</file>

<file path=ppt/slides/_rels/slide33.xml.rels><?xml version="1.0" encoding="UTF-8" standalone="yes"?>
<Relationships xmlns="http://schemas.openxmlformats.org/package/2006/relationships"><Relationship Id="rId8" Type="http://schemas.openxmlformats.org/officeDocument/2006/relationships/image" Target="../media/image103.wmf"/><Relationship Id="rId3" Type="http://schemas.openxmlformats.org/officeDocument/2006/relationships/oleObject" Target="../embeddings/oleObject94.bin"/><Relationship Id="rId7" Type="http://schemas.openxmlformats.org/officeDocument/2006/relationships/oleObject" Target="../embeddings/oleObject96.bin"/><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image" Target="../media/image102.wmf"/><Relationship Id="rId5" Type="http://schemas.openxmlformats.org/officeDocument/2006/relationships/oleObject" Target="../embeddings/oleObject95.bin"/><Relationship Id="rId10" Type="http://schemas.openxmlformats.org/officeDocument/2006/relationships/image" Target="../media/image104.wmf"/><Relationship Id="rId4" Type="http://schemas.openxmlformats.org/officeDocument/2006/relationships/image" Target="../media/image101.wmf"/><Relationship Id="rId9" Type="http://schemas.openxmlformats.org/officeDocument/2006/relationships/oleObject" Target="../embeddings/oleObject97.bin"/></Relationships>
</file>

<file path=ppt/slides/_rels/slide34.xml.rels><?xml version="1.0" encoding="UTF-8" standalone="yes"?>
<Relationships xmlns="http://schemas.openxmlformats.org/package/2006/relationships"><Relationship Id="rId8" Type="http://schemas.openxmlformats.org/officeDocument/2006/relationships/image" Target="../media/image107.wmf"/><Relationship Id="rId3" Type="http://schemas.openxmlformats.org/officeDocument/2006/relationships/oleObject" Target="../embeddings/oleObject98.bin"/><Relationship Id="rId7" Type="http://schemas.openxmlformats.org/officeDocument/2006/relationships/oleObject" Target="../embeddings/oleObject100.bin"/><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106.wmf"/><Relationship Id="rId5" Type="http://schemas.openxmlformats.org/officeDocument/2006/relationships/oleObject" Target="../embeddings/oleObject99.bin"/><Relationship Id="rId10" Type="http://schemas.openxmlformats.org/officeDocument/2006/relationships/image" Target="../media/image108.wmf"/><Relationship Id="rId4" Type="http://schemas.openxmlformats.org/officeDocument/2006/relationships/image" Target="../media/image105.wmf"/><Relationship Id="rId9" Type="http://schemas.openxmlformats.org/officeDocument/2006/relationships/oleObject" Target="../embeddings/oleObject101.bin"/></Relationships>
</file>

<file path=ppt/slides/_rels/slide35.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oleObject" Target="../embeddings/oleObject102.bin"/><Relationship Id="rId7" Type="http://schemas.openxmlformats.org/officeDocument/2006/relationships/oleObject" Target="../embeddings/oleObject104.bin"/><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image" Target="../media/image110.wmf"/><Relationship Id="rId5" Type="http://schemas.openxmlformats.org/officeDocument/2006/relationships/oleObject" Target="../embeddings/oleObject103.bin"/><Relationship Id="rId4" Type="http://schemas.openxmlformats.org/officeDocument/2006/relationships/image" Target="../media/image109.wmf"/></Relationships>
</file>

<file path=ppt/slides/_rels/slide36.xml.rels><?xml version="1.0" encoding="UTF-8" standalone="yes"?>
<Relationships xmlns="http://schemas.openxmlformats.org/package/2006/relationships"><Relationship Id="rId8" Type="http://schemas.openxmlformats.org/officeDocument/2006/relationships/image" Target="../media/image114.wmf"/><Relationship Id="rId13" Type="http://schemas.openxmlformats.org/officeDocument/2006/relationships/oleObject" Target="../embeddings/oleObject110.bin"/><Relationship Id="rId18" Type="http://schemas.openxmlformats.org/officeDocument/2006/relationships/image" Target="../media/image119.wmf"/><Relationship Id="rId3" Type="http://schemas.openxmlformats.org/officeDocument/2006/relationships/oleObject" Target="../embeddings/oleObject105.bin"/><Relationship Id="rId7" Type="http://schemas.openxmlformats.org/officeDocument/2006/relationships/oleObject" Target="../embeddings/oleObject107.bin"/><Relationship Id="rId12" Type="http://schemas.openxmlformats.org/officeDocument/2006/relationships/image" Target="../media/image116.wmf"/><Relationship Id="rId17" Type="http://schemas.openxmlformats.org/officeDocument/2006/relationships/oleObject" Target="../embeddings/oleObject112.bin"/><Relationship Id="rId2" Type="http://schemas.openxmlformats.org/officeDocument/2006/relationships/slideLayout" Target="../slideLayouts/slideLayout4.xml"/><Relationship Id="rId16" Type="http://schemas.openxmlformats.org/officeDocument/2006/relationships/image" Target="../media/image118.wmf"/><Relationship Id="rId1" Type="http://schemas.openxmlformats.org/officeDocument/2006/relationships/vmlDrawing" Target="../drawings/vmlDrawing27.vml"/><Relationship Id="rId6" Type="http://schemas.openxmlformats.org/officeDocument/2006/relationships/image" Target="../media/image113.wmf"/><Relationship Id="rId11" Type="http://schemas.openxmlformats.org/officeDocument/2006/relationships/oleObject" Target="../embeddings/oleObject109.bin"/><Relationship Id="rId5" Type="http://schemas.openxmlformats.org/officeDocument/2006/relationships/oleObject" Target="../embeddings/oleObject106.bin"/><Relationship Id="rId15" Type="http://schemas.openxmlformats.org/officeDocument/2006/relationships/oleObject" Target="../embeddings/oleObject111.bin"/><Relationship Id="rId10" Type="http://schemas.openxmlformats.org/officeDocument/2006/relationships/image" Target="../media/image115.wmf"/><Relationship Id="rId4" Type="http://schemas.openxmlformats.org/officeDocument/2006/relationships/image" Target="../media/image112.wmf"/><Relationship Id="rId9" Type="http://schemas.openxmlformats.org/officeDocument/2006/relationships/oleObject" Target="../embeddings/oleObject108.bin"/><Relationship Id="rId14" Type="http://schemas.openxmlformats.org/officeDocument/2006/relationships/image" Target="../media/image117.wmf"/></Relationships>
</file>

<file path=ppt/slides/_rels/slide37.xml.rels><?xml version="1.0" encoding="UTF-8" standalone="yes"?>
<Relationships xmlns="http://schemas.openxmlformats.org/package/2006/relationships"><Relationship Id="rId8" Type="http://schemas.openxmlformats.org/officeDocument/2006/relationships/image" Target="../media/image122.wmf"/><Relationship Id="rId3" Type="http://schemas.openxmlformats.org/officeDocument/2006/relationships/oleObject" Target="../embeddings/oleObject113.bin"/><Relationship Id="rId7" Type="http://schemas.openxmlformats.org/officeDocument/2006/relationships/oleObject" Target="../embeddings/oleObject115.bin"/><Relationship Id="rId12" Type="http://schemas.openxmlformats.org/officeDocument/2006/relationships/image" Target="../media/image124.wmf"/><Relationship Id="rId2" Type="http://schemas.openxmlformats.org/officeDocument/2006/relationships/slideLayout" Target="../slideLayouts/slideLayout4.xml"/><Relationship Id="rId1" Type="http://schemas.openxmlformats.org/officeDocument/2006/relationships/vmlDrawing" Target="../drawings/vmlDrawing28.vml"/><Relationship Id="rId6" Type="http://schemas.openxmlformats.org/officeDocument/2006/relationships/image" Target="../media/image121.wmf"/><Relationship Id="rId11" Type="http://schemas.openxmlformats.org/officeDocument/2006/relationships/oleObject" Target="../embeddings/oleObject117.bin"/><Relationship Id="rId5" Type="http://schemas.openxmlformats.org/officeDocument/2006/relationships/oleObject" Target="../embeddings/oleObject114.bin"/><Relationship Id="rId10" Type="http://schemas.openxmlformats.org/officeDocument/2006/relationships/image" Target="../media/image123.wmf"/><Relationship Id="rId4" Type="http://schemas.openxmlformats.org/officeDocument/2006/relationships/image" Target="../media/image120.wmf"/><Relationship Id="rId9" Type="http://schemas.openxmlformats.org/officeDocument/2006/relationships/oleObject" Target="../embeddings/oleObject116.bin"/></Relationships>
</file>

<file path=ppt/slides/_rels/slide38.x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oleObject" Target="../embeddings/oleObject118.bin"/><Relationship Id="rId7" Type="http://schemas.openxmlformats.org/officeDocument/2006/relationships/oleObject" Target="../embeddings/oleObject120.bin"/><Relationship Id="rId12" Type="http://schemas.openxmlformats.org/officeDocument/2006/relationships/image" Target="../media/image129.wmf"/><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image" Target="../media/image126.wmf"/><Relationship Id="rId11" Type="http://schemas.openxmlformats.org/officeDocument/2006/relationships/oleObject" Target="../embeddings/oleObject122.bin"/><Relationship Id="rId5" Type="http://schemas.openxmlformats.org/officeDocument/2006/relationships/oleObject" Target="../embeddings/oleObject119.bin"/><Relationship Id="rId10" Type="http://schemas.openxmlformats.org/officeDocument/2006/relationships/image" Target="../media/image128.wmf"/><Relationship Id="rId4" Type="http://schemas.openxmlformats.org/officeDocument/2006/relationships/image" Target="../media/image125.wmf"/><Relationship Id="rId9" Type="http://schemas.openxmlformats.org/officeDocument/2006/relationships/oleObject" Target="../embeddings/oleObject121.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23.bin"/><Relationship Id="rId2" Type="http://schemas.openxmlformats.org/officeDocument/2006/relationships/slideLayout" Target="../slideLayouts/slideLayout4.xml"/><Relationship Id="rId1" Type="http://schemas.openxmlformats.org/officeDocument/2006/relationships/vmlDrawing" Target="../drawings/vmlDrawing30.vml"/><Relationship Id="rId6" Type="http://schemas.openxmlformats.org/officeDocument/2006/relationships/image" Target="../media/image131.wmf"/><Relationship Id="rId5" Type="http://schemas.openxmlformats.org/officeDocument/2006/relationships/oleObject" Target="../embeddings/oleObject124.bin"/><Relationship Id="rId4" Type="http://schemas.openxmlformats.org/officeDocument/2006/relationships/image" Target="../media/image130.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oleObject" Target="../embeddings/oleObject127.bin"/><Relationship Id="rId13" Type="http://schemas.openxmlformats.org/officeDocument/2006/relationships/image" Target="../media/image136.wmf"/><Relationship Id="rId3" Type="http://schemas.openxmlformats.org/officeDocument/2006/relationships/slideLayout" Target="../slideLayouts/slideLayout4.xml"/><Relationship Id="rId7" Type="http://schemas.openxmlformats.org/officeDocument/2006/relationships/image" Target="../media/image133.wmf"/><Relationship Id="rId12" Type="http://schemas.openxmlformats.org/officeDocument/2006/relationships/oleObject" Target="../embeddings/oleObject129.bin"/><Relationship Id="rId2" Type="http://schemas.openxmlformats.org/officeDocument/2006/relationships/tags" Target="../tags/tag4.xml"/><Relationship Id="rId1" Type="http://schemas.openxmlformats.org/officeDocument/2006/relationships/vmlDrawing" Target="../drawings/vmlDrawing31.vml"/><Relationship Id="rId6" Type="http://schemas.openxmlformats.org/officeDocument/2006/relationships/oleObject" Target="../embeddings/oleObject126.bin"/><Relationship Id="rId11" Type="http://schemas.openxmlformats.org/officeDocument/2006/relationships/image" Target="../media/image135.wmf"/><Relationship Id="rId5" Type="http://schemas.openxmlformats.org/officeDocument/2006/relationships/image" Target="../media/image132.wmf"/><Relationship Id="rId15" Type="http://schemas.openxmlformats.org/officeDocument/2006/relationships/image" Target="../media/image137.wmf"/><Relationship Id="rId10" Type="http://schemas.openxmlformats.org/officeDocument/2006/relationships/oleObject" Target="../embeddings/oleObject128.bin"/><Relationship Id="rId4" Type="http://schemas.openxmlformats.org/officeDocument/2006/relationships/oleObject" Target="../embeddings/oleObject125.bin"/><Relationship Id="rId9" Type="http://schemas.openxmlformats.org/officeDocument/2006/relationships/image" Target="../media/image134.wmf"/><Relationship Id="rId14" Type="http://schemas.openxmlformats.org/officeDocument/2006/relationships/oleObject" Target="../embeddings/oleObject130.bin"/></Relationships>
</file>

<file path=ppt/slides/_rels/slide41.xml.rels><?xml version="1.0" encoding="UTF-8" standalone="yes"?>
<Relationships xmlns="http://schemas.openxmlformats.org/package/2006/relationships"><Relationship Id="rId8" Type="http://schemas.openxmlformats.org/officeDocument/2006/relationships/image" Target="../media/image140.wmf"/><Relationship Id="rId13" Type="http://schemas.openxmlformats.org/officeDocument/2006/relationships/oleObject" Target="../embeddings/oleObject136.bin"/><Relationship Id="rId3" Type="http://schemas.openxmlformats.org/officeDocument/2006/relationships/oleObject" Target="../embeddings/oleObject131.bin"/><Relationship Id="rId7" Type="http://schemas.openxmlformats.org/officeDocument/2006/relationships/oleObject" Target="../embeddings/oleObject133.bin"/><Relationship Id="rId12" Type="http://schemas.openxmlformats.org/officeDocument/2006/relationships/image" Target="../media/image142.wmf"/><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image" Target="../media/image139.wmf"/><Relationship Id="rId11" Type="http://schemas.openxmlformats.org/officeDocument/2006/relationships/oleObject" Target="../embeddings/oleObject135.bin"/><Relationship Id="rId5" Type="http://schemas.openxmlformats.org/officeDocument/2006/relationships/oleObject" Target="../embeddings/oleObject132.bin"/><Relationship Id="rId10" Type="http://schemas.openxmlformats.org/officeDocument/2006/relationships/image" Target="../media/image141.wmf"/><Relationship Id="rId4" Type="http://schemas.openxmlformats.org/officeDocument/2006/relationships/image" Target="../media/image138.wmf"/><Relationship Id="rId9" Type="http://schemas.openxmlformats.org/officeDocument/2006/relationships/oleObject" Target="../embeddings/oleObject134.bin"/><Relationship Id="rId14" Type="http://schemas.openxmlformats.org/officeDocument/2006/relationships/image" Target="../media/image143.wmf"/></Relationships>
</file>

<file path=ppt/slides/_rels/slide42.xml.rels><?xml version="1.0" encoding="UTF-8" standalone="yes"?>
<Relationships xmlns="http://schemas.openxmlformats.org/package/2006/relationships"><Relationship Id="rId8" Type="http://schemas.openxmlformats.org/officeDocument/2006/relationships/image" Target="../media/image146.wmf"/><Relationship Id="rId13" Type="http://schemas.openxmlformats.org/officeDocument/2006/relationships/oleObject" Target="../embeddings/oleObject142.bin"/><Relationship Id="rId3" Type="http://schemas.openxmlformats.org/officeDocument/2006/relationships/oleObject" Target="../embeddings/oleObject137.bin"/><Relationship Id="rId7" Type="http://schemas.openxmlformats.org/officeDocument/2006/relationships/oleObject" Target="../embeddings/oleObject139.bin"/><Relationship Id="rId12" Type="http://schemas.openxmlformats.org/officeDocument/2006/relationships/image" Target="../media/image148.wmf"/><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image" Target="../media/image145.wmf"/><Relationship Id="rId11" Type="http://schemas.openxmlformats.org/officeDocument/2006/relationships/oleObject" Target="../embeddings/oleObject141.bin"/><Relationship Id="rId5" Type="http://schemas.openxmlformats.org/officeDocument/2006/relationships/oleObject" Target="../embeddings/oleObject138.bin"/><Relationship Id="rId10" Type="http://schemas.openxmlformats.org/officeDocument/2006/relationships/image" Target="../media/image147.wmf"/><Relationship Id="rId4" Type="http://schemas.openxmlformats.org/officeDocument/2006/relationships/image" Target="../media/image144.wmf"/><Relationship Id="rId9" Type="http://schemas.openxmlformats.org/officeDocument/2006/relationships/oleObject" Target="../embeddings/oleObject140.bin"/><Relationship Id="rId14" Type="http://schemas.openxmlformats.org/officeDocument/2006/relationships/image" Target="../media/image149.w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8" Type="http://schemas.openxmlformats.org/officeDocument/2006/relationships/image" Target="../media/image152.wmf"/><Relationship Id="rId13" Type="http://schemas.openxmlformats.org/officeDocument/2006/relationships/oleObject" Target="../embeddings/oleObject148.bin"/><Relationship Id="rId18" Type="http://schemas.openxmlformats.org/officeDocument/2006/relationships/image" Target="../media/image157.wmf"/><Relationship Id="rId3" Type="http://schemas.openxmlformats.org/officeDocument/2006/relationships/oleObject" Target="../embeddings/oleObject143.bin"/><Relationship Id="rId7" Type="http://schemas.openxmlformats.org/officeDocument/2006/relationships/oleObject" Target="../embeddings/oleObject145.bin"/><Relationship Id="rId12" Type="http://schemas.openxmlformats.org/officeDocument/2006/relationships/image" Target="../media/image154.wmf"/><Relationship Id="rId17" Type="http://schemas.openxmlformats.org/officeDocument/2006/relationships/oleObject" Target="../embeddings/oleObject150.bin"/><Relationship Id="rId2" Type="http://schemas.openxmlformats.org/officeDocument/2006/relationships/slideLayout" Target="../slideLayouts/slideLayout4.xml"/><Relationship Id="rId16" Type="http://schemas.openxmlformats.org/officeDocument/2006/relationships/image" Target="../media/image156.wmf"/><Relationship Id="rId1" Type="http://schemas.openxmlformats.org/officeDocument/2006/relationships/vmlDrawing" Target="../drawings/vmlDrawing34.vml"/><Relationship Id="rId6" Type="http://schemas.openxmlformats.org/officeDocument/2006/relationships/image" Target="../media/image151.wmf"/><Relationship Id="rId11" Type="http://schemas.openxmlformats.org/officeDocument/2006/relationships/oleObject" Target="../embeddings/oleObject147.bin"/><Relationship Id="rId5" Type="http://schemas.openxmlformats.org/officeDocument/2006/relationships/oleObject" Target="../embeddings/oleObject144.bin"/><Relationship Id="rId15" Type="http://schemas.openxmlformats.org/officeDocument/2006/relationships/oleObject" Target="../embeddings/oleObject149.bin"/><Relationship Id="rId10" Type="http://schemas.openxmlformats.org/officeDocument/2006/relationships/image" Target="../media/image153.wmf"/><Relationship Id="rId4" Type="http://schemas.openxmlformats.org/officeDocument/2006/relationships/image" Target="../media/image150.wmf"/><Relationship Id="rId9" Type="http://schemas.openxmlformats.org/officeDocument/2006/relationships/oleObject" Target="../embeddings/oleObject146.bin"/><Relationship Id="rId14" Type="http://schemas.openxmlformats.org/officeDocument/2006/relationships/image" Target="../media/image155.wmf"/></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46.xml.rels><?xml version="1.0" encoding="UTF-8" standalone="yes"?>
<Relationships xmlns="http://schemas.openxmlformats.org/package/2006/relationships"><Relationship Id="rId8" Type="http://schemas.openxmlformats.org/officeDocument/2006/relationships/image" Target="../media/image160.wmf"/><Relationship Id="rId13" Type="http://schemas.openxmlformats.org/officeDocument/2006/relationships/oleObject" Target="../embeddings/oleObject156.bin"/><Relationship Id="rId18" Type="http://schemas.openxmlformats.org/officeDocument/2006/relationships/image" Target="../media/image165.wmf"/><Relationship Id="rId26" Type="http://schemas.openxmlformats.org/officeDocument/2006/relationships/image" Target="../media/image169.wmf"/><Relationship Id="rId3" Type="http://schemas.openxmlformats.org/officeDocument/2006/relationships/oleObject" Target="../embeddings/oleObject151.bin"/><Relationship Id="rId21" Type="http://schemas.openxmlformats.org/officeDocument/2006/relationships/oleObject" Target="../embeddings/oleObject160.bin"/><Relationship Id="rId7" Type="http://schemas.openxmlformats.org/officeDocument/2006/relationships/oleObject" Target="../embeddings/oleObject153.bin"/><Relationship Id="rId12" Type="http://schemas.openxmlformats.org/officeDocument/2006/relationships/image" Target="../media/image162.wmf"/><Relationship Id="rId17" Type="http://schemas.openxmlformats.org/officeDocument/2006/relationships/oleObject" Target="../embeddings/oleObject158.bin"/><Relationship Id="rId25" Type="http://schemas.openxmlformats.org/officeDocument/2006/relationships/oleObject" Target="../embeddings/oleObject162.bin"/><Relationship Id="rId2" Type="http://schemas.openxmlformats.org/officeDocument/2006/relationships/slideLayout" Target="../slideLayouts/slideLayout4.xml"/><Relationship Id="rId16" Type="http://schemas.openxmlformats.org/officeDocument/2006/relationships/image" Target="../media/image164.wmf"/><Relationship Id="rId20" Type="http://schemas.openxmlformats.org/officeDocument/2006/relationships/image" Target="../media/image166.wmf"/><Relationship Id="rId1" Type="http://schemas.openxmlformats.org/officeDocument/2006/relationships/vmlDrawing" Target="../drawings/vmlDrawing35.vml"/><Relationship Id="rId6" Type="http://schemas.openxmlformats.org/officeDocument/2006/relationships/image" Target="../media/image159.wmf"/><Relationship Id="rId11" Type="http://schemas.openxmlformats.org/officeDocument/2006/relationships/oleObject" Target="../embeddings/oleObject155.bin"/><Relationship Id="rId24" Type="http://schemas.openxmlformats.org/officeDocument/2006/relationships/image" Target="../media/image168.wmf"/><Relationship Id="rId5" Type="http://schemas.openxmlformats.org/officeDocument/2006/relationships/oleObject" Target="../embeddings/oleObject152.bin"/><Relationship Id="rId15" Type="http://schemas.openxmlformats.org/officeDocument/2006/relationships/oleObject" Target="../embeddings/oleObject157.bin"/><Relationship Id="rId23" Type="http://schemas.openxmlformats.org/officeDocument/2006/relationships/oleObject" Target="../embeddings/oleObject161.bin"/><Relationship Id="rId10" Type="http://schemas.openxmlformats.org/officeDocument/2006/relationships/image" Target="../media/image161.wmf"/><Relationship Id="rId19" Type="http://schemas.openxmlformats.org/officeDocument/2006/relationships/oleObject" Target="../embeddings/oleObject159.bin"/><Relationship Id="rId4" Type="http://schemas.openxmlformats.org/officeDocument/2006/relationships/image" Target="../media/image158.wmf"/><Relationship Id="rId9" Type="http://schemas.openxmlformats.org/officeDocument/2006/relationships/oleObject" Target="../embeddings/oleObject154.bin"/><Relationship Id="rId14" Type="http://schemas.openxmlformats.org/officeDocument/2006/relationships/image" Target="../media/image163.wmf"/><Relationship Id="rId22" Type="http://schemas.openxmlformats.org/officeDocument/2006/relationships/image" Target="../media/image167.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63.bin"/><Relationship Id="rId7" Type="http://schemas.openxmlformats.org/officeDocument/2006/relationships/image" Target="../media/image171.png"/><Relationship Id="rId2" Type="http://schemas.openxmlformats.org/officeDocument/2006/relationships/slideLayout" Target="../slideLayouts/slideLayout4.xml"/><Relationship Id="rId1" Type="http://schemas.openxmlformats.org/officeDocument/2006/relationships/vmlDrawing" Target="../drawings/vmlDrawing36.vml"/><Relationship Id="rId6" Type="http://schemas.openxmlformats.org/officeDocument/2006/relationships/image" Target="../media/image170.wmf"/><Relationship Id="rId5" Type="http://schemas.openxmlformats.org/officeDocument/2006/relationships/oleObject" Target="../embeddings/oleObject164.bin"/><Relationship Id="rId4" Type="http://schemas.openxmlformats.org/officeDocument/2006/relationships/image" Target="../media/image110.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65.bin"/><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image" Target="../media/image173.wmf"/><Relationship Id="rId5" Type="http://schemas.openxmlformats.org/officeDocument/2006/relationships/oleObject" Target="../embeddings/oleObject166.bin"/><Relationship Id="rId4" Type="http://schemas.openxmlformats.org/officeDocument/2006/relationships/image" Target="../media/image172.w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167.bin"/><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74.wmf"/></Relationships>
</file>

<file path=ppt/slides/_rels/slide5.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s>
</file>

<file path=ppt/slides/_rels/slide50.xml.rels><?xml version="1.0" encoding="UTF-8" standalone="yes"?>
<Relationships xmlns="http://schemas.openxmlformats.org/package/2006/relationships"><Relationship Id="rId8" Type="http://schemas.openxmlformats.org/officeDocument/2006/relationships/image" Target="../media/image177.wmf"/><Relationship Id="rId13" Type="http://schemas.openxmlformats.org/officeDocument/2006/relationships/oleObject" Target="../embeddings/oleObject173.bin"/><Relationship Id="rId18" Type="http://schemas.openxmlformats.org/officeDocument/2006/relationships/oleObject" Target="../embeddings/oleObject175.bin"/><Relationship Id="rId3" Type="http://schemas.openxmlformats.org/officeDocument/2006/relationships/oleObject" Target="../embeddings/oleObject168.bin"/><Relationship Id="rId21" Type="http://schemas.openxmlformats.org/officeDocument/2006/relationships/image" Target="../media/image183.wmf"/><Relationship Id="rId7" Type="http://schemas.openxmlformats.org/officeDocument/2006/relationships/oleObject" Target="../embeddings/oleObject170.bin"/><Relationship Id="rId12" Type="http://schemas.openxmlformats.org/officeDocument/2006/relationships/image" Target="../media/image179.wmf"/><Relationship Id="rId17" Type="http://schemas.openxmlformats.org/officeDocument/2006/relationships/image" Target="../media/image181.wmf"/><Relationship Id="rId2" Type="http://schemas.openxmlformats.org/officeDocument/2006/relationships/slideLayout" Target="../slideLayouts/slideLayout4.xml"/><Relationship Id="rId16" Type="http://schemas.openxmlformats.org/officeDocument/2006/relationships/oleObject" Target="../embeddings/oleObject174.bin"/><Relationship Id="rId20" Type="http://schemas.openxmlformats.org/officeDocument/2006/relationships/oleObject" Target="../embeddings/oleObject176.bin"/><Relationship Id="rId1" Type="http://schemas.openxmlformats.org/officeDocument/2006/relationships/vmlDrawing" Target="../drawings/vmlDrawing39.vml"/><Relationship Id="rId6" Type="http://schemas.openxmlformats.org/officeDocument/2006/relationships/image" Target="../media/image176.wmf"/><Relationship Id="rId11" Type="http://schemas.openxmlformats.org/officeDocument/2006/relationships/oleObject" Target="../embeddings/oleObject172.bin"/><Relationship Id="rId5" Type="http://schemas.openxmlformats.org/officeDocument/2006/relationships/oleObject" Target="../embeddings/oleObject169.bin"/><Relationship Id="rId15" Type="http://schemas.openxmlformats.org/officeDocument/2006/relationships/image" Target="../media/image184.png"/><Relationship Id="rId10" Type="http://schemas.openxmlformats.org/officeDocument/2006/relationships/image" Target="../media/image178.wmf"/><Relationship Id="rId19" Type="http://schemas.openxmlformats.org/officeDocument/2006/relationships/image" Target="../media/image182.wmf"/><Relationship Id="rId4" Type="http://schemas.openxmlformats.org/officeDocument/2006/relationships/image" Target="../media/image175.wmf"/><Relationship Id="rId9" Type="http://schemas.openxmlformats.org/officeDocument/2006/relationships/oleObject" Target="../embeddings/oleObject171.bin"/><Relationship Id="rId14" Type="http://schemas.openxmlformats.org/officeDocument/2006/relationships/image" Target="../media/image180.wmf"/></Relationships>
</file>

<file path=ppt/slides/_rels/slide51.xml.rels><?xml version="1.0" encoding="UTF-8" standalone="yes"?>
<Relationships xmlns="http://schemas.openxmlformats.org/package/2006/relationships"><Relationship Id="rId8" Type="http://schemas.openxmlformats.org/officeDocument/2006/relationships/image" Target="../media/image187.wmf"/><Relationship Id="rId3" Type="http://schemas.openxmlformats.org/officeDocument/2006/relationships/oleObject" Target="../embeddings/oleObject177.bin"/><Relationship Id="rId7" Type="http://schemas.openxmlformats.org/officeDocument/2006/relationships/oleObject" Target="../embeddings/oleObject179.bin"/><Relationship Id="rId2" Type="http://schemas.openxmlformats.org/officeDocument/2006/relationships/slideLayout" Target="../slideLayouts/slideLayout4.xml"/><Relationship Id="rId1" Type="http://schemas.openxmlformats.org/officeDocument/2006/relationships/vmlDrawing" Target="../drawings/vmlDrawing40.vml"/><Relationship Id="rId6" Type="http://schemas.openxmlformats.org/officeDocument/2006/relationships/image" Target="../media/image186.wmf"/><Relationship Id="rId5" Type="http://schemas.openxmlformats.org/officeDocument/2006/relationships/oleObject" Target="../embeddings/oleObject178.bin"/><Relationship Id="rId4" Type="http://schemas.openxmlformats.org/officeDocument/2006/relationships/image" Target="../media/image185.wmf"/></Relationships>
</file>

<file path=ppt/slides/_rels/slide52.xml.rels><?xml version="1.0" encoding="UTF-8" standalone="yes"?>
<Relationships xmlns="http://schemas.openxmlformats.org/package/2006/relationships"><Relationship Id="rId8" Type="http://schemas.openxmlformats.org/officeDocument/2006/relationships/image" Target="../media/image190.wmf"/><Relationship Id="rId13" Type="http://schemas.openxmlformats.org/officeDocument/2006/relationships/oleObject" Target="../embeddings/oleObject185.bin"/><Relationship Id="rId3" Type="http://schemas.openxmlformats.org/officeDocument/2006/relationships/oleObject" Target="../embeddings/oleObject180.bin"/><Relationship Id="rId7" Type="http://schemas.openxmlformats.org/officeDocument/2006/relationships/oleObject" Target="../embeddings/oleObject182.bin"/><Relationship Id="rId12" Type="http://schemas.openxmlformats.org/officeDocument/2006/relationships/image" Target="../media/image192.wmf"/><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image" Target="../media/image189.wmf"/><Relationship Id="rId11" Type="http://schemas.openxmlformats.org/officeDocument/2006/relationships/oleObject" Target="../embeddings/oleObject184.bin"/><Relationship Id="rId5" Type="http://schemas.openxmlformats.org/officeDocument/2006/relationships/oleObject" Target="../embeddings/oleObject181.bin"/><Relationship Id="rId10" Type="http://schemas.openxmlformats.org/officeDocument/2006/relationships/image" Target="../media/image191.wmf"/><Relationship Id="rId4" Type="http://schemas.openxmlformats.org/officeDocument/2006/relationships/image" Target="../media/image188.wmf"/><Relationship Id="rId9" Type="http://schemas.openxmlformats.org/officeDocument/2006/relationships/oleObject" Target="../embeddings/oleObject183.bin"/><Relationship Id="rId14" Type="http://schemas.openxmlformats.org/officeDocument/2006/relationships/image" Target="../media/image193.wmf"/></Relationships>
</file>

<file path=ppt/slides/_rels/slide53.xml.rels><?xml version="1.0" encoding="UTF-8" standalone="yes"?>
<Relationships xmlns="http://schemas.openxmlformats.org/package/2006/relationships"><Relationship Id="rId8" Type="http://schemas.openxmlformats.org/officeDocument/2006/relationships/image" Target="../media/image196.wmf"/><Relationship Id="rId3" Type="http://schemas.openxmlformats.org/officeDocument/2006/relationships/oleObject" Target="../embeddings/oleObject186.bin"/><Relationship Id="rId7" Type="http://schemas.openxmlformats.org/officeDocument/2006/relationships/oleObject" Target="../embeddings/oleObject188.bin"/><Relationship Id="rId2" Type="http://schemas.openxmlformats.org/officeDocument/2006/relationships/slideLayout" Target="../slideLayouts/slideLayout4.xml"/><Relationship Id="rId1" Type="http://schemas.openxmlformats.org/officeDocument/2006/relationships/vmlDrawing" Target="../drawings/vmlDrawing42.vml"/><Relationship Id="rId6" Type="http://schemas.openxmlformats.org/officeDocument/2006/relationships/image" Target="../media/image195.wmf"/><Relationship Id="rId5" Type="http://schemas.openxmlformats.org/officeDocument/2006/relationships/oleObject" Target="../embeddings/oleObject187.bin"/><Relationship Id="rId4" Type="http://schemas.openxmlformats.org/officeDocument/2006/relationships/image" Target="../media/image194.w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89.bin"/><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image" Target="../media/image198.wmf"/><Relationship Id="rId5" Type="http://schemas.openxmlformats.org/officeDocument/2006/relationships/oleObject" Target="../embeddings/oleObject190.bin"/><Relationship Id="rId4" Type="http://schemas.openxmlformats.org/officeDocument/2006/relationships/image" Target="../media/image197.wmf"/></Relationships>
</file>

<file path=ppt/slides/_rels/slide55.xml.rels><?xml version="1.0" encoding="UTF-8" standalone="yes"?>
<Relationships xmlns="http://schemas.openxmlformats.org/package/2006/relationships"><Relationship Id="rId8" Type="http://schemas.openxmlformats.org/officeDocument/2006/relationships/image" Target="../media/image200.wmf"/><Relationship Id="rId3" Type="http://schemas.openxmlformats.org/officeDocument/2006/relationships/oleObject" Target="../embeddings/oleObject191.bin"/><Relationship Id="rId7" Type="http://schemas.openxmlformats.org/officeDocument/2006/relationships/oleObject" Target="../embeddings/oleObject193.bin"/><Relationship Id="rId12" Type="http://schemas.openxmlformats.org/officeDocument/2006/relationships/image" Target="../media/image202.wmf"/><Relationship Id="rId2" Type="http://schemas.openxmlformats.org/officeDocument/2006/relationships/slideLayout" Target="../slideLayouts/slideLayout4.xml"/><Relationship Id="rId1" Type="http://schemas.openxmlformats.org/officeDocument/2006/relationships/vmlDrawing" Target="../drawings/vmlDrawing44.vml"/><Relationship Id="rId6" Type="http://schemas.openxmlformats.org/officeDocument/2006/relationships/image" Target="../media/image199.wmf"/><Relationship Id="rId11" Type="http://schemas.openxmlformats.org/officeDocument/2006/relationships/oleObject" Target="../embeddings/oleObject195.bin"/><Relationship Id="rId5" Type="http://schemas.openxmlformats.org/officeDocument/2006/relationships/oleObject" Target="../embeddings/oleObject192.bin"/><Relationship Id="rId10" Type="http://schemas.openxmlformats.org/officeDocument/2006/relationships/image" Target="../media/image201.wmf"/><Relationship Id="rId4" Type="http://schemas.openxmlformats.org/officeDocument/2006/relationships/image" Target="../media/image57.wmf"/><Relationship Id="rId9" Type="http://schemas.openxmlformats.org/officeDocument/2006/relationships/oleObject" Target="../embeddings/oleObject194.bin"/></Relationships>
</file>

<file path=ppt/slides/_rels/slide56.xml.rels><?xml version="1.0" encoding="UTF-8" standalone="yes"?>
<Relationships xmlns="http://schemas.openxmlformats.org/package/2006/relationships"><Relationship Id="rId8" Type="http://schemas.openxmlformats.org/officeDocument/2006/relationships/image" Target="../media/image205.wmf"/><Relationship Id="rId13" Type="http://schemas.openxmlformats.org/officeDocument/2006/relationships/oleObject" Target="../embeddings/oleObject201.bin"/><Relationship Id="rId3" Type="http://schemas.openxmlformats.org/officeDocument/2006/relationships/oleObject" Target="../embeddings/oleObject196.bin"/><Relationship Id="rId7" Type="http://schemas.openxmlformats.org/officeDocument/2006/relationships/oleObject" Target="../embeddings/oleObject198.bin"/><Relationship Id="rId12" Type="http://schemas.openxmlformats.org/officeDocument/2006/relationships/image" Target="../media/image207.wmf"/><Relationship Id="rId2" Type="http://schemas.openxmlformats.org/officeDocument/2006/relationships/slideLayout" Target="../slideLayouts/slideLayout4.xml"/><Relationship Id="rId16" Type="http://schemas.openxmlformats.org/officeDocument/2006/relationships/image" Target="../media/image209.wmf"/><Relationship Id="rId1" Type="http://schemas.openxmlformats.org/officeDocument/2006/relationships/vmlDrawing" Target="../drawings/vmlDrawing45.vml"/><Relationship Id="rId6" Type="http://schemas.openxmlformats.org/officeDocument/2006/relationships/image" Target="../media/image204.wmf"/><Relationship Id="rId11" Type="http://schemas.openxmlformats.org/officeDocument/2006/relationships/oleObject" Target="../embeddings/oleObject200.bin"/><Relationship Id="rId5" Type="http://schemas.openxmlformats.org/officeDocument/2006/relationships/oleObject" Target="../embeddings/oleObject197.bin"/><Relationship Id="rId15" Type="http://schemas.openxmlformats.org/officeDocument/2006/relationships/oleObject" Target="../embeddings/oleObject202.bin"/><Relationship Id="rId10" Type="http://schemas.openxmlformats.org/officeDocument/2006/relationships/image" Target="../media/image206.wmf"/><Relationship Id="rId4" Type="http://schemas.openxmlformats.org/officeDocument/2006/relationships/image" Target="../media/image203.wmf"/><Relationship Id="rId9" Type="http://schemas.openxmlformats.org/officeDocument/2006/relationships/oleObject" Target="../embeddings/oleObject199.bin"/><Relationship Id="rId14" Type="http://schemas.openxmlformats.org/officeDocument/2006/relationships/image" Target="../media/image208.wmf"/></Relationships>
</file>

<file path=ppt/slides/_rels/slide57.xml.rels><?xml version="1.0" encoding="UTF-8" standalone="yes"?>
<Relationships xmlns="http://schemas.openxmlformats.org/package/2006/relationships"><Relationship Id="rId8" Type="http://schemas.openxmlformats.org/officeDocument/2006/relationships/image" Target="../media/image212.wmf"/><Relationship Id="rId3" Type="http://schemas.openxmlformats.org/officeDocument/2006/relationships/oleObject" Target="../embeddings/oleObject203.bin"/><Relationship Id="rId7" Type="http://schemas.openxmlformats.org/officeDocument/2006/relationships/oleObject" Target="../embeddings/oleObject205.bin"/><Relationship Id="rId2" Type="http://schemas.openxmlformats.org/officeDocument/2006/relationships/slideLayout" Target="../slideLayouts/slideLayout4.xml"/><Relationship Id="rId1" Type="http://schemas.openxmlformats.org/officeDocument/2006/relationships/vmlDrawing" Target="../drawings/vmlDrawing46.vml"/><Relationship Id="rId6" Type="http://schemas.openxmlformats.org/officeDocument/2006/relationships/image" Target="../media/image211.wmf"/><Relationship Id="rId5" Type="http://schemas.openxmlformats.org/officeDocument/2006/relationships/oleObject" Target="../embeddings/oleObject204.bin"/><Relationship Id="rId4" Type="http://schemas.openxmlformats.org/officeDocument/2006/relationships/image" Target="../media/image210.wmf"/></Relationships>
</file>

<file path=ppt/slides/_rels/slide58.xml.rels><?xml version="1.0" encoding="UTF-8" standalone="yes"?>
<Relationships xmlns="http://schemas.openxmlformats.org/package/2006/relationships"><Relationship Id="rId8" Type="http://schemas.openxmlformats.org/officeDocument/2006/relationships/image" Target="../media/image215.wmf"/><Relationship Id="rId13" Type="http://schemas.openxmlformats.org/officeDocument/2006/relationships/oleObject" Target="../embeddings/oleObject211.bin"/><Relationship Id="rId3" Type="http://schemas.openxmlformats.org/officeDocument/2006/relationships/oleObject" Target="../embeddings/oleObject206.bin"/><Relationship Id="rId7" Type="http://schemas.openxmlformats.org/officeDocument/2006/relationships/oleObject" Target="../embeddings/oleObject208.bin"/><Relationship Id="rId12" Type="http://schemas.openxmlformats.org/officeDocument/2006/relationships/image" Target="../media/image217.wmf"/><Relationship Id="rId2" Type="http://schemas.openxmlformats.org/officeDocument/2006/relationships/slideLayout" Target="../slideLayouts/slideLayout4.xml"/><Relationship Id="rId1" Type="http://schemas.openxmlformats.org/officeDocument/2006/relationships/vmlDrawing" Target="../drawings/vmlDrawing47.vml"/><Relationship Id="rId6" Type="http://schemas.openxmlformats.org/officeDocument/2006/relationships/image" Target="../media/image214.wmf"/><Relationship Id="rId11" Type="http://schemas.openxmlformats.org/officeDocument/2006/relationships/oleObject" Target="../embeddings/oleObject210.bin"/><Relationship Id="rId5" Type="http://schemas.openxmlformats.org/officeDocument/2006/relationships/oleObject" Target="../embeddings/oleObject207.bin"/><Relationship Id="rId10" Type="http://schemas.openxmlformats.org/officeDocument/2006/relationships/image" Target="../media/image216.wmf"/><Relationship Id="rId4" Type="http://schemas.openxmlformats.org/officeDocument/2006/relationships/image" Target="../media/image213.wmf"/><Relationship Id="rId9" Type="http://schemas.openxmlformats.org/officeDocument/2006/relationships/oleObject" Target="../embeddings/oleObject209.bin"/><Relationship Id="rId14" Type="http://schemas.openxmlformats.org/officeDocument/2006/relationships/image" Target="../media/image218.wmf"/></Relationships>
</file>

<file path=ppt/slides/_rels/slide59.xml.rels><?xml version="1.0" encoding="UTF-8" standalone="yes"?>
<Relationships xmlns="http://schemas.openxmlformats.org/package/2006/relationships"><Relationship Id="rId8" Type="http://schemas.openxmlformats.org/officeDocument/2006/relationships/image" Target="../media/image221.wmf"/><Relationship Id="rId13" Type="http://schemas.openxmlformats.org/officeDocument/2006/relationships/image" Target="../media/image223.wmf"/><Relationship Id="rId3" Type="http://schemas.openxmlformats.org/officeDocument/2006/relationships/oleObject" Target="../embeddings/oleObject212.bin"/><Relationship Id="rId7" Type="http://schemas.openxmlformats.org/officeDocument/2006/relationships/oleObject" Target="../embeddings/oleObject214.bin"/><Relationship Id="rId12" Type="http://schemas.openxmlformats.org/officeDocument/2006/relationships/oleObject" Target="../embeddings/oleObject217.bin"/><Relationship Id="rId2" Type="http://schemas.openxmlformats.org/officeDocument/2006/relationships/slideLayout" Target="../slideLayouts/slideLayout4.xml"/><Relationship Id="rId1" Type="http://schemas.openxmlformats.org/officeDocument/2006/relationships/vmlDrawing" Target="../drawings/vmlDrawing48.vml"/><Relationship Id="rId6" Type="http://schemas.openxmlformats.org/officeDocument/2006/relationships/image" Target="../media/image220.wmf"/><Relationship Id="rId11" Type="http://schemas.openxmlformats.org/officeDocument/2006/relationships/image" Target="../media/image222.wmf"/><Relationship Id="rId5" Type="http://schemas.openxmlformats.org/officeDocument/2006/relationships/oleObject" Target="../embeddings/oleObject213.bin"/><Relationship Id="rId10" Type="http://schemas.openxmlformats.org/officeDocument/2006/relationships/oleObject" Target="../embeddings/oleObject216.bin"/><Relationship Id="rId4" Type="http://schemas.openxmlformats.org/officeDocument/2006/relationships/image" Target="../media/image219.wmf"/><Relationship Id="rId9" Type="http://schemas.openxmlformats.org/officeDocument/2006/relationships/oleObject" Target="../embeddings/oleObject215.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12.wmf"/><Relationship Id="rId5" Type="http://schemas.openxmlformats.org/officeDocument/2006/relationships/oleObject" Target="../embeddings/oleObject5.bin"/><Relationship Id="rId4" Type="http://schemas.openxmlformats.org/officeDocument/2006/relationships/image" Target="../media/image11.wmf"/></Relationships>
</file>

<file path=ppt/slides/_rels/slide60.xml.rels><?xml version="1.0" encoding="UTF-8" standalone="yes"?>
<Relationships xmlns="http://schemas.openxmlformats.org/package/2006/relationships"><Relationship Id="rId8" Type="http://schemas.openxmlformats.org/officeDocument/2006/relationships/oleObject" Target="../embeddings/oleObject220.bin"/><Relationship Id="rId3" Type="http://schemas.openxmlformats.org/officeDocument/2006/relationships/oleObject" Target="../embeddings/oleObject218.bin"/><Relationship Id="rId7" Type="http://schemas.openxmlformats.org/officeDocument/2006/relationships/image" Target="../media/image224.emf"/><Relationship Id="rId2" Type="http://schemas.openxmlformats.org/officeDocument/2006/relationships/slideLayout" Target="../slideLayouts/slideLayout4.xml"/><Relationship Id="rId1" Type="http://schemas.openxmlformats.org/officeDocument/2006/relationships/vmlDrawing" Target="../drawings/vmlDrawing49.vml"/><Relationship Id="rId6" Type="http://schemas.openxmlformats.org/officeDocument/2006/relationships/image" Target="../media/image223.wmf"/><Relationship Id="rId5" Type="http://schemas.openxmlformats.org/officeDocument/2006/relationships/oleObject" Target="../embeddings/oleObject219.bin"/><Relationship Id="rId10" Type="http://schemas.openxmlformats.org/officeDocument/2006/relationships/image" Target="../media/image225.png"/><Relationship Id="rId4" Type="http://schemas.openxmlformats.org/officeDocument/2006/relationships/image" Target="../media/image222.wmf"/><Relationship Id="rId9" Type="http://schemas.openxmlformats.org/officeDocument/2006/relationships/image" Target="../media/image220.wmf"/></Relationships>
</file>

<file path=ppt/slides/_rels/slide61.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slideLayout" Target="../slideLayouts/slideLayout4.xml"/><Relationship Id="rId1" Type="http://schemas.openxmlformats.org/officeDocument/2006/relationships/tags" Target="../tags/tag6.xml"/><Relationship Id="rId4" Type="http://schemas.microsoft.com/office/2007/relationships/hdphoto" Target="../media/hdphoto3.wdp"/></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223.bin"/><Relationship Id="rId3" Type="http://schemas.openxmlformats.org/officeDocument/2006/relationships/oleObject" Target="../embeddings/oleObject221.bin"/><Relationship Id="rId7" Type="http://schemas.openxmlformats.org/officeDocument/2006/relationships/image" Target="../media/image228.wmf"/><Relationship Id="rId2" Type="http://schemas.openxmlformats.org/officeDocument/2006/relationships/slideLayout" Target="../slideLayouts/slideLayout4.xml"/><Relationship Id="rId1" Type="http://schemas.openxmlformats.org/officeDocument/2006/relationships/vmlDrawing" Target="../drawings/vmlDrawing50.vml"/><Relationship Id="rId6" Type="http://schemas.openxmlformats.org/officeDocument/2006/relationships/oleObject" Target="../embeddings/oleObject222.bin"/><Relationship Id="rId5" Type="http://schemas.openxmlformats.org/officeDocument/2006/relationships/image" Target="../media/image230.png"/><Relationship Id="rId4" Type="http://schemas.openxmlformats.org/officeDocument/2006/relationships/image" Target="../media/image227.wmf"/><Relationship Id="rId9" Type="http://schemas.openxmlformats.org/officeDocument/2006/relationships/image" Target="../media/image229.wmf"/></Relationships>
</file>

<file path=ppt/slides/_rels/slide64.xml.rels><?xml version="1.0" encoding="UTF-8" standalone="yes"?>
<Relationships xmlns="http://schemas.openxmlformats.org/package/2006/relationships"><Relationship Id="rId8" Type="http://schemas.openxmlformats.org/officeDocument/2006/relationships/image" Target="../media/image233.wmf"/><Relationship Id="rId13" Type="http://schemas.openxmlformats.org/officeDocument/2006/relationships/oleObject" Target="../embeddings/oleObject229.bin"/><Relationship Id="rId18" Type="http://schemas.openxmlformats.org/officeDocument/2006/relationships/image" Target="../media/image238.wmf"/><Relationship Id="rId3" Type="http://schemas.openxmlformats.org/officeDocument/2006/relationships/oleObject" Target="../embeddings/oleObject224.bin"/><Relationship Id="rId21" Type="http://schemas.openxmlformats.org/officeDocument/2006/relationships/oleObject" Target="../embeddings/oleObject233.bin"/><Relationship Id="rId7" Type="http://schemas.openxmlformats.org/officeDocument/2006/relationships/oleObject" Target="../embeddings/oleObject226.bin"/><Relationship Id="rId12" Type="http://schemas.openxmlformats.org/officeDocument/2006/relationships/image" Target="../media/image235.wmf"/><Relationship Id="rId17" Type="http://schemas.openxmlformats.org/officeDocument/2006/relationships/oleObject" Target="../embeddings/oleObject231.bin"/><Relationship Id="rId2" Type="http://schemas.openxmlformats.org/officeDocument/2006/relationships/slideLayout" Target="../slideLayouts/slideLayout4.xml"/><Relationship Id="rId16" Type="http://schemas.openxmlformats.org/officeDocument/2006/relationships/image" Target="../media/image237.wmf"/><Relationship Id="rId20" Type="http://schemas.openxmlformats.org/officeDocument/2006/relationships/image" Target="../media/image239.wmf"/><Relationship Id="rId1" Type="http://schemas.openxmlformats.org/officeDocument/2006/relationships/vmlDrawing" Target="../drawings/vmlDrawing51.vml"/><Relationship Id="rId6" Type="http://schemas.openxmlformats.org/officeDocument/2006/relationships/image" Target="../media/image232.wmf"/><Relationship Id="rId11" Type="http://schemas.openxmlformats.org/officeDocument/2006/relationships/oleObject" Target="../embeddings/oleObject228.bin"/><Relationship Id="rId5" Type="http://schemas.openxmlformats.org/officeDocument/2006/relationships/oleObject" Target="../embeddings/oleObject225.bin"/><Relationship Id="rId15" Type="http://schemas.openxmlformats.org/officeDocument/2006/relationships/oleObject" Target="../embeddings/oleObject230.bin"/><Relationship Id="rId10" Type="http://schemas.openxmlformats.org/officeDocument/2006/relationships/image" Target="../media/image234.wmf"/><Relationship Id="rId19" Type="http://schemas.openxmlformats.org/officeDocument/2006/relationships/oleObject" Target="../embeddings/oleObject232.bin"/><Relationship Id="rId4" Type="http://schemas.openxmlformats.org/officeDocument/2006/relationships/image" Target="../media/image231.wmf"/><Relationship Id="rId9" Type="http://schemas.openxmlformats.org/officeDocument/2006/relationships/oleObject" Target="../embeddings/oleObject227.bin"/><Relationship Id="rId14" Type="http://schemas.openxmlformats.org/officeDocument/2006/relationships/image" Target="../media/image236.wmf"/><Relationship Id="rId22" Type="http://schemas.openxmlformats.org/officeDocument/2006/relationships/image" Target="../media/image240.wmf"/></Relationships>
</file>

<file path=ppt/slides/_rels/slide65.xml.rels><?xml version="1.0" encoding="UTF-8" standalone="yes"?>
<Relationships xmlns="http://schemas.openxmlformats.org/package/2006/relationships"><Relationship Id="rId8" Type="http://schemas.openxmlformats.org/officeDocument/2006/relationships/image" Target="../media/image243.wmf"/><Relationship Id="rId13" Type="http://schemas.openxmlformats.org/officeDocument/2006/relationships/oleObject" Target="../embeddings/oleObject239.bin"/><Relationship Id="rId18" Type="http://schemas.openxmlformats.org/officeDocument/2006/relationships/image" Target="../media/image248.wmf"/><Relationship Id="rId3" Type="http://schemas.openxmlformats.org/officeDocument/2006/relationships/oleObject" Target="../embeddings/oleObject234.bin"/><Relationship Id="rId7" Type="http://schemas.openxmlformats.org/officeDocument/2006/relationships/oleObject" Target="../embeddings/oleObject236.bin"/><Relationship Id="rId12" Type="http://schemas.openxmlformats.org/officeDocument/2006/relationships/image" Target="../media/image245.wmf"/><Relationship Id="rId17" Type="http://schemas.openxmlformats.org/officeDocument/2006/relationships/oleObject" Target="../embeddings/oleObject241.bin"/><Relationship Id="rId2" Type="http://schemas.openxmlformats.org/officeDocument/2006/relationships/slideLayout" Target="../slideLayouts/slideLayout4.xml"/><Relationship Id="rId16" Type="http://schemas.openxmlformats.org/officeDocument/2006/relationships/image" Target="../media/image247.wmf"/><Relationship Id="rId1" Type="http://schemas.openxmlformats.org/officeDocument/2006/relationships/vmlDrawing" Target="../drawings/vmlDrawing52.vml"/><Relationship Id="rId6" Type="http://schemas.openxmlformats.org/officeDocument/2006/relationships/image" Target="../media/image242.wmf"/><Relationship Id="rId11" Type="http://schemas.openxmlformats.org/officeDocument/2006/relationships/oleObject" Target="../embeddings/oleObject238.bin"/><Relationship Id="rId5" Type="http://schemas.openxmlformats.org/officeDocument/2006/relationships/oleObject" Target="../embeddings/oleObject235.bin"/><Relationship Id="rId15" Type="http://schemas.openxmlformats.org/officeDocument/2006/relationships/oleObject" Target="../embeddings/oleObject240.bin"/><Relationship Id="rId10" Type="http://schemas.openxmlformats.org/officeDocument/2006/relationships/image" Target="../media/image244.wmf"/><Relationship Id="rId4" Type="http://schemas.openxmlformats.org/officeDocument/2006/relationships/image" Target="../media/image241.wmf"/><Relationship Id="rId9" Type="http://schemas.openxmlformats.org/officeDocument/2006/relationships/oleObject" Target="../embeddings/oleObject237.bin"/><Relationship Id="rId14" Type="http://schemas.openxmlformats.org/officeDocument/2006/relationships/image" Target="../media/image246.wmf"/></Relationships>
</file>

<file path=ppt/slides/_rels/slide66.xml.rels><?xml version="1.0" encoding="UTF-8" standalone="yes"?>
<Relationships xmlns="http://schemas.openxmlformats.org/package/2006/relationships"><Relationship Id="rId8" Type="http://schemas.openxmlformats.org/officeDocument/2006/relationships/image" Target="../media/image251.wmf"/><Relationship Id="rId13" Type="http://schemas.openxmlformats.org/officeDocument/2006/relationships/oleObject" Target="../embeddings/oleObject247.bin"/><Relationship Id="rId3" Type="http://schemas.openxmlformats.org/officeDocument/2006/relationships/oleObject" Target="../embeddings/oleObject242.bin"/><Relationship Id="rId7" Type="http://schemas.openxmlformats.org/officeDocument/2006/relationships/oleObject" Target="../embeddings/oleObject244.bin"/><Relationship Id="rId12" Type="http://schemas.openxmlformats.org/officeDocument/2006/relationships/image" Target="../media/image253.wmf"/><Relationship Id="rId2" Type="http://schemas.openxmlformats.org/officeDocument/2006/relationships/slideLayout" Target="../slideLayouts/slideLayout4.xml"/><Relationship Id="rId1" Type="http://schemas.openxmlformats.org/officeDocument/2006/relationships/vmlDrawing" Target="../drawings/vmlDrawing53.vml"/><Relationship Id="rId6" Type="http://schemas.openxmlformats.org/officeDocument/2006/relationships/image" Target="../media/image250.wmf"/><Relationship Id="rId11" Type="http://schemas.openxmlformats.org/officeDocument/2006/relationships/oleObject" Target="../embeddings/oleObject246.bin"/><Relationship Id="rId5" Type="http://schemas.openxmlformats.org/officeDocument/2006/relationships/oleObject" Target="../embeddings/oleObject243.bin"/><Relationship Id="rId10" Type="http://schemas.openxmlformats.org/officeDocument/2006/relationships/image" Target="../media/image252.wmf"/><Relationship Id="rId4" Type="http://schemas.openxmlformats.org/officeDocument/2006/relationships/image" Target="../media/image249.wmf"/><Relationship Id="rId9" Type="http://schemas.openxmlformats.org/officeDocument/2006/relationships/oleObject" Target="../embeddings/oleObject245.bin"/><Relationship Id="rId14" Type="http://schemas.openxmlformats.org/officeDocument/2006/relationships/image" Target="../media/image254.wmf"/></Relationships>
</file>

<file path=ppt/slides/_rels/slide67.xml.rels><?xml version="1.0" encoding="UTF-8" standalone="yes"?>
<Relationships xmlns="http://schemas.openxmlformats.org/package/2006/relationships"><Relationship Id="rId8" Type="http://schemas.openxmlformats.org/officeDocument/2006/relationships/oleObject" Target="../embeddings/oleObject250.bin"/><Relationship Id="rId13" Type="http://schemas.openxmlformats.org/officeDocument/2006/relationships/image" Target="../media/image259.wmf"/><Relationship Id="rId3" Type="http://schemas.openxmlformats.org/officeDocument/2006/relationships/slideLayout" Target="../slideLayouts/slideLayout4.xml"/><Relationship Id="rId7" Type="http://schemas.openxmlformats.org/officeDocument/2006/relationships/image" Target="../media/image256.wmf"/><Relationship Id="rId12" Type="http://schemas.openxmlformats.org/officeDocument/2006/relationships/oleObject" Target="../embeddings/oleObject252.bin"/><Relationship Id="rId2" Type="http://schemas.openxmlformats.org/officeDocument/2006/relationships/tags" Target="../tags/tag7.xml"/><Relationship Id="rId1" Type="http://schemas.openxmlformats.org/officeDocument/2006/relationships/vmlDrawing" Target="../drawings/vmlDrawing54.vml"/><Relationship Id="rId6" Type="http://schemas.openxmlformats.org/officeDocument/2006/relationships/oleObject" Target="../embeddings/oleObject249.bin"/><Relationship Id="rId11" Type="http://schemas.openxmlformats.org/officeDocument/2006/relationships/image" Target="../media/image258.wmf"/><Relationship Id="rId5" Type="http://schemas.openxmlformats.org/officeDocument/2006/relationships/image" Target="../media/image255.wmf"/><Relationship Id="rId10" Type="http://schemas.openxmlformats.org/officeDocument/2006/relationships/oleObject" Target="../embeddings/oleObject251.bin"/><Relationship Id="rId4" Type="http://schemas.openxmlformats.org/officeDocument/2006/relationships/oleObject" Target="../embeddings/oleObject248.bin"/><Relationship Id="rId9" Type="http://schemas.openxmlformats.org/officeDocument/2006/relationships/image" Target="../media/image257.wmf"/></Relationships>
</file>

<file path=ppt/slides/_rels/slide68.xml.rels><?xml version="1.0" encoding="UTF-8" standalone="yes"?>
<Relationships xmlns="http://schemas.openxmlformats.org/package/2006/relationships"><Relationship Id="rId8" Type="http://schemas.openxmlformats.org/officeDocument/2006/relationships/image" Target="../media/image260.wmf"/><Relationship Id="rId3" Type="http://schemas.openxmlformats.org/officeDocument/2006/relationships/image" Target="../media/image261.emf"/><Relationship Id="rId7" Type="http://schemas.openxmlformats.org/officeDocument/2006/relationships/oleObject" Target="../embeddings/oleObject254.bin"/><Relationship Id="rId2" Type="http://schemas.openxmlformats.org/officeDocument/2006/relationships/slideLayout" Target="../slideLayouts/slideLayout4.xml"/><Relationship Id="rId1" Type="http://schemas.openxmlformats.org/officeDocument/2006/relationships/vmlDrawing" Target="../drawings/vmlDrawing55.vml"/><Relationship Id="rId6" Type="http://schemas.openxmlformats.org/officeDocument/2006/relationships/image" Target="../media/image259.wmf"/><Relationship Id="rId5" Type="http://schemas.openxmlformats.org/officeDocument/2006/relationships/oleObject" Target="../embeddings/oleObject253.bin"/><Relationship Id="rId4" Type="http://schemas.openxmlformats.org/officeDocument/2006/relationships/image" Target="../media/image262.emf"/></Relationships>
</file>

<file path=ppt/slides/_rels/slide69.xml.rels><?xml version="1.0" encoding="UTF-8" standalone="yes"?>
<Relationships xmlns="http://schemas.openxmlformats.org/package/2006/relationships"><Relationship Id="rId8" Type="http://schemas.openxmlformats.org/officeDocument/2006/relationships/image" Target="../media/image265.wmf"/><Relationship Id="rId13" Type="http://schemas.openxmlformats.org/officeDocument/2006/relationships/oleObject" Target="../embeddings/oleObject260.bin"/><Relationship Id="rId3" Type="http://schemas.openxmlformats.org/officeDocument/2006/relationships/oleObject" Target="../embeddings/oleObject255.bin"/><Relationship Id="rId7" Type="http://schemas.openxmlformats.org/officeDocument/2006/relationships/oleObject" Target="../embeddings/oleObject257.bin"/><Relationship Id="rId12" Type="http://schemas.openxmlformats.org/officeDocument/2006/relationships/image" Target="../media/image267.wmf"/><Relationship Id="rId2" Type="http://schemas.openxmlformats.org/officeDocument/2006/relationships/slideLayout" Target="../slideLayouts/slideLayout4.xml"/><Relationship Id="rId1" Type="http://schemas.openxmlformats.org/officeDocument/2006/relationships/vmlDrawing" Target="../drawings/vmlDrawing56.vml"/><Relationship Id="rId6" Type="http://schemas.openxmlformats.org/officeDocument/2006/relationships/image" Target="../media/image264.wmf"/><Relationship Id="rId11" Type="http://schemas.openxmlformats.org/officeDocument/2006/relationships/oleObject" Target="../embeddings/oleObject259.bin"/><Relationship Id="rId5" Type="http://schemas.openxmlformats.org/officeDocument/2006/relationships/oleObject" Target="../embeddings/oleObject256.bin"/><Relationship Id="rId10" Type="http://schemas.openxmlformats.org/officeDocument/2006/relationships/image" Target="../media/image266.wmf"/><Relationship Id="rId4" Type="http://schemas.openxmlformats.org/officeDocument/2006/relationships/image" Target="../media/image263.wmf"/><Relationship Id="rId9" Type="http://schemas.openxmlformats.org/officeDocument/2006/relationships/oleObject" Target="../embeddings/oleObject258.bin"/><Relationship Id="rId14" Type="http://schemas.openxmlformats.org/officeDocument/2006/relationships/image" Target="../media/image268.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8" Type="http://schemas.openxmlformats.org/officeDocument/2006/relationships/image" Target="../media/image271.wmf"/><Relationship Id="rId13" Type="http://schemas.openxmlformats.org/officeDocument/2006/relationships/oleObject" Target="../embeddings/oleObject266.bin"/><Relationship Id="rId18" Type="http://schemas.openxmlformats.org/officeDocument/2006/relationships/image" Target="../media/image275.wmf"/><Relationship Id="rId3" Type="http://schemas.openxmlformats.org/officeDocument/2006/relationships/oleObject" Target="../embeddings/oleObject261.bin"/><Relationship Id="rId7" Type="http://schemas.openxmlformats.org/officeDocument/2006/relationships/oleObject" Target="../embeddings/oleObject263.bin"/><Relationship Id="rId12" Type="http://schemas.openxmlformats.org/officeDocument/2006/relationships/image" Target="../media/image273.wmf"/><Relationship Id="rId17" Type="http://schemas.openxmlformats.org/officeDocument/2006/relationships/oleObject" Target="../embeddings/oleObject268.bin"/><Relationship Id="rId2" Type="http://schemas.openxmlformats.org/officeDocument/2006/relationships/slideLayout" Target="../slideLayouts/slideLayout4.xml"/><Relationship Id="rId16" Type="http://schemas.openxmlformats.org/officeDocument/2006/relationships/image" Target="../media/image267.wmf"/><Relationship Id="rId1" Type="http://schemas.openxmlformats.org/officeDocument/2006/relationships/vmlDrawing" Target="../drawings/vmlDrawing57.vml"/><Relationship Id="rId6" Type="http://schemas.openxmlformats.org/officeDocument/2006/relationships/image" Target="../media/image270.wmf"/><Relationship Id="rId11" Type="http://schemas.openxmlformats.org/officeDocument/2006/relationships/oleObject" Target="../embeddings/oleObject265.bin"/><Relationship Id="rId5" Type="http://schemas.openxmlformats.org/officeDocument/2006/relationships/oleObject" Target="../embeddings/oleObject262.bin"/><Relationship Id="rId15" Type="http://schemas.openxmlformats.org/officeDocument/2006/relationships/oleObject" Target="../embeddings/oleObject267.bin"/><Relationship Id="rId10" Type="http://schemas.openxmlformats.org/officeDocument/2006/relationships/image" Target="../media/image272.wmf"/><Relationship Id="rId4" Type="http://schemas.openxmlformats.org/officeDocument/2006/relationships/image" Target="../media/image269.wmf"/><Relationship Id="rId9" Type="http://schemas.openxmlformats.org/officeDocument/2006/relationships/oleObject" Target="../embeddings/oleObject264.bin"/><Relationship Id="rId14" Type="http://schemas.openxmlformats.org/officeDocument/2006/relationships/image" Target="../media/image274.wmf"/></Relationships>
</file>

<file path=ppt/slides/_rels/slide71.xml.rels><?xml version="1.0" encoding="UTF-8" standalone="yes"?>
<Relationships xmlns="http://schemas.openxmlformats.org/package/2006/relationships"><Relationship Id="rId8" Type="http://schemas.openxmlformats.org/officeDocument/2006/relationships/image" Target="../media/image278.wmf"/><Relationship Id="rId3" Type="http://schemas.openxmlformats.org/officeDocument/2006/relationships/oleObject" Target="../embeddings/oleObject269.bin"/><Relationship Id="rId7" Type="http://schemas.openxmlformats.org/officeDocument/2006/relationships/oleObject" Target="../embeddings/oleObject271.bin"/><Relationship Id="rId2" Type="http://schemas.openxmlformats.org/officeDocument/2006/relationships/slideLayout" Target="../slideLayouts/slideLayout4.xml"/><Relationship Id="rId1" Type="http://schemas.openxmlformats.org/officeDocument/2006/relationships/vmlDrawing" Target="../drawings/vmlDrawing58.vml"/><Relationship Id="rId6" Type="http://schemas.openxmlformats.org/officeDocument/2006/relationships/image" Target="../media/image277.wmf"/><Relationship Id="rId5" Type="http://schemas.openxmlformats.org/officeDocument/2006/relationships/oleObject" Target="../embeddings/oleObject270.bin"/><Relationship Id="rId10" Type="http://schemas.openxmlformats.org/officeDocument/2006/relationships/image" Target="../media/image279.wmf"/><Relationship Id="rId4" Type="http://schemas.openxmlformats.org/officeDocument/2006/relationships/image" Target="../media/image276.wmf"/><Relationship Id="rId9" Type="http://schemas.openxmlformats.org/officeDocument/2006/relationships/oleObject" Target="../embeddings/oleObject272.bin"/></Relationships>
</file>

<file path=ppt/slides/_rels/slide72.xml.rels><?xml version="1.0" encoding="UTF-8" standalone="yes"?>
<Relationships xmlns="http://schemas.openxmlformats.org/package/2006/relationships"><Relationship Id="rId8" Type="http://schemas.openxmlformats.org/officeDocument/2006/relationships/image" Target="../media/image282.wmf"/><Relationship Id="rId3" Type="http://schemas.openxmlformats.org/officeDocument/2006/relationships/oleObject" Target="../embeddings/oleObject273.bin"/><Relationship Id="rId7" Type="http://schemas.openxmlformats.org/officeDocument/2006/relationships/oleObject" Target="../embeddings/oleObject275.bin"/><Relationship Id="rId2" Type="http://schemas.openxmlformats.org/officeDocument/2006/relationships/slideLayout" Target="../slideLayouts/slideLayout4.xml"/><Relationship Id="rId1" Type="http://schemas.openxmlformats.org/officeDocument/2006/relationships/vmlDrawing" Target="../drawings/vmlDrawing59.vml"/><Relationship Id="rId6" Type="http://schemas.openxmlformats.org/officeDocument/2006/relationships/image" Target="../media/image281.wmf"/><Relationship Id="rId5" Type="http://schemas.openxmlformats.org/officeDocument/2006/relationships/oleObject" Target="../embeddings/oleObject274.bin"/><Relationship Id="rId10" Type="http://schemas.openxmlformats.org/officeDocument/2006/relationships/image" Target="../media/image283.wmf"/><Relationship Id="rId4" Type="http://schemas.openxmlformats.org/officeDocument/2006/relationships/image" Target="../media/image280.wmf"/><Relationship Id="rId9" Type="http://schemas.openxmlformats.org/officeDocument/2006/relationships/oleObject" Target="../embeddings/oleObject276.bin"/></Relationships>
</file>

<file path=ppt/slides/_rels/slide73.xml.rels><?xml version="1.0" encoding="UTF-8" standalone="yes"?>
<Relationships xmlns="http://schemas.openxmlformats.org/package/2006/relationships"><Relationship Id="rId3" Type="http://schemas.openxmlformats.org/officeDocument/2006/relationships/image" Target="../media/image285.emf"/><Relationship Id="rId2" Type="http://schemas.openxmlformats.org/officeDocument/2006/relationships/image" Target="../media/image284.emf"/><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image" Target="../media/image287.emf"/><Relationship Id="rId2" Type="http://schemas.openxmlformats.org/officeDocument/2006/relationships/image" Target="../media/image286.emf"/><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4.wmf"/><Relationship Id="rId5" Type="http://schemas.openxmlformats.org/officeDocument/2006/relationships/oleObject" Target="../embeddings/oleObject7.bin"/><Relationship Id="rId4" Type="http://schemas.openxmlformats.org/officeDocument/2006/relationships/image" Target="../media/image13.wmf"/><Relationship Id="rId9"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459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515938" y="1139649"/>
            <a:ext cx="716756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en-US" altLang="zh-CN" sz="2400" b="1" dirty="0">
                <a:solidFill>
                  <a:srgbClr val="C00000"/>
                </a:solidFill>
                <a:latin typeface="+mj-ea"/>
                <a:ea typeface="+mj-ea"/>
              </a:rPr>
              <a:t>(4</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离散控制系统</a:t>
            </a:r>
            <a:r>
              <a:rPr lang="zh-CN" altLang="en-US" sz="2400" b="1" dirty="0">
                <a:solidFill>
                  <a:srgbClr val="C00000"/>
                </a:solidFill>
                <a:latin typeface="+mj-ea"/>
                <a:ea typeface="+mj-ea"/>
              </a:rPr>
              <a:t>（计算机控制系统）的主要特点</a:t>
            </a:r>
          </a:p>
        </p:txBody>
      </p:sp>
      <p:sp>
        <p:nvSpPr>
          <p:cNvPr id="4" name="Text Box 7"/>
          <p:cNvSpPr txBox="1">
            <a:spLocks noChangeArrowheads="1"/>
          </p:cNvSpPr>
          <p:nvPr/>
        </p:nvSpPr>
        <p:spPr bwMode="auto">
          <a:xfrm>
            <a:off x="515939" y="2889087"/>
            <a:ext cx="48053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由此引申出不少控制优势</a:t>
            </a:r>
            <a:r>
              <a:rPr lang="zh-CN" altLang="en-US" sz="2400" dirty="0" smtClean="0">
                <a:latin typeface="+mn-ea"/>
                <a:ea typeface="+mn-ea"/>
              </a:rPr>
              <a:t>：</a:t>
            </a:r>
            <a:endParaRPr lang="zh-CN" altLang="en-US" sz="2400" dirty="0">
              <a:latin typeface="+mn-ea"/>
              <a:ea typeface="+mn-ea"/>
            </a:endParaRPr>
          </a:p>
        </p:txBody>
      </p:sp>
      <p:sp>
        <p:nvSpPr>
          <p:cNvPr id="5" name="Text Box 12"/>
          <p:cNvSpPr txBox="1">
            <a:spLocks noChangeArrowheads="1"/>
          </p:cNvSpPr>
          <p:nvPr/>
        </p:nvSpPr>
        <p:spPr bwMode="auto">
          <a:xfrm>
            <a:off x="1041400" y="5776913"/>
            <a:ext cx="10020300" cy="510778"/>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dirty="0">
                <a:solidFill>
                  <a:srgbClr val="C00000"/>
                </a:solidFill>
                <a:latin typeface="+mj-ea"/>
                <a:ea typeface="+mj-ea"/>
              </a:rPr>
              <a:t>离散控制系统的知识是计算机控制技术的基础</a:t>
            </a:r>
          </a:p>
        </p:txBody>
      </p:sp>
      <p:sp>
        <p:nvSpPr>
          <p:cNvPr id="6" name="TextBox 6"/>
          <p:cNvSpPr txBox="1">
            <a:spLocks noChangeArrowheads="1"/>
          </p:cNvSpPr>
          <p:nvPr/>
        </p:nvSpPr>
        <p:spPr bwMode="auto">
          <a:xfrm>
            <a:off x="1116013" y="1727358"/>
            <a:ext cx="5903913"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30000"/>
              </a:lnSpc>
              <a:spcBef>
                <a:spcPct val="30000"/>
              </a:spcBef>
              <a:buFont typeface="Arial" panose="020B0604020202020204" pitchFamily="34" charset="0"/>
              <a:buChar char="•"/>
            </a:pPr>
            <a:r>
              <a:rPr lang="zh-CN" altLang="en-US" sz="2000" dirty="0" smtClean="0">
                <a:latin typeface="+mn-ea"/>
                <a:ea typeface="+mn-ea"/>
              </a:rPr>
              <a:t>计算机</a:t>
            </a:r>
            <a:r>
              <a:rPr lang="zh-CN" altLang="en-US" sz="2000" dirty="0">
                <a:latin typeface="+mn-ea"/>
                <a:ea typeface="+mn-ea"/>
              </a:rPr>
              <a:t>担任控制器的作用</a:t>
            </a:r>
            <a:r>
              <a:rPr lang="en-US" altLang="zh-CN" sz="2000" dirty="0">
                <a:latin typeface="+mn-ea"/>
                <a:ea typeface="+mn-ea"/>
              </a:rPr>
              <a:t>——</a:t>
            </a:r>
            <a:r>
              <a:rPr lang="zh-CN" altLang="en-US" sz="2000" dirty="0">
                <a:latin typeface="+mn-ea"/>
                <a:ea typeface="+mn-ea"/>
              </a:rPr>
              <a:t>数字控制器</a:t>
            </a:r>
          </a:p>
          <a:p>
            <a:pPr marL="342900" indent="-342900" eaLnBrk="1" hangingPunct="1">
              <a:lnSpc>
                <a:spcPct val="130000"/>
              </a:lnSpc>
              <a:spcBef>
                <a:spcPct val="30000"/>
              </a:spcBef>
              <a:buFont typeface="Arial" panose="020B0604020202020204" pitchFamily="34" charset="0"/>
              <a:buChar char="•"/>
            </a:pPr>
            <a:r>
              <a:rPr lang="zh-CN" altLang="en-US" sz="2000" dirty="0" smtClean="0">
                <a:latin typeface="+mn-ea"/>
                <a:ea typeface="+mn-ea"/>
              </a:rPr>
              <a:t>系统</a:t>
            </a:r>
            <a:r>
              <a:rPr lang="zh-CN" altLang="en-US" sz="2000" dirty="0">
                <a:latin typeface="+mn-ea"/>
                <a:ea typeface="+mn-ea"/>
              </a:rPr>
              <a:t>中连续信号和离散信号（数字信号）并存</a:t>
            </a:r>
            <a:endParaRPr lang="zh-CN" altLang="en-US" dirty="0">
              <a:latin typeface="+mn-ea"/>
              <a:ea typeface="+mn-ea"/>
            </a:endParaRPr>
          </a:p>
        </p:txBody>
      </p:sp>
      <p:graphicFrame>
        <p:nvGraphicFramePr>
          <p:cNvPr id="8" name="图示 7"/>
          <p:cNvGraphicFramePr/>
          <p:nvPr>
            <p:extLst>
              <p:ext uri="{D42A27DB-BD31-4B8C-83A1-F6EECF244321}">
                <p14:modId xmlns:p14="http://schemas.microsoft.com/office/powerpoint/2010/main" val="120224467"/>
              </p:ext>
            </p:extLst>
          </p:nvPr>
        </p:nvGraphicFramePr>
        <p:xfrm>
          <a:off x="1041400" y="3624759"/>
          <a:ext cx="10020300" cy="1932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44628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9"/>
          <p:cNvSpPr>
            <a:spLocks noChangeArrowheads="1"/>
          </p:cNvSpPr>
          <p:nvPr/>
        </p:nvSpPr>
        <p:spPr bwMode="auto">
          <a:xfrm>
            <a:off x="3025776" y="4347767"/>
            <a:ext cx="6119812" cy="576262"/>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Rectangle 18"/>
          <p:cNvSpPr>
            <a:spLocks noChangeArrowheads="1"/>
          </p:cNvSpPr>
          <p:nvPr/>
        </p:nvSpPr>
        <p:spPr bwMode="auto">
          <a:xfrm>
            <a:off x="1289051" y="5434014"/>
            <a:ext cx="9601200" cy="790576"/>
          </a:xfrm>
          <a:prstGeom prst="roundRect">
            <a:avLst/>
          </a:prstGeom>
          <a:solidFill>
            <a:schemeClr val="accent1">
              <a:lumMod val="10000"/>
              <a:lumOff val="90000"/>
            </a:schemeClr>
          </a:solidFill>
          <a:ln w="9525">
            <a:noFill/>
            <a:miter lim="800000"/>
            <a:headEnd/>
            <a:tailEnd/>
          </a:ln>
        </p:spPr>
        <p:txBody>
          <a:bodyPr wrap="none" anchor="ctr"/>
          <a:lstStyle/>
          <a:p>
            <a:pPr algn="ctr">
              <a:defRPr/>
            </a:pPr>
            <a:endParaRPr lang="zh-CN" altLang="zh-CN">
              <a:latin typeface="Arial" charset="0"/>
            </a:endParaRPr>
          </a:p>
        </p:txBody>
      </p:sp>
      <p:sp>
        <p:nvSpPr>
          <p:cNvPr id="5" name="Text Box 7"/>
          <p:cNvSpPr txBox="1">
            <a:spLocks noChangeArrowheads="1"/>
          </p:cNvSpPr>
          <p:nvPr/>
        </p:nvSpPr>
        <p:spPr bwMode="auto">
          <a:xfrm>
            <a:off x="515938" y="1324999"/>
            <a:ext cx="11160125" cy="1211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400" b="1" dirty="0" smtClean="0">
                <a:latin typeface="+mj-ea"/>
                <a:ea typeface="+mj-ea"/>
              </a:rPr>
              <a:t>z </a:t>
            </a:r>
            <a:r>
              <a:rPr lang="zh-CN" altLang="en-US" sz="2400" dirty="0" smtClean="0">
                <a:latin typeface="+mn-ea"/>
                <a:ea typeface="+mn-ea"/>
              </a:rPr>
              <a:t>变换</a:t>
            </a:r>
            <a:r>
              <a:rPr lang="zh-CN" altLang="en-US" sz="2400" dirty="0">
                <a:latin typeface="+mn-ea"/>
                <a:ea typeface="+mn-ea"/>
              </a:rPr>
              <a:t>是拉普拉氏变换的一种变形，它是分析离散系统的一种常用数学方法。</a:t>
            </a:r>
          </a:p>
          <a:p>
            <a:pPr eaLnBrk="1" hangingPunct="1">
              <a:lnSpc>
                <a:spcPct val="150000"/>
              </a:lnSpc>
              <a:spcBef>
                <a:spcPts val="6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a:t>
            </a:r>
            <a:r>
              <a:rPr lang="en-US" altLang="zh-CN" sz="2400" b="1" dirty="0">
                <a:solidFill>
                  <a:srgbClr val="C00000"/>
                </a:solidFill>
                <a:latin typeface="+mj-ea"/>
                <a:ea typeface="+mj-ea"/>
              </a:rPr>
              <a:t>z</a:t>
            </a:r>
            <a:r>
              <a:rPr lang="zh-CN" altLang="en-US" sz="2400" b="1" dirty="0">
                <a:solidFill>
                  <a:srgbClr val="C00000"/>
                </a:solidFill>
                <a:latin typeface="+mj-ea"/>
                <a:ea typeface="+mj-ea"/>
              </a:rPr>
              <a:t>变换</a:t>
            </a:r>
          </a:p>
        </p:txBody>
      </p:sp>
      <p:graphicFrame>
        <p:nvGraphicFramePr>
          <p:cNvPr id="6" name="Object 8"/>
          <p:cNvGraphicFramePr>
            <a:graphicFrameLocks noChangeAspect="1"/>
          </p:cNvGraphicFramePr>
          <p:nvPr>
            <p:extLst>
              <p:ext uri="{D42A27DB-BD31-4B8C-83A1-F6EECF244321}">
                <p14:modId xmlns:p14="http://schemas.microsoft.com/office/powerpoint/2010/main" val="2186601253"/>
              </p:ext>
            </p:extLst>
          </p:nvPr>
        </p:nvGraphicFramePr>
        <p:xfrm>
          <a:off x="6048375" y="2464595"/>
          <a:ext cx="3097213" cy="798512"/>
        </p:xfrm>
        <a:graphic>
          <a:graphicData uri="http://schemas.openxmlformats.org/presentationml/2006/ole">
            <mc:AlternateContent xmlns:mc="http://schemas.openxmlformats.org/markup-compatibility/2006">
              <mc:Choice xmlns:v="urn:schemas-microsoft-com:vml" Requires="v">
                <p:oleObj spid="_x0000_s5230" name="公式" r:id="rId3" imgW="1676400" imgH="431800" progId="Equations">
                  <p:embed/>
                </p:oleObj>
              </mc:Choice>
              <mc:Fallback>
                <p:oleObj name="公式" r:id="rId3" imgW="1676400" imgH="431800" progId="Equations">
                  <p:embed/>
                  <p:pic>
                    <p:nvPicPr>
                      <p:cNvPr id="4098"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8375" y="2464595"/>
                        <a:ext cx="3097213" cy="79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0"/>
          <p:cNvSpPr txBox="1">
            <a:spLocks noChangeArrowheads="1"/>
          </p:cNvSpPr>
          <p:nvPr/>
        </p:nvSpPr>
        <p:spPr bwMode="auto">
          <a:xfrm>
            <a:off x="2917825" y="2601120"/>
            <a:ext cx="2592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对于离散信号：</a:t>
            </a:r>
          </a:p>
        </p:txBody>
      </p:sp>
      <p:graphicFrame>
        <p:nvGraphicFramePr>
          <p:cNvPr id="8" name="Object 11"/>
          <p:cNvGraphicFramePr>
            <a:graphicFrameLocks noChangeAspect="1"/>
          </p:cNvGraphicFramePr>
          <p:nvPr>
            <p:extLst>
              <p:ext uri="{D42A27DB-BD31-4B8C-83A1-F6EECF244321}">
                <p14:modId xmlns:p14="http://schemas.microsoft.com/office/powerpoint/2010/main" val="1029420635"/>
              </p:ext>
            </p:extLst>
          </p:nvPr>
        </p:nvGraphicFramePr>
        <p:xfrm>
          <a:off x="6059488" y="3256757"/>
          <a:ext cx="2603500" cy="798513"/>
        </p:xfrm>
        <a:graphic>
          <a:graphicData uri="http://schemas.openxmlformats.org/presentationml/2006/ole">
            <mc:AlternateContent xmlns:mc="http://schemas.openxmlformats.org/markup-compatibility/2006">
              <mc:Choice xmlns:v="urn:schemas-microsoft-com:vml" Requires="v">
                <p:oleObj spid="_x0000_s5231" name="公式" r:id="rId5" imgW="1409088" imgH="431613" progId="Equations">
                  <p:embed/>
                </p:oleObj>
              </mc:Choice>
              <mc:Fallback>
                <p:oleObj name="公式" r:id="rId5" imgW="1409088" imgH="431613" progId="Equations">
                  <p:embed/>
                  <p:pic>
                    <p:nvPicPr>
                      <p:cNvPr id="4099"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9488" y="3256757"/>
                        <a:ext cx="2603500" cy="798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12"/>
          <p:cNvSpPr txBox="1">
            <a:spLocks noChangeArrowheads="1"/>
          </p:cNvSpPr>
          <p:nvPr/>
        </p:nvSpPr>
        <p:spPr bwMode="auto">
          <a:xfrm>
            <a:off x="2917825" y="3393282"/>
            <a:ext cx="25923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latin typeface="+mn-ea"/>
                <a:ea typeface="+mn-ea"/>
              </a:rPr>
              <a:t>拉普拉氏变换为：</a:t>
            </a:r>
          </a:p>
        </p:txBody>
      </p:sp>
      <p:sp>
        <p:nvSpPr>
          <p:cNvPr id="10" name="Text Box 13"/>
          <p:cNvSpPr txBox="1">
            <a:spLocks noChangeArrowheads="1"/>
          </p:cNvSpPr>
          <p:nvPr/>
        </p:nvSpPr>
        <p:spPr bwMode="auto">
          <a:xfrm>
            <a:off x="3025776" y="4419204"/>
            <a:ext cx="10080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latin typeface="+mn-ea"/>
                <a:ea typeface="+mn-ea"/>
              </a:rPr>
              <a:t>令</a:t>
            </a:r>
          </a:p>
        </p:txBody>
      </p:sp>
      <p:graphicFrame>
        <p:nvGraphicFramePr>
          <p:cNvPr id="11" name="Object 14"/>
          <p:cNvGraphicFramePr>
            <a:graphicFrameLocks noChangeAspect="1"/>
          </p:cNvGraphicFramePr>
          <p:nvPr>
            <p:extLst>
              <p:ext uri="{D42A27DB-BD31-4B8C-83A1-F6EECF244321}">
                <p14:modId xmlns:p14="http://schemas.microsoft.com/office/powerpoint/2010/main" val="4132631301"/>
              </p:ext>
            </p:extLst>
          </p:nvPr>
        </p:nvGraphicFramePr>
        <p:xfrm>
          <a:off x="3605213" y="4444604"/>
          <a:ext cx="796925" cy="376238"/>
        </p:xfrm>
        <a:graphic>
          <a:graphicData uri="http://schemas.openxmlformats.org/presentationml/2006/ole">
            <mc:AlternateContent xmlns:mc="http://schemas.openxmlformats.org/markup-compatibility/2006">
              <mc:Choice xmlns:v="urn:schemas-microsoft-com:vml" Requires="v">
                <p:oleObj spid="_x0000_s5232" name="公式" r:id="rId7" imgW="431613" imgH="203112" progId="Equation.3">
                  <p:embed/>
                </p:oleObj>
              </mc:Choice>
              <mc:Fallback>
                <p:oleObj name="公式" r:id="rId7" imgW="431613" imgH="203112" progId="Equation.3">
                  <p:embed/>
                  <p:pic>
                    <p:nvPicPr>
                      <p:cNvPr id="410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5213" y="4444604"/>
                        <a:ext cx="796925" cy="376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15"/>
          <p:cNvSpPr txBox="1">
            <a:spLocks noChangeArrowheads="1"/>
          </p:cNvSpPr>
          <p:nvPr/>
        </p:nvSpPr>
        <p:spPr bwMode="auto">
          <a:xfrm>
            <a:off x="4321176" y="4419204"/>
            <a:ext cx="3343274"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a:t>
            </a:r>
            <a:r>
              <a:rPr lang="en-US" altLang="zh-CN" sz="2400" dirty="0">
                <a:latin typeface="+mn-ea"/>
                <a:ea typeface="+mn-ea"/>
              </a:rPr>
              <a:t>z</a:t>
            </a:r>
            <a:r>
              <a:rPr lang="zh-CN" altLang="en-US" sz="2400" dirty="0">
                <a:latin typeface="+mn-ea"/>
                <a:ea typeface="+mn-ea"/>
              </a:rPr>
              <a:t>变量是一个复变量）</a:t>
            </a:r>
          </a:p>
        </p:txBody>
      </p:sp>
      <p:graphicFrame>
        <p:nvGraphicFramePr>
          <p:cNvPr id="13" name="Object 16"/>
          <p:cNvGraphicFramePr>
            <a:graphicFrameLocks noChangeAspect="1"/>
          </p:cNvGraphicFramePr>
          <p:nvPr>
            <p:extLst>
              <p:ext uri="{D42A27DB-BD31-4B8C-83A1-F6EECF244321}">
                <p14:modId xmlns:p14="http://schemas.microsoft.com/office/powerpoint/2010/main" val="3782428729"/>
              </p:ext>
            </p:extLst>
          </p:nvPr>
        </p:nvGraphicFramePr>
        <p:xfrm>
          <a:off x="6724650" y="5419727"/>
          <a:ext cx="3613150" cy="798512"/>
        </p:xfrm>
        <a:graphic>
          <a:graphicData uri="http://schemas.openxmlformats.org/presentationml/2006/ole">
            <mc:AlternateContent xmlns:mc="http://schemas.openxmlformats.org/markup-compatibility/2006">
              <mc:Choice xmlns:v="urn:schemas-microsoft-com:vml" Requires="v">
                <p:oleObj spid="_x0000_s5233" name="公式" r:id="rId9" imgW="1955800" imgH="431800" progId="Equation.3">
                  <p:embed/>
                </p:oleObj>
              </mc:Choice>
              <mc:Fallback>
                <p:oleObj name="公式" r:id="rId9" imgW="1955800" imgH="431800" progId="Equation.3">
                  <p:embed/>
                  <p:pic>
                    <p:nvPicPr>
                      <p:cNvPr id="4101"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24650" y="5419727"/>
                        <a:ext cx="3613150" cy="79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17"/>
          <p:cNvSpPr txBox="1">
            <a:spLocks noChangeArrowheads="1"/>
          </p:cNvSpPr>
          <p:nvPr/>
        </p:nvSpPr>
        <p:spPr bwMode="auto">
          <a:xfrm>
            <a:off x="2076450" y="5545139"/>
            <a:ext cx="46037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smtClean="0">
                <a:latin typeface="+mn-ea"/>
                <a:ea typeface="+mn-ea"/>
              </a:rPr>
              <a:t>离散信号 </a:t>
            </a:r>
            <a:r>
              <a:rPr lang="en-US" altLang="zh-CN" sz="2400" b="1" dirty="0" smtClean="0">
                <a:latin typeface="+mj-ea"/>
                <a:ea typeface="+mj-ea"/>
              </a:rPr>
              <a:t>y</a:t>
            </a:r>
            <a:r>
              <a:rPr lang="en-US" altLang="zh-CN" sz="2400" b="1" baseline="30000" dirty="0">
                <a:latin typeface="+mj-ea"/>
                <a:ea typeface="+mj-ea"/>
              </a:rPr>
              <a:t>*</a:t>
            </a:r>
            <a:r>
              <a:rPr lang="en-US" altLang="zh-CN" sz="2400" b="1" dirty="0">
                <a:latin typeface="+mj-ea"/>
                <a:ea typeface="+mj-ea"/>
              </a:rPr>
              <a:t>(t</a:t>
            </a:r>
            <a:r>
              <a:rPr lang="en-US" altLang="zh-CN" sz="2400" b="1" dirty="0" smtClean="0">
                <a:latin typeface="+mj-ea"/>
                <a:ea typeface="+mj-ea"/>
              </a:rPr>
              <a:t>) </a:t>
            </a:r>
            <a:r>
              <a:rPr lang="zh-CN" altLang="en-US" sz="2400" dirty="0" smtClean="0">
                <a:latin typeface="+mn-ea"/>
                <a:ea typeface="+mn-ea"/>
              </a:rPr>
              <a:t>的 </a:t>
            </a:r>
            <a:r>
              <a:rPr lang="en-US" altLang="zh-CN" sz="2400" b="1" dirty="0" smtClean="0">
                <a:latin typeface="+mj-ea"/>
                <a:ea typeface="+mj-ea"/>
              </a:rPr>
              <a:t>z </a:t>
            </a:r>
            <a:r>
              <a:rPr lang="zh-CN" altLang="en-US" sz="2400" dirty="0" smtClean="0">
                <a:latin typeface="+mn-ea"/>
                <a:ea typeface="+mn-ea"/>
              </a:rPr>
              <a:t>变换</a:t>
            </a:r>
            <a:r>
              <a:rPr lang="zh-CN" altLang="en-US" sz="2400" dirty="0">
                <a:latin typeface="+mn-ea"/>
                <a:ea typeface="+mn-ea"/>
              </a:rPr>
              <a:t>定义为：</a:t>
            </a:r>
          </a:p>
        </p:txBody>
      </p:sp>
    </p:spTree>
    <p:extLst>
      <p:ext uri="{BB962C8B-B14F-4D97-AF65-F5344CB8AC3E}">
        <p14:creationId xmlns:p14="http://schemas.microsoft.com/office/powerpoint/2010/main" val="10070045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Text Box 6"/>
          <p:cNvSpPr txBox="1">
            <a:spLocks noChangeArrowheads="1"/>
          </p:cNvSpPr>
          <p:nvPr/>
        </p:nvSpPr>
        <p:spPr bwMode="auto">
          <a:xfrm>
            <a:off x="515938" y="1089025"/>
            <a:ext cx="111601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755650" indent="-755650" eaLnBrk="1" hangingPunct="1">
              <a:lnSpc>
                <a:spcPct val="140000"/>
              </a:lnSpc>
              <a:spcBef>
                <a:spcPct val="50000"/>
              </a:spcBef>
            </a:pPr>
            <a:r>
              <a:rPr lang="zh-CN" altLang="en-US" sz="2000" b="1" dirty="0">
                <a:solidFill>
                  <a:srgbClr val="C00000"/>
                </a:solidFill>
                <a:latin typeface="+mj-ea"/>
                <a:ea typeface="+mj-ea"/>
              </a:rPr>
              <a:t>注意：</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是对离散信号的拉氏变换，习惯上称</a:t>
            </a:r>
            <a:r>
              <a:rPr lang="zh-CN" altLang="en-US" sz="2000" b="1" dirty="0">
                <a:solidFill>
                  <a:srgbClr val="0070C0"/>
                </a:solidFill>
                <a:latin typeface="+mj-ea"/>
                <a:ea typeface="+mj-ea"/>
              </a:rPr>
              <a:t>连续信号</a:t>
            </a:r>
            <a:r>
              <a:rPr lang="en-US" altLang="zh-CN" sz="2000" b="1" dirty="0">
                <a:solidFill>
                  <a:srgbClr val="0070C0"/>
                </a:solidFill>
                <a:latin typeface="+mj-ea"/>
                <a:ea typeface="+mj-ea"/>
              </a:rPr>
              <a:t>y(t)</a:t>
            </a:r>
            <a:r>
              <a:rPr lang="zh-CN" altLang="en-US" sz="2000" dirty="0" smtClean="0">
                <a:latin typeface="+mn-ea"/>
                <a:ea typeface="+mn-ea"/>
              </a:rPr>
              <a:t>的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是指对连续</a:t>
            </a:r>
            <a:r>
              <a:rPr lang="zh-CN" altLang="en-US" sz="2000" dirty="0" smtClean="0">
                <a:latin typeface="+mn-ea"/>
                <a:ea typeface="+mn-ea"/>
              </a:rPr>
              <a:t>信号 </a:t>
            </a:r>
            <a:r>
              <a:rPr lang="en-US" altLang="zh-CN" sz="2000" b="1" dirty="0" smtClean="0">
                <a:latin typeface="+mj-ea"/>
                <a:ea typeface="+mj-ea"/>
              </a:rPr>
              <a:t>y(t) </a:t>
            </a:r>
            <a:r>
              <a:rPr lang="zh-CN" altLang="en-US" sz="2000" dirty="0" smtClean="0">
                <a:latin typeface="+mn-ea"/>
                <a:ea typeface="+mn-ea"/>
              </a:rPr>
              <a:t>采样</a:t>
            </a:r>
            <a:r>
              <a:rPr lang="zh-CN" altLang="en-US" sz="2000" dirty="0">
                <a:latin typeface="+mn-ea"/>
                <a:ea typeface="+mn-ea"/>
              </a:rPr>
              <a:t>后的</a:t>
            </a:r>
            <a:r>
              <a:rPr lang="zh-CN" altLang="en-US" sz="2000" dirty="0" smtClean="0">
                <a:latin typeface="+mn-ea"/>
                <a:ea typeface="+mn-ea"/>
              </a:rPr>
              <a:t>离散信号 </a:t>
            </a:r>
            <a:r>
              <a:rPr lang="en-US" altLang="zh-CN" sz="2000" b="1" dirty="0" smtClean="0">
                <a:latin typeface="+mj-ea"/>
                <a:ea typeface="+mj-ea"/>
              </a:rPr>
              <a:t>y</a:t>
            </a:r>
            <a:r>
              <a:rPr lang="en-US" altLang="zh-CN" sz="2000" b="1" baseline="30000" dirty="0">
                <a:latin typeface="+mj-ea"/>
                <a:ea typeface="+mj-ea"/>
              </a:rPr>
              <a:t>*</a:t>
            </a:r>
            <a:r>
              <a:rPr lang="en-US" altLang="zh-CN" sz="2000" b="1" dirty="0">
                <a:latin typeface="+mj-ea"/>
                <a:ea typeface="+mj-ea"/>
              </a:rPr>
              <a:t>(t</a:t>
            </a:r>
            <a:r>
              <a:rPr lang="en-US" altLang="zh-CN" sz="2000" b="1" dirty="0" smtClean="0">
                <a:latin typeface="+mj-ea"/>
                <a:ea typeface="+mj-ea"/>
              </a:rPr>
              <a:t>) </a:t>
            </a:r>
            <a:r>
              <a:rPr lang="zh-CN" altLang="en-US" sz="2000" dirty="0" smtClean="0">
                <a:latin typeface="+mn-ea"/>
                <a:ea typeface="+mn-ea"/>
              </a:rPr>
              <a:t>的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a:t>
            </a:r>
          </a:p>
        </p:txBody>
      </p:sp>
      <p:sp>
        <p:nvSpPr>
          <p:cNvPr id="4" name="Text Box 7"/>
          <p:cNvSpPr txBox="1">
            <a:spLocks noChangeArrowheads="1"/>
          </p:cNvSpPr>
          <p:nvPr/>
        </p:nvSpPr>
        <p:spPr bwMode="auto">
          <a:xfrm>
            <a:off x="515938" y="2065539"/>
            <a:ext cx="3306762" cy="55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a:t>
            </a:r>
            <a:r>
              <a:rPr lang="en-US" altLang="zh-CN" sz="2400" b="1" dirty="0">
                <a:solidFill>
                  <a:srgbClr val="C00000"/>
                </a:solidFill>
                <a:latin typeface="+mj-ea"/>
                <a:ea typeface="+mj-ea"/>
              </a:rPr>
              <a:t>z</a:t>
            </a:r>
            <a:r>
              <a:rPr lang="zh-CN" altLang="en-US" sz="2400" b="1" dirty="0">
                <a:solidFill>
                  <a:srgbClr val="C00000"/>
                </a:solidFill>
                <a:latin typeface="+mj-ea"/>
                <a:ea typeface="+mj-ea"/>
              </a:rPr>
              <a:t>变换的计算</a:t>
            </a:r>
          </a:p>
        </p:txBody>
      </p:sp>
      <p:sp>
        <p:nvSpPr>
          <p:cNvPr id="5" name="Text Box 8"/>
          <p:cNvSpPr txBox="1">
            <a:spLocks noChangeArrowheads="1"/>
          </p:cNvSpPr>
          <p:nvPr/>
        </p:nvSpPr>
        <p:spPr bwMode="auto">
          <a:xfrm>
            <a:off x="981075" y="2714146"/>
            <a:ext cx="23764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smtClean="0">
                <a:solidFill>
                  <a:srgbClr val="0070C0"/>
                </a:solidFill>
                <a:latin typeface="+mj-ea"/>
                <a:ea typeface="+mj-ea"/>
              </a:rPr>
              <a:t>① </a:t>
            </a:r>
            <a:r>
              <a:rPr lang="zh-CN" altLang="en-US" sz="2000" b="1" dirty="0" smtClean="0">
                <a:solidFill>
                  <a:srgbClr val="0070C0"/>
                </a:solidFill>
                <a:latin typeface="+mj-ea"/>
                <a:ea typeface="+mj-ea"/>
              </a:rPr>
              <a:t>按</a:t>
            </a:r>
            <a:r>
              <a:rPr lang="zh-CN" altLang="en-US" sz="2000" b="1" dirty="0">
                <a:solidFill>
                  <a:srgbClr val="0070C0"/>
                </a:solidFill>
                <a:latin typeface="+mj-ea"/>
                <a:ea typeface="+mj-ea"/>
              </a:rPr>
              <a:t>定义式计算</a:t>
            </a:r>
          </a:p>
        </p:txBody>
      </p:sp>
      <p:graphicFrame>
        <p:nvGraphicFramePr>
          <p:cNvPr id="6" name="Object 9"/>
          <p:cNvGraphicFramePr>
            <a:graphicFrameLocks noChangeAspect="1"/>
          </p:cNvGraphicFramePr>
          <p:nvPr>
            <p:extLst>
              <p:ext uri="{D42A27DB-BD31-4B8C-83A1-F6EECF244321}">
                <p14:modId xmlns:p14="http://schemas.microsoft.com/office/powerpoint/2010/main" val="4106134892"/>
              </p:ext>
            </p:extLst>
          </p:nvPr>
        </p:nvGraphicFramePr>
        <p:xfrm>
          <a:off x="3468688" y="2535237"/>
          <a:ext cx="3354387" cy="741363"/>
        </p:xfrm>
        <a:graphic>
          <a:graphicData uri="http://schemas.openxmlformats.org/presentationml/2006/ole">
            <mc:AlternateContent xmlns:mc="http://schemas.openxmlformats.org/markup-compatibility/2006">
              <mc:Choice xmlns:v="urn:schemas-microsoft-com:vml" Requires="v">
                <p:oleObj spid="_x0000_s6250" name="公式" r:id="rId3" imgW="1955800" imgH="431800" progId="Equations">
                  <p:embed/>
                </p:oleObj>
              </mc:Choice>
              <mc:Fallback>
                <p:oleObj name="公式" r:id="rId3" imgW="1955800" imgH="431800" progId="Equations">
                  <p:embed/>
                  <p:pic>
                    <p:nvPicPr>
                      <p:cNvPr id="5122"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8688" y="2535237"/>
                        <a:ext cx="3354387" cy="74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1"/>
          <p:cNvSpPr txBox="1">
            <a:spLocks noChangeArrowheads="1"/>
          </p:cNvSpPr>
          <p:nvPr/>
        </p:nvSpPr>
        <p:spPr bwMode="auto">
          <a:xfrm>
            <a:off x="1312863" y="3237309"/>
            <a:ext cx="7848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在一定条件下，如果这个级数是收敛的，就可以写成级数和的形式。</a:t>
            </a:r>
          </a:p>
        </p:txBody>
      </p:sp>
      <p:sp>
        <p:nvSpPr>
          <p:cNvPr id="8" name="Text Box 12"/>
          <p:cNvSpPr txBox="1">
            <a:spLocks noChangeArrowheads="1"/>
          </p:cNvSpPr>
          <p:nvPr/>
        </p:nvSpPr>
        <p:spPr bwMode="auto">
          <a:xfrm>
            <a:off x="1020763" y="3824287"/>
            <a:ext cx="10655300" cy="1066800"/>
          </a:xfrm>
          <a:prstGeom prst="rect">
            <a:avLst/>
          </a:prstGeom>
          <a:noFill/>
          <a:ln w="9525">
            <a:noFill/>
            <a:miter lim="800000"/>
            <a:headEnd/>
            <a:tailEnd/>
          </a:ln>
        </p:spPr>
        <p:txBody>
          <a:bodyPr wrap="square">
            <a:spAutoFit/>
          </a:bodyPr>
          <a:lstStyle/>
          <a:p>
            <a:pPr>
              <a:lnSpc>
                <a:spcPct val="135000"/>
              </a:lnSpc>
              <a:spcBef>
                <a:spcPct val="50000"/>
              </a:spcBef>
              <a:defRPr/>
            </a:pPr>
            <a:r>
              <a:rPr lang="zh-CN" altLang="en-US" sz="2000" dirty="0">
                <a:latin typeface="+mn-ea"/>
              </a:rPr>
              <a:t>例</a:t>
            </a:r>
            <a:r>
              <a:rPr lang="en-US" altLang="zh-CN" sz="2000" dirty="0">
                <a:latin typeface="+mn-ea"/>
              </a:rPr>
              <a:t>1</a:t>
            </a:r>
            <a:r>
              <a:rPr lang="zh-CN" altLang="en-US" sz="2000" dirty="0">
                <a:latin typeface="+mn-ea"/>
              </a:rPr>
              <a:t>：计算</a:t>
            </a:r>
            <a:r>
              <a:rPr lang="zh-CN" altLang="en-US" sz="2000" dirty="0" smtClean="0">
                <a:latin typeface="+mn-ea"/>
              </a:rPr>
              <a:t>连续函数 </a:t>
            </a:r>
            <a:r>
              <a:rPr lang="en-US" altLang="zh-CN" sz="2000" b="1" i="1" dirty="0" smtClean="0">
                <a:latin typeface="+mj-ea"/>
                <a:ea typeface="+mj-ea"/>
                <a:cs typeface="Times New Roman" pitchFamily="18" charset="0"/>
              </a:rPr>
              <a:t>e</a:t>
            </a:r>
            <a:r>
              <a:rPr lang="en-US" altLang="zh-CN" sz="2000" b="1" baseline="30000" dirty="0" smtClean="0">
                <a:latin typeface="+mj-ea"/>
                <a:ea typeface="+mj-ea"/>
                <a:cs typeface="Times New Roman" pitchFamily="18" charset="0"/>
              </a:rPr>
              <a:t>-</a:t>
            </a:r>
            <a:r>
              <a:rPr lang="en-US" altLang="zh-CN" sz="2000" b="1" i="1" baseline="30000" dirty="0" smtClean="0">
                <a:latin typeface="+mj-ea"/>
                <a:ea typeface="+mj-ea"/>
                <a:cs typeface="Times New Roman" pitchFamily="18" charset="0"/>
              </a:rPr>
              <a:t>a</a:t>
            </a:r>
            <a:r>
              <a:rPr lang="en-US" altLang="zh-CN" sz="2000" b="1" baseline="30000" dirty="0" smtClean="0">
                <a:latin typeface="+mj-ea"/>
                <a:ea typeface="+mj-ea"/>
                <a:cs typeface="Times New Roman" pitchFamily="18" charset="0"/>
              </a:rPr>
              <a:t>t </a:t>
            </a:r>
            <a:r>
              <a:rPr lang="zh-CN" altLang="en-US" sz="2000" dirty="0" smtClean="0">
                <a:latin typeface="+mn-ea"/>
                <a:cs typeface="Times New Roman" pitchFamily="18" charset="0"/>
              </a:rPr>
              <a:t>的 </a:t>
            </a:r>
            <a:r>
              <a:rPr lang="en-US" altLang="zh-CN" sz="2000" b="1" dirty="0" smtClean="0">
                <a:latin typeface="+mj-ea"/>
                <a:ea typeface="+mj-ea"/>
                <a:cs typeface="Times New Roman" pitchFamily="18" charset="0"/>
              </a:rPr>
              <a:t>z </a:t>
            </a:r>
            <a:r>
              <a:rPr lang="zh-CN" altLang="en-US" sz="2000" dirty="0" smtClean="0">
                <a:latin typeface="+mn-ea"/>
                <a:cs typeface="Times New Roman" pitchFamily="18" charset="0"/>
              </a:rPr>
              <a:t>变换（ </a:t>
            </a:r>
            <a:r>
              <a:rPr lang="en-US" altLang="zh-CN" sz="2000" b="1" i="1" dirty="0" smtClean="0">
                <a:latin typeface="+mj-ea"/>
                <a:ea typeface="+mj-ea"/>
                <a:cs typeface="Times New Roman" pitchFamily="18" charset="0"/>
              </a:rPr>
              <a:t>a</a:t>
            </a:r>
            <a:r>
              <a:rPr lang="en-US" altLang="zh-CN" sz="2000" b="1" dirty="0" smtClean="0">
                <a:latin typeface="+mj-ea"/>
                <a:ea typeface="+mj-ea"/>
                <a:cs typeface="Times New Roman" pitchFamily="18" charset="0"/>
              </a:rPr>
              <a:t>&gt;0 </a:t>
            </a:r>
            <a:r>
              <a:rPr lang="zh-CN" altLang="en-US" sz="2000" dirty="0" smtClean="0">
                <a:latin typeface="+mn-ea"/>
                <a:cs typeface="Times New Roman" pitchFamily="18" charset="0"/>
              </a:rPr>
              <a:t>）</a:t>
            </a:r>
            <a:r>
              <a:rPr lang="zh-CN" altLang="en-US" sz="2000" dirty="0">
                <a:latin typeface="+mn-ea"/>
                <a:cs typeface="Times New Roman" pitchFamily="18" charset="0"/>
              </a:rPr>
              <a:t>。</a:t>
            </a:r>
          </a:p>
          <a:p>
            <a:pPr indent="679450">
              <a:lnSpc>
                <a:spcPct val="135000"/>
              </a:lnSpc>
              <a:spcBef>
                <a:spcPct val="50000"/>
              </a:spcBef>
              <a:defRPr/>
            </a:pPr>
            <a:r>
              <a:rPr lang="zh-CN" altLang="en-US" sz="2000" dirty="0">
                <a:latin typeface="+mn-ea"/>
              </a:rPr>
              <a:t>解：</a:t>
            </a:r>
            <a:r>
              <a:rPr lang="zh-CN" altLang="en-US" sz="2000" dirty="0" smtClean="0">
                <a:latin typeface="+mn-ea"/>
              </a:rPr>
              <a:t>连续函数 </a:t>
            </a:r>
            <a:r>
              <a:rPr lang="en-US" altLang="zh-CN" sz="2000" b="1" i="1" dirty="0" smtClean="0">
                <a:latin typeface="+mj-ea"/>
                <a:ea typeface="+mj-ea"/>
                <a:cs typeface="Times New Roman" pitchFamily="18" charset="0"/>
              </a:rPr>
              <a:t>e</a:t>
            </a:r>
            <a:r>
              <a:rPr lang="en-US" altLang="zh-CN" sz="2000" b="1" baseline="30000" dirty="0" smtClean="0">
                <a:latin typeface="+mj-ea"/>
                <a:ea typeface="+mj-ea"/>
                <a:cs typeface="Times New Roman" pitchFamily="18" charset="0"/>
              </a:rPr>
              <a:t>-</a:t>
            </a:r>
            <a:r>
              <a:rPr lang="en-US" altLang="zh-CN" sz="2000" b="1" i="1" baseline="30000" dirty="0" smtClean="0">
                <a:latin typeface="+mj-ea"/>
                <a:ea typeface="+mj-ea"/>
                <a:cs typeface="Times New Roman" pitchFamily="18" charset="0"/>
              </a:rPr>
              <a:t>a</a:t>
            </a:r>
            <a:r>
              <a:rPr lang="en-US" altLang="zh-CN" sz="2000" b="1" baseline="30000" dirty="0" smtClean="0">
                <a:latin typeface="+mj-ea"/>
                <a:ea typeface="+mj-ea"/>
                <a:cs typeface="Times New Roman" pitchFamily="18" charset="0"/>
              </a:rPr>
              <a:t>t </a:t>
            </a:r>
            <a:r>
              <a:rPr lang="zh-CN" altLang="en-US" sz="2000" dirty="0" smtClean="0">
                <a:latin typeface="+mn-ea"/>
              </a:rPr>
              <a:t>的</a:t>
            </a:r>
            <a:r>
              <a:rPr lang="zh-CN" altLang="en-US" sz="2000" dirty="0">
                <a:latin typeface="+mn-ea"/>
              </a:rPr>
              <a:t>采样值</a:t>
            </a:r>
          </a:p>
        </p:txBody>
      </p:sp>
      <p:graphicFrame>
        <p:nvGraphicFramePr>
          <p:cNvPr id="9" name="Object 13"/>
          <p:cNvGraphicFramePr>
            <a:graphicFrameLocks noChangeAspect="1"/>
          </p:cNvGraphicFramePr>
          <p:nvPr>
            <p:extLst>
              <p:ext uri="{D42A27DB-BD31-4B8C-83A1-F6EECF244321}">
                <p14:modId xmlns:p14="http://schemas.microsoft.com/office/powerpoint/2010/main" val="3203887845"/>
              </p:ext>
            </p:extLst>
          </p:nvPr>
        </p:nvGraphicFramePr>
        <p:xfrm>
          <a:off x="5056982" y="4283866"/>
          <a:ext cx="2744787" cy="741363"/>
        </p:xfrm>
        <a:graphic>
          <a:graphicData uri="http://schemas.openxmlformats.org/presentationml/2006/ole">
            <mc:AlternateContent xmlns:mc="http://schemas.openxmlformats.org/markup-compatibility/2006">
              <mc:Choice xmlns:v="urn:schemas-microsoft-com:vml" Requires="v">
                <p:oleObj spid="_x0000_s6251" name="公式" r:id="rId5" imgW="1600200" imgH="431800" progId="Equation.3">
                  <p:embed/>
                </p:oleObj>
              </mc:Choice>
              <mc:Fallback>
                <p:oleObj name="公式" r:id="rId5" imgW="1600200" imgH="431800" progId="Equation.3">
                  <p:embed/>
                  <p:pic>
                    <p:nvPicPr>
                      <p:cNvPr id="16397"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56982" y="4283866"/>
                        <a:ext cx="2744787" cy="74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14"/>
          <p:cNvSpPr txBox="1">
            <a:spLocks noChangeArrowheads="1"/>
          </p:cNvSpPr>
          <p:nvPr/>
        </p:nvSpPr>
        <p:spPr bwMode="auto">
          <a:xfrm>
            <a:off x="2286000" y="5149055"/>
            <a:ext cx="755967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rPr>
              <a:t>其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为</a:t>
            </a:r>
          </a:p>
        </p:txBody>
      </p:sp>
      <p:graphicFrame>
        <p:nvGraphicFramePr>
          <p:cNvPr id="11" name="Object 15"/>
          <p:cNvGraphicFramePr>
            <a:graphicFrameLocks noChangeAspect="1"/>
          </p:cNvGraphicFramePr>
          <p:nvPr>
            <p:extLst>
              <p:ext uri="{D42A27DB-BD31-4B8C-83A1-F6EECF244321}">
                <p14:modId xmlns:p14="http://schemas.microsoft.com/office/powerpoint/2010/main" val="3009978847"/>
              </p:ext>
            </p:extLst>
          </p:nvPr>
        </p:nvGraphicFramePr>
        <p:xfrm>
          <a:off x="4467225" y="5049043"/>
          <a:ext cx="5227638" cy="741362"/>
        </p:xfrm>
        <a:graphic>
          <a:graphicData uri="http://schemas.openxmlformats.org/presentationml/2006/ole">
            <mc:AlternateContent xmlns:mc="http://schemas.openxmlformats.org/markup-compatibility/2006">
              <mc:Choice xmlns:v="urn:schemas-microsoft-com:vml" Requires="v">
                <p:oleObj spid="_x0000_s6252" name="公式" r:id="rId7" imgW="3048000" imgH="431800" progId="Equation.3">
                  <p:embed/>
                </p:oleObj>
              </mc:Choice>
              <mc:Fallback>
                <p:oleObj name="公式" r:id="rId7" imgW="3048000" imgH="431800" progId="Equation.3">
                  <p:embed/>
                  <p:pic>
                    <p:nvPicPr>
                      <p:cNvPr id="16399"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67225" y="5049043"/>
                        <a:ext cx="5227638" cy="741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16"/>
          <p:cNvSpPr txBox="1">
            <a:spLocks noChangeArrowheads="1"/>
          </p:cNvSpPr>
          <p:nvPr/>
        </p:nvSpPr>
        <p:spPr bwMode="auto">
          <a:xfrm>
            <a:off x="2286000" y="5893593"/>
            <a:ext cx="7559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rPr>
              <a:t>若 </a:t>
            </a:r>
            <a:r>
              <a:rPr lang="en-US" altLang="zh-CN" sz="2000" b="1" dirty="0" smtClean="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e</a:t>
            </a:r>
            <a:r>
              <a:rPr lang="en-US" altLang="zh-CN" sz="2000" b="1" baseline="30000" dirty="0">
                <a:latin typeface="+mj-ea"/>
                <a:ea typeface="+mj-ea"/>
                <a:cs typeface="Times New Roman" panose="02020603050405020304" pitchFamily="18" charset="0"/>
              </a:rPr>
              <a:t>-</a:t>
            </a:r>
            <a:r>
              <a:rPr lang="en-US" altLang="zh-CN" sz="2000" b="1" i="1" baseline="30000" dirty="0">
                <a:latin typeface="+mj-ea"/>
                <a:ea typeface="+mj-ea"/>
                <a:cs typeface="Times New Roman" panose="02020603050405020304" pitchFamily="18" charset="0"/>
              </a:rPr>
              <a:t>a</a:t>
            </a:r>
            <a:r>
              <a:rPr lang="en-US" altLang="zh-CN" sz="2000" b="1" baseline="30000" dirty="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z</a:t>
            </a:r>
            <a:r>
              <a:rPr lang="en-US" altLang="zh-CN" sz="2000" b="1" baseline="30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|&lt;</a:t>
            </a:r>
            <a:r>
              <a:rPr lang="en-US" altLang="zh-CN" sz="2000" b="1" dirty="0" smtClean="0">
                <a:latin typeface="+mj-ea"/>
                <a:ea typeface="+mj-ea"/>
                <a:cs typeface="Times New Roman" panose="02020603050405020304" pitchFamily="18" charset="0"/>
              </a:rPr>
              <a:t>1 </a:t>
            </a:r>
            <a:r>
              <a:rPr lang="zh-CN" altLang="en-US" sz="2000" dirty="0" smtClean="0">
                <a:latin typeface="+mn-ea"/>
                <a:ea typeface="+mn-ea"/>
              </a:rPr>
              <a:t>，</a:t>
            </a:r>
            <a:r>
              <a:rPr lang="zh-CN" altLang="en-US" sz="2000" dirty="0">
                <a:latin typeface="+mn-ea"/>
                <a:ea typeface="+mn-ea"/>
              </a:rPr>
              <a:t>则</a:t>
            </a:r>
          </a:p>
        </p:txBody>
      </p:sp>
      <p:graphicFrame>
        <p:nvGraphicFramePr>
          <p:cNvPr id="13" name="Object 17"/>
          <p:cNvGraphicFramePr>
            <a:graphicFrameLocks noChangeAspect="1"/>
          </p:cNvGraphicFramePr>
          <p:nvPr>
            <p:extLst>
              <p:ext uri="{D42A27DB-BD31-4B8C-83A1-F6EECF244321}">
                <p14:modId xmlns:p14="http://schemas.microsoft.com/office/powerpoint/2010/main" val="2077085972"/>
              </p:ext>
            </p:extLst>
          </p:nvPr>
        </p:nvGraphicFramePr>
        <p:xfrm>
          <a:off x="5557838" y="5774530"/>
          <a:ext cx="4487862" cy="741363"/>
        </p:xfrm>
        <a:graphic>
          <a:graphicData uri="http://schemas.openxmlformats.org/presentationml/2006/ole">
            <mc:AlternateContent xmlns:mc="http://schemas.openxmlformats.org/markup-compatibility/2006">
              <mc:Choice xmlns:v="urn:schemas-microsoft-com:vml" Requires="v">
                <p:oleObj spid="_x0000_s6253" name="公式" r:id="rId9" imgW="2616200" imgH="431800" progId="Equation.3">
                  <p:embed/>
                </p:oleObj>
              </mc:Choice>
              <mc:Fallback>
                <p:oleObj name="公式" r:id="rId9" imgW="2616200" imgH="431800" progId="Equation.3">
                  <p:embed/>
                  <p:pic>
                    <p:nvPicPr>
                      <p:cNvPr id="16401"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57838" y="5774530"/>
                        <a:ext cx="4487862" cy="74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4" name="直接连接符 13"/>
          <p:cNvCxnSpPr/>
          <p:nvPr/>
        </p:nvCxnSpPr>
        <p:spPr>
          <a:xfrm>
            <a:off x="5619750" y="6504780"/>
            <a:ext cx="446405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5956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10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10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10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10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1000"/>
                                        <p:tgtEl>
                                          <p:spTgt spid="12"/>
                                        </p:tgtEl>
                                      </p:cBhvr>
                                    </p:animEffect>
                                  </p:childTnLst>
                                </p:cTn>
                              </p:par>
                              <p:par>
                                <p:cTn id="20" presetID="3"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1000"/>
                                        <p:tgtEl>
                                          <p:spTgt spid="13"/>
                                        </p:tgtEl>
                                      </p:cBhvr>
                                    </p:animEffect>
                                  </p:childTnLst>
                                </p:cTn>
                              </p:par>
                            </p:childTnLst>
                          </p:cTn>
                        </p:par>
                        <p:par>
                          <p:cTn id="23" fill="hold">
                            <p:stCondLst>
                              <p:cond delay="1000"/>
                            </p:stCondLst>
                            <p:childTnLst>
                              <p:par>
                                <p:cTn id="24" presetID="3" presetClass="entr" presetSubtype="1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linds(horizontal)">
                                      <p:cBhvr>
                                        <p:cTn id="2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graphicFrame>
        <p:nvGraphicFramePr>
          <p:cNvPr id="3" name="Object 9"/>
          <p:cNvGraphicFramePr>
            <a:graphicFrameLocks noChangeAspect="1"/>
          </p:cNvGraphicFramePr>
          <p:nvPr>
            <p:extLst>
              <p:ext uri="{D42A27DB-BD31-4B8C-83A1-F6EECF244321}">
                <p14:modId xmlns:p14="http://schemas.microsoft.com/office/powerpoint/2010/main" val="574831308"/>
              </p:ext>
            </p:extLst>
          </p:nvPr>
        </p:nvGraphicFramePr>
        <p:xfrm>
          <a:off x="3560763" y="2700846"/>
          <a:ext cx="5227637" cy="784225"/>
        </p:xfrm>
        <a:graphic>
          <a:graphicData uri="http://schemas.openxmlformats.org/presentationml/2006/ole">
            <mc:AlternateContent xmlns:mc="http://schemas.openxmlformats.org/markup-compatibility/2006">
              <mc:Choice xmlns:v="urn:schemas-microsoft-com:vml" Requires="v">
                <p:oleObj spid="_x0000_s7262" name="公式" r:id="rId3" imgW="3048000" imgH="457200" progId="Equations">
                  <p:embed/>
                </p:oleObj>
              </mc:Choice>
              <mc:Fallback>
                <p:oleObj name="公式" r:id="rId3" imgW="3048000" imgH="457200" progId="Equations">
                  <p:embed/>
                  <p:pic>
                    <p:nvPicPr>
                      <p:cNvPr id="6146"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0763" y="2700846"/>
                        <a:ext cx="5227637" cy="784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 Box 10"/>
          <p:cNvSpPr txBox="1">
            <a:spLocks noChangeArrowheads="1"/>
          </p:cNvSpPr>
          <p:nvPr/>
        </p:nvSpPr>
        <p:spPr bwMode="auto">
          <a:xfrm>
            <a:off x="515938" y="1212875"/>
            <a:ext cx="3384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smtClean="0">
                <a:solidFill>
                  <a:srgbClr val="C00000"/>
                </a:solidFill>
                <a:latin typeface="+mj-ea"/>
                <a:ea typeface="+mj-ea"/>
              </a:rPr>
              <a:t>② </a:t>
            </a:r>
            <a:r>
              <a:rPr lang="zh-CN" altLang="en-US" sz="2000" b="1" dirty="0" smtClean="0">
                <a:solidFill>
                  <a:srgbClr val="C00000"/>
                </a:solidFill>
                <a:latin typeface="+mj-ea"/>
                <a:ea typeface="+mj-ea"/>
              </a:rPr>
              <a:t>按</a:t>
            </a:r>
            <a:r>
              <a:rPr lang="zh-CN" altLang="en-US" sz="2000" b="1" dirty="0">
                <a:solidFill>
                  <a:srgbClr val="C00000"/>
                </a:solidFill>
                <a:latin typeface="+mj-ea"/>
                <a:ea typeface="+mj-ea"/>
              </a:rPr>
              <a:t>部分分式展开法计算</a:t>
            </a:r>
          </a:p>
        </p:txBody>
      </p:sp>
      <p:sp>
        <p:nvSpPr>
          <p:cNvPr id="5" name="Text Box 12"/>
          <p:cNvSpPr txBox="1">
            <a:spLocks noChangeArrowheads="1"/>
          </p:cNvSpPr>
          <p:nvPr/>
        </p:nvSpPr>
        <p:spPr bwMode="auto">
          <a:xfrm>
            <a:off x="515938" y="1617687"/>
            <a:ext cx="111601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35000"/>
              </a:lnSpc>
              <a:spcBef>
                <a:spcPct val="50000"/>
              </a:spcBef>
            </a:pPr>
            <a:r>
              <a:rPr lang="zh-CN" altLang="en-US" sz="2000" dirty="0" smtClean="0">
                <a:latin typeface="+mn-ea"/>
                <a:ea typeface="+mn-ea"/>
              </a:rPr>
              <a:t>这</a:t>
            </a:r>
            <a:r>
              <a:rPr lang="zh-CN" altLang="en-US" sz="2000" dirty="0">
                <a:latin typeface="+mn-ea"/>
                <a:ea typeface="+mn-ea"/>
              </a:rPr>
              <a:t>是针对</a:t>
            </a:r>
            <a:r>
              <a:rPr lang="zh-CN" altLang="en-US" sz="2000" dirty="0" smtClean="0">
                <a:latin typeface="+mn-ea"/>
                <a:ea typeface="+mn-ea"/>
              </a:rPr>
              <a:t>连续函数 </a:t>
            </a:r>
            <a:r>
              <a:rPr lang="en-US" altLang="zh-CN" sz="2000" b="1" dirty="0" smtClean="0">
                <a:latin typeface="+mj-ea"/>
                <a:ea typeface="+mj-ea"/>
              </a:rPr>
              <a:t>y(t) </a:t>
            </a:r>
            <a:r>
              <a:rPr lang="zh-CN" altLang="en-US" sz="2000" dirty="0" smtClean="0">
                <a:latin typeface="+mn-ea"/>
                <a:ea typeface="+mn-ea"/>
              </a:rPr>
              <a:t>的</a:t>
            </a:r>
            <a:r>
              <a:rPr lang="zh-CN" altLang="en-US" sz="2000" dirty="0">
                <a:latin typeface="+mn-ea"/>
                <a:ea typeface="+mn-ea"/>
              </a:rPr>
              <a:t>拉氏变换</a:t>
            </a:r>
            <a:r>
              <a:rPr lang="zh-CN" altLang="en-US" sz="2000" dirty="0" smtClean="0">
                <a:latin typeface="+mn-ea"/>
                <a:ea typeface="+mn-ea"/>
              </a:rPr>
              <a:t>式 </a:t>
            </a:r>
            <a:r>
              <a:rPr lang="en-US" altLang="zh-CN" sz="2000" b="1" dirty="0" smtClean="0">
                <a:latin typeface="+mj-ea"/>
                <a:ea typeface="+mj-ea"/>
              </a:rPr>
              <a:t>y(s) </a:t>
            </a:r>
            <a:r>
              <a:rPr lang="zh-CN" altLang="en-US" sz="2000" dirty="0" smtClean="0">
                <a:latin typeface="+mn-ea"/>
                <a:ea typeface="+mn-ea"/>
              </a:rPr>
              <a:t>的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计算方法，其本质是对</a:t>
            </a:r>
            <a:r>
              <a:rPr lang="zh-CN" altLang="en-US" sz="2000" dirty="0" smtClean="0">
                <a:latin typeface="+mn-ea"/>
                <a:ea typeface="+mn-ea"/>
              </a:rPr>
              <a:t>连续函数 </a:t>
            </a:r>
            <a:r>
              <a:rPr lang="en-US" altLang="zh-CN" sz="2000" b="1" dirty="0" smtClean="0">
                <a:latin typeface="+mj-ea"/>
                <a:ea typeface="+mj-ea"/>
              </a:rPr>
              <a:t>y(t) </a:t>
            </a:r>
            <a:r>
              <a:rPr lang="zh-CN" altLang="en-US" sz="2000" dirty="0" smtClean="0">
                <a:latin typeface="+mn-ea"/>
                <a:ea typeface="+mn-ea"/>
              </a:rPr>
              <a:t>在</a:t>
            </a:r>
            <a:r>
              <a:rPr lang="zh-CN" altLang="en-US" sz="2000" dirty="0">
                <a:latin typeface="+mn-ea"/>
                <a:ea typeface="+mn-ea"/>
              </a:rPr>
              <a:t>各采样时刻的离散</a:t>
            </a:r>
            <a:r>
              <a:rPr lang="zh-CN" altLang="en-US" sz="2000" dirty="0" smtClean="0">
                <a:latin typeface="+mn-ea"/>
                <a:ea typeface="+mn-ea"/>
              </a:rPr>
              <a:t>序列 </a:t>
            </a:r>
            <a:r>
              <a:rPr lang="en-US" altLang="zh-CN" sz="2000" b="1" dirty="0" smtClean="0">
                <a:latin typeface="+mj-ea"/>
                <a:ea typeface="+mj-ea"/>
              </a:rPr>
              <a:t>y</a:t>
            </a:r>
            <a:r>
              <a:rPr lang="en-US" altLang="zh-CN" sz="2000" b="1" baseline="30000" dirty="0">
                <a:latin typeface="+mj-ea"/>
                <a:ea typeface="+mj-ea"/>
              </a:rPr>
              <a:t>*</a:t>
            </a:r>
            <a:r>
              <a:rPr lang="en-US" altLang="zh-CN" sz="2000" b="1" dirty="0">
                <a:latin typeface="+mj-ea"/>
                <a:ea typeface="+mj-ea"/>
              </a:rPr>
              <a:t>(t</a:t>
            </a:r>
            <a:r>
              <a:rPr lang="en-US" altLang="zh-CN" sz="2000" b="1" dirty="0" smtClean="0">
                <a:latin typeface="+mj-ea"/>
                <a:ea typeface="+mj-ea"/>
              </a:rPr>
              <a:t>) </a:t>
            </a:r>
            <a:r>
              <a:rPr lang="zh-CN" altLang="en-US" sz="2000" dirty="0" smtClean="0">
                <a:latin typeface="+mn-ea"/>
                <a:ea typeface="+mn-ea"/>
              </a:rPr>
              <a:t>的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a:t>
            </a:r>
          </a:p>
        </p:txBody>
      </p:sp>
      <p:sp>
        <p:nvSpPr>
          <p:cNvPr id="6" name="Text Box 13"/>
          <p:cNvSpPr txBox="1">
            <a:spLocks noChangeArrowheads="1"/>
          </p:cNvSpPr>
          <p:nvPr/>
        </p:nvSpPr>
        <p:spPr bwMode="auto">
          <a:xfrm>
            <a:off x="2697163" y="2845308"/>
            <a:ext cx="936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如果</a:t>
            </a:r>
          </a:p>
        </p:txBody>
      </p:sp>
      <p:sp>
        <p:nvSpPr>
          <p:cNvPr id="7" name="Text Box 14"/>
          <p:cNvSpPr txBox="1">
            <a:spLocks noChangeArrowheads="1"/>
          </p:cNvSpPr>
          <p:nvPr/>
        </p:nvSpPr>
        <p:spPr bwMode="auto">
          <a:xfrm>
            <a:off x="1116013" y="3644900"/>
            <a:ext cx="70564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其中：</a:t>
            </a:r>
            <a:r>
              <a:rPr lang="en-US" altLang="zh-CN" sz="2000" b="1" dirty="0" smtClean="0">
                <a:latin typeface="+mj-ea"/>
                <a:ea typeface="+mj-ea"/>
                <a:cs typeface="Times New Roman" panose="02020603050405020304" pitchFamily="18" charset="0"/>
              </a:rPr>
              <a:t>C</a:t>
            </a:r>
            <a:r>
              <a:rPr lang="en-US" altLang="zh-CN" sz="2000" b="1" baseline="-25000" dirty="0" smtClean="0">
                <a:latin typeface="+mj-ea"/>
                <a:ea typeface="+mj-ea"/>
                <a:cs typeface="Times New Roman" panose="02020603050405020304" pitchFamily="18" charset="0"/>
              </a:rPr>
              <a:t>i </a:t>
            </a:r>
            <a:r>
              <a:rPr lang="zh-CN" altLang="en-US" sz="2000" dirty="0" smtClean="0">
                <a:latin typeface="+mn-ea"/>
                <a:ea typeface="+mn-ea"/>
                <a:cs typeface="Times New Roman" panose="02020603050405020304" pitchFamily="18" charset="0"/>
              </a:rPr>
              <a:t>是</a:t>
            </a:r>
            <a:r>
              <a:rPr lang="zh-CN" altLang="en-US" sz="2000" dirty="0">
                <a:latin typeface="+mn-ea"/>
                <a:ea typeface="+mn-ea"/>
                <a:cs typeface="Times New Roman" panose="02020603050405020304" pitchFamily="18" charset="0"/>
              </a:rPr>
              <a:t>部分分式展开的系数，</a:t>
            </a:r>
            <a:r>
              <a:rPr lang="en-US" altLang="zh-CN" sz="2000" b="1" i="1" dirty="0" smtClean="0">
                <a:latin typeface="+mj-ea"/>
                <a:ea typeface="+mj-ea"/>
                <a:cs typeface="Times New Roman" panose="02020603050405020304" pitchFamily="18" charset="0"/>
              </a:rPr>
              <a:t>p</a:t>
            </a:r>
            <a:r>
              <a:rPr lang="en-US" altLang="zh-CN" sz="2000" b="1" i="1" baseline="-25000" dirty="0" smtClean="0">
                <a:latin typeface="+mj-ea"/>
                <a:ea typeface="+mj-ea"/>
                <a:cs typeface="Times New Roman" panose="02020603050405020304" pitchFamily="18" charset="0"/>
              </a:rPr>
              <a:t>i </a:t>
            </a:r>
            <a:r>
              <a:rPr lang="zh-CN" altLang="en-US" sz="2000" dirty="0" smtClean="0">
                <a:latin typeface="+mn-ea"/>
                <a:ea typeface="+mn-ea"/>
                <a:cs typeface="Times New Roman" panose="02020603050405020304" pitchFamily="18" charset="0"/>
              </a:rPr>
              <a:t>是 </a:t>
            </a:r>
            <a:r>
              <a:rPr lang="en-US" altLang="zh-CN" sz="2000" b="1" dirty="0" smtClean="0">
                <a:latin typeface="+mj-ea"/>
                <a:ea typeface="+mj-ea"/>
                <a:cs typeface="Times New Roman" panose="02020603050405020304" pitchFamily="18" charset="0"/>
              </a:rPr>
              <a:t>y(s) </a:t>
            </a:r>
            <a:r>
              <a:rPr lang="zh-CN" altLang="en-US" sz="2000" dirty="0" smtClean="0">
                <a:latin typeface="+mn-ea"/>
                <a:ea typeface="+mn-ea"/>
                <a:cs typeface="Times New Roman" panose="02020603050405020304" pitchFamily="18" charset="0"/>
              </a:rPr>
              <a:t>的</a:t>
            </a:r>
            <a:r>
              <a:rPr lang="zh-CN" altLang="en-US" sz="2000" dirty="0">
                <a:latin typeface="+mn-ea"/>
                <a:ea typeface="+mn-ea"/>
              </a:rPr>
              <a:t>极点。</a:t>
            </a:r>
          </a:p>
        </p:txBody>
      </p:sp>
      <p:sp>
        <p:nvSpPr>
          <p:cNvPr id="8" name="Text Box 18"/>
          <p:cNvSpPr txBox="1">
            <a:spLocks noChangeArrowheads="1"/>
          </p:cNvSpPr>
          <p:nvPr/>
        </p:nvSpPr>
        <p:spPr bwMode="auto">
          <a:xfrm>
            <a:off x="1871663" y="4296854"/>
            <a:ext cx="11826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于是有：</a:t>
            </a:r>
          </a:p>
        </p:txBody>
      </p:sp>
      <p:graphicFrame>
        <p:nvGraphicFramePr>
          <p:cNvPr id="9" name="Object 19"/>
          <p:cNvGraphicFramePr>
            <a:graphicFrameLocks noChangeAspect="1"/>
          </p:cNvGraphicFramePr>
          <p:nvPr>
            <p:extLst>
              <p:ext uri="{D42A27DB-BD31-4B8C-83A1-F6EECF244321}">
                <p14:modId xmlns:p14="http://schemas.microsoft.com/office/powerpoint/2010/main" val="2115104081"/>
              </p:ext>
            </p:extLst>
          </p:nvPr>
        </p:nvGraphicFramePr>
        <p:xfrm>
          <a:off x="3560763" y="4125913"/>
          <a:ext cx="4619625" cy="763587"/>
        </p:xfrm>
        <a:graphic>
          <a:graphicData uri="http://schemas.openxmlformats.org/presentationml/2006/ole">
            <mc:AlternateContent xmlns:mc="http://schemas.openxmlformats.org/markup-compatibility/2006">
              <mc:Choice xmlns:v="urn:schemas-microsoft-com:vml" Requires="v">
                <p:oleObj spid="_x0000_s7263" name="公式" r:id="rId5" imgW="2692400" imgH="444500" progId="Equations">
                  <p:embed/>
                </p:oleObj>
              </mc:Choice>
              <mc:Fallback>
                <p:oleObj name="公式" r:id="rId5" imgW="2692400" imgH="444500" progId="Equations">
                  <p:embed/>
                  <p:pic>
                    <p:nvPicPr>
                      <p:cNvPr id="6147"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0763" y="4125913"/>
                        <a:ext cx="4619625" cy="763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20"/>
          <p:cNvSpPr txBox="1">
            <a:spLocks noChangeArrowheads="1"/>
          </p:cNvSpPr>
          <p:nvPr/>
        </p:nvSpPr>
        <p:spPr bwMode="auto">
          <a:xfrm>
            <a:off x="1871663" y="5108575"/>
            <a:ext cx="11509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按公式</a:t>
            </a:r>
          </a:p>
        </p:txBody>
      </p:sp>
      <p:graphicFrame>
        <p:nvGraphicFramePr>
          <p:cNvPr id="11" name="Object 21"/>
          <p:cNvGraphicFramePr>
            <a:graphicFrameLocks noChangeAspect="1"/>
          </p:cNvGraphicFramePr>
          <p:nvPr>
            <p:extLst>
              <p:ext uri="{D42A27DB-BD31-4B8C-83A1-F6EECF244321}">
                <p14:modId xmlns:p14="http://schemas.microsoft.com/office/powerpoint/2010/main" val="3422987672"/>
              </p:ext>
            </p:extLst>
          </p:nvPr>
        </p:nvGraphicFramePr>
        <p:xfrm>
          <a:off x="3560763" y="5024438"/>
          <a:ext cx="2952750" cy="600075"/>
        </p:xfrm>
        <a:graphic>
          <a:graphicData uri="http://schemas.openxmlformats.org/presentationml/2006/ole">
            <mc:AlternateContent xmlns:mc="http://schemas.openxmlformats.org/markup-compatibility/2006">
              <mc:Choice xmlns:v="urn:schemas-microsoft-com:vml" Requires="v">
                <p:oleObj spid="_x0000_s7264" name="公式" r:id="rId7" imgW="2120900" imgH="431800" progId="Equation.3">
                  <p:embed/>
                </p:oleObj>
              </mc:Choice>
              <mc:Fallback>
                <p:oleObj name="公式" r:id="rId7" imgW="2120900" imgH="431800" progId="Equation.3">
                  <p:embed/>
                  <p:pic>
                    <p:nvPicPr>
                      <p:cNvPr id="6148"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0763" y="5024438"/>
                        <a:ext cx="2952750"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24"/>
          <p:cNvGraphicFramePr>
            <a:graphicFrameLocks noChangeAspect="1"/>
          </p:cNvGraphicFramePr>
          <p:nvPr>
            <p:extLst>
              <p:ext uri="{D42A27DB-BD31-4B8C-83A1-F6EECF244321}">
                <p14:modId xmlns:p14="http://schemas.microsoft.com/office/powerpoint/2010/main" val="2433897628"/>
              </p:ext>
            </p:extLst>
          </p:nvPr>
        </p:nvGraphicFramePr>
        <p:xfrm>
          <a:off x="3266678" y="5773737"/>
          <a:ext cx="5207794" cy="715963"/>
        </p:xfrm>
        <a:graphic>
          <a:graphicData uri="http://schemas.openxmlformats.org/presentationml/2006/ole">
            <mc:AlternateContent xmlns:mc="http://schemas.openxmlformats.org/markup-compatibility/2006">
              <mc:Choice xmlns:v="urn:schemas-microsoft-com:vml" Requires="v">
                <p:oleObj spid="_x0000_s7265" name="公式" r:id="rId9" imgW="2921000" imgH="431800" progId="Equations">
                  <p:embed/>
                </p:oleObj>
              </mc:Choice>
              <mc:Fallback>
                <p:oleObj name="公式" r:id="rId9" imgW="2921000" imgH="431800" progId="Equations">
                  <p:embed/>
                  <p:pic>
                    <p:nvPicPr>
                      <p:cNvPr id="6149"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66678" y="5773737"/>
                        <a:ext cx="5207794" cy="715963"/>
                      </a:xfrm>
                      <a:prstGeom prst="rect">
                        <a:avLst/>
                      </a:prstGeom>
                      <a:solidFill>
                        <a:schemeClr val="accent1">
                          <a:lumMod val="10000"/>
                          <a:lumOff val="90000"/>
                        </a:schemeClr>
                      </a:solidFill>
                      <a:ln w="9525">
                        <a:noFill/>
                        <a:miter lim="800000"/>
                        <a:headEnd/>
                        <a:tailEnd/>
                      </a:ln>
                    </p:spPr>
                  </p:pic>
                </p:oleObj>
              </mc:Fallback>
            </mc:AlternateContent>
          </a:graphicData>
        </a:graphic>
      </p:graphicFrame>
    </p:spTree>
    <p:extLst>
      <p:ext uri="{BB962C8B-B14F-4D97-AF65-F5344CB8AC3E}">
        <p14:creationId xmlns:p14="http://schemas.microsoft.com/office/powerpoint/2010/main" val="3064801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Text Box 6"/>
          <p:cNvSpPr txBox="1">
            <a:spLocks noChangeArrowheads="1"/>
          </p:cNvSpPr>
          <p:nvPr/>
        </p:nvSpPr>
        <p:spPr bwMode="auto">
          <a:xfrm>
            <a:off x="515938" y="1089025"/>
            <a:ext cx="7559675" cy="1800493"/>
          </a:xfrm>
          <a:prstGeom prst="rect">
            <a:avLst/>
          </a:prstGeom>
          <a:noFill/>
          <a:ln w="9525">
            <a:noFill/>
            <a:miter lim="800000"/>
            <a:headEnd/>
            <a:tailEnd/>
          </a:ln>
        </p:spPr>
        <p:txBody>
          <a:bodyPr>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2</a:t>
            </a:r>
            <a:r>
              <a:rPr lang="zh-CN" altLang="en-US" sz="2000" dirty="0">
                <a:latin typeface="+mn-ea"/>
              </a:rPr>
              <a:t>：计算以下函数的</a:t>
            </a:r>
            <a:r>
              <a:rPr lang="en-US" altLang="zh-CN" sz="2000" b="1" dirty="0">
                <a:latin typeface="+mj-ea"/>
                <a:ea typeface="+mj-ea"/>
              </a:rPr>
              <a:t>z</a:t>
            </a:r>
            <a:r>
              <a:rPr lang="zh-CN" altLang="en-US" sz="2000" dirty="0">
                <a:latin typeface="+mn-ea"/>
              </a:rPr>
              <a:t>变换</a:t>
            </a:r>
          </a:p>
          <a:p>
            <a:pPr>
              <a:lnSpc>
                <a:spcPct val="135000"/>
              </a:lnSpc>
              <a:spcBef>
                <a:spcPct val="50000"/>
              </a:spcBef>
              <a:defRPr/>
            </a:pPr>
            <a:endParaRPr lang="zh-CN" altLang="en-US" sz="2000" b="1" dirty="0">
              <a:latin typeface="Arial" charset="0"/>
              <a:ea typeface="楷体_GB2312" pitchFamily="49" charset="-122"/>
            </a:endParaRPr>
          </a:p>
          <a:p>
            <a:pPr>
              <a:lnSpc>
                <a:spcPct val="135000"/>
              </a:lnSpc>
              <a:spcBef>
                <a:spcPts val="2400"/>
              </a:spcBef>
              <a:defRPr/>
            </a:pPr>
            <a:r>
              <a:rPr lang="zh-CN" altLang="en-US" sz="2000" b="1" dirty="0">
                <a:latin typeface="Arial" charset="0"/>
                <a:ea typeface="楷体_GB2312" pitchFamily="49" charset="-122"/>
              </a:rPr>
              <a:t>解：部分分式展开有</a:t>
            </a:r>
          </a:p>
        </p:txBody>
      </p:sp>
      <p:graphicFrame>
        <p:nvGraphicFramePr>
          <p:cNvPr id="4" name="Object 7"/>
          <p:cNvGraphicFramePr>
            <a:graphicFrameLocks noChangeAspect="1"/>
          </p:cNvGraphicFramePr>
          <p:nvPr>
            <p:extLst>
              <p:ext uri="{D42A27DB-BD31-4B8C-83A1-F6EECF244321}">
                <p14:modId xmlns:p14="http://schemas.microsoft.com/office/powerpoint/2010/main" val="2663874547"/>
              </p:ext>
            </p:extLst>
          </p:nvPr>
        </p:nvGraphicFramePr>
        <p:xfrm>
          <a:off x="3755231" y="1579244"/>
          <a:ext cx="1720850" cy="719138"/>
        </p:xfrm>
        <a:graphic>
          <a:graphicData uri="http://schemas.openxmlformats.org/presentationml/2006/ole">
            <mc:AlternateContent xmlns:mc="http://schemas.openxmlformats.org/markup-compatibility/2006">
              <mc:Choice xmlns:v="urn:schemas-microsoft-com:vml" Requires="v">
                <p:oleObj spid="_x0000_s8309" name="公式" r:id="rId4" imgW="1002865" imgH="418918" progId="Equation.3">
                  <p:embed/>
                </p:oleObj>
              </mc:Choice>
              <mc:Fallback>
                <p:oleObj name="公式" r:id="rId4" imgW="1002865" imgH="418918" progId="Equation.3">
                  <p:embed/>
                  <p:pic>
                    <p:nvPicPr>
                      <p:cNvPr id="717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5231" y="1579244"/>
                        <a:ext cx="1720850" cy="71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2337842303"/>
              </p:ext>
            </p:extLst>
          </p:nvPr>
        </p:nvGraphicFramePr>
        <p:xfrm>
          <a:off x="2838450" y="2961055"/>
          <a:ext cx="3921125" cy="719138"/>
        </p:xfrm>
        <a:graphic>
          <a:graphicData uri="http://schemas.openxmlformats.org/presentationml/2006/ole">
            <mc:AlternateContent xmlns:mc="http://schemas.openxmlformats.org/markup-compatibility/2006">
              <mc:Choice xmlns:v="urn:schemas-microsoft-com:vml" Requires="v">
                <p:oleObj spid="_x0000_s8310" name="公式" r:id="rId6" imgW="2286000" imgH="419100" progId="Equation.3">
                  <p:embed/>
                </p:oleObj>
              </mc:Choice>
              <mc:Fallback>
                <p:oleObj name="公式" r:id="rId6" imgW="2286000" imgH="419100" progId="Equation.3">
                  <p:embed/>
                  <p:pic>
                    <p:nvPicPr>
                      <p:cNvPr id="7171"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8450" y="2961055"/>
                        <a:ext cx="3921125" cy="71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9"/>
          <p:cNvGraphicFramePr>
            <a:graphicFrameLocks noChangeAspect="1"/>
          </p:cNvGraphicFramePr>
          <p:nvPr>
            <p:extLst>
              <p:ext uri="{D42A27DB-BD31-4B8C-83A1-F6EECF244321}">
                <p14:modId xmlns:p14="http://schemas.microsoft.com/office/powerpoint/2010/main" val="3035826039"/>
              </p:ext>
            </p:extLst>
          </p:nvPr>
        </p:nvGraphicFramePr>
        <p:xfrm>
          <a:off x="2854325" y="3988593"/>
          <a:ext cx="2093913" cy="738187"/>
        </p:xfrm>
        <a:graphic>
          <a:graphicData uri="http://schemas.openxmlformats.org/presentationml/2006/ole">
            <mc:AlternateContent xmlns:mc="http://schemas.openxmlformats.org/markup-compatibility/2006">
              <mc:Choice xmlns:v="urn:schemas-microsoft-com:vml" Requires="v">
                <p:oleObj spid="_x0000_s8311" name="公式" r:id="rId8" imgW="1117115" imgH="393529" progId="Equation.3">
                  <p:embed/>
                </p:oleObj>
              </mc:Choice>
              <mc:Fallback>
                <p:oleObj name="公式" r:id="rId8" imgW="1117115" imgH="393529" progId="Equation.3">
                  <p:embed/>
                  <p:pic>
                    <p:nvPicPr>
                      <p:cNvPr id="7172"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4325" y="3988593"/>
                        <a:ext cx="20939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ext Box 11"/>
          <p:cNvSpPr txBox="1">
            <a:spLocks noChangeArrowheads="1"/>
          </p:cNvSpPr>
          <p:nvPr/>
        </p:nvSpPr>
        <p:spPr bwMode="auto">
          <a:xfrm>
            <a:off x="1558925" y="4159250"/>
            <a:ext cx="1150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ea typeface="楷体_GB2312" pitchFamily="49" charset="-122"/>
              </a:rPr>
              <a:t>有</a:t>
            </a:r>
            <a:endParaRPr lang="zh-CN" altLang="en-US" sz="1400" b="1">
              <a:ea typeface="楷体_GB2312" pitchFamily="49" charset="-122"/>
            </a:endParaRPr>
          </a:p>
        </p:txBody>
      </p:sp>
      <p:graphicFrame>
        <p:nvGraphicFramePr>
          <p:cNvPr id="8" name="Object 5"/>
          <p:cNvGraphicFramePr>
            <a:graphicFrameLocks noChangeAspect="1"/>
          </p:cNvGraphicFramePr>
          <p:nvPr>
            <p:extLst>
              <p:ext uri="{D42A27DB-BD31-4B8C-83A1-F6EECF244321}">
                <p14:modId xmlns:p14="http://schemas.microsoft.com/office/powerpoint/2010/main" val="2995199821"/>
              </p:ext>
            </p:extLst>
          </p:nvPr>
        </p:nvGraphicFramePr>
        <p:xfrm>
          <a:off x="2838450" y="4825205"/>
          <a:ext cx="3044825" cy="738188"/>
        </p:xfrm>
        <a:graphic>
          <a:graphicData uri="http://schemas.openxmlformats.org/presentationml/2006/ole">
            <mc:AlternateContent xmlns:mc="http://schemas.openxmlformats.org/markup-compatibility/2006">
              <mc:Choice xmlns:v="urn:schemas-microsoft-com:vml" Requires="v">
                <p:oleObj spid="_x0000_s8312" name="公式" r:id="rId10" imgW="1625600" imgH="393700" progId="Equation.3">
                  <p:embed/>
                </p:oleObj>
              </mc:Choice>
              <mc:Fallback>
                <p:oleObj name="公式" r:id="rId10" imgW="1625600" imgH="393700" progId="Equation.3">
                  <p:embed/>
                  <p:pic>
                    <p:nvPicPr>
                      <p:cNvPr id="7173" name="Object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38450" y="4825205"/>
                        <a:ext cx="3044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10"/>
          <p:cNvGraphicFramePr>
            <a:graphicFrameLocks noChangeAspect="1"/>
          </p:cNvGraphicFramePr>
          <p:nvPr>
            <p:extLst>
              <p:ext uri="{D42A27DB-BD31-4B8C-83A1-F6EECF244321}">
                <p14:modId xmlns:p14="http://schemas.microsoft.com/office/powerpoint/2010/main" val="3766481455"/>
              </p:ext>
            </p:extLst>
          </p:nvPr>
        </p:nvGraphicFramePr>
        <p:xfrm>
          <a:off x="2843213" y="5642768"/>
          <a:ext cx="3544887" cy="833437"/>
        </p:xfrm>
        <a:graphic>
          <a:graphicData uri="http://schemas.openxmlformats.org/presentationml/2006/ole">
            <mc:AlternateContent xmlns:mc="http://schemas.openxmlformats.org/markup-compatibility/2006">
              <mc:Choice xmlns:v="urn:schemas-microsoft-com:vml" Requires="v">
                <p:oleObj spid="_x0000_s8313" name="公式" r:id="rId12" imgW="1892300" imgH="444500" progId="Equation.3">
                  <p:embed/>
                </p:oleObj>
              </mc:Choice>
              <mc:Fallback>
                <p:oleObj name="公式" r:id="rId12" imgW="1892300" imgH="444500" progId="Equation.3">
                  <p:embed/>
                  <p:pic>
                    <p:nvPicPr>
                      <p:cNvPr id="7174" name="Object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43213" y="5642768"/>
                        <a:ext cx="3544887"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 name="组合 9">
            <a:extLst>
              <a:ext uri="{FF2B5EF4-FFF2-40B4-BE49-F238E27FC236}">
                <a16:creationId xmlns:a16="http://schemas.microsoft.com/office/drawing/2014/main" id="{3CF2EA6C-A2BB-552E-7A6A-7424B0F54A22}"/>
              </a:ext>
            </a:extLst>
          </p:cNvPr>
          <p:cNvGrpSpPr/>
          <p:nvPr/>
        </p:nvGrpSpPr>
        <p:grpSpPr>
          <a:xfrm>
            <a:off x="8798532" y="2962457"/>
            <a:ext cx="1872971" cy="3528645"/>
            <a:chOff x="4844100" y="1205438"/>
            <a:chExt cx="2576203" cy="4853523"/>
          </a:xfrm>
        </p:grpSpPr>
        <p:sp>
          <p:nvSpPr>
            <p:cNvPr id="11" name="ïslïḑe">
              <a:extLst>
                <a:ext uri="{FF2B5EF4-FFF2-40B4-BE49-F238E27FC236}">
                  <a16:creationId xmlns:a16="http://schemas.microsoft.com/office/drawing/2014/main" id="{30458D2C-8518-FF5F-414D-85083E6FB384}"/>
                </a:ext>
              </a:extLst>
            </p:cNvPr>
            <p:cNvSpPr/>
            <p:nvPr/>
          </p:nvSpPr>
          <p:spPr>
            <a:xfrm>
              <a:off x="6280011" y="1920329"/>
              <a:ext cx="6112" cy="188524"/>
            </a:xfrm>
            <a:custGeom>
              <a:avLst/>
              <a:gdLst>
                <a:gd name="connsiteX0" fmla="*/ 2938 w 4875"/>
                <a:gd name="connsiteY0" fmla="*/ 150251 h 150362"/>
                <a:gd name="connsiteX1" fmla="*/ 1114 w 4875"/>
                <a:gd name="connsiteY1" fmla="*/ 148426 h 150362"/>
                <a:gd name="connsiteX2" fmla="*/ -114 w 4875"/>
                <a:gd name="connsiteY2" fmla="*/ 1713 h 150362"/>
                <a:gd name="connsiteX3" fmla="*/ 1711 w 4875"/>
                <a:gd name="connsiteY3" fmla="*/ -112 h 150362"/>
                <a:gd name="connsiteX4" fmla="*/ 1711 w 4875"/>
                <a:gd name="connsiteY4" fmla="*/ -112 h 150362"/>
                <a:gd name="connsiteX5" fmla="*/ 3535 w 4875"/>
                <a:gd name="connsiteY5" fmla="*/ 1679 h 150362"/>
                <a:gd name="connsiteX6" fmla="*/ 4762 w 4875"/>
                <a:gd name="connsiteY6" fmla="*/ 148393 h 150362"/>
                <a:gd name="connsiteX7" fmla="*/ 2972 w 4875"/>
                <a:gd name="connsiteY7" fmla="*/ 150251 h 150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5" h="150362">
                  <a:moveTo>
                    <a:pt x="2938" y="150251"/>
                  </a:moveTo>
                  <a:cubicBezTo>
                    <a:pt x="1943" y="150251"/>
                    <a:pt x="1114" y="149435"/>
                    <a:pt x="1114" y="148426"/>
                  </a:cubicBezTo>
                  <a:lnTo>
                    <a:pt x="-114" y="1713"/>
                  </a:lnTo>
                  <a:cubicBezTo>
                    <a:pt x="-114" y="704"/>
                    <a:pt x="716" y="-112"/>
                    <a:pt x="1711" y="-112"/>
                  </a:cubicBezTo>
                  <a:lnTo>
                    <a:pt x="1711" y="-112"/>
                  </a:lnTo>
                  <a:cubicBezTo>
                    <a:pt x="2706" y="-112"/>
                    <a:pt x="3502" y="684"/>
                    <a:pt x="3535" y="1679"/>
                  </a:cubicBezTo>
                  <a:lnTo>
                    <a:pt x="4762" y="148393"/>
                  </a:lnTo>
                  <a:cubicBezTo>
                    <a:pt x="4762" y="149395"/>
                    <a:pt x="3966" y="150214"/>
                    <a:pt x="2972" y="150251"/>
                  </a:cubicBezTo>
                  <a:close/>
                </a:path>
              </a:pathLst>
            </a:custGeom>
            <a:solidFill>
              <a:srgbClr val="10325B"/>
            </a:solidFill>
            <a:ln w="3315" cap="flat">
              <a:noFill/>
              <a:prstDash val="solid"/>
              <a:miter/>
            </a:ln>
          </p:spPr>
          <p:txBody>
            <a:bodyPr rtlCol="0" anchor="ctr"/>
            <a:lstStyle/>
            <a:p>
              <a:endParaRPr lang="zh-CN" altLang="en-US"/>
            </a:p>
          </p:txBody>
        </p:sp>
        <p:sp>
          <p:nvSpPr>
            <p:cNvPr id="12" name="ïṧḻîḑé">
              <a:extLst>
                <a:ext uri="{FF2B5EF4-FFF2-40B4-BE49-F238E27FC236}">
                  <a16:creationId xmlns:a16="http://schemas.microsoft.com/office/drawing/2014/main" id="{153DF1DE-026D-2BEF-C829-15DD458612FB}"/>
                </a:ext>
              </a:extLst>
            </p:cNvPr>
            <p:cNvSpPr/>
            <p:nvPr/>
          </p:nvSpPr>
          <p:spPr>
            <a:xfrm>
              <a:off x="6281632" y="2096484"/>
              <a:ext cx="24319" cy="131355"/>
            </a:xfrm>
            <a:custGeom>
              <a:avLst/>
              <a:gdLst>
                <a:gd name="connsiteX0" fmla="*/ 6123 w 19396"/>
                <a:gd name="connsiteY0" fmla="*/ 104655 h 104766"/>
                <a:gd name="connsiteX1" fmla="*/ 4299 w 19396"/>
                <a:gd name="connsiteY1" fmla="*/ 102897 h 104766"/>
                <a:gd name="connsiteX2" fmla="*/ 4299 w 19396"/>
                <a:gd name="connsiteY2" fmla="*/ 102897 h 104766"/>
                <a:gd name="connsiteX3" fmla="*/ -113 w 19396"/>
                <a:gd name="connsiteY3" fmla="*/ 1793 h 104766"/>
                <a:gd name="connsiteX4" fmla="*/ 1513 w 19396"/>
                <a:gd name="connsiteY4" fmla="*/ -98 h 104766"/>
                <a:gd name="connsiteX5" fmla="*/ 3502 w 19396"/>
                <a:gd name="connsiteY5" fmla="*/ 1428 h 104766"/>
                <a:gd name="connsiteX6" fmla="*/ 19259 w 19396"/>
                <a:gd name="connsiteY6" fmla="*/ 98419 h 104766"/>
                <a:gd name="connsiteX7" fmla="*/ 17733 w 19396"/>
                <a:gd name="connsiteY7" fmla="*/ 100508 h 104766"/>
                <a:gd name="connsiteX8" fmla="*/ 15643 w 19396"/>
                <a:gd name="connsiteY8" fmla="*/ 98982 h 104766"/>
                <a:gd name="connsiteX9" fmla="*/ 4896 w 19396"/>
                <a:gd name="connsiteY9" fmla="*/ 32641 h 104766"/>
                <a:gd name="connsiteX10" fmla="*/ 7948 w 19396"/>
                <a:gd name="connsiteY10" fmla="*/ 102664 h 104766"/>
                <a:gd name="connsiteX11" fmla="*/ 6189 w 19396"/>
                <a:gd name="connsiteY11" fmla="*/ 104588 h 10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96" h="104766">
                  <a:moveTo>
                    <a:pt x="6123" y="104655"/>
                  </a:moveTo>
                  <a:cubicBezTo>
                    <a:pt x="5128" y="104675"/>
                    <a:pt x="4332" y="103885"/>
                    <a:pt x="4299" y="102897"/>
                  </a:cubicBezTo>
                  <a:cubicBezTo>
                    <a:pt x="4299" y="102897"/>
                    <a:pt x="4299" y="102897"/>
                    <a:pt x="4299" y="102897"/>
                  </a:cubicBezTo>
                  <a:lnTo>
                    <a:pt x="-113" y="1793"/>
                  </a:lnTo>
                  <a:cubicBezTo>
                    <a:pt x="-146" y="834"/>
                    <a:pt x="551" y="5"/>
                    <a:pt x="1513" y="-98"/>
                  </a:cubicBezTo>
                  <a:cubicBezTo>
                    <a:pt x="2475" y="-218"/>
                    <a:pt x="3370" y="462"/>
                    <a:pt x="3502" y="1428"/>
                  </a:cubicBezTo>
                  <a:lnTo>
                    <a:pt x="19259" y="98419"/>
                  </a:lnTo>
                  <a:cubicBezTo>
                    <a:pt x="19425" y="99417"/>
                    <a:pt x="18728" y="100352"/>
                    <a:pt x="17733" y="100508"/>
                  </a:cubicBezTo>
                  <a:cubicBezTo>
                    <a:pt x="16738" y="100664"/>
                    <a:pt x="15809" y="99981"/>
                    <a:pt x="15643" y="98982"/>
                  </a:cubicBezTo>
                  <a:lnTo>
                    <a:pt x="4896" y="32641"/>
                  </a:lnTo>
                  <a:lnTo>
                    <a:pt x="7948" y="102664"/>
                  </a:lnTo>
                  <a:cubicBezTo>
                    <a:pt x="7981" y="103679"/>
                    <a:pt x="7218" y="104535"/>
                    <a:pt x="6189" y="104588"/>
                  </a:cubicBezTo>
                  <a:close/>
                </a:path>
              </a:pathLst>
            </a:custGeom>
            <a:solidFill>
              <a:srgbClr val="10325B"/>
            </a:solidFill>
            <a:ln w="3315" cap="flat">
              <a:noFill/>
              <a:prstDash val="solid"/>
              <a:miter/>
            </a:ln>
          </p:spPr>
          <p:txBody>
            <a:bodyPr rtlCol="0" anchor="ctr"/>
            <a:lstStyle/>
            <a:p>
              <a:endParaRPr lang="zh-CN" altLang="en-US"/>
            </a:p>
          </p:txBody>
        </p:sp>
        <p:sp>
          <p:nvSpPr>
            <p:cNvPr id="13" name="î$ḷiďé">
              <a:extLst>
                <a:ext uri="{FF2B5EF4-FFF2-40B4-BE49-F238E27FC236}">
                  <a16:creationId xmlns:a16="http://schemas.microsoft.com/office/drawing/2014/main" id="{B110C4E9-5CE7-9F7C-2459-29EEA763E2BA}"/>
                </a:ext>
              </a:extLst>
            </p:cNvPr>
            <p:cNvSpPr/>
            <p:nvPr/>
          </p:nvSpPr>
          <p:spPr>
            <a:xfrm>
              <a:off x="6258654" y="2096477"/>
              <a:ext cx="27767" cy="131619"/>
            </a:xfrm>
            <a:custGeom>
              <a:avLst/>
              <a:gdLst>
                <a:gd name="connsiteX0" fmla="*/ 11812 w 22146"/>
                <a:gd name="connsiteY0" fmla="*/ 104859 h 104976"/>
                <a:gd name="connsiteX1" fmla="*/ 11812 w 22146"/>
                <a:gd name="connsiteY1" fmla="*/ 104859 h 104976"/>
                <a:gd name="connsiteX2" fmla="*/ 10153 w 22146"/>
                <a:gd name="connsiteY2" fmla="*/ 102948 h 104976"/>
                <a:gd name="connsiteX3" fmla="*/ 10153 w 22146"/>
                <a:gd name="connsiteY3" fmla="*/ 102902 h 104976"/>
                <a:gd name="connsiteX4" fmla="*/ 15594 w 22146"/>
                <a:gd name="connsiteY4" fmla="*/ 35698 h 104976"/>
                <a:gd name="connsiteX5" fmla="*/ 3519 w 22146"/>
                <a:gd name="connsiteY5" fmla="*/ 99353 h 104976"/>
                <a:gd name="connsiteX6" fmla="*/ 1363 w 22146"/>
                <a:gd name="connsiteY6" fmla="*/ 100779 h 104976"/>
                <a:gd name="connsiteX7" fmla="*/ -96 w 22146"/>
                <a:gd name="connsiteY7" fmla="*/ 98755 h 104976"/>
                <a:gd name="connsiteX8" fmla="*/ -63 w 22146"/>
                <a:gd name="connsiteY8" fmla="*/ 98656 h 104976"/>
                <a:gd name="connsiteX9" fmla="*/ 18413 w 22146"/>
                <a:gd name="connsiteY9" fmla="*/ 1367 h 104976"/>
                <a:gd name="connsiteX10" fmla="*/ 20436 w 22146"/>
                <a:gd name="connsiteY10" fmla="*/ -93 h 104976"/>
                <a:gd name="connsiteX11" fmla="*/ 22028 w 22146"/>
                <a:gd name="connsiteY11" fmla="*/ 1864 h 104976"/>
                <a:gd name="connsiteX12" fmla="*/ 13802 w 22146"/>
                <a:gd name="connsiteY12" fmla="*/ 103200 h 104976"/>
                <a:gd name="connsiteX13" fmla="*/ 11812 w 22146"/>
                <a:gd name="connsiteY13" fmla="*/ 104859 h 10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146" h="104976">
                  <a:moveTo>
                    <a:pt x="11812" y="104859"/>
                  </a:moveTo>
                  <a:lnTo>
                    <a:pt x="11812" y="104859"/>
                  </a:lnTo>
                  <a:cubicBezTo>
                    <a:pt x="10817" y="104789"/>
                    <a:pt x="10087" y="103934"/>
                    <a:pt x="10153" y="102948"/>
                  </a:cubicBezTo>
                  <a:cubicBezTo>
                    <a:pt x="10153" y="102932"/>
                    <a:pt x="10153" y="102918"/>
                    <a:pt x="10153" y="102902"/>
                  </a:cubicBezTo>
                  <a:lnTo>
                    <a:pt x="15594" y="35698"/>
                  </a:lnTo>
                  <a:lnTo>
                    <a:pt x="3519" y="99353"/>
                  </a:lnTo>
                  <a:cubicBezTo>
                    <a:pt x="3287" y="100331"/>
                    <a:pt x="2358" y="100965"/>
                    <a:pt x="1363" y="100779"/>
                  </a:cubicBezTo>
                  <a:cubicBezTo>
                    <a:pt x="401" y="100620"/>
                    <a:pt x="-229" y="99714"/>
                    <a:pt x="-96" y="98755"/>
                  </a:cubicBezTo>
                  <a:cubicBezTo>
                    <a:pt x="-63" y="98722"/>
                    <a:pt x="-63" y="98689"/>
                    <a:pt x="-63" y="98656"/>
                  </a:cubicBezTo>
                  <a:lnTo>
                    <a:pt x="18413" y="1367"/>
                  </a:lnTo>
                  <a:cubicBezTo>
                    <a:pt x="18579" y="415"/>
                    <a:pt x="19474" y="-232"/>
                    <a:pt x="20436" y="-93"/>
                  </a:cubicBezTo>
                  <a:cubicBezTo>
                    <a:pt x="21398" y="43"/>
                    <a:pt x="22095" y="896"/>
                    <a:pt x="22028" y="1864"/>
                  </a:cubicBezTo>
                  <a:lnTo>
                    <a:pt x="13802" y="103200"/>
                  </a:lnTo>
                  <a:cubicBezTo>
                    <a:pt x="13703" y="104202"/>
                    <a:pt x="12807" y="104935"/>
                    <a:pt x="11812" y="104859"/>
                  </a:cubicBezTo>
                  <a:close/>
                </a:path>
              </a:pathLst>
            </a:custGeom>
            <a:solidFill>
              <a:srgbClr val="10325B"/>
            </a:solidFill>
            <a:ln w="3315" cap="flat">
              <a:noFill/>
              <a:prstDash val="solid"/>
              <a:miter/>
            </a:ln>
          </p:spPr>
          <p:txBody>
            <a:bodyPr rtlCol="0" anchor="ctr"/>
            <a:lstStyle/>
            <a:p>
              <a:endParaRPr lang="zh-CN" altLang="en-US"/>
            </a:p>
          </p:txBody>
        </p:sp>
        <p:sp>
          <p:nvSpPr>
            <p:cNvPr id="14" name="íş1ïḓê">
              <a:extLst>
                <a:ext uri="{FF2B5EF4-FFF2-40B4-BE49-F238E27FC236}">
                  <a16:creationId xmlns:a16="http://schemas.microsoft.com/office/drawing/2014/main" id="{A6D4F357-95DC-E6EA-053C-426432008C47}"/>
                </a:ext>
              </a:extLst>
            </p:cNvPr>
            <p:cNvSpPr/>
            <p:nvPr/>
          </p:nvSpPr>
          <p:spPr>
            <a:xfrm>
              <a:off x="6245222" y="2096624"/>
              <a:ext cx="73155" cy="119487"/>
            </a:xfrm>
            <a:custGeom>
              <a:avLst/>
              <a:gdLst>
                <a:gd name="connsiteX0" fmla="*/ 1728 w 58347"/>
                <a:gd name="connsiteY0" fmla="*/ 95189 h 95300"/>
                <a:gd name="connsiteX1" fmla="*/ 1163 w 58347"/>
                <a:gd name="connsiteY1" fmla="*/ 95189 h 95300"/>
                <a:gd name="connsiteX2" fmla="*/ -30 w 58347"/>
                <a:gd name="connsiteY2" fmla="*/ 92903 h 95300"/>
                <a:gd name="connsiteX3" fmla="*/ -30 w 58347"/>
                <a:gd name="connsiteY3" fmla="*/ 92900 h 95300"/>
                <a:gd name="connsiteX4" fmla="*/ 28994 w 58347"/>
                <a:gd name="connsiteY4" fmla="*/ 1183 h 95300"/>
                <a:gd name="connsiteX5" fmla="*/ 30784 w 58347"/>
                <a:gd name="connsiteY5" fmla="*/ -110 h 95300"/>
                <a:gd name="connsiteX6" fmla="*/ 32509 w 58347"/>
                <a:gd name="connsiteY6" fmla="*/ 1250 h 95300"/>
                <a:gd name="connsiteX7" fmla="*/ 58150 w 58347"/>
                <a:gd name="connsiteY7" fmla="*/ 92502 h 95300"/>
                <a:gd name="connsiteX8" fmla="*/ 56956 w 58347"/>
                <a:gd name="connsiteY8" fmla="*/ 94738 h 95300"/>
                <a:gd name="connsiteX9" fmla="*/ 56890 w 58347"/>
                <a:gd name="connsiteY9" fmla="*/ 94758 h 95300"/>
                <a:gd name="connsiteX10" fmla="*/ 54635 w 58347"/>
                <a:gd name="connsiteY10" fmla="*/ 93497 h 95300"/>
                <a:gd name="connsiteX11" fmla="*/ 30652 w 58347"/>
                <a:gd name="connsiteY11" fmla="*/ 8116 h 95300"/>
                <a:gd name="connsiteX12" fmla="*/ 3485 w 58347"/>
                <a:gd name="connsiteY12" fmla="*/ 93995 h 95300"/>
                <a:gd name="connsiteX13" fmla="*/ 1728 w 58347"/>
                <a:gd name="connsiteY13" fmla="*/ 95189 h 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8347" h="95300">
                  <a:moveTo>
                    <a:pt x="1728" y="95189"/>
                  </a:moveTo>
                  <a:lnTo>
                    <a:pt x="1163" y="95189"/>
                  </a:lnTo>
                  <a:cubicBezTo>
                    <a:pt x="201" y="94887"/>
                    <a:pt x="-329" y="93862"/>
                    <a:pt x="-30" y="92903"/>
                  </a:cubicBezTo>
                  <a:cubicBezTo>
                    <a:pt x="-30" y="92900"/>
                    <a:pt x="-30" y="92900"/>
                    <a:pt x="-30" y="92900"/>
                  </a:cubicBezTo>
                  <a:lnTo>
                    <a:pt x="28994" y="1183"/>
                  </a:lnTo>
                  <a:cubicBezTo>
                    <a:pt x="29225" y="391"/>
                    <a:pt x="29955" y="-144"/>
                    <a:pt x="30784" y="-110"/>
                  </a:cubicBezTo>
                  <a:cubicBezTo>
                    <a:pt x="31581" y="-81"/>
                    <a:pt x="32278" y="467"/>
                    <a:pt x="32509" y="1250"/>
                  </a:cubicBezTo>
                  <a:lnTo>
                    <a:pt x="58150" y="92502"/>
                  </a:lnTo>
                  <a:cubicBezTo>
                    <a:pt x="58449" y="93447"/>
                    <a:pt x="57919" y="94449"/>
                    <a:pt x="56956" y="94738"/>
                  </a:cubicBezTo>
                  <a:cubicBezTo>
                    <a:pt x="56923" y="94744"/>
                    <a:pt x="56923" y="94751"/>
                    <a:pt x="56890" y="94758"/>
                  </a:cubicBezTo>
                  <a:cubicBezTo>
                    <a:pt x="55928" y="95016"/>
                    <a:pt x="54933" y="94456"/>
                    <a:pt x="54635" y="93497"/>
                  </a:cubicBezTo>
                  <a:lnTo>
                    <a:pt x="30652" y="8116"/>
                  </a:lnTo>
                  <a:lnTo>
                    <a:pt x="3485" y="93995"/>
                  </a:lnTo>
                  <a:cubicBezTo>
                    <a:pt x="3220" y="94721"/>
                    <a:pt x="2491" y="95199"/>
                    <a:pt x="1728" y="95189"/>
                  </a:cubicBezTo>
                  <a:close/>
                </a:path>
              </a:pathLst>
            </a:custGeom>
            <a:solidFill>
              <a:srgbClr val="10325B"/>
            </a:solidFill>
            <a:ln w="3315" cap="flat">
              <a:noFill/>
              <a:prstDash val="solid"/>
              <a:miter/>
            </a:ln>
          </p:spPr>
          <p:txBody>
            <a:bodyPr rtlCol="0" anchor="ctr"/>
            <a:lstStyle/>
            <a:p>
              <a:endParaRPr lang="zh-CN" altLang="en-US"/>
            </a:p>
          </p:txBody>
        </p:sp>
        <p:sp>
          <p:nvSpPr>
            <p:cNvPr id="15" name="îṧ1îde">
              <a:extLst>
                <a:ext uri="{FF2B5EF4-FFF2-40B4-BE49-F238E27FC236}">
                  <a16:creationId xmlns:a16="http://schemas.microsoft.com/office/drawing/2014/main" id="{B2F95C90-27E4-D4FB-70D1-4940536F14DF}"/>
                </a:ext>
              </a:extLst>
            </p:cNvPr>
            <p:cNvSpPr/>
            <p:nvPr/>
          </p:nvSpPr>
          <p:spPr>
            <a:xfrm>
              <a:off x="6250462" y="2096500"/>
              <a:ext cx="35758" cy="131339"/>
            </a:xfrm>
            <a:custGeom>
              <a:avLst/>
              <a:gdLst>
                <a:gd name="connsiteX0" fmla="*/ 12939 w 28520"/>
                <a:gd name="connsiteY0" fmla="*/ 104642 h 104753"/>
                <a:gd name="connsiteX1" fmla="*/ 12673 w 28520"/>
                <a:gd name="connsiteY1" fmla="*/ 104642 h 104753"/>
                <a:gd name="connsiteX2" fmla="*/ 11115 w 28520"/>
                <a:gd name="connsiteY2" fmla="*/ 102585 h 104753"/>
                <a:gd name="connsiteX3" fmla="*/ 11115 w 28520"/>
                <a:gd name="connsiteY3" fmla="*/ 102585 h 104753"/>
                <a:gd name="connsiteX4" fmla="*/ 20701 w 28520"/>
                <a:gd name="connsiteY4" fmla="*/ 31467 h 104753"/>
                <a:gd name="connsiteX5" fmla="*/ 3485 w 28520"/>
                <a:gd name="connsiteY5" fmla="*/ 97576 h 104753"/>
                <a:gd name="connsiteX6" fmla="*/ 1263 w 28520"/>
                <a:gd name="connsiteY6" fmla="*/ 98870 h 104753"/>
                <a:gd name="connsiteX7" fmla="*/ -64 w 28520"/>
                <a:gd name="connsiteY7" fmla="*/ 96647 h 104753"/>
                <a:gd name="connsiteX8" fmla="*/ 24814 w 28520"/>
                <a:gd name="connsiteY8" fmla="*/ 1282 h 104753"/>
                <a:gd name="connsiteX9" fmla="*/ 26937 w 28520"/>
                <a:gd name="connsiteY9" fmla="*/ -78 h 104753"/>
                <a:gd name="connsiteX10" fmla="*/ 28396 w 28520"/>
                <a:gd name="connsiteY10" fmla="*/ 1979 h 104753"/>
                <a:gd name="connsiteX11" fmla="*/ 14730 w 28520"/>
                <a:gd name="connsiteY11" fmla="*/ 103083 h 104753"/>
                <a:gd name="connsiteX12" fmla="*/ 12939 w 28520"/>
                <a:gd name="connsiteY12" fmla="*/ 104642 h 10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520" h="104753">
                  <a:moveTo>
                    <a:pt x="12939" y="104642"/>
                  </a:moveTo>
                  <a:lnTo>
                    <a:pt x="12673" y="104642"/>
                  </a:lnTo>
                  <a:cubicBezTo>
                    <a:pt x="11678" y="104506"/>
                    <a:pt x="10982" y="103583"/>
                    <a:pt x="11115" y="102585"/>
                  </a:cubicBezTo>
                  <a:cubicBezTo>
                    <a:pt x="11115" y="102585"/>
                    <a:pt x="11115" y="102585"/>
                    <a:pt x="11115" y="102585"/>
                  </a:cubicBezTo>
                  <a:lnTo>
                    <a:pt x="20701" y="31467"/>
                  </a:lnTo>
                  <a:lnTo>
                    <a:pt x="3485" y="97576"/>
                  </a:lnTo>
                  <a:cubicBezTo>
                    <a:pt x="3220" y="98545"/>
                    <a:pt x="2225" y="99122"/>
                    <a:pt x="1263" y="98870"/>
                  </a:cubicBezTo>
                  <a:cubicBezTo>
                    <a:pt x="301" y="98611"/>
                    <a:pt x="-296" y="97626"/>
                    <a:pt x="-64" y="96647"/>
                  </a:cubicBezTo>
                  <a:lnTo>
                    <a:pt x="24814" y="1282"/>
                  </a:lnTo>
                  <a:cubicBezTo>
                    <a:pt x="25046" y="333"/>
                    <a:pt x="25975" y="-264"/>
                    <a:pt x="26937" y="-78"/>
                  </a:cubicBezTo>
                  <a:cubicBezTo>
                    <a:pt x="27866" y="134"/>
                    <a:pt x="28496" y="1020"/>
                    <a:pt x="28396" y="1979"/>
                  </a:cubicBezTo>
                  <a:lnTo>
                    <a:pt x="14730" y="103083"/>
                  </a:lnTo>
                  <a:cubicBezTo>
                    <a:pt x="14598" y="103972"/>
                    <a:pt x="13835" y="104635"/>
                    <a:pt x="12939" y="104642"/>
                  </a:cubicBezTo>
                  <a:close/>
                </a:path>
              </a:pathLst>
            </a:custGeom>
            <a:solidFill>
              <a:srgbClr val="10325B"/>
            </a:solidFill>
            <a:ln w="3315" cap="flat">
              <a:noFill/>
              <a:prstDash val="solid"/>
              <a:miter/>
            </a:ln>
          </p:spPr>
          <p:txBody>
            <a:bodyPr rtlCol="0" anchor="ctr"/>
            <a:lstStyle/>
            <a:p>
              <a:endParaRPr lang="zh-CN" altLang="en-US"/>
            </a:p>
          </p:txBody>
        </p:sp>
        <p:sp>
          <p:nvSpPr>
            <p:cNvPr id="16" name="išļiḑè">
              <a:extLst>
                <a:ext uri="{FF2B5EF4-FFF2-40B4-BE49-F238E27FC236}">
                  <a16:creationId xmlns:a16="http://schemas.microsoft.com/office/drawing/2014/main" id="{696822BE-728B-C478-5ADB-EC57725B3A4F}"/>
                </a:ext>
              </a:extLst>
            </p:cNvPr>
            <p:cNvSpPr/>
            <p:nvPr/>
          </p:nvSpPr>
          <p:spPr>
            <a:xfrm>
              <a:off x="6281538" y="2096480"/>
              <a:ext cx="30806" cy="130029"/>
            </a:xfrm>
            <a:custGeom>
              <a:avLst/>
              <a:gdLst>
                <a:gd name="connsiteX0" fmla="*/ 12169 w 24570"/>
                <a:gd name="connsiteY0" fmla="*/ 103597 h 103708"/>
                <a:gd name="connsiteX1" fmla="*/ 10345 w 24570"/>
                <a:gd name="connsiteY1" fmla="*/ 101938 h 103708"/>
                <a:gd name="connsiteX2" fmla="*/ -104 w 24570"/>
                <a:gd name="connsiteY2" fmla="*/ 1896 h 103708"/>
                <a:gd name="connsiteX3" fmla="*/ 1422 w 24570"/>
                <a:gd name="connsiteY3" fmla="*/ -95 h 103708"/>
                <a:gd name="connsiteX4" fmla="*/ 3511 w 24570"/>
                <a:gd name="connsiteY4" fmla="*/ 1332 h 103708"/>
                <a:gd name="connsiteX5" fmla="*/ 24409 w 24570"/>
                <a:gd name="connsiteY5" fmla="*/ 96465 h 103708"/>
                <a:gd name="connsiteX6" fmla="*/ 23016 w 24570"/>
                <a:gd name="connsiteY6" fmla="*/ 98654 h 103708"/>
                <a:gd name="connsiteX7" fmla="*/ 20827 w 24570"/>
                <a:gd name="connsiteY7" fmla="*/ 97261 h 103708"/>
                <a:gd name="connsiteX8" fmla="*/ 6928 w 24570"/>
                <a:gd name="connsiteY8" fmla="*/ 33938 h 103708"/>
                <a:gd name="connsiteX9" fmla="*/ 13994 w 24570"/>
                <a:gd name="connsiteY9" fmla="*/ 101573 h 103708"/>
                <a:gd name="connsiteX10" fmla="*/ 12368 w 24570"/>
                <a:gd name="connsiteY10" fmla="*/ 103564 h 103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70" h="103708">
                  <a:moveTo>
                    <a:pt x="12169" y="103597"/>
                  </a:moveTo>
                  <a:cubicBezTo>
                    <a:pt x="11207" y="103600"/>
                    <a:pt x="10444" y="102880"/>
                    <a:pt x="10345" y="101938"/>
                  </a:cubicBezTo>
                  <a:lnTo>
                    <a:pt x="-104" y="1896"/>
                  </a:lnTo>
                  <a:cubicBezTo>
                    <a:pt x="-203" y="934"/>
                    <a:pt x="460" y="58"/>
                    <a:pt x="1422" y="-95"/>
                  </a:cubicBezTo>
                  <a:cubicBezTo>
                    <a:pt x="2384" y="-224"/>
                    <a:pt x="3280" y="393"/>
                    <a:pt x="3511" y="1332"/>
                  </a:cubicBezTo>
                  <a:lnTo>
                    <a:pt x="24409" y="96465"/>
                  </a:lnTo>
                  <a:cubicBezTo>
                    <a:pt x="24641" y="97454"/>
                    <a:pt x="24011" y="98435"/>
                    <a:pt x="23016" y="98654"/>
                  </a:cubicBezTo>
                  <a:cubicBezTo>
                    <a:pt x="22021" y="98873"/>
                    <a:pt x="21059" y="98250"/>
                    <a:pt x="20827" y="97261"/>
                  </a:cubicBezTo>
                  <a:lnTo>
                    <a:pt x="6928" y="33938"/>
                  </a:lnTo>
                  <a:lnTo>
                    <a:pt x="13994" y="101573"/>
                  </a:lnTo>
                  <a:cubicBezTo>
                    <a:pt x="14093" y="102572"/>
                    <a:pt x="13364" y="103457"/>
                    <a:pt x="12368" y="103564"/>
                  </a:cubicBezTo>
                  <a:close/>
                </a:path>
              </a:pathLst>
            </a:custGeom>
            <a:solidFill>
              <a:srgbClr val="10325B"/>
            </a:solidFill>
            <a:ln w="3315" cap="flat">
              <a:noFill/>
              <a:prstDash val="solid"/>
              <a:miter/>
            </a:ln>
          </p:spPr>
          <p:txBody>
            <a:bodyPr rtlCol="0" anchor="ctr"/>
            <a:lstStyle/>
            <a:p>
              <a:endParaRPr lang="zh-CN" altLang="en-US"/>
            </a:p>
          </p:txBody>
        </p:sp>
        <p:sp>
          <p:nvSpPr>
            <p:cNvPr id="17" name="iśľídê">
              <a:extLst>
                <a:ext uri="{FF2B5EF4-FFF2-40B4-BE49-F238E27FC236}">
                  <a16:creationId xmlns:a16="http://schemas.microsoft.com/office/drawing/2014/main" id="{6EFAD58D-09A3-1A1E-4E07-FD7818D8F2AD}"/>
                </a:ext>
              </a:extLst>
            </p:cNvPr>
            <p:cNvSpPr/>
            <p:nvPr/>
          </p:nvSpPr>
          <p:spPr>
            <a:xfrm>
              <a:off x="6279554" y="2096460"/>
              <a:ext cx="6695" cy="133251"/>
            </a:xfrm>
            <a:custGeom>
              <a:avLst/>
              <a:gdLst>
                <a:gd name="connsiteX0" fmla="*/ 1678 w 5340"/>
                <a:gd name="connsiteY0" fmla="*/ 106167 h 106278"/>
                <a:gd name="connsiteX1" fmla="*/ 1678 w 5340"/>
                <a:gd name="connsiteY1" fmla="*/ 106167 h 106278"/>
                <a:gd name="connsiteX2" fmla="*/ -114 w 5340"/>
                <a:gd name="connsiteY2" fmla="*/ 104309 h 106278"/>
                <a:gd name="connsiteX3" fmla="*/ 1578 w 5340"/>
                <a:gd name="connsiteY3" fmla="*/ 1713 h 106278"/>
                <a:gd name="connsiteX4" fmla="*/ 3402 w 5340"/>
                <a:gd name="connsiteY4" fmla="*/ -112 h 106278"/>
                <a:gd name="connsiteX5" fmla="*/ 5226 w 5340"/>
                <a:gd name="connsiteY5" fmla="*/ 1713 h 106278"/>
                <a:gd name="connsiteX6" fmla="*/ 3535 w 5340"/>
                <a:gd name="connsiteY6" fmla="*/ 104342 h 106278"/>
                <a:gd name="connsiteX7" fmla="*/ 1711 w 5340"/>
                <a:gd name="connsiteY7" fmla="*/ 106167 h 106278"/>
                <a:gd name="connsiteX8" fmla="*/ 1678 w 5340"/>
                <a:gd name="connsiteY8" fmla="*/ 106167 h 10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40" h="106278">
                  <a:moveTo>
                    <a:pt x="1678" y="106167"/>
                  </a:moveTo>
                  <a:lnTo>
                    <a:pt x="1678" y="106167"/>
                  </a:lnTo>
                  <a:cubicBezTo>
                    <a:pt x="682" y="106130"/>
                    <a:pt x="-114" y="105311"/>
                    <a:pt x="-114" y="104309"/>
                  </a:cubicBezTo>
                  <a:lnTo>
                    <a:pt x="1578" y="1713"/>
                  </a:lnTo>
                  <a:cubicBezTo>
                    <a:pt x="1578" y="704"/>
                    <a:pt x="2407" y="-112"/>
                    <a:pt x="3402" y="-112"/>
                  </a:cubicBezTo>
                  <a:cubicBezTo>
                    <a:pt x="4397" y="-112"/>
                    <a:pt x="5226" y="704"/>
                    <a:pt x="5226" y="1713"/>
                  </a:cubicBezTo>
                  <a:lnTo>
                    <a:pt x="3535" y="104342"/>
                  </a:lnTo>
                  <a:cubicBezTo>
                    <a:pt x="3535" y="105351"/>
                    <a:pt x="2705" y="106167"/>
                    <a:pt x="1711" y="106167"/>
                  </a:cubicBezTo>
                  <a:cubicBezTo>
                    <a:pt x="1711" y="106167"/>
                    <a:pt x="1678" y="106167"/>
                    <a:pt x="1678" y="106167"/>
                  </a:cubicBezTo>
                  <a:close/>
                </a:path>
              </a:pathLst>
            </a:custGeom>
            <a:solidFill>
              <a:srgbClr val="10325B"/>
            </a:solidFill>
            <a:ln w="3315" cap="flat">
              <a:noFill/>
              <a:prstDash val="solid"/>
              <a:miter/>
            </a:ln>
          </p:spPr>
          <p:txBody>
            <a:bodyPr rtlCol="0" anchor="ctr"/>
            <a:lstStyle/>
            <a:p>
              <a:endParaRPr lang="zh-CN" altLang="en-US"/>
            </a:p>
          </p:txBody>
        </p:sp>
        <p:sp>
          <p:nvSpPr>
            <p:cNvPr id="18" name="ïś1iḋe">
              <a:extLst>
                <a:ext uri="{FF2B5EF4-FFF2-40B4-BE49-F238E27FC236}">
                  <a16:creationId xmlns:a16="http://schemas.microsoft.com/office/drawing/2014/main" id="{BAD81ABD-20E4-1340-E635-33EEE78BDF89}"/>
                </a:ext>
              </a:extLst>
            </p:cNvPr>
            <p:cNvSpPr/>
            <p:nvPr/>
          </p:nvSpPr>
          <p:spPr>
            <a:xfrm>
              <a:off x="5613459" y="1596515"/>
              <a:ext cx="789447" cy="568566"/>
            </a:xfrm>
            <a:custGeom>
              <a:avLst/>
              <a:gdLst>
                <a:gd name="connsiteX0" fmla="*/ 629645 w 629644"/>
                <a:gd name="connsiteY0" fmla="*/ 326499 h 453475"/>
                <a:gd name="connsiteX1" fmla="*/ 277871 w 629644"/>
                <a:gd name="connsiteY1" fmla="*/ 453476 h 453475"/>
                <a:gd name="connsiteX2" fmla="*/ 0 w 629644"/>
                <a:gd name="connsiteY2" fmla="*/ 127010 h 453475"/>
                <a:gd name="connsiteX3" fmla="*/ 351774 w 629644"/>
                <a:gd name="connsiteY3" fmla="*/ 0 h 453475"/>
                <a:gd name="connsiteX4" fmla="*/ 629645 w 629644"/>
                <a:gd name="connsiteY4" fmla="*/ 326499 h 453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644" h="453475">
                  <a:moveTo>
                    <a:pt x="629645" y="326499"/>
                  </a:moveTo>
                  <a:lnTo>
                    <a:pt x="277871" y="453476"/>
                  </a:lnTo>
                  <a:lnTo>
                    <a:pt x="0" y="127010"/>
                  </a:lnTo>
                  <a:lnTo>
                    <a:pt x="351774" y="0"/>
                  </a:lnTo>
                  <a:lnTo>
                    <a:pt x="629645" y="326499"/>
                  </a:lnTo>
                  <a:close/>
                </a:path>
              </a:pathLst>
            </a:custGeom>
            <a:solidFill>
              <a:srgbClr val="1D3F70"/>
            </a:solidFill>
            <a:ln w="3315" cap="flat">
              <a:noFill/>
              <a:prstDash val="solid"/>
              <a:miter/>
            </a:ln>
          </p:spPr>
          <p:txBody>
            <a:bodyPr rtlCol="0" anchor="ctr"/>
            <a:lstStyle/>
            <a:p>
              <a:endParaRPr lang="zh-CN" altLang="en-US"/>
            </a:p>
          </p:txBody>
        </p:sp>
        <p:sp>
          <p:nvSpPr>
            <p:cNvPr id="19" name="ïś1íḓe">
              <a:extLst>
                <a:ext uri="{FF2B5EF4-FFF2-40B4-BE49-F238E27FC236}">
                  <a16:creationId xmlns:a16="http://schemas.microsoft.com/office/drawing/2014/main" id="{0759762C-F987-D83E-5688-305903F75C09}"/>
                </a:ext>
              </a:extLst>
            </p:cNvPr>
            <p:cNvSpPr/>
            <p:nvPr/>
          </p:nvSpPr>
          <p:spPr>
            <a:xfrm>
              <a:off x="4937067" y="1462090"/>
              <a:ext cx="777879" cy="1225871"/>
            </a:xfrm>
            <a:custGeom>
              <a:avLst/>
              <a:gdLst>
                <a:gd name="connsiteX0" fmla="*/ 452356 w 620418"/>
                <a:gd name="connsiteY0" fmla="*/ 969836 h 977726"/>
                <a:gd name="connsiteX1" fmla="*/ 42001 w 620418"/>
                <a:gd name="connsiteY1" fmla="*/ 671732 h 977726"/>
                <a:gd name="connsiteX2" fmla="*/ 264245 w 620418"/>
                <a:gd name="connsiteY2" fmla="*/ 34159 h 977726"/>
                <a:gd name="connsiteX3" fmla="*/ 356393 w 620418"/>
                <a:gd name="connsiteY3" fmla="*/ 16612 h 977726"/>
                <a:gd name="connsiteX4" fmla="*/ 316588 w 620418"/>
                <a:gd name="connsiteY4" fmla="*/ 127136 h 977726"/>
                <a:gd name="connsiteX5" fmla="*/ 535879 w 620418"/>
                <a:gd name="connsiteY5" fmla="*/ 728354 h 977726"/>
                <a:gd name="connsiteX6" fmla="*/ 452356 w 620418"/>
                <a:gd name="connsiteY6" fmla="*/ 969836 h 977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0418" h="977726">
                  <a:moveTo>
                    <a:pt x="452356" y="969836"/>
                  </a:moveTo>
                  <a:cubicBezTo>
                    <a:pt x="297217" y="903960"/>
                    <a:pt x="133918" y="820967"/>
                    <a:pt x="42001" y="671732"/>
                  </a:cubicBezTo>
                  <a:cubicBezTo>
                    <a:pt x="-81791" y="439206"/>
                    <a:pt x="89966" y="185550"/>
                    <a:pt x="264245" y="34159"/>
                  </a:cubicBezTo>
                  <a:cubicBezTo>
                    <a:pt x="290018" y="8916"/>
                    <a:pt x="325412" y="-18615"/>
                    <a:pt x="356393" y="16612"/>
                  </a:cubicBezTo>
                  <a:cubicBezTo>
                    <a:pt x="389165" y="58341"/>
                    <a:pt x="335893" y="93501"/>
                    <a:pt x="316588" y="127136"/>
                  </a:cubicBezTo>
                  <a:cubicBezTo>
                    <a:pt x="87711" y="472111"/>
                    <a:pt x="156739" y="603500"/>
                    <a:pt x="535879" y="728354"/>
                  </a:cubicBezTo>
                  <a:cubicBezTo>
                    <a:pt x="693274" y="783517"/>
                    <a:pt x="610447" y="1023540"/>
                    <a:pt x="452356" y="969836"/>
                  </a:cubicBezTo>
                  <a:close/>
                </a:path>
              </a:pathLst>
            </a:custGeom>
            <a:solidFill>
              <a:srgbClr val="F99370"/>
            </a:solidFill>
            <a:ln w="3315" cap="flat">
              <a:noFill/>
              <a:prstDash val="solid"/>
              <a:miter/>
            </a:ln>
          </p:spPr>
          <p:txBody>
            <a:bodyPr rtlCol="0" anchor="ctr"/>
            <a:lstStyle/>
            <a:p>
              <a:endParaRPr lang="zh-CN" altLang="en-US"/>
            </a:p>
          </p:txBody>
        </p:sp>
        <p:sp>
          <p:nvSpPr>
            <p:cNvPr id="20" name="îSľîḋê">
              <a:extLst>
                <a:ext uri="{FF2B5EF4-FFF2-40B4-BE49-F238E27FC236}">
                  <a16:creationId xmlns:a16="http://schemas.microsoft.com/office/drawing/2014/main" id="{3DB8FF9A-90A0-8182-9EAB-98110B1E89D4}"/>
                </a:ext>
              </a:extLst>
            </p:cNvPr>
            <p:cNvSpPr/>
            <p:nvPr/>
          </p:nvSpPr>
          <p:spPr>
            <a:xfrm>
              <a:off x="4900601" y="1516996"/>
              <a:ext cx="871521" cy="1209196"/>
            </a:xfrm>
            <a:custGeom>
              <a:avLst/>
              <a:gdLst>
                <a:gd name="connsiteX0" fmla="*/ 694992 w 695105"/>
                <a:gd name="connsiteY0" fmla="*/ 687416 h 964426"/>
                <a:gd name="connsiteX1" fmla="*/ 693400 w 695105"/>
                <a:gd name="connsiteY1" fmla="*/ 688577 h 964426"/>
                <a:gd name="connsiteX2" fmla="*/ 693400 w 695105"/>
                <a:gd name="connsiteY2" fmla="*/ 688577 h 964426"/>
                <a:gd name="connsiteX3" fmla="*/ 658836 w 695105"/>
                <a:gd name="connsiteY3" fmla="*/ 724667 h 964426"/>
                <a:gd name="connsiteX4" fmla="*/ 599129 w 695105"/>
                <a:gd name="connsiteY4" fmla="*/ 835854 h 964426"/>
                <a:gd name="connsiteX5" fmla="*/ 348425 w 695105"/>
                <a:gd name="connsiteY5" fmla="*/ 963860 h 964426"/>
                <a:gd name="connsiteX6" fmla="*/ 282083 w 695105"/>
                <a:gd name="connsiteY6" fmla="*/ -112 h 964426"/>
                <a:gd name="connsiteX7" fmla="*/ 358177 w 695105"/>
                <a:gd name="connsiteY7" fmla="*/ 65035 h 964426"/>
                <a:gd name="connsiteX8" fmla="*/ 694992 w 695105"/>
                <a:gd name="connsiteY8" fmla="*/ 687416 h 964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5105" h="964426">
                  <a:moveTo>
                    <a:pt x="694992" y="687416"/>
                  </a:moveTo>
                  <a:cubicBezTo>
                    <a:pt x="694992" y="687416"/>
                    <a:pt x="694394" y="687814"/>
                    <a:pt x="693400" y="688577"/>
                  </a:cubicBezTo>
                  <a:lnTo>
                    <a:pt x="693400" y="688577"/>
                  </a:lnTo>
                  <a:cubicBezTo>
                    <a:pt x="687030" y="693453"/>
                    <a:pt x="662949" y="712526"/>
                    <a:pt x="658836" y="724667"/>
                  </a:cubicBezTo>
                  <a:cubicBezTo>
                    <a:pt x="646596" y="760690"/>
                    <a:pt x="643610" y="801987"/>
                    <a:pt x="599129" y="835854"/>
                  </a:cubicBezTo>
                  <a:cubicBezTo>
                    <a:pt x="557864" y="872342"/>
                    <a:pt x="368128" y="971854"/>
                    <a:pt x="348425" y="963860"/>
                  </a:cubicBezTo>
                  <a:cubicBezTo>
                    <a:pt x="-45178" y="807029"/>
                    <a:pt x="-155968" y="316800"/>
                    <a:pt x="282083" y="-112"/>
                  </a:cubicBezTo>
                  <a:cubicBezTo>
                    <a:pt x="295352" y="49312"/>
                    <a:pt x="358177" y="65035"/>
                    <a:pt x="358177" y="65035"/>
                  </a:cubicBezTo>
                  <a:cubicBezTo>
                    <a:pt x="93641" y="506337"/>
                    <a:pt x="274355" y="564121"/>
                    <a:pt x="694992" y="687416"/>
                  </a:cubicBezTo>
                  <a:close/>
                </a:path>
              </a:pathLst>
            </a:custGeom>
            <a:solidFill>
              <a:srgbClr val="3A72AA"/>
            </a:solidFill>
            <a:ln w="3315" cap="flat">
              <a:noFill/>
              <a:prstDash val="solid"/>
              <a:miter/>
            </a:ln>
          </p:spPr>
          <p:txBody>
            <a:bodyPr rtlCol="0" anchor="ctr"/>
            <a:lstStyle/>
            <a:p>
              <a:endParaRPr lang="zh-CN" altLang="en-US"/>
            </a:p>
          </p:txBody>
        </p:sp>
        <p:sp>
          <p:nvSpPr>
            <p:cNvPr id="21" name="iśḷïḍé">
              <a:extLst>
                <a:ext uri="{FF2B5EF4-FFF2-40B4-BE49-F238E27FC236}">
                  <a16:creationId xmlns:a16="http://schemas.microsoft.com/office/drawing/2014/main" id="{50129D54-69C4-A1D5-6B1C-24E3F5BD9B2C}"/>
                </a:ext>
              </a:extLst>
            </p:cNvPr>
            <p:cNvSpPr/>
            <p:nvPr/>
          </p:nvSpPr>
          <p:spPr>
            <a:xfrm>
              <a:off x="5211332" y="1517037"/>
              <a:ext cx="138824" cy="121399"/>
            </a:xfrm>
            <a:custGeom>
              <a:avLst/>
              <a:gdLst>
                <a:gd name="connsiteX0" fmla="*/ 110610 w 110723"/>
                <a:gd name="connsiteY0" fmla="*/ 65035 h 96825"/>
                <a:gd name="connsiteX1" fmla="*/ 91968 w 110723"/>
                <a:gd name="connsiteY1" fmla="*/ 96713 h 96825"/>
                <a:gd name="connsiteX2" fmla="*/ -114 w 110723"/>
                <a:gd name="connsiteY2" fmla="*/ 26126 h 96825"/>
                <a:gd name="connsiteX3" fmla="*/ 34517 w 110723"/>
                <a:gd name="connsiteY3" fmla="*/ -112 h 96825"/>
                <a:gd name="connsiteX4" fmla="*/ 110610 w 110723"/>
                <a:gd name="connsiteY4" fmla="*/ 65035 h 96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723" h="96825">
                  <a:moveTo>
                    <a:pt x="110610" y="65035"/>
                  </a:moveTo>
                  <a:cubicBezTo>
                    <a:pt x="105336" y="76124"/>
                    <a:pt x="99100" y="86726"/>
                    <a:pt x="91968" y="96713"/>
                  </a:cubicBezTo>
                  <a:cubicBezTo>
                    <a:pt x="17500" y="90743"/>
                    <a:pt x="-114" y="26126"/>
                    <a:pt x="-114" y="26126"/>
                  </a:cubicBezTo>
                  <a:cubicBezTo>
                    <a:pt x="10866" y="16643"/>
                    <a:pt x="22409" y="7879"/>
                    <a:pt x="34517" y="-112"/>
                  </a:cubicBezTo>
                  <a:cubicBezTo>
                    <a:pt x="47652" y="49312"/>
                    <a:pt x="110610" y="65035"/>
                    <a:pt x="110610" y="65035"/>
                  </a:cubicBezTo>
                  <a:close/>
                </a:path>
              </a:pathLst>
            </a:custGeom>
            <a:solidFill>
              <a:srgbClr val="23659B"/>
            </a:solidFill>
            <a:ln w="3315" cap="flat">
              <a:noFill/>
              <a:prstDash val="solid"/>
              <a:miter/>
            </a:ln>
          </p:spPr>
          <p:txBody>
            <a:bodyPr rtlCol="0" anchor="ctr"/>
            <a:lstStyle/>
            <a:p>
              <a:endParaRPr lang="zh-CN" altLang="en-US"/>
            </a:p>
          </p:txBody>
        </p:sp>
        <p:sp>
          <p:nvSpPr>
            <p:cNvPr id="22" name="iṡļídé">
              <a:extLst>
                <a:ext uri="{FF2B5EF4-FFF2-40B4-BE49-F238E27FC236}">
                  <a16:creationId xmlns:a16="http://schemas.microsoft.com/office/drawing/2014/main" id="{9934C589-1C6E-0A93-311C-6FCC9E92A5D7}"/>
                </a:ext>
              </a:extLst>
            </p:cNvPr>
            <p:cNvSpPr/>
            <p:nvPr/>
          </p:nvSpPr>
          <p:spPr>
            <a:xfrm>
              <a:off x="5267741" y="1348227"/>
              <a:ext cx="118059" cy="206116"/>
            </a:xfrm>
            <a:custGeom>
              <a:avLst/>
              <a:gdLst>
                <a:gd name="connsiteX0" fmla="*/ 341 w 94161"/>
                <a:gd name="connsiteY0" fmla="*/ 124875 h 164393"/>
                <a:gd name="connsiteX1" fmla="*/ 94048 w 94161"/>
                <a:gd name="connsiteY1" fmla="*/ -112 h 164393"/>
                <a:gd name="connsiteX2" fmla="*/ 91692 w 94161"/>
                <a:gd name="connsiteY2" fmla="*/ 164282 h 164393"/>
              </a:gdLst>
              <a:ahLst/>
              <a:cxnLst>
                <a:cxn ang="0">
                  <a:pos x="connsiteX0" y="connsiteY0"/>
                </a:cxn>
                <a:cxn ang="0">
                  <a:pos x="connsiteX1" y="connsiteY1"/>
                </a:cxn>
                <a:cxn ang="0">
                  <a:pos x="connsiteX2" y="connsiteY2"/>
                </a:cxn>
              </a:cxnLst>
              <a:rect l="l" t="t" r="r" b="b"/>
              <a:pathLst>
                <a:path w="94161" h="164393">
                  <a:moveTo>
                    <a:pt x="341" y="124875"/>
                  </a:moveTo>
                  <a:cubicBezTo>
                    <a:pt x="341" y="124875"/>
                    <a:pt x="-12165" y="29675"/>
                    <a:pt x="94048" y="-112"/>
                  </a:cubicBezTo>
                  <a:lnTo>
                    <a:pt x="91692" y="164282"/>
                  </a:lnTo>
                  <a:close/>
                </a:path>
              </a:pathLst>
            </a:custGeom>
            <a:solidFill>
              <a:srgbClr val="F99370"/>
            </a:solidFill>
            <a:ln w="3315" cap="flat">
              <a:noFill/>
              <a:prstDash val="solid"/>
              <a:miter/>
            </a:ln>
          </p:spPr>
          <p:txBody>
            <a:bodyPr rtlCol="0" anchor="ctr"/>
            <a:lstStyle/>
            <a:p>
              <a:endParaRPr lang="zh-CN" altLang="en-US"/>
            </a:p>
          </p:txBody>
        </p:sp>
        <p:sp>
          <p:nvSpPr>
            <p:cNvPr id="23" name="íSḻiďé">
              <a:extLst>
                <a:ext uri="{FF2B5EF4-FFF2-40B4-BE49-F238E27FC236}">
                  <a16:creationId xmlns:a16="http://schemas.microsoft.com/office/drawing/2014/main" id="{A117C811-35FE-7228-B646-CC484DD31B1F}"/>
                </a:ext>
              </a:extLst>
            </p:cNvPr>
            <p:cNvSpPr/>
            <p:nvPr/>
          </p:nvSpPr>
          <p:spPr>
            <a:xfrm>
              <a:off x="5022897" y="1205438"/>
              <a:ext cx="777434" cy="438737"/>
            </a:xfrm>
            <a:custGeom>
              <a:avLst/>
              <a:gdLst>
                <a:gd name="connsiteX0" fmla="*/ 610388 w 620063"/>
                <a:gd name="connsiteY0" fmla="*/ 246356 h 349926"/>
                <a:gd name="connsiteX1" fmla="*/ 610388 w 620063"/>
                <a:gd name="connsiteY1" fmla="*/ 246356 h 349926"/>
                <a:gd name="connsiteX2" fmla="*/ 54647 w 620063"/>
                <a:gd name="connsiteY2" fmla="*/ 893 h 349926"/>
                <a:gd name="connsiteX3" fmla="*/ 54647 w 620063"/>
                <a:gd name="connsiteY3" fmla="*/ 893 h 349926"/>
                <a:gd name="connsiteX4" fmla="*/ 9137 w 620063"/>
                <a:gd name="connsiteY4" fmla="*/ 41992 h 349926"/>
                <a:gd name="connsiteX5" fmla="*/ 9369 w 620063"/>
                <a:gd name="connsiteY5" fmla="*/ 103357 h 349926"/>
                <a:gd name="connsiteX6" fmla="*/ 9369 w 620063"/>
                <a:gd name="connsiteY6" fmla="*/ 103357 h 349926"/>
                <a:gd name="connsiteX7" fmla="*/ 565143 w 620063"/>
                <a:gd name="connsiteY7" fmla="*/ 348820 h 349926"/>
                <a:gd name="connsiteX8" fmla="*/ 565143 w 620063"/>
                <a:gd name="connsiteY8" fmla="*/ 348820 h 349926"/>
                <a:gd name="connsiteX9" fmla="*/ 610653 w 620063"/>
                <a:gd name="connsiteY9" fmla="*/ 307689 h 349926"/>
                <a:gd name="connsiteX10" fmla="*/ 610388 w 620063"/>
                <a:gd name="connsiteY10" fmla="*/ 246356 h 349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0063" h="349926">
                  <a:moveTo>
                    <a:pt x="610388" y="246356"/>
                  </a:moveTo>
                  <a:lnTo>
                    <a:pt x="610388" y="246356"/>
                  </a:lnTo>
                  <a:lnTo>
                    <a:pt x="54647" y="893"/>
                  </a:lnTo>
                  <a:lnTo>
                    <a:pt x="54647" y="893"/>
                  </a:lnTo>
                  <a:cubicBezTo>
                    <a:pt x="42009" y="-4713"/>
                    <a:pt x="21477" y="13697"/>
                    <a:pt x="9137" y="41992"/>
                  </a:cubicBezTo>
                  <a:cubicBezTo>
                    <a:pt x="-3203" y="70286"/>
                    <a:pt x="-3269" y="97752"/>
                    <a:pt x="9369" y="103357"/>
                  </a:cubicBezTo>
                  <a:lnTo>
                    <a:pt x="9369" y="103357"/>
                  </a:lnTo>
                  <a:lnTo>
                    <a:pt x="565143" y="348820"/>
                  </a:lnTo>
                  <a:lnTo>
                    <a:pt x="565143" y="348820"/>
                  </a:lnTo>
                  <a:cubicBezTo>
                    <a:pt x="577781" y="354393"/>
                    <a:pt x="598148" y="335983"/>
                    <a:pt x="610653" y="307689"/>
                  </a:cubicBezTo>
                  <a:cubicBezTo>
                    <a:pt x="623159" y="279394"/>
                    <a:pt x="623026" y="252028"/>
                    <a:pt x="610388" y="246356"/>
                  </a:cubicBezTo>
                  <a:close/>
                </a:path>
              </a:pathLst>
            </a:custGeom>
            <a:solidFill>
              <a:srgbClr val="EABFAC"/>
            </a:solidFill>
            <a:ln w="3315" cap="flat">
              <a:noFill/>
              <a:prstDash val="solid"/>
              <a:miter/>
            </a:ln>
          </p:spPr>
          <p:txBody>
            <a:bodyPr rtlCol="0" anchor="ctr"/>
            <a:lstStyle/>
            <a:p>
              <a:endParaRPr lang="zh-CN" altLang="en-US"/>
            </a:p>
          </p:txBody>
        </p:sp>
        <p:sp>
          <p:nvSpPr>
            <p:cNvPr id="24" name="îṩļïḓê">
              <a:extLst>
                <a:ext uri="{FF2B5EF4-FFF2-40B4-BE49-F238E27FC236}">
                  <a16:creationId xmlns:a16="http://schemas.microsoft.com/office/drawing/2014/main" id="{D00AAFDF-8132-1E7E-8C7E-D22984A37093}"/>
                </a:ext>
              </a:extLst>
            </p:cNvPr>
            <p:cNvSpPr/>
            <p:nvPr/>
          </p:nvSpPr>
          <p:spPr>
            <a:xfrm rot="17630400">
              <a:off x="5341837" y="1385323"/>
              <a:ext cx="140488" cy="79768"/>
            </a:xfrm>
            <a:custGeom>
              <a:avLst/>
              <a:gdLst>
                <a:gd name="connsiteX0" fmla="*/ -114 w 112050"/>
                <a:gd name="connsiteY0" fmla="*/ -112 h 63621"/>
                <a:gd name="connsiteX1" fmla="*/ 111937 w 112050"/>
                <a:gd name="connsiteY1" fmla="*/ -112 h 63621"/>
                <a:gd name="connsiteX2" fmla="*/ 111937 w 112050"/>
                <a:gd name="connsiteY2" fmla="*/ 63510 h 63621"/>
                <a:gd name="connsiteX3" fmla="*/ -114 w 112050"/>
                <a:gd name="connsiteY3" fmla="*/ 63510 h 63621"/>
              </a:gdLst>
              <a:ahLst/>
              <a:cxnLst>
                <a:cxn ang="0">
                  <a:pos x="connsiteX0" y="connsiteY0"/>
                </a:cxn>
                <a:cxn ang="0">
                  <a:pos x="connsiteX1" y="connsiteY1"/>
                </a:cxn>
                <a:cxn ang="0">
                  <a:pos x="connsiteX2" y="connsiteY2"/>
                </a:cxn>
                <a:cxn ang="0">
                  <a:pos x="connsiteX3" y="connsiteY3"/>
                </a:cxn>
              </a:cxnLst>
              <a:rect l="l" t="t" r="r" b="b"/>
              <a:pathLst>
                <a:path w="112050" h="63621">
                  <a:moveTo>
                    <a:pt x="-114" y="-112"/>
                  </a:moveTo>
                  <a:lnTo>
                    <a:pt x="111937" y="-112"/>
                  </a:lnTo>
                  <a:lnTo>
                    <a:pt x="111937" y="63510"/>
                  </a:lnTo>
                  <a:lnTo>
                    <a:pt x="-114" y="63510"/>
                  </a:lnTo>
                  <a:close/>
                </a:path>
              </a:pathLst>
            </a:custGeom>
            <a:solidFill>
              <a:srgbClr val="EB5648"/>
            </a:solidFill>
            <a:ln w="3315" cap="flat">
              <a:noFill/>
              <a:prstDash val="solid"/>
              <a:miter/>
            </a:ln>
          </p:spPr>
          <p:txBody>
            <a:bodyPr rtlCol="0" anchor="ctr"/>
            <a:lstStyle/>
            <a:p>
              <a:endParaRPr lang="zh-CN" altLang="en-US"/>
            </a:p>
          </p:txBody>
        </p:sp>
        <p:sp>
          <p:nvSpPr>
            <p:cNvPr id="25" name="iš1íḓé">
              <a:extLst>
                <a:ext uri="{FF2B5EF4-FFF2-40B4-BE49-F238E27FC236}">
                  <a16:creationId xmlns:a16="http://schemas.microsoft.com/office/drawing/2014/main" id="{2680E467-A851-978E-2177-355F6F74D0C2}"/>
                </a:ext>
              </a:extLst>
            </p:cNvPr>
            <p:cNvSpPr/>
            <p:nvPr/>
          </p:nvSpPr>
          <p:spPr>
            <a:xfrm>
              <a:off x="5341533" y="1402417"/>
              <a:ext cx="122927" cy="178482"/>
            </a:xfrm>
            <a:custGeom>
              <a:avLst/>
              <a:gdLst>
                <a:gd name="connsiteX0" fmla="*/ 38410 w 98044"/>
                <a:gd name="connsiteY0" fmla="*/ 71305 h 142353"/>
                <a:gd name="connsiteX1" fmla="*/ 77452 w 98044"/>
                <a:gd name="connsiteY1" fmla="*/ -112 h 142353"/>
                <a:gd name="connsiteX2" fmla="*/ 97918 w 98044"/>
                <a:gd name="connsiteY2" fmla="*/ 45830 h 142353"/>
                <a:gd name="connsiteX3" fmla="*/ 19901 w 98044"/>
                <a:gd name="connsiteY3" fmla="*/ 140465 h 142353"/>
                <a:gd name="connsiteX4" fmla="*/ 38410 w 98044"/>
                <a:gd name="connsiteY4" fmla="*/ 71305 h 142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44" h="142353">
                  <a:moveTo>
                    <a:pt x="38410" y="71305"/>
                  </a:moveTo>
                  <a:cubicBezTo>
                    <a:pt x="82660" y="57738"/>
                    <a:pt x="48361" y="6721"/>
                    <a:pt x="77452" y="-112"/>
                  </a:cubicBezTo>
                  <a:cubicBezTo>
                    <a:pt x="98184" y="353"/>
                    <a:pt x="95629" y="29974"/>
                    <a:pt x="97918" y="45830"/>
                  </a:cubicBezTo>
                  <a:cubicBezTo>
                    <a:pt x="98880" y="74190"/>
                    <a:pt x="45542" y="129055"/>
                    <a:pt x="19901" y="140465"/>
                  </a:cubicBezTo>
                  <a:cubicBezTo>
                    <a:pt x="-10218" y="153900"/>
                    <a:pt x="-8128" y="87227"/>
                    <a:pt x="38410" y="71305"/>
                  </a:cubicBezTo>
                  <a:close/>
                </a:path>
              </a:pathLst>
            </a:custGeom>
            <a:solidFill>
              <a:srgbClr val="F99370"/>
            </a:solidFill>
            <a:ln w="3315" cap="flat">
              <a:noFill/>
              <a:prstDash val="solid"/>
              <a:miter/>
            </a:ln>
          </p:spPr>
          <p:txBody>
            <a:bodyPr rtlCol="0" anchor="ctr"/>
            <a:lstStyle/>
            <a:p>
              <a:endParaRPr lang="zh-CN" altLang="en-US"/>
            </a:p>
          </p:txBody>
        </p:sp>
        <p:sp>
          <p:nvSpPr>
            <p:cNvPr id="26" name="iṥ1îḋê">
              <a:extLst>
                <a:ext uri="{FF2B5EF4-FFF2-40B4-BE49-F238E27FC236}">
                  <a16:creationId xmlns:a16="http://schemas.microsoft.com/office/drawing/2014/main" id="{DE7620CA-D77F-3956-A421-B5FA24CFC8AA}"/>
                </a:ext>
              </a:extLst>
            </p:cNvPr>
            <p:cNvSpPr/>
            <p:nvPr/>
          </p:nvSpPr>
          <p:spPr>
            <a:xfrm>
              <a:off x="5417976" y="1329613"/>
              <a:ext cx="40359" cy="55598"/>
            </a:xfrm>
            <a:custGeom>
              <a:avLst/>
              <a:gdLst>
                <a:gd name="connsiteX0" fmla="*/ 31277 w 32189"/>
                <a:gd name="connsiteY0" fmla="*/ 31419 h 44344"/>
                <a:gd name="connsiteX1" fmla="*/ 3016 w 32189"/>
                <a:gd name="connsiteY1" fmla="*/ 5446 h 44344"/>
                <a:gd name="connsiteX2" fmla="*/ 3480 w 32189"/>
                <a:gd name="connsiteY2" fmla="*/ 27836 h 44344"/>
                <a:gd name="connsiteX3" fmla="*/ 3480 w 32189"/>
                <a:gd name="connsiteY3" fmla="*/ 27173 h 44344"/>
                <a:gd name="connsiteX4" fmla="*/ 31277 w 32189"/>
                <a:gd name="connsiteY4" fmla="*/ 31419 h 44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89" h="44344">
                  <a:moveTo>
                    <a:pt x="31277" y="31419"/>
                  </a:moveTo>
                  <a:cubicBezTo>
                    <a:pt x="35855" y="18150"/>
                    <a:pt x="19999" y="-12665"/>
                    <a:pt x="3016" y="5446"/>
                  </a:cubicBezTo>
                  <a:cubicBezTo>
                    <a:pt x="-2921" y="12445"/>
                    <a:pt x="959" y="20771"/>
                    <a:pt x="3480" y="27836"/>
                  </a:cubicBezTo>
                  <a:lnTo>
                    <a:pt x="3480" y="27173"/>
                  </a:lnTo>
                  <a:cubicBezTo>
                    <a:pt x="363" y="48236"/>
                    <a:pt x="28226" y="49961"/>
                    <a:pt x="31277" y="31419"/>
                  </a:cubicBezTo>
                  <a:close/>
                </a:path>
              </a:pathLst>
            </a:custGeom>
            <a:solidFill>
              <a:srgbClr val="F99370"/>
            </a:solidFill>
            <a:ln w="3315" cap="flat">
              <a:noFill/>
              <a:prstDash val="solid"/>
              <a:miter/>
            </a:ln>
          </p:spPr>
          <p:txBody>
            <a:bodyPr rtlCol="0" anchor="ctr"/>
            <a:lstStyle/>
            <a:p>
              <a:endParaRPr lang="zh-CN" altLang="en-US"/>
            </a:p>
          </p:txBody>
        </p:sp>
        <p:sp>
          <p:nvSpPr>
            <p:cNvPr id="27" name="íşḻídê">
              <a:extLst>
                <a:ext uri="{FF2B5EF4-FFF2-40B4-BE49-F238E27FC236}">
                  <a16:creationId xmlns:a16="http://schemas.microsoft.com/office/drawing/2014/main" id="{C2C4827F-DA44-7D4C-7201-055BA4912B2A}"/>
                </a:ext>
              </a:extLst>
            </p:cNvPr>
            <p:cNvSpPr/>
            <p:nvPr/>
          </p:nvSpPr>
          <p:spPr>
            <a:xfrm>
              <a:off x="5382050" y="1316842"/>
              <a:ext cx="44638" cy="57070"/>
            </a:xfrm>
            <a:custGeom>
              <a:avLst/>
              <a:gdLst>
                <a:gd name="connsiteX0" fmla="*/ 35451 w 35602"/>
                <a:gd name="connsiteY0" fmla="*/ 29232 h 45518"/>
                <a:gd name="connsiteX1" fmla="*/ 21354 w 35602"/>
                <a:gd name="connsiteY1" fmla="*/ 1767 h 45518"/>
                <a:gd name="connsiteX2" fmla="*/ 6527 w 35602"/>
                <a:gd name="connsiteY2" fmla="*/ 28635 h 45518"/>
                <a:gd name="connsiteX3" fmla="*/ 6527 w 35602"/>
                <a:gd name="connsiteY3" fmla="*/ 28901 h 45518"/>
                <a:gd name="connsiteX4" fmla="*/ 7190 w 35602"/>
                <a:gd name="connsiteY4" fmla="*/ 31621 h 45518"/>
                <a:gd name="connsiteX5" fmla="*/ 7190 w 35602"/>
                <a:gd name="connsiteY5" fmla="*/ 31621 h 45518"/>
                <a:gd name="connsiteX6" fmla="*/ 35451 w 35602"/>
                <a:gd name="connsiteY6" fmla="*/ 29232 h 45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602" h="45518">
                  <a:moveTo>
                    <a:pt x="35451" y="29232"/>
                  </a:moveTo>
                  <a:cubicBezTo>
                    <a:pt x="35020" y="19580"/>
                    <a:pt x="31836" y="8268"/>
                    <a:pt x="21354" y="1767"/>
                  </a:cubicBezTo>
                  <a:cubicBezTo>
                    <a:pt x="4371" y="-7554"/>
                    <a:pt x="-8500" y="20409"/>
                    <a:pt x="6527" y="28635"/>
                  </a:cubicBezTo>
                  <a:cubicBezTo>
                    <a:pt x="6195" y="28635"/>
                    <a:pt x="6228" y="28237"/>
                    <a:pt x="6527" y="28901"/>
                  </a:cubicBezTo>
                  <a:cubicBezTo>
                    <a:pt x="6858" y="29773"/>
                    <a:pt x="7090" y="30689"/>
                    <a:pt x="7190" y="31621"/>
                  </a:cubicBezTo>
                  <a:lnTo>
                    <a:pt x="7190" y="31621"/>
                  </a:lnTo>
                  <a:cubicBezTo>
                    <a:pt x="8815" y="53712"/>
                    <a:pt x="36646" y="46514"/>
                    <a:pt x="35451" y="29232"/>
                  </a:cubicBezTo>
                  <a:close/>
                </a:path>
              </a:pathLst>
            </a:custGeom>
            <a:solidFill>
              <a:srgbClr val="F99370"/>
            </a:solidFill>
            <a:ln w="3315" cap="flat">
              <a:noFill/>
              <a:prstDash val="solid"/>
              <a:miter/>
            </a:ln>
          </p:spPr>
          <p:txBody>
            <a:bodyPr rtlCol="0" anchor="ctr"/>
            <a:lstStyle/>
            <a:p>
              <a:endParaRPr lang="zh-CN" altLang="en-US"/>
            </a:p>
          </p:txBody>
        </p:sp>
        <p:sp>
          <p:nvSpPr>
            <p:cNvPr id="28" name="íṩlîdé">
              <a:extLst>
                <a:ext uri="{FF2B5EF4-FFF2-40B4-BE49-F238E27FC236}">
                  <a16:creationId xmlns:a16="http://schemas.microsoft.com/office/drawing/2014/main" id="{AF456AE4-B689-7F72-AB43-94AC208FEF9D}"/>
                </a:ext>
              </a:extLst>
            </p:cNvPr>
            <p:cNvSpPr/>
            <p:nvPr/>
          </p:nvSpPr>
          <p:spPr>
            <a:xfrm>
              <a:off x="5354351" y="1306887"/>
              <a:ext cx="41873" cy="55946"/>
            </a:xfrm>
            <a:custGeom>
              <a:avLst/>
              <a:gdLst>
                <a:gd name="connsiteX0" fmla="*/ 32267 w 33397"/>
                <a:gd name="connsiteY0" fmla="*/ 23439 h 44621"/>
                <a:gd name="connsiteX1" fmla="*/ 27690 w 33397"/>
                <a:gd name="connsiteY1" fmla="*/ 9308 h 44621"/>
                <a:gd name="connsiteX2" fmla="*/ 954 w 33397"/>
                <a:gd name="connsiteY2" fmla="*/ 20951 h 44621"/>
                <a:gd name="connsiteX3" fmla="*/ 5532 w 33397"/>
                <a:gd name="connsiteY3" fmla="*/ 35082 h 44621"/>
                <a:gd name="connsiteX4" fmla="*/ 32267 w 33397"/>
                <a:gd name="connsiteY4" fmla="*/ 23439 h 44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97" h="44621">
                  <a:moveTo>
                    <a:pt x="32267" y="23439"/>
                  </a:moveTo>
                  <a:lnTo>
                    <a:pt x="27690" y="9308"/>
                  </a:lnTo>
                  <a:cubicBezTo>
                    <a:pt x="18899" y="-11423"/>
                    <a:pt x="-5481" y="6456"/>
                    <a:pt x="954" y="20951"/>
                  </a:cubicBezTo>
                  <a:lnTo>
                    <a:pt x="5532" y="35082"/>
                  </a:lnTo>
                  <a:cubicBezTo>
                    <a:pt x="14355" y="55814"/>
                    <a:pt x="38503" y="37968"/>
                    <a:pt x="32267" y="23439"/>
                  </a:cubicBezTo>
                  <a:close/>
                </a:path>
              </a:pathLst>
            </a:custGeom>
            <a:solidFill>
              <a:srgbClr val="F99370"/>
            </a:solidFill>
            <a:ln w="3315" cap="flat">
              <a:noFill/>
              <a:prstDash val="solid"/>
              <a:miter/>
            </a:ln>
          </p:spPr>
          <p:txBody>
            <a:bodyPr rtlCol="0" anchor="ctr"/>
            <a:lstStyle/>
            <a:p>
              <a:endParaRPr lang="zh-CN" altLang="en-US"/>
            </a:p>
          </p:txBody>
        </p:sp>
        <p:sp>
          <p:nvSpPr>
            <p:cNvPr id="29" name="íṩ1ïḓê">
              <a:extLst>
                <a:ext uri="{FF2B5EF4-FFF2-40B4-BE49-F238E27FC236}">
                  <a16:creationId xmlns:a16="http://schemas.microsoft.com/office/drawing/2014/main" id="{9C212C4E-C941-5309-95CD-303F37ACAD28}"/>
                </a:ext>
              </a:extLst>
            </p:cNvPr>
            <p:cNvSpPr/>
            <p:nvPr/>
          </p:nvSpPr>
          <p:spPr>
            <a:xfrm>
              <a:off x="5324938" y="1295927"/>
              <a:ext cx="41647" cy="55926"/>
            </a:xfrm>
            <a:custGeom>
              <a:avLst/>
              <a:gdLst>
                <a:gd name="connsiteX0" fmla="*/ 32109 w 33217"/>
                <a:gd name="connsiteY0" fmla="*/ 23423 h 44605"/>
                <a:gd name="connsiteX1" fmla="*/ 27498 w 33217"/>
                <a:gd name="connsiteY1" fmla="*/ 9293 h 44605"/>
                <a:gd name="connsiteX2" fmla="*/ 962 w 33217"/>
                <a:gd name="connsiteY2" fmla="*/ 20969 h 44605"/>
                <a:gd name="connsiteX3" fmla="*/ 5539 w 33217"/>
                <a:gd name="connsiteY3" fmla="*/ 35066 h 44605"/>
                <a:gd name="connsiteX4" fmla="*/ 32109 w 33217"/>
                <a:gd name="connsiteY4" fmla="*/ 23423 h 44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17" h="44605">
                  <a:moveTo>
                    <a:pt x="32109" y="23423"/>
                  </a:moveTo>
                  <a:lnTo>
                    <a:pt x="27498" y="9293"/>
                  </a:lnTo>
                  <a:cubicBezTo>
                    <a:pt x="18708" y="-11406"/>
                    <a:pt x="-5473" y="6440"/>
                    <a:pt x="962" y="20969"/>
                  </a:cubicBezTo>
                  <a:lnTo>
                    <a:pt x="5539" y="35066"/>
                  </a:lnTo>
                  <a:cubicBezTo>
                    <a:pt x="14064" y="55798"/>
                    <a:pt x="38279" y="37952"/>
                    <a:pt x="32109" y="23423"/>
                  </a:cubicBezTo>
                  <a:close/>
                </a:path>
              </a:pathLst>
            </a:custGeom>
            <a:solidFill>
              <a:srgbClr val="F99370"/>
            </a:solidFill>
            <a:ln w="3315" cap="flat">
              <a:noFill/>
              <a:prstDash val="solid"/>
              <a:miter/>
            </a:ln>
          </p:spPr>
          <p:txBody>
            <a:bodyPr rtlCol="0" anchor="ctr"/>
            <a:lstStyle/>
            <a:p>
              <a:endParaRPr lang="zh-CN" altLang="en-US"/>
            </a:p>
          </p:txBody>
        </p:sp>
        <p:sp>
          <p:nvSpPr>
            <p:cNvPr id="30" name="í$ļïďé">
              <a:extLst>
                <a:ext uri="{FF2B5EF4-FFF2-40B4-BE49-F238E27FC236}">
                  <a16:creationId xmlns:a16="http://schemas.microsoft.com/office/drawing/2014/main" id="{E39923BF-531E-C89B-40F4-35C20D7C2C41}"/>
                </a:ext>
              </a:extLst>
            </p:cNvPr>
            <p:cNvSpPr/>
            <p:nvPr/>
          </p:nvSpPr>
          <p:spPr>
            <a:xfrm>
              <a:off x="4844100" y="1892173"/>
              <a:ext cx="711759" cy="827585"/>
            </a:xfrm>
            <a:custGeom>
              <a:avLst/>
              <a:gdLst>
                <a:gd name="connsiteX0" fmla="*/ 567569 w 567682"/>
                <a:gd name="connsiteY0" fmla="*/ 335542 h 660062"/>
                <a:gd name="connsiteX1" fmla="*/ 465370 w 567682"/>
                <a:gd name="connsiteY1" fmla="*/ 513038 h 660062"/>
                <a:gd name="connsiteX2" fmla="*/ 380884 w 567682"/>
                <a:gd name="connsiteY2" fmla="*/ 659951 h 660062"/>
                <a:gd name="connsiteX3" fmla="*/ 197815 w 567682"/>
                <a:gd name="connsiteY3" fmla="*/ 553805 h 660062"/>
                <a:gd name="connsiteX4" fmla="*/ 24665 w 567682"/>
                <a:gd name="connsiteY4" fmla="*/ 310498 h 660062"/>
                <a:gd name="connsiteX5" fmla="*/ -114 w 567682"/>
                <a:gd name="connsiteY5" fmla="*/ 242034 h 660062"/>
                <a:gd name="connsiteX6" fmla="*/ 306117 w 567682"/>
                <a:gd name="connsiteY6" fmla="*/ -112 h 660062"/>
                <a:gd name="connsiteX7" fmla="*/ 300943 w 567682"/>
                <a:gd name="connsiteY7" fmla="*/ 70177 h 660062"/>
                <a:gd name="connsiteX8" fmla="*/ 400455 w 567682"/>
                <a:gd name="connsiteY8" fmla="*/ 242100 h 660062"/>
                <a:gd name="connsiteX9" fmla="*/ 567569 w 567682"/>
                <a:gd name="connsiteY9" fmla="*/ 335542 h 66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7682" h="660062">
                  <a:moveTo>
                    <a:pt x="567569" y="335542"/>
                  </a:moveTo>
                  <a:lnTo>
                    <a:pt x="465370" y="513038"/>
                  </a:lnTo>
                  <a:lnTo>
                    <a:pt x="380884" y="659951"/>
                  </a:lnTo>
                  <a:cubicBezTo>
                    <a:pt x="313481" y="636917"/>
                    <a:pt x="251286" y="600851"/>
                    <a:pt x="197815" y="553805"/>
                  </a:cubicBezTo>
                  <a:cubicBezTo>
                    <a:pt x="105601" y="473233"/>
                    <a:pt x="52262" y="374882"/>
                    <a:pt x="24665" y="310498"/>
                  </a:cubicBezTo>
                  <a:cubicBezTo>
                    <a:pt x="14879" y="288261"/>
                    <a:pt x="6586" y="265386"/>
                    <a:pt x="-114" y="242034"/>
                  </a:cubicBezTo>
                  <a:cubicBezTo>
                    <a:pt x="55912" y="19260"/>
                    <a:pt x="306117" y="-112"/>
                    <a:pt x="306117" y="-112"/>
                  </a:cubicBezTo>
                  <a:cubicBezTo>
                    <a:pt x="302634" y="23154"/>
                    <a:pt x="300877" y="46649"/>
                    <a:pt x="300943" y="70177"/>
                  </a:cubicBezTo>
                  <a:cubicBezTo>
                    <a:pt x="301706" y="157250"/>
                    <a:pt x="334910" y="209493"/>
                    <a:pt x="400455" y="242100"/>
                  </a:cubicBezTo>
                  <a:cubicBezTo>
                    <a:pt x="482486" y="282734"/>
                    <a:pt x="567569" y="335542"/>
                    <a:pt x="567569" y="335542"/>
                  </a:cubicBezTo>
                  <a:close/>
                </a:path>
              </a:pathLst>
            </a:custGeom>
            <a:solidFill>
              <a:srgbClr val="1D3F70"/>
            </a:solidFill>
            <a:ln w="3315" cap="flat">
              <a:noFill/>
              <a:prstDash val="solid"/>
              <a:miter/>
            </a:ln>
          </p:spPr>
          <p:txBody>
            <a:bodyPr rtlCol="0" anchor="ctr"/>
            <a:lstStyle/>
            <a:p>
              <a:endParaRPr lang="zh-CN" altLang="en-US"/>
            </a:p>
          </p:txBody>
        </p:sp>
        <p:sp>
          <p:nvSpPr>
            <p:cNvPr id="31" name="îŝḷiḋè">
              <a:extLst>
                <a:ext uri="{FF2B5EF4-FFF2-40B4-BE49-F238E27FC236}">
                  <a16:creationId xmlns:a16="http://schemas.microsoft.com/office/drawing/2014/main" id="{31C38B4E-0D46-E411-7444-A5B94764C5CC}"/>
                </a:ext>
              </a:extLst>
            </p:cNvPr>
            <p:cNvSpPr/>
            <p:nvPr/>
          </p:nvSpPr>
          <p:spPr>
            <a:xfrm>
              <a:off x="5092387" y="2503078"/>
              <a:ext cx="336083" cy="216887"/>
            </a:xfrm>
            <a:custGeom>
              <a:avLst/>
              <a:gdLst>
                <a:gd name="connsiteX0" fmla="*/ 267938 w 268052"/>
                <a:gd name="connsiteY0" fmla="*/ -112 h 172984"/>
                <a:gd name="connsiteX1" fmla="*/ 267441 w 268052"/>
                <a:gd name="connsiteY1" fmla="*/ 25960 h 172984"/>
                <a:gd name="connsiteX2" fmla="*/ 182955 w 268052"/>
                <a:gd name="connsiteY2" fmla="*/ 172873 h 172984"/>
                <a:gd name="connsiteX3" fmla="*/ -114 w 268052"/>
                <a:gd name="connsiteY3" fmla="*/ 66727 h 172984"/>
                <a:gd name="connsiteX4" fmla="*/ 159537 w 268052"/>
                <a:gd name="connsiteY4" fmla="*/ 110247 h 172984"/>
                <a:gd name="connsiteX5" fmla="*/ 267938 w 268052"/>
                <a:gd name="connsiteY5" fmla="*/ -112 h 17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052" h="172984">
                  <a:moveTo>
                    <a:pt x="267938" y="-112"/>
                  </a:moveTo>
                  <a:cubicBezTo>
                    <a:pt x="267938" y="-112"/>
                    <a:pt x="267938" y="9839"/>
                    <a:pt x="267441" y="25960"/>
                  </a:cubicBezTo>
                  <a:lnTo>
                    <a:pt x="182955" y="172873"/>
                  </a:lnTo>
                  <a:cubicBezTo>
                    <a:pt x="115552" y="149839"/>
                    <a:pt x="53357" y="113773"/>
                    <a:pt x="-114" y="66727"/>
                  </a:cubicBezTo>
                  <a:cubicBezTo>
                    <a:pt x="55447" y="94955"/>
                    <a:pt x="136782" y="130581"/>
                    <a:pt x="159537" y="110247"/>
                  </a:cubicBezTo>
                  <a:cubicBezTo>
                    <a:pt x="194996" y="78436"/>
                    <a:pt x="267938" y="-112"/>
                    <a:pt x="267938" y="-112"/>
                  </a:cubicBezTo>
                  <a:close/>
                </a:path>
              </a:pathLst>
            </a:custGeom>
            <a:solidFill>
              <a:srgbClr val="10325B"/>
            </a:solidFill>
            <a:ln w="3315" cap="flat">
              <a:noFill/>
              <a:prstDash val="solid"/>
              <a:miter/>
            </a:ln>
          </p:spPr>
          <p:txBody>
            <a:bodyPr rtlCol="0" anchor="ctr"/>
            <a:lstStyle/>
            <a:p>
              <a:endParaRPr lang="zh-CN" altLang="en-US"/>
            </a:p>
          </p:txBody>
        </p:sp>
        <p:sp>
          <p:nvSpPr>
            <p:cNvPr id="32" name="îŝḷiḓe">
              <a:extLst>
                <a:ext uri="{FF2B5EF4-FFF2-40B4-BE49-F238E27FC236}">
                  <a16:creationId xmlns:a16="http://schemas.microsoft.com/office/drawing/2014/main" id="{9894FED4-6156-6EF4-A0FF-16BEF6630506}"/>
                </a:ext>
              </a:extLst>
            </p:cNvPr>
            <p:cNvSpPr/>
            <p:nvPr/>
          </p:nvSpPr>
          <p:spPr>
            <a:xfrm>
              <a:off x="4844141" y="1892256"/>
              <a:ext cx="383952" cy="389525"/>
            </a:xfrm>
            <a:custGeom>
              <a:avLst/>
              <a:gdLst>
                <a:gd name="connsiteX0" fmla="*/ 306117 w 306231"/>
                <a:gd name="connsiteY0" fmla="*/ -112 h 310676"/>
                <a:gd name="connsiteX1" fmla="*/ 300943 w 306231"/>
                <a:gd name="connsiteY1" fmla="*/ 70177 h 310676"/>
                <a:gd name="connsiteX2" fmla="*/ 24665 w 306231"/>
                <a:gd name="connsiteY2" fmla="*/ 310564 h 310676"/>
                <a:gd name="connsiteX3" fmla="*/ -114 w 306231"/>
                <a:gd name="connsiteY3" fmla="*/ 242100 h 310676"/>
                <a:gd name="connsiteX4" fmla="*/ 306117 w 306231"/>
                <a:gd name="connsiteY4" fmla="*/ -112 h 310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231" h="310676">
                  <a:moveTo>
                    <a:pt x="306117" y="-112"/>
                  </a:moveTo>
                  <a:cubicBezTo>
                    <a:pt x="302634" y="23154"/>
                    <a:pt x="300877" y="46649"/>
                    <a:pt x="300943" y="70177"/>
                  </a:cubicBezTo>
                  <a:cubicBezTo>
                    <a:pt x="300943" y="70177"/>
                    <a:pt x="129716" y="90975"/>
                    <a:pt x="24665" y="310564"/>
                  </a:cubicBezTo>
                  <a:cubicBezTo>
                    <a:pt x="14879" y="288327"/>
                    <a:pt x="6586" y="265452"/>
                    <a:pt x="-114" y="242100"/>
                  </a:cubicBezTo>
                  <a:cubicBezTo>
                    <a:pt x="55978" y="19359"/>
                    <a:pt x="306117" y="-112"/>
                    <a:pt x="306117" y="-112"/>
                  </a:cubicBezTo>
                  <a:close/>
                </a:path>
              </a:pathLst>
            </a:custGeom>
            <a:solidFill>
              <a:srgbClr val="10325B"/>
            </a:solidFill>
            <a:ln w="3315" cap="flat">
              <a:noFill/>
              <a:prstDash val="solid"/>
              <a:miter/>
            </a:ln>
          </p:spPr>
          <p:txBody>
            <a:bodyPr rtlCol="0" anchor="ctr"/>
            <a:lstStyle/>
            <a:p>
              <a:endParaRPr lang="zh-CN" altLang="en-US"/>
            </a:p>
          </p:txBody>
        </p:sp>
        <p:sp>
          <p:nvSpPr>
            <p:cNvPr id="33" name="îṩľîḑe">
              <a:extLst>
                <a:ext uri="{FF2B5EF4-FFF2-40B4-BE49-F238E27FC236}">
                  <a16:creationId xmlns:a16="http://schemas.microsoft.com/office/drawing/2014/main" id="{1C2DDA72-B6DC-7BE1-A8B9-8F64C6142311}"/>
                </a:ext>
              </a:extLst>
            </p:cNvPr>
            <p:cNvSpPr/>
            <p:nvPr/>
          </p:nvSpPr>
          <p:spPr>
            <a:xfrm>
              <a:off x="7029503" y="3107989"/>
              <a:ext cx="390800" cy="260460"/>
            </a:xfrm>
            <a:custGeom>
              <a:avLst/>
              <a:gdLst>
                <a:gd name="connsiteX0" fmla="*/ 177374 w 311693"/>
                <a:gd name="connsiteY0" fmla="*/ 9976 h 207737"/>
                <a:gd name="connsiteX1" fmla="*/ 124566 w 311693"/>
                <a:gd name="connsiteY1" fmla="*/ 40791 h 207737"/>
                <a:gd name="connsiteX2" fmla="*/ 181819 w 311693"/>
                <a:gd name="connsiteY2" fmla="*/ 60694 h 207737"/>
                <a:gd name="connsiteX3" fmla="*/ 292476 w 311693"/>
                <a:gd name="connsiteY3" fmla="*/ 56680 h 207737"/>
                <a:gd name="connsiteX4" fmla="*/ 188453 w 311693"/>
                <a:gd name="connsiteY4" fmla="*/ 93499 h 207737"/>
                <a:gd name="connsiteX5" fmla="*/ 188453 w 311693"/>
                <a:gd name="connsiteY5" fmla="*/ 94063 h 207737"/>
                <a:gd name="connsiteX6" fmla="*/ 302958 w 311693"/>
                <a:gd name="connsiteY6" fmla="*/ 112573 h 207737"/>
                <a:gd name="connsiteX7" fmla="*/ 179165 w 311693"/>
                <a:gd name="connsiteY7" fmla="*/ 123950 h 207737"/>
                <a:gd name="connsiteX8" fmla="*/ 179165 w 311693"/>
                <a:gd name="connsiteY8" fmla="*/ 124182 h 207737"/>
                <a:gd name="connsiteX9" fmla="*/ 285543 w 311693"/>
                <a:gd name="connsiteY9" fmla="*/ 154268 h 207737"/>
                <a:gd name="connsiteX10" fmla="*/ 159130 w 311693"/>
                <a:gd name="connsiteY10" fmla="*/ 152643 h 207737"/>
                <a:gd name="connsiteX11" fmla="*/ 158832 w 311693"/>
                <a:gd name="connsiteY11" fmla="*/ 152974 h 207737"/>
                <a:gd name="connsiteX12" fmla="*/ 238441 w 311693"/>
                <a:gd name="connsiteY12" fmla="*/ 190026 h 207737"/>
                <a:gd name="connsiteX13" fmla="*/ 130935 w 311693"/>
                <a:gd name="connsiteY13" fmla="*/ 176327 h 207737"/>
                <a:gd name="connsiteX14" fmla="*/ 27509 w 311693"/>
                <a:gd name="connsiteY14" fmla="*/ 133205 h 207737"/>
                <a:gd name="connsiteX15" fmla="*/ 7607 w 311693"/>
                <a:gd name="connsiteY15" fmla="*/ 30376 h 207737"/>
                <a:gd name="connsiteX16" fmla="*/ 96868 w 311693"/>
                <a:gd name="connsiteY16" fmla="*/ 8616 h 207737"/>
                <a:gd name="connsiteX17" fmla="*/ 177374 w 311693"/>
                <a:gd name="connsiteY17" fmla="*/ 9976 h 20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1693" h="207737">
                  <a:moveTo>
                    <a:pt x="177374" y="9976"/>
                  </a:moveTo>
                  <a:cubicBezTo>
                    <a:pt x="180691" y="28253"/>
                    <a:pt x="136574" y="28883"/>
                    <a:pt x="124566" y="40791"/>
                  </a:cubicBezTo>
                  <a:cubicBezTo>
                    <a:pt x="142810" y="49615"/>
                    <a:pt x="162016" y="56315"/>
                    <a:pt x="181819" y="60694"/>
                  </a:cubicBezTo>
                  <a:cubicBezTo>
                    <a:pt x="218738" y="61258"/>
                    <a:pt x="255623" y="59798"/>
                    <a:pt x="292476" y="56680"/>
                  </a:cubicBezTo>
                  <a:cubicBezTo>
                    <a:pt x="343128" y="80895"/>
                    <a:pt x="202086" y="90083"/>
                    <a:pt x="188453" y="93499"/>
                  </a:cubicBezTo>
                  <a:cubicBezTo>
                    <a:pt x="188453" y="93698"/>
                    <a:pt x="188453" y="93864"/>
                    <a:pt x="188453" y="94063"/>
                  </a:cubicBezTo>
                  <a:cubicBezTo>
                    <a:pt x="226135" y="102887"/>
                    <a:pt x="264413" y="109056"/>
                    <a:pt x="302958" y="112573"/>
                  </a:cubicBezTo>
                  <a:cubicBezTo>
                    <a:pt x="349397" y="149060"/>
                    <a:pt x="193794" y="124713"/>
                    <a:pt x="179165" y="123950"/>
                  </a:cubicBezTo>
                  <a:cubicBezTo>
                    <a:pt x="179132" y="124016"/>
                    <a:pt x="179132" y="124116"/>
                    <a:pt x="179165" y="124182"/>
                  </a:cubicBezTo>
                  <a:cubicBezTo>
                    <a:pt x="213364" y="138247"/>
                    <a:pt x="249056" y="148330"/>
                    <a:pt x="285543" y="154268"/>
                  </a:cubicBezTo>
                  <a:cubicBezTo>
                    <a:pt x="329129" y="195068"/>
                    <a:pt x="172763" y="158216"/>
                    <a:pt x="159130" y="152643"/>
                  </a:cubicBezTo>
                  <a:lnTo>
                    <a:pt x="158832" y="152974"/>
                  </a:lnTo>
                  <a:cubicBezTo>
                    <a:pt x="184207" y="167669"/>
                    <a:pt x="210843" y="180075"/>
                    <a:pt x="238441" y="190026"/>
                  </a:cubicBezTo>
                  <a:cubicBezTo>
                    <a:pt x="273602" y="233878"/>
                    <a:pt x="142976" y="182761"/>
                    <a:pt x="130935" y="176327"/>
                  </a:cubicBezTo>
                  <a:cubicBezTo>
                    <a:pt x="120387" y="176028"/>
                    <a:pt x="77862" y="162793"/>
                    <a:pt x="27509" y="133205"/>
                  </a:cubicBezTo>
                  <a:cubicBezTo>
                    <a:pt x="8834" y="122291"/>
                    <a:pt x="-11599" y="39133"/>
                    <a:pt x="7607" y="30376"/>
                  </a:cubicBezTo>
                  <a:cubicBezTo>
                    <a:pt x="25784" y="22182"/>
                    <a:pt x="87216" y="10473"/>
                    <a:pt x="96868" y="8616"/>
                  </a:cubicBezTo>
                  <a:cubicBezTo>
                    <a:pt x="115112" y="2313"/>
                    <a:pt x="164172" y="-8036"/>
                    <a:pt x="177374" y="9976"/>
                  </a:cubicBezTo>
                  <a:close/>
                </a:path>
              </a:pathLst>
            </a:custGeom>
            <a:solidFill>
              <a:srgbClr val="F99370"/>
            </a:solidFill>
            <a:ln w="3315" cap="flat">
              <a:noFill/>
              <a:prstDash val="solid"/>
              <a:miter/>
            </a:ln>
          </p:spPr>
          <p:txBody>
            <a:bodyPr rtlCol="0" anchor="ctr"/>
            <a:lstStyle/>
            <a:p>
              <a:endParaRPr lang="zh-CN" altLang="en-US"/>
            </a:p>
          </p:txBody>
        </p:sp>
        <p:sp>
          <p:nvSpPr>
            <p:cNvPr id="34" name="íṩḷíďe">
              <a:extLst>
                <a:ext uri="{FF2B5EF4-FFF2-40B4-BE49-F238E27FC236}">
                  <a16:creationId xmlns:a16="http://schemas.microsoft.com/office/drawing/2014/main" id="{C4880994-187D-30AE-88B4-7F055340A948}"/>
                </a:ext>
              </a:extLst>
            </p:cNvPr>
            <p:cNvSpPr/>
            <p:nvPr/>
          </p:nvSpPr>
          <p:spPr>
            <a:xfrm>
              <a:off x="5833860" y="2445760"/>
              <a:ext cx="1301578" cy="830743"/>
            </a:xfrm>
            <a:custGeom>
              <a:avLst/>
              <a:gdLst>
                <a:gd name="connsiteX0" fmla="*/ 36359 w 1038108"/>
                <a:gd name="connsiteY0" fmla="*/ 1088 h 662581"/>
                <a:gd name="connsiteX1" fmla="*/ 238302 w 1038108"/>
                <a:gd name="connsiteY1" fmla="*/ 54493 h 662581"/>
                <a:gd name="connsiteX2" fmla="*/ 559592 w 1038108"/>
                <a:gd name="connsiteY2" fmla="*/ 327155 h 662581"/>
                <a:gd name="connsiteX3" fmla="*/ 1007695 w 1038108"/>
                <a:gd name="connsiteY3" fmla="*/ 569964 h 662581"/>
                <a:gd name="connsiteX4" fmla="*/ 986532 w 1038108"/>
                <a:gd name="connsiteY4" fmla="*/ 662046 h 662581"/>
                <a:gd name="connsiteX5" fmla="*/ 443131 w 1038108"/>
                <a:gd name="connsiteY5" fmla="*/ 493440 h 662581"/>
                <a:gd name="connsiteX6" fmla="*/ 36359 w 1038108"/>
                <a:gd name="connsiteY6" fmla="*/ 1088 h 662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8108" h="662581">
                  <a:moveTo>
                    <a:pt x="36359" y="1088"/>
                  </a:moveTo>
                  <a:cubicBezTo>
                    <a:pt x="107178" y="-6442"/>
                    <a:pt x="178993" y="22682"/>
                    <a:pt x="238302" y="54493"/>
                  </a:cubicBezTo>
                  <a:cubicBezTo>
                    <a:pt x="365943" y="121265"/>
                    <a:pt x="456830" y="231259"/>
                    <a:pt x="559592" y="327155"/>
                  </a:cubicBezTo>
                  <a:cubicBezTo>
                    <a:pt x="686935" y="433301"/>
                    <a:pt x="850400" y="511551"/>
                    <a:pt x="1007695" y="569964"/>
                  </a:cubicBezTo>
                  <a:cubicBezTo>
                    <a:pt x="1059275" y="587346"/>
                    <a:pt x="1040202" y="669045"/>
                    <a:pt x="986532" y="662046"/>
                  </a:cubicBezTo>
                  <a:cubicBezTo>
                    <a:pt x="795038" y="641712"/>
                    <a:pt x="612831" y="591824"/>
                    <a:pt x="443131" y="493440"/>
                  </a:cubicBezTo>
                  <a:cubicBezTo>
                    <a:pt x="314296" y="416185"/>
                    <a:pt x="-129030" y="23743"/>
                    <a:pt x="36359" y="1088"/>
                  </a:cubicBezTo>
                  <a:close/>
                </a:path>
              </a:pathLst>
            </a:custGeom>
            <a:solidFill>
              <a:srgbClr val="F99370"/>
            </a:solidFill>
            <a:ln w="3315" cap="flat">
              <a:noFill/>
              <a:prstDash val="solid"/>
              <a:miter/>
            </a:ln>
          </p:spPr>
          <p:txBody>
            <a:bodyPr rtlCol="0" anchor="ctr"/>
            <a:lstStyle/>
            <a:p>
              <a:endParaRPr lang="zh-CN" altLang="en-US"/>
            </a:p>
          </p:txBody>
        </p:sp>
        <p:sp>
          <p:nvSpPr>
            <p:cNvPr id="35" name="îśḷíḋê">
              <a:extLst>
                <a:ext uri="{FF2B5EF4-FFF2-40B4-BE49-F238E27FC236}">
                  <a16:creationId xmlns:a16="http://schemas.microsoft.com/office/drawing/2014/main" id="{2D904A22-18C0-FEFE-5ADA-4966CD440C38}"/>
                </a:ext>
              </a:extLst>
            </p:cNvPr>
            <p:cNvSpPr/>
            <p:nvPr/>
          </p:nvSpPr>
          <p:spPr>
            <a:xfrm>
              <a:off x="5754498" y="2325408"/>
              <a:ext cx="189387" cy="141920"/>
            </a:xfrm>
            <a:custGeom>
              <a:avLst/>
              <a:gdLst>
                <a:gd name="connsiteX0" fmla="*/ 19615 w 151051"/>
                <a:gd name="connsiteY0" fmla="*/ -112 h 113192"/>
                <a:gd name="connsiteX1" fmla="*/ 13910 w 151051"/>
                <a:gd name="connsiteY1" fmla="*/ 42645 h 113192"/>
                <a:gd name="connsiteX2" fmla="*/ 29102 w 151051"/>
                <a:gd name="connsiteY2" fmla="*/ 112469 h 113192"/>
                <a:gd name="connsiteX3" fmla="*/ 144901 w 151051"/>
                <a:gd name="connsiteY3" fmla="*/ 65599 h 113192"/>
                <a:gd name="connsiteX4" fmla="*/ 150938 w 151051"/>
                <a:gd name="connsiteY4" fmla="*/ 5560 h 11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051" h="113192">
                  <a:moveTo>
                    <a:pt x="19615" y="-112"/>
                  </a:moveTo>
                  <a:lnTo>
                    <a:pt x="13910" y="42645"/>
                  </a:lnTo>
                  <a:cubicBezTo>
                    <a:pt x="-15579" y="62945"/>
                    <a:pt x="7276" y="108555"/>
                    <a:pt x="29102" y="112469"/>
                  </a:cubicBezTo>
                  <a:cubicBezTo>
                    <a:pt x="62272" y="118407"/>
                    <a:pt x="131234" y="79498"/>
                    <a:pt x="144901" y="65599"/>
                  </a:cubicBezTo>
                  <a:cubicBezTo>
                    <a:pt x="144901" y="65599"/>
                    <a:pt x="147455" y="24302"/>
                    <a:pt x="150938" y="5560"/>
                  </a:cubicBezTo>
                  <a:close/>
                </a:path>
              </a:pathLst>
            </a:custGeom>
            <a:solidFill>
              <a:srgbClr val="F99370"/>
            </a:solidFill>
            <a:ln w="3315" cap="flat">
              <a:noFill/>
              <a:prstDash val="solid"/>
              <a:miter/>
            </a:ln>
          </p:spPr>
          <p:txBody>
            <a:bodyPr rtlCol="0" anchor="ctr"/>
            <a:lstStyle/>
            <a:p>
              <a:endParaRPr lang="zh-CN" altLang="en-US"/>
            </a:p>
          </p:txBody>
        </p:sp>
        <p:sp>
          <p:nvSpPr>
            <p:cNvPr id="36" name="iṡ1íḓè">
              <a:extLst>
                <a:ext uri="{FF2B5EF4-FFF2-40B4-BE49-F238E27FC236}">
                  <a16:creationId xmlns:a16="http://schemas.microsoft.com/office/drawing/2014/main" id="{939FFF16-47B6-C0A1-2FE2-50EC9B5DE05C}"/>
                </a:ext>
              </a:extLst>
            </p:cNvPr>
            <p:cNvSpPr/>
            <p:nvPr/>
          </p:nvSpPr>
          <p:spPr>
            <a:xfrm>
              <a:off x="5777612" y="2064828"/>
              <a:ext cx="211318" cy="291226"/>
            </a:xfrm>
            <a:custGeom>
              <a:avLst/>
              <a:gdLst>
                <a:gd name="connsiteX0" fmla="*/ 165309 w 168542"/>
                <a:gd name="connsiteY0" fmla="*/ 82303 h 232275"/>
                <a:gd name="connsiteX1" fmla="*/ 163053 w 168542"/>
                <a:gd name="connsiteY1" fmla="*/ 88938 h 232275"/>
                <a:gd name="connsiteX2" fmla="*/ 130479 w 168542"/>
                <a:gd name="connsiteY2" fmla="*/ 225667 h 232275"/>
                <a:gd name="connsiteX3" fmla="*/ -114 w 168542"/>
                <a:gd name="connsiteY3" fmla="*/ 217839 h 232275"/>
                <a:gd name="connsiteX4" fmla="*/ 44866 w 168542"/>
                <a:gd name="connsiteY4" fmla="*/ 34571 h 232275"/>
                <a:gd name="connsiteX5" fmla="*/ 165309 w 168542"/>
                <a:gd name="connsiteY5" fmla="*/ 82303 h 232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542" h="232275">
                  <a:moveTo>
                    <a:pt x="165309" y="82303"/>
                  </a:moveTo>
                  <a:cubicBezTo>
                    <a:pt x="164645" y="84493"/>
                    <a:pt x="163916" y="86715"/>
                    <a:pt x="163053" y="88938"/>
                  </a:cubicBezTo>
                  <a:cubicBezTo>
                    <a:pt x="160366" y="86483"/>
                    <a:pt x="139535" y="166590"/>
                    <a:pt x="130479" y="225667"/>
                  </a:cubicBezTo>
                  <a:cubicBezTo>
                    <a:pt x="71104" y="242451"/>
                    <a:pt x="10866" y="221886"/>
                    <a:pt x="-114" y="217839"/>
                  </a:cubicBezTo>
                  <a:cubicBezTo>
                    <a:pt x="10103" y="142840"/>
                    <a:pt x="27352" y="75703"/>
                    <a:pt x="44866" y="34571"/>
                  </a:cubicBezTo>
                  <a:cubicBezTo>
                    <a:pt x="78468" y="-34557"/>
                    <a:pt x="188229" y="9195"/>
                    <a:pt x="165309" y="82303"/>
                  </a:cubicBezTo>
                  <a:close/>
                </a:path>
              </a:pathLst>
            </a:custGeom>
            <a:solidFill>
              <a:srgbClr val="E57D61"/>
            </a:solidFill>
            <a:ln w="3315" cap="flat">
              <a:noFill/>
              <a:prstDash val="solid"/>
              <a:miter/>
            </a:ln>
          </p:spPr>
          <p:txBody>
            <a:bodyPr rtlCol="0" anchor="ctr"/>
            <a:lstStyle/>
            <a:p>
              <a:endParaRPr lang="zh-CN" altLang="en-US"/>
            </a:p>
          </p:txBody>
        </p:sp>
        <p:sp>
          <p:nvSpPr>
            <p:cNvPr id="37" name="iṡlïdè">
              <a:extLst>
                <a:ext uri="{FF2B5EF4-FFF2-40B4-BE49-F238E27FC236}">
                  <a16:creationId xmlns:a16="http://schemas.microsoft.com/office/drawing/2014/main" id="{4AA5F6B1-155B-6C4E-15DE-3D67F20159A6}"/>
                </a:ext>
              </a:extLst>
            </p:cNvPr>
            <p:cNvSpPr/>
            <p:nvPr/>
          </p:nvSpPr>
          <p:spPr>
            <a:xfrm>
              <a:off x="5774906" y="1845468"/>
              <a:ext cx="200754" cy="70659"/>
            </a:xfrm>
            <a:custGeom>
              <a:avLst/>
              <a:gdLst>
                <a:gd name="connsiteX0" fmla="*/ 9575 w 160117"/>
                <a:gd name="connsiteY0" fmla="*/ 56245 h 56356"/>
                <a:gd name="connsiteX1" fmla="*/ 15214 w 160117"/>
                <a:gd name="connsiteY1" fmla="*/ 1713 h 56356"/>
                <a:gd name="connsiteX2" fmla="*/ 160004 w 160117"/>
                <a:gd name="connsiteY2" fmla="*/ -112 h 56356"/>
              </a:gdLst>
              <a:ahLst/>
              <a:cxnLst>
                <a:cxn ang="0">
                  <a:pos x="connsiteX0" y="connsiteY0"/>
                </a:cxn>
                <a:cxn ang="0">
                  <a:pos x="connsiteX1" y="connsiteY1"/>
                </a:cxn>
                <a:cxn ang="0">
                  <a:pos x="connsiteX2" y="connsiteY2"/>
                </a:cxn>
              </a:cxnLst>
              <a:rect l="l" t="t" r="r" b="b"/>
              <a:pathLst>
                <a:path w="160117" h="56356">
                  <a:moveTo>
                    <a:pt x="9575" y="56245"/>
                  </a:moveTo>
                  <a:cubicBezTo>
                    <a:pt x="9575" y="56245"/>
                    <a:pt x="-15601" y="28083"/>
                    <a:pt x="15214" y="1713"/>
                  </a:cubicBezTo>
                  <a:lnTo>
                    <a:pt x="160004" y="-112"/>
                  </a:lnTo>
                  <a:close/>
                </a:path>
              </a:pathLst>
            </a:custGeom>
            <a:solidFill>
              <a:srgbClr val="8E4A35"/>
            </a:solidFill>
            <a:ln w="3315" cap="flat">
              <a:noFill/>
              <a:prstDash val="solid"/>
              <a:miter/>
            </a:ln>
          </p:spPr>
          <p:txBody>
            <a:bodyPr rtlCol="0" anchor="ctr"/>
            <a:lstStyle/>
            <a:p>
              <a:endParaRPr lang="zh-CN" altLang="en-US"/>
            </a:p>
          </p:txBody>
        </p:sp>
        <p:sp>
          <p:nvSpPr>
            <p:cNvPr id="38" name="ïṡļïḋè">
              <a:extLst>
                <a:ext uri="{FF2B5EF4-FFF2-40B4-BE49-F238E27FC236}">
                  <a16:creationId xmlns:a16="http://schemas.microsoft.com/office/drawing/2014/main" id="{7A43BB41-0262-D169-3DC7-2365FBB83202}"/>
                </a:ext>
              </a:extLst>
            </p:cNvPr>
            <p:cNvSpPr/>
            <p:nvPr/>
          </p:nvSpPr>
          <p:spPr>
            <a:xfrm>
              <a:off x="5644394" y="1810452"/>
              <a:ext cx="481924" cy="514170"/>
            </a:xfrm>
            <a:custGeom>
              <a:avLst/>
              <a:gdLst>
                <a:gd name="connsiteX0" fmla="*/ 364073 w 384371"/>
                <a:gd name="connsiteY0" fmla="*/ 261602 h 410090"/>
                <a:gd name="connsiteX1" fmla="*/ 249303 w 384371"/>
                <a:gd name="connsiteY1" fmla="*/ 397801 h 410090"/>
                <a:gd name="connsiteX2" fmla="*/ 249303 w 384371"/>
                <a:gd name="connsiteY2" fmla="*/ 397801 h 410090"/>
                <a:gd name="connsiteX3" fmla="*/ 178782 w 384371"/>
                <a:gd name="connsiteY3" fmla="*/ 409444 h 410090"/>
                <a:gd name="connsiteX4" fmla="*/ 59102 w 384371"/>
                <a:gd name="connsiteY4" fmla="*/ 134128 h 410090"/>
                <a:gd name="connsiteX5" fmla="*/ 168864 w 384371"/>
                <a:gd name="connsiteY5" fmla="*/ 25593 h 410090"/>
                <a:gd name="connsiteX6" fmla="*/ 359230 w 384371"/>
                <a:gd name="connsiteY6" fmla="*/ 68881 h 410090"/>
                <a:gd name="connsiteX7" fmla="*/ 364073 w 384371"/>
                <a:gd name="connsiteY7" fmla="*/ 261602 h 41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4371" h="410090">
                  <a:moveTo>
                    <a:pt x="364073" y="261602"/>
                  </a:moveTo>
                  <a:cubicBezTo>
                    <a:pt x="339759" y="315073"/>
                    <a:pt x="303603" y="372923"/>
                    <a:pt x="249303" y="397801"/>
                  </a:cubicBezTo>
                  <a:lnTo>
                    <a:pt x="249303" y="397801"/>
                  </a:lnTo>
                  <a:cubicBezTo>
                    <a:pt x="227145" y="407520"/>
                    <a:pt x="202897" y="411524"/>
                    <a:pt x="178782" y="409444"/>
                  </a:cubicBezTo>
                  <a:cubicBezTo>
                    <a:pt x="38305" y="410174"/>
                    <a:pt x="-73315" y="216557"/>
                    <a:pt x="59102" y="134128"/>
                  </a:cubicBezTo>
                  <a:cubicBezTo>
                    <a:pt x="106736" y="109017"/>
                    <a:pt x="127832" y="53755"/>
                    <a:pt x="168864" y="25593"/>
                  </a:cubicBezTo>
                  <a:cubicBezTo>
                    <a:pt x="228903" y="-24959"/>
                    <a:pt x="322278" y="4099"/>
                    <a:pt x="359230" y="68881"/>
                  </a:cubicBezTo>
                  <a:cubicBezTo>
                    <a:pt x="392567" y="127295"/>
                    <a:pt x="390975" y="194963"/>
                    <a:pt x="364073" y="261602"/>
                  </a:cubicBezTo>
                  <a:close/>
                </a:path>
              </a:pathLst>
            </a:custGeom>
            <a:solidFill>
              <a:srgbClr val="F99370"/>
            </a:solidFill>
            <a:ln w="3315" cap="flat">
              <a:noFill/>
              <a:prstDash val="solid"/>
              <a:miter/>
            </a:ln>
          </p:spPr>
          <p:txBody>
            <a:bodyPr rtlCol="0" anchor="ctr"/>
            <a:lstStyle/>
            <a:p>
              <a:endParaRPr lang="zh-CN" altLang="en-US"/>
            </a:p>
          </p:txBody>
        </p:sp>
        <p:sp>
          <p:nvSpPr>
            <p:cNvPr id="39" name="íŝļíḍè">
              <a:extLst>
                <a:ext uri="{FF2B5EF4-FFF2-40B4-BE49-F238E27FC236}">
                  <a16:creationId xmlns:a16="http://schemas.microsoft.com/office/drawing/2014/main" id="{98FFFA8D-CBFB-A916-C707-A67049C6EB7A}"/>
                </a:ext>
              </a:extLst>
            </p:cNvPr>
            <p:cNvSpPr/>
            <p:nvPr/>
          </p:nvSpPr>
          <p:spPr>
            <a:xfrm>
              <a:off x="5845066" y="2009085"/>
              <a:ext cx="22066" cy="21519"/>
            </a:xfrm>
            <a:custGeom>
              <a:avLst/>
              <a:gdLst>
                <a:gd name="connsiteX0" fmla="*/ 122 w 17599"/>
                <a:gd name="connsiteY0" fmla="*/ 10234 h 17163"/>
                <a:gd name="connsiteX1" fmla="*/ 17304 w 17599"/>
                <a:gd name="connsiteY1" fmla="*/ 6685 h 17163"/>
                <a:gd name="connsiteX2" fmla="*/ 122 w 17599"/>
                <a:gd name="connsiteY2" fmla="*/ 10234 h 17163"/>
              </a:gdLst>
              <a:ahLst/>
              <a:cxnLst>
                <a:cxn ang="0">
                  <a:pos x="connsiteX0" y="connsiteY0"/>
                </a:cxn>
                <a:cxn ang="0">
                  <a:pos x="connsiteX1" y="connsiteY1"/>
                </a:cxn>
                <a:cxn ang="0">
                  <a:pos x="connsiteX2" y="connsiteY2"/>
                </a:cxn>
              </a:cxnLst>
              <a:rect l="l" t="t" r="r" b="b"/>
              <a:pathLst>
                <a:path w="17599" h="17163">
                  <a:moveTo>
                    <a:pt x="122" y="10234"/>
                  </a:moveTo>
                  <a:cubicBezTo>
                    <a:pt x="-2333" y="-878"/>
                    <a:pt x="15181" y="-4494"/>
                    <a:pt x="17304" y="6685"/>
                  </a:cubicBezTo>
                  <a:cubicBezTo>
                    <a:pt x="19427" y="17863"/>
                    <a:pt x="2245" y="21413"/>
                    <a:pt x="122" y="10234"/>
                  </a:cubicBezTo>
                  <a:close/>
                </a:path>
              </a:pathLst>
            </a:custGeom>
            <a:solidFill>
              <a:srgbClr val="C16256"/>
            </a:solidFill>
            <a:ln w="3315" cap="flat">
              <a:noFill/>
              <a:prstDash val="solid"/>
              <a:miter/>
            </a:ln>
          </p:spPr>
          <p:txBody>
            <a:bodyPr rtlCol="0" anchor="ctr"/>
            <a:lstStyle/>
            <a:p>
              <a:endParaRPr lang="zh-CN" altLang="en-US"/>
            </a:p>
          </p:txBody>
        </p:sp>
        <p:sp>
          <p:nvSpPr>
            <p:cNvPr id="40" name="îSḷíḑê">
              <a:extLst>
                <a:ext uri="{FF2B5EF4-FFF2-40B4-BE49-F238E27FC236}">
                  <a16:creationId xmlns:a16="http://schemas.microsoft.com/office/drawing/2014/main" id="{1A041B18-C925-47F9-2F8D-DEB714B2068E}"/>
                </a:ext>
              </a:extLst>
            </p:cNvPr>
            <p:cNvSpPr/>
            <p:nvPr/>
          </p:nvSpPr>
          <p:spPr>
            <a:xfrm>
              <a:off x="5760141" y="1969642"/>
              <a:ext cx="22111" cy="21526"/>
            </a:xfrm>
            <a:custGeom>
              <a:avLst/>
              <a:gdLst>
                <a:gd name="connsiteX0" fmla="*/ 121 w 17635"/>
                <a:gd name="connsiteY0" fmla="*/ 10214 h 17169"/>
                <a:gd name="connsiteX1" fmla="*/ 17337 w 17635"/>
                <a:gd name="connsiteY1" fmla="*/ 6697 h 17169"/>
                <a:gd name="connsiteX2" fmla="*/ 121 w 17635"/>
                <a:gd name="connsiteY2" fmla="*/ 10214 h 17169"/>
              </a:gdLst>
              <a:ahLst/>
              <a:cxnLst>
                <a:cxn ang="0">
                  <a:pos x="connsiteX0" y="connsiteY0"/>
                </a:cxn>
                <a:cxn ang="0">
                  <a:pos x="connsiteX1" y="connsiteY1"/>
                </a:cxn>
                <a:cxn ang="0">
                  <a:pos x="connsiteX2" y="connsiteY2"/>
                </a:cxn>
              </a:cxnLst>
              <a:rect l="l" t="t" r="r" b="b"/>
              <a:pathLst>
                <a:path w="17635" h="17169">
                  <a:moveTo>
                    <a:pt x="121" y="10214"/>
                  </a:moveTo>
                  <a:cubicBezTo>
                    <a:pt x="-2333" y="-899"/>
                    <a:pt x="15181" y="-4481"/>
                    <a:pt x="17337" y="6697"/>
                  </a:cubicBezTo>
                  <a:cubicBezTo>
                    <a:pt x="19493" y="17876"/>
                    <a:pt x="2079" y="21425"/>
                    <a:pt x="121" y="10214"/>
                  </a:cubicBezTo>
                  <a:close/>
                </a:path>
              </a:pathLst>
            </a:custGeom>
            <a:solidFill>
              <a:srgbClr val="C16256"/>
            </a:solidFill>
            <a:ln w="3315" cap="flat">
              <a:noFill/>
              <a:prstDash val="solid"/>
              <a:miter/>
            </a:ln>
          </p:spPr>
          <p:txBody>
            <a:bodyPr rtlCol="0" anchor="ctr"/>
            <a:lstStyle/>
            <a:p>
              <a:endParaRPr lang="zh-CN" altLang="en-US"/>
            </a:p>
          </p:txBody>
        </p:sp>
        <p:sp>
          <p:nvSpPr>
            <p:cNvPr id="41" name="îśļïḓè">
              <a:extLst>
                <a:ext uri="{FF2B5EF4-FFF2-40B4-BE49-F238E27FC236}">
                  <a16:creationId xmlns:a16="http://schemas.microsoft.com/office/drawing/2014/main" id="{B6ACA215-03D4-DA3C-1553-E5DA0A4BAFAF}"/>
                </a:ext>
              </a:extLst>
            </p:cNvPr>
            <p:cNvSpPr/>
            <p:nvPr/>
          </p:nvSpPr>
          <p:spPr>
            <a:xfrm>
              <a:off x="5843199" y="1810892"/>
              <a:ext cx="283138" cy="505116"/>
            </a:xfrm>
            <a:custGeom>
              <a:avLst/>
              <a:gdLst>
                <a:gd name="connsiteX0" fmla="*/ 205511 w 225824"/>
                <a:gd name="connsiteY0" fmla="*/ 261252 h 402869"/>
                <a:gd name="connsiteX1" fmla="*/ 90741 w 225824"/>
                <a:gd name="connsiteY1" fmla="*/ 397450 h 402869"/>
                <a:gd name="connsiteX2" fmla="*/ 90741 w 225824"/>
                <a:gd name="connsiteY2" fmla="*/ 397450 h 402869"/>
                <a:gd name="connsiteX3" fmla="*/ 76909 w 225824"/>
                <a:gd name="connsiteY3" fmla="*/ 402758 h 402869"/>
                <a:gd name="connsiteX4" fmla="*/ 158774 w 225824"/>
                <a:gd name="connsiteY4" fmla="*/ 312401 h 402869"/>
                <a:gd name="connsiteX5" fmla="*/ 167464 w 225824"/>
                <a:gd name="connsiteY5" fmla="*/ 249642 h 402869"/>
                <a:gd name="connsiteX6" fmla="*/ 168559 w 225824"/>
                <a:gd name="connsiteY6" fmla="*/ 124389 h 402869"/>
                <a:gd name="connsiteX7" fmla="*/ 55779 w 225824"/>
                <a:gd name="connsiteY7" fmla="*/ 60602 h 402869"/>
                <a:gd name="connsiteX8" fmla="*/ -114 w 225824"/>
                <a:gd name="connsiteY8" fmla="*/ 33701 h 402869"/>
                <a:gd name="connsiteX9" fmla="*/ 200801 w 225824"/>
                <a:gd name="connsiteY9" fmla="*/ 68431 h 402869"/>
                <a:gd name="connsiteX10" fmla="*/ 205511 w 225824"/>
                <a:gd name="connsiteY10" fmla="*/ 261252 h 40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5824" h="402869">
                  <a:moveTo>
                    <a:pt x="205511" y="261252"/>
                  </a:moveTo>
                  <a:cubicBezTo>
                    <a:pt x="181197" y="314723"/>
                    <a:pt x="145041" y="372572"/>
                    <a:pt x="90741" y="397450"/>
                  </a:cubicBezTo>
                  <a:lnTo>
                    <a:pt x="90741" y="397450"/>
                  </a:lnTo>
                  <a:cubicBezTo>
                    <a:pt x="86230" y="399497"/>
                    <a:pt x="81619" y="401268"/>
                    <a:pt x="76909" y="402758"/>
                  </a:cubicBezTo>
                  <a:cubicBezTo>
                    <a:pt x="119666" y="378609"/>
                    <a:pt x="158774" y="312401"/>
                    <a:pt x="158774" y="312401"/>
                  </a:cubicBezTo>
                  <a:lnTo>
                    <a:pt x="167464" y="249642"/>
                  </a:lnTo>
                  <a:cubicBezTo>
                    <a:pt x="128290" y="179818"/>
                    <a:pt x="168559" y="124389"/>
                    <a:pt x="168559" y="124389"/>
                  </a:cubicBezTo>
                  <a:cubicBezTo>
                    <a:pt x="70872" y="124954"/>
                    <a:pt x="55779" y="60602"/>
                    <a:pt x="55779" y="60602"/>
                  </a:cubicBezTo>
                  <a:cubicBezTo>
                    <a:pt x="25926" y="56456"/>
                    <a:pt x="-114" y="33701"/>
                    <a:pt x="-114" y="33701"/>
                  </a:cubicBezTo>
                  <a:cubicBezTo>
                    <a:pt x="59163" y="-26006"/>
                    <a:pt x="161129" y="-1792"/>
                    <a:pt x="200801" y="68431"/>
                  </a:cubicBezTo>
                  <a:cubicBezTo>
                    <a:pt x="234005" y="126944"/>
                    <a:pt x="232413" y="194612"/>
                    <a:pt x="205511" y="261252"/>
                  </a:cubicBezTo>
                  <a:close/>
                </a:path>
              </a:pathLst>
            </a:custGeom>
            <a:solidFill>
              <a:srgbClr val="E57D61"/>
            </a:solidFill>
            <a:ln w="3315" cap="flat">
              <a:noFill/>
              <a:prstDash val="solid"/>
              <a:miter/>
            </a:ln>
          </p:spPr>
          <p:txBody>
            <a:bodyPr rtlCol="0" anchor="ctr"/>
            <a:lstStyle/>
            <a:p>
              <a:endParaRPr lang="zh-CN" altLang="en-US"/>
            </a:p>
          </p:txBody>
        </p:sp>
        <p:sp>
          <p:nvSpPr>
            <p:cNvPr id="42" name="ï$ḷiḍe">
              <a:extLst>
                <a:ext uri="{FF2B5EF4-FFF2-40B4-BE49-F238E27FC236}">
                  <a16:creationId xmlns:a16="http://schemas.microsoft.com/office/drawing/2014/main" id="{0D4661BC-6855-7FAE-421B-2F6139552D78}"/>
                </a:ext>
              </a:extLst>
            </p:cNvPr>
            <p:cNvSpPr/>
            <p:nvPr/>
          </p:nvSpPr>
          <p:spPr>
            <a:xfrm>
              <a:off x="6055178" y="1946322"/>
              <a:ext cx="102544" cy="221629"/>
            </a:xfrm>
            <a:custGeom>
              <a:avLst/>
              <a:gdLst>
                <a:gd name="connsiteX0" fmla="*/ 48583 w 81787"/>
                <a:gd name="connsiteY0" fmla="*/ -112 h 176766"/>
                <a:gd name="connsiteX1" fmla="*/ 41949 w 81787"/>
                <a:gd name="connsiteY1" fmla="*/ 176654 h 176766"/>
                <a:gd name="connsiteX2" fmla="*/ 48583 w 81787"/>
                <a:gd name="connsiteY2" fmla="*/ -112 h 176766"/>
              </a:gdLst>
              <a:ahLst/>
              <a:cxnLst>
                <a:cxn ang="0">
                  <a:pos x="connsiteX0" y="connsiteY0"/>
                </a:cxn>
                <a:cxn ang="0">
                  <a:pos x="connsiteX1" y="connsiteY1"/>
                </a:cxn>
                <a:cxn ang="0">
                  <a:pos x="connsiteX2" y="connsiteY2"/>
                </a:cxn>
              </a:cxnLst>
              <a:rect l="l" t="t" r="r" b="b"/>
              <a:pathLst>
                <a:path w="81787" h="176766">
                  <a:moveTo>
                    <a:pt x="48583" y="-112"/>
                  </a:moveTo>
                  <a:cubicBezTo>
                    <a:pt x="5825" y="4598"/>
                    <a:pt x="-32255" y="90444"/>
                    <a:pt x="41949" y="176654"/>
                  </a:cubicBezTo>
                  <a:cubicBezTo>
                    <a:pt x="42081" y="176654"/>
                    <a:pt x="126667" y="41186"/>
                    <a:pt x="48583" y="-112"/>
                  </a:cubicBezTo>
                  <a:close/>
                </a:path>
              </a:pathLst>
            </a:custGeom>
            <a:solidFill>
              <a:srgbClr val="8E4A35"/>
            </a:solidFill>
            <a:ln w="3315" cap="flat">
              <a:noFill/>
              <a:prstDash val="solid"/>
              <a:miter/>
            </a:ln>
          </p:spPr>
          <p:txBody>
            <a:bodyPr rtlCol="0" anchor="ctr"/>
            <a:lstStyle/>
            <a:p>
              <a:endParaRPr lang="zh-CN" altLang="en-US"/>
            </a:p>
          </p:txBody>
        </p:sp>
        <p:sp>
          <p:nvSpPr>
            <p:cNvPr id="43" name="ïṣľíḑé">
              <a:extLst>
                <a:ext uri="{FF2B5EF4-FFF2-40B4-BE49-F238E27FC236}">
                  <a16:creationId xmlns:a16="http://schemas.microsoft.com/office/drawing/2014/main" id="{C406D8B4-0935-A893-FAA7-85E5D25C3883}"/>
                </a:ext>
              </a:extLst>
            </p:cNvPr>
            <p:cNvSpPr/>
            <p:nvPr/>
          </p:nvSpPr>
          <p:spPr>
            <a:xfrm>
              <a:off x="5739175" y="2002100"/>
              <a:ext cx="69217" cy="83836"/>
            </a:xfrm>
            <a:custGeom>
              <a:avLst/>
              <a:gdLst>
                <a:gd name="connsiteX0" fmla="*/ 23477 w 55206"/>
                <a:gd name="connsiteY0" fmla="*/ 65329 h 66866"/>
                <a:gd name="connsiteX1" fmla="*/ 10209 w 55206"/>
                <a:gd name="connsiteY1" fmla="*/ 35475 h 66866"/>
                <a:gd name="connsiteX2" fmla="*/ 54227 w 55206"/>
                <a:gd name="connsiteY2" fmla="*/ 115 h 66866"/>
                <a:gd name="connsiteX3" fmla="*/ 11735 w 55206"/>
                <a:gd name="connsiteY3" fmla="*/ 41944 h 66866"/>
                <a:gd name="connsiteX4" fmla="*/ 32998 w 55206"/>
                <a:gd name="connsiteY4" fmla="*/ 59955 h 66866"/>
                <a:gd name="connsiteX5" fmla="*/ 36315 w 55206"/>
                <a:gd name="connsiteY5" fmla="*/ 63272 h 66866"/>
                <a:gd name="connsiteX6" fmla="*/ 23477 w 55206"/>
                <a:gd name="connsiteY6" fmla="*/ 65329 h 66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06" h="66866">
                  <a:moveTo>
                    <a:pt x="23477" y="65329"/>
                  </a:moveTo>
                  <a:cubicBezTo>
                    <a:pt x="8053" y="60884"/>
                    <a:pt x="-13010" y="43834"/>
                    <a:pt x="10209" y="35475"/>
                  </a:cubicBezTo>
                  <a:cubicBezTo>
                    <a:pt x="33428" y="30135"/>
                    <a:pt x="47029" y="-3168"/>
                    <a:pt x="54227" y="115"/>
                  </a:cubicBezTo>
                  <a:cubicBezTo>
                    <a:pt x="60363" y="4096"/>
                    <a:pt x="32599" y="35873"/>
                    <a:pt x="11735" y="41944"/>
                  </a:cubicBezTo>
                  <a:cubicBezTo>
                    <a:pt x="-2926" y="46189"/>
                    <a:pt x="21155" y="60818"/>
                    <a:pt x="32998" y="59955"/>
                  </a:cubicBezTo>
                  <a:cubicBezTo>
                    <a:pt x="34821" y="59955"/>
                    <a:pt x="36315" y="61441"/>
                    <a:pt x="36315" y="63272"/>
                  </a:cubicBezTo>
                  <a:cubicBezTo>
                    <a:pt x="35684" y="69110"/>
                    <a:pt x="27557" y="65992"/>
                    <a:pt x="23477" y="65329"/>
                  </a:cubicBezTo>
                  <a:close/>
                </a:path>
              </a:pathLst>
            </a:custGeom>
            <a:solidFill>
              <a:srgbClr val="C16256"/>
            </a:solidFill>
            <a:ln w="3315" cap="flat">
              <a:noFill/>
              <a:prstDash val="solid"/>
              <a:miter/>
            </a:ln>
          </p:spPr>
          <p:txBody>
            <a:bodyPr rtlCol="0" anchor="ctr"/>
            <a:lstStyle/>
            <a:p>
              <a:endParaRPr lang="zh-CN" altLang="en-US"/>
            </a:p>
          </p:txBody>
        </p:sp>
        <p:sp>
          <p:nvSpPr>
            <p:cNvPr id="44" name="îṥ1íďé">
              <a:extLst>
                <a:ext uri="{FF2B5EF4-FFF2-40B4-BE49-F238E27FC236}">
                  <a16:creationId xmlns:a16="http://schemas.microsoft.com/office/drawing/2014/main" id="{F5E1066B-1D5B-1BBF-6ACB-2DF38E73796C}"/>
                </a:ext>
              </a:extLst>
            </p:cNvPr>
            <p:cNvSpPr/>
            <p:nvPr/>
          </p:nvSpPr>
          <p:spPr>
            <a:xfrm>
              <a:off x="6034307" y="2100790"/>
              <a:ext cx="110743" cy="123223"/>
            </a:xfrm>
            <a:custGeom>
              <a:avLst/>
              <a:gdLst>
                <a:gd name="connsiteX0" fmla="*/ 80885 w 88326"/>
                <a:gd name="connsiteY0" fmla="*/ 68017 h 98280"/>
                <a:gd name="connsiteX1" fmla="*/ 7214 w 88326"/>
                <a:gd name="connsiteY1" fmla="*/ 30069 h 98280"/>
                <a:gd name="connsiteX2" fmla="*/ 80885 w 88326"/>
                <a:gd name="connsiteY2" fmla="*/ 68017 h 98280"/>
              </a:gdLst>
              <a:ahLst/>
              <a:cxnLst>
                <a:cxn ang="0">
                  <a:pos x="connsiteX0" y="connsiteY0"/>
                </a:cxn>
                <a:cxn ang="0">
                  <a:pos x="connsiteX1" y="connsiteY1"/>
                </a:cxn>
                <a:cxn ang="0">
                  <a:pos x="connsiteX2" y="connsiteY2"/>
                </a:cxn>
              </a:cxnLst>
              <a:rect l="l" t="t" r="r" b="b"/>
              <a:pathLst>
                <a:path w="88326" h="98280">
                  <a:moveTo>
                    <a:pt x="80885" y="68017"/>
                  </a:moveTo>
                  <a:cubicBezTo>
                    <a:pt x="49705" y="127724"/>
                    <a:pt x="-23370" y="90141"/>
                    <a:pt x="7214" y="30069"/>
                  </a:cubicBezTo>
                  <a:cubicBezTo>
                    <a:pt x="38394" y="-29704"/>
                    <a:pt x="111469" y="7945"/>
                    <a:pt x="80885" y="68017"/>
                  </a:cubicBezTo>
                  <a:close/>
                </a:path>
              </a:pathLst>
            </a:custGeom>
            <a:solidFill>
              <a:srgbClr val="F99370"/>
            </a:solidFill>
            <a:ln w="3315" cap="flat">
              <a:noFill/>
              <a:prstDash val="solid"/>
              <a:miter/>
            </a:ln>
          </p:spPr>
          <p:txBody>
            <a:bodyPr rtlCol="0" anchor="ctr"/>
            <a:lstStyle/>
            <a:p>
              <a:endParaRPr lang="zh-CN" altLang="en-US"/>
            </a:p>
          </p:txBody>
        </p:sp>
        <p:sp>
          <p:nvSpPr>
            <p:cNvPr id="45" name="íṧḻîḓé">
              <a:extLst>
                <a:ext uri="{FF2B5EF4-FFF2-40B4-BE49-F238E27FC236}">
                  <a16:creationId xmlns:a16="http://schemas.microsoft.com/office/drawing/2014/main" id="{E440381E-74DF-19AB-645C-6E49A5F3EB8F}"/>
                </a:ext>
              </a:extLst>
            </p:cNvPr>
            <p:cNvSpPr/>
            <p:nvPr/>
          </p:nvSpPr>
          <p:spPr>
            <a:xfrm>
              <a:off x="6080109" y="2123489"/>
              <a:ext cx="46122" cy="72428"/>
            </a:xfrm>
            <a:custGeom>
              <a:avLst/>
              <a:gdLst>
                <a:gd name="connsiteX0" fmla="*/ 20571 w 36786"/>
                <a:gd name="connsiteY0" fmla="*/ 57541 h 57767"/>
                <a:gd name="connsiteX1" fmla="*/ 18249 w 36786"/>
                <a:gd name="connsiteY1" fmla="*/ 53465 h 57767"/>
                <a:gd name="connsiteX2" fmla="*/ 18647 w 36786"/>
                <a:gd name="connsiteY2" fmla="*/ 52566 h 57767"/>
                <a:gd name="connsiteX3" fmla="*/ 3588 w 36786"/>
                <a:gd name="connsiteY3" fmla="*/ 6890 h 57767"/>
                <a:gd name="connsiteX4" fmla="*/ -94 w 36786"/>
                <a:gd name="connsiteY4" fmla="*/ 3938 h 57767"/>
                <a:gd name="connsiteX5" fmla="*/ 2858 w 36786"/>
                <a:gd name="connsiteY5" fmla="*/ 256 h 57767"/>
                <a:gd name="connsiteX6" fmla="*/ 24253 w 36786"/>
                <a:gd name="connsiteY6" fmla="*/ 56082 h 57767"/>
                <a:gd name="connsiteX7" fmla="*/ 20571 w 36786"/>
                <a:gd name="connsiteY7" fmla="*/ 57541 h 5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786" h="57767">
                  <a:moveTo>
                    <a:pt x="20571" y="57541"/>
                  </a:moveTo>
                  <a:cubicBezTo>
                    <a:pt x="18813" y="57057"/>
                    <a:pt x="17751" y="55233"/>
                    <a:pt x="18249" y="53465"/>
                  </a:cubicBezTo>
                  <a:cubicBezTo>
                    <a:pt x="18348" y="53146"/>
                    <a:pt x="18481" y="52844"/>
                    <a:pt x="18647" y="52566"/>
                  </a:cubicBezTo>
                  <a:cubicBezTo>
                    <a:pt x="38550" y="23674"/>
                    <a:pt x="31484" y="4137"/>
                    <a:pt x="3588" y="6890"/>
                  </a:cubicBezTo>
                  <a:cubicBezTo>
                    <a:pt x="1763" y="7092"/>
                    <a:pt x="104" y="5769"/>
                    <a:pt x="-94" y="3938"/>
                  </a:cubicBezTo>
                  <a:cubicBezTo>
                    <a:pt x="-293" y="2107"/>
                    <a:pt x="1033" y="458"/>
                    <a:pt x="2858" y="256"/>
                  </a:cubicBezTo>
                  <a:cubicBezTo>
                    <a:pt x="32545" y="-3327"/>
                    <a:pt x="49827" y="19561"/>
                    <a:pt x="24253" y="56082"/>
                  </a:cubicBezTo>
                  <a:cubicBezTo>
                    <a:pt x="23490" y="57329"/>
                    <a:pt x="21997" y="57923"/>
                    <a:pt x="20571" y="57541"/>
                  </a:cubicBezTo>
                  <a:close/>
                </a:path>
              </a:pathLst>
            </a:custGeom>
            <a:solidFill>
              <a:srgbClr val="C16256"/>
            </a:solidFill>
            <a:ln w="3315" cap="flat">
              <a:noFill/>
              <a:prstDash val="solid"/>
              <a:miter/>
            </a:ln>
          </p:spPr>
          <p:txBody>
            <a:bodyPr rtlCol="0" anchor="ctr"/>
            <a:lstStyle/>
            <a:p>
              <a:endParaRPr lang="zh-CN" altLang="en-US"/>
            </a:p>
          </p:txBody>
        </p:sp>
        <p:sp>
          <p:nvSpPr>
            <p:cNvPr id="46" name="îṣḻídé">
              <a:extLst>
                <a:ext uri="{FF2B5EF4-FFF2-40B4-BE49-F238E27FC236}">
                  <a16:creationId xmlns:a16="http://schemas.microsoft.com/office/drawing/2014/main" id="{63529971-3E6A-1472-1823-902EBA66F55C}"/>
                </a:ext>
              </a:extLst>
            </p:cNvPr>
            <p:cNvSpPr/>
            <p:nvPr/>
          </p:nvSpPr>
          <p:spPr>
            <a:xfrm>
              <a:off x="6067576" y="2148963"/>
              <a:ext cx="59094" cy="30948"/>
            </a:xfrm>
            <a:custGeom>
              <a:avLst/>
              <a:gdLst>
                <a:gd name="connsiteX0" fmla="*/ 1907 w 47132"/>
                <a:gd name="connsiteY0" fmla="*/ 24553 h 24683"/>
                <a:gd name="connsiteX1" fmla="*/ 44299 w 47132"/>
                <a:gd name="connsiteY1" fmla="*/ 537 h 24683"/>
                <a:gd name="connsiteX2" fmla="*/ 46953 w 47132"/>
                <a:gd name="connsiteY2" fmla="*/ 4518 h 24683"/>
                <a:gd name="connsiteX3" fmla="*/ 42973 w 47132"/>
                <a:gd name="connsiteY3" fmla="*/ 7171 h 24683"/>
                <a:gd name="connsiteX4" fmla="*/ 1907 w 47132"/>
                <a:gd name="connsiteY4" fmla="*/ 24553 h 24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132" h="24683">
                  <a:moveTo>
                    <a:pt x="1907" y="24553"/>
                  </a:moveTo>
                  <a:cubicBezTo>
                    <a:pt x="-7845" y="21037"/>
                    <a:pt x="19554" y="-4471"/>
                    <a:pt x="44299" y="537"/>
                  </a:cubicBezTo>
                  <a:cubicBezTo>
                    <a:pt x="46124" y="902"/>
                    <a:pt x="47318" y="2687"/>
                    <a:pt x="46953" y="4518"/>
                  </a:cubicBezTo>
                  <a:cubicBezTo>
                    <a:pt x="46588" y="6349"/>
                    <a:pt x="44797" y="7536"/>
                    <a:pt x="42973" y="7171"/>
                  </a:cubicBezTo>
                  <a:cubicBezTo>
                    <a:pt x="17398" y="2826"/>
                    <a:pt x="8011" y="25316"/>
                    <a:pt x="1907" y="24553"/>
                  </a:cubicBezTo>
                  <a:close/>
                </a:path>
              </a:pathLst>
            </a:custGeom>
            <a:solidFill>
              <a:srgbClr val="C16256"/>
            </a:solidFill>
            <a:ln w="3315" cap="flat">
              <a:noFill/>
              <a:prstDash val="solid"/>
              <a:miter/>
            </a:ln>
          </p:spPr>
          <p:txBody>
            <a:bodyPr rtlCol="0" anchor="ctr"/>
            <a:lstStyle/>
            <a:p>
              <a:endParaRPr lang="zh-CN" altLang="en-US"/>
            </a:p>
          </p:txBody>
        </p:sp>
        <p:sp>
          <p:nvSpPr>
            <p:cNvPr id="47" name="ïSļide">
              <a:extLst>
                <a:ext uri="{FF2B5EF4-FFF2-40B4-BE49-F238E27FC236}">
                  <a16:creationId xmlns:a16="http://schemas.microsoft.com/office/drawing/2014/main" id="{9EFFFB6E-4B78-AAF0-4F3C-7C66CDACA921}"/>
                </a:ext>
              </a:extLst>
            </p:cNvPr>
            <p:cNvSpPr/>
            <p:nvPr/>
          </p:nvSpPr>
          <p:spPr>
            <a:xfrm>
              <a:off x="5920910" y="1806871"/>
              <a:ext cx="242724" cy="248747"/>
            </a:xfrm>
            <a:custGeom>
              <a:avLst/>
              <a:gdLst>
                <a:gd name="connsiteX0" fmla="*/ 2921 w 193591"/>
                <a:gd name="connsiteY0" fmla="*/ 54721 h 198395"/>
                <a:gd name="connsiteX1" fmla="*/ 150530 w 193591"/>
                <a:gd name="connsiteY1" fmla="*/ 112670 h 198395"/>
                <a:gd name="connsiteX2" fmla="*/ 185824 w 193591"/>
                <a:gd name="connsiteY2" fmla="*/ 198284 h 198395"/>
                <a:gd name="connsiteX3" fmla="*/ 2921 w 193591"/>
                <a:gd name="connsiteY3" fmla="*/ 54721 h 198395"/>
              </a:gdLst>
              <a:ahLst/>
              <a:cxnLst>
                <a:cxn ang="0">
                  <a:pos x="connsiteX0" y="connsiteY0"/>
                </a:cxn>
                <a:cxn ang="0">
                  <a:pos x="connsiteX1" y="connsiteY1"/>
                </a:cxn>
                <a:cxn ang="0">
                  <a:pos x="connsiteX2" y="connsiteY2"/>
                </a:cxn>
                <a:cxn ang="0">
                  <a:pos x="connsiteX3" y="connsiteY3"/>
                </a:cxn>
              </a:cxnLst>
              <a:rect l="l" t="t" r="r" b="b"/>
              <a:pathLst>
                <a:path w="193591" h="198395">
                  <a:moveTo>
                    <a:pt x="2921" y="54721"/>
                  </a:moveTo>
                  <a:cubicBezTo>
                    <a:pt x="30021" y="99933"/>
                    <a:pt x="84289" y="131942"/>
                    <a:pt x="150530" y="112670"/>
                  </a:cubicBezTo>
                  <a:lnTo>
                    <a:pt x="185824" y="198284"/>
                  </a:lnTo>
                  <a:cubicBezTo>
                    <a:pt x="242115" y="-40313"/>
                    <a:pt x="-31676" y="-30030"/>
                    <a:pt x="2921" y="54721"/>
                  </a:cubicBezTo>
                  <a:close/>
                </a:path>
              </a:pathLst>
            </a:custGeom>
            <a:solidFill>
              <a:srgbClr val="8E4A35"/>
            </a:solidFill>
            <a:ln w="3315" cap="flat">
              <a:noFill/>
              <a:prstDash val="solid"/>
              <a:miter/>
            </a:ln>
          </p:spPr>
          <p:txBody>
            <a:bodyPr rtlCol="0" anchor="ctr"/>
            <a:lstStyle/>
            <a:p>
              <a:endParaRPr lang="zh-CN" altLang="en-US"/>
            </a:p>
          </p:txBody>
        </p:sp>
        <p:sp>
          <p:nvSpPr>
            <p:cNvPr id="48" name="î$líḍê">
              <a:extLst>
                <a:ext uri="{FF2B5EF4-FFF2-40B4-BE49-F238E27FC236}">
                  <a16:creationId xmlns:a16="http://schemas.microsoft.com/office/drawing/2014/main" id="{9C41DF6F-CDBF-A4B4-D177-3D603D56859A}"/>
                </a:ext>
              </a:extLst>
            </p:cNvPr>
            <p:cNvSpPr/>
            <p:nvPr/>
          </p:nvSpPr>
          <p:spPr>
            <a:xfrm>
              <a:off x="5739184" y="2110641"/>
              <a:ext cx="115285" cy="53797"/>
            </a:xfrm>
            <a:custGeom>
              <a:avLst/>
              <a:gdLst>
                <a:gd name="connsiteX0" fmla="*/ -114 w 91949"/>
                <a:gd name="connsiteY0" fmla="*/ 9839 h 42907"/>
                <a:gd name="connsiteX1" fmla="*/ 91836 w 91949"/>
                <a:gd name="connsiteY1" fmla="*/ -112 h 42907"/>
                <a:gd name="connsiteX2" fmla="*/ -114 w 91949"/>
                <a:gd name="connsiteY2" fmla="*/ 9839 h 42907"/>
              </a:gdLst>
              <a:ahLst/>
              <a:cxnLst>
                <a:cxn ang="0">
                  <a:pos x="connsiteX0" y="connsiteY0"/>
                </a:cxn>
                <a:cxn ang="0">
                  <a:pos x="connsiteX1" y="connsiteY1"/>
                </a:cxn>
                <a:cxn ang="0">
                  <a:pos x="connsiteX2" y="connsiteY2"/>
                </a:cxn>
              </a:cxnLst>
              <a:rect l="l" t="t" r="r" b="b"/>
              <a:pathLst>
                <a:path w="91949" h="42907">
                  <a:moveTo>
                    <a:pt x="-114" y="9839"/>
                  </a:moveTo>
                  <a:lnTo>
                    <a:pt x="91836" y="-112"/>
                  </a:lnTo>
                  <a:cubicBezTo>
                    <a:pt x="81056" y="49279"/>
                    <a:pt x="20950" y="60491"/>
                    <a:pt x="-114" y="9839"/>
                  </a:cubicBezTo>
                  <a:close/>
                </a:path>
              </a:pathLst>
            </a:custGeom>
            <a:solidFill>
              <a:srgbClr val="F9F8F3"/>
            </a:solidFill>
            <a:ln w="3315" cap="flat">
              <a:noFill/>
              <a:prstDash val="solid"/>
              <a:miter/>
            </a:ln>
          </p:spPr>
          <p:txBody>
            <a:bodyPr rtlCol="0" anchor="ctr"/>
            <a:lstStyle/>
            <a:p>
              <a:endParaRPr lang="zh-CN" altLang="en-US"/>
            </a:p>
          </p:txBody>
        </p:sp>
        <p:sp>
          <p:nvSpPr>
            <p:cNvPr id="49" name="ïśľiḓê">
              <a:extLst>
                <a:ext uri="{FF2B5EF4-FFF2-40B4-BE49-F238E27FC236}">
                  <a16:creationId xmlns:a16="http://schemas.microsoft.com/office/drawing/2014/main" id="{4AAC8321-552F-5961-52CA-A9021532D369}"/>
                </a:ext>
              </a:extLst>
            </p:cNvPr>
            <p:cNvSpPr/>
            <p:nvPr/>
          </p:nvSpPr>
          <p:spPr>
            <a:xfrm>
              <a:off x="5734359" y="2107232"/>
              <a:ext cx="124886" cy="20060"/>
            </a:xfrm>
            <a:custGeom>
              <a:avLst/>
              <a:gdLst>
                <a:gd name="connsiteX0" fmla="*/ 2075 w 99606"/>
                <a:gd name="connsiteY0" fmla="*/ 15742 h 15999"/>
                <a:gd name="connsiteX1" fmla="*/ 96081 w 99606"/>
                <a:gd name="connsiteY1" fmla="*/ 6156 h 15999"/>
                <a:gd name="connsiteX2" fmla="*/ 99398 w 99606"/>
                <a:gd name="connsiteY2" fmla="*/ 2338 h 15999"/>
                <a:gd name="connsiteX3" fmla="*/ 99398 w 99606"/>
                <a:gd name="connsiteY3" fmla="*/ 2176 h 15999"/>
                <a:gd name="connsiteX4" fmla="*/ 3469 w 99606"/>
                <a:gd name="connsiteY4" fmla="*/ 8810 h 15999"/>
                <a:gd name="connsiteX5" fmla="*/ -114 w 99606"/>
                <a:gd name="connsiteY5" fmla="*/ 12468 h 15999"/>
                <a:gd name="connsiteX6" fmla="*/ 2075 w 99606"/>
                <a:gd name="connsiteY6" fmla="*/ 15742 h 1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606" h="15999">
                  <a:moveTo>
                    <a:pt x="2075" y="15742"/>
                  </a:moveTo>
                  <a:cubicBezTo>
                    <a:pt x="3734" y="17301"/>
                    <a:pt x="94124" y="5791"/>
                    <a:pt x="96081" y="6156"/>
                  </a:cubicBezTo>
                  <a:cubicBezTo>
                    <a:pt x="98072" y="6023"/>
                    <a:pt x="99531" y="4315"/>
                    <a:pt x="99398" y="2338"/>
                  </a:cubicBezTo>
                  <a:cubicBezTo>
                    <a:pt x="99398" y="2285"/>
                    <a:pt x="99398" y="2229"/>
                    <a:pt x="99398" y="2176"/>
                  </a:cubicBezTo>
                  <a:cubicBezTo>
                    <a:pt x="102948" y="-6018"/>
                    <a:pt x="4961" y="10568"/>
                    <a:pt x="3469" y="8810"/>
                  </a:cubicBezTo>
                  <a:cubicBezTo>
                    <a:pt x="1478" y="8833"/>
                    <a:pt x="-114" y="10472"/>
                    <a:pt x="-114" y="12468"/>
                  </a:cubicBezTo>
                  <a:cubicBezTo>
                    <a:pt x="-81" y="13895"/>
                    <a:pt x="782" y="15175"/>
                    <a:pt x="2075" y="15742"/>
                  </a:cubicBezTo>
                  <a:close/>
                </a:path>
              </a:pathLst>
            </a:custGeom>
            <a:solidFill>
              <a:srgbClr val="C16256"/>
            </a:solidFill>
            <a:ln w="3315" cap="flat">
              <a:noFill/>
              <a:prstDash val="solid"/>
              <a:miter/>
            </a:ln>
          </p:spPr>
          <p:txBody>
            <a:bodyPr rtlCol="0" anchor="ctr"/>
            <a:lstStyle/>
            <a:p>
              <a:endParaRPr lang="zh-CN" altLang="en-US"/>
            </a:p>
          </p:txBody>
        </p:sp>
        <p:sp>
          <p:nvSpPr>
            <p:cNvPr id="50" name="ï$liḍê">
              <a:extLst>
                <a:ext uri="{FF2B5EF4-FFF2-40B4-BE49-F238E27FC236}">
                  <a16:creationId xmlns:a16="http://schemas.microsoft.com/office/drawing/2014/main" id="{58B161BF-7F34-28B6-5B9B-A2CA56E70C8F}"/>
                </a:ext>
              </a:extLst>
            </p:cNvPr>
            <p:cNvSpPr/>
            <p:nvPr/>
          </p:nvSpPr>
          <p:spPr>
            <a:xfrm>
              <a:off x="5026357" y="5540260"/>
              <a:ext cx="474184" cy="518701"/>
            </a:xfrm>
            <a:custGeom>
              <a:avLst/>
              <a:gdLst>
                <a:gd name="connsiteX0" fmla="*/ 24786 w 378198"/>
                <a:gd name="connsiteY0" fmla="*/ 413592 h 413704"/>
                <a:gd name="connsiteX1" fmla="*/ 337188 w 378198"/>
                <a:gd name="connsiteY1" fmla="*/ 413592 h 413704"/>
                <a:gd name="connsiteX2" fmla="*/ 361999 w 378198"/>
                <a:gd name="connsiteY2" fmla="*/ 388781 h 413704"/>
                <a:gd name="connsiteX3" fmla="*/ 361966 w 378198"/>
                <a:gd name="connsiteY3" fmla="*/ 387421 h 413704"/>
                <a:gd name="connsiteX4" fmla="*/ 359213 w 378198"/>
                <a:gd name="connsiteY4" fmla="*/ 363173 h 413704"/>
                <a:gd name="connsiteX5" fmla="*/ 353176 w 378198"/>
                <a:gd name="connsiteY5" fmla="*/ 284227 h 413704"/>
                <a:gd name="connsiteX6" fmla="*/ 355464 w 378198"/>
                <a:gd name="connsiteY6" fmla="*/ 246379 h 413704"/>
                <a:gd name="connsiteX7" fmla="*/ 377954 w 378198"/>
                <a:gd name="connsiteY7" fmla="*/ 27221 h 413704"/>
                <a:gd name="connsiteX8" fmla="*/ 355796 w 378198"/>
                <a:gd name="connsiteY8" fmla="*/ 21 h 413704"/>
                <a:gd name="connsiteX9" fmla="*/ 353242 w 378198"/>
                <a:gd name="connsiteY9" fmla="*/ -112 h 413704"/>
                <a:gd name="connsiteX10" fmla="*/ 215518 w 378198"/>
                <a:gd name="connsiteY10" fmla="*/ -112 h 413704"/>
                <a:gd name="connsiteX11" fmla="*/ 190673 w 378198"/>
                <a:gd name="connsiteY11" fmla="*/ 24667 h 413704"/>
                <a:gd name="connsiteX12" fmla="*/ 190872 w 378198"/>
                <a:gd name="connsiteY12" fmla="*/ 27784 h 413704"/>
                <a:gd name="connsiteX13" fmla="*/ 215949 w 378198"/>
                <a:gd name="connsiteY13" fmla="*/ 227472 h 413704"/>
                <a:gd name="connsiteX14" fmla="*/ 150470 w 378198"/>
                <a:gd name="connsiteY14" fmla="*/ 322539 h 413704"/>
                <a:gd name="connsiteX15" fmla="*/ 66880 w 378198"/>
                <a:gd name="connsiteY15" fmla="*/ 340352 h 413704"/>
                <a:gd name="connsiteX16" fmla="*/ 58422 w 378198"/>
                <a:gd name="connsiteY16" fmla="*/ 342673 h 413704"/>
                <a:gd name="connsiteX17" fmla="*/ 58422 w 378198"/>
                <a:gd name="connsiteY17" fmla="*/ 342673 h 413704"/>
                <a:gd name="connsiteX18" fmla="*/ 4320 w 378198"/>
                <a:gd name="connsiteY18" fmla="*/ 374584 h 413704"/>
                <a:gd name="connsiteX19" fmla="*/ 10556 w 378198"/>
                <a:gd name="connsiteY19" fmla="*/ 409148 h 413704"/>
                <a:gd name="connsiteX20" fmla="*/ 24786 w 378198"/>
                <a:gd name="connsiteY20" fmla="*/ 413592 h 41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8198" h="413704">
                  <a:moveTo>
                    <a:pt x="24786" y="413592"/>
                  </a:moveTo>
                  <a:lnTo>
                    <a:pt x="337188" y="413592"/>
                  </a:lnTo>
                  <a:cubicBezTo>
                    <a:pt x="350887" y="413592"/>
                    <a:pt x="361999" y="402480"/>
                    <a:pt x="361999" y="388781"/>
                  </a:cubicBezTo>
                  <a:cubicBezTo>
                    <a:pt x="361999" y="388316"/>
                    <a:pt x="361999" y="387885"/>
                    <a:pt x="361966" y="387421"/>
                  </a:cubicBezTo>
                  <a:cubicBezTo>
                    <a:pt x="361535" y="379294"/>
                    <a:pt x="360639" y="371200"/>
                    <a:pt x="359213" y="363173"/>
                  </a:cubicBezTo>
                  <a:cubicBezTo>
                    <a:pt x="354702" y="337101"/>
                    <a:pt x="352678" y="310664"/>
                    <a:pt x="353176" y="284227"/>
                  </a:cubicBezTo>
                  <a:cubicBezTo>
                    <a:pt x="353408" y="271589"/>
                    <a:pt x="354171" y="258984"/>
                    <a:pt x="355464" y="246379"/>
                  </a:cubicBezTo>
                  <a:lnTo>
                    <a:pt x="377954" y="27221"/>
                  </a:lnTo>
                  <a:cubicBezTo>
                    <a:pt x="379347" y="13588"/>
                    <a:pt x="369429" y="1414"/>
                    <a:pt x="355796" y="21"/>
                  </a:cubicBezTo>
                  <a:cubicBezTo>
                    <a:pt x="354934" y="-79"/>
                    <a:pt x="354105" y="-112"/>
                    <a:pt x="353242" y="-112"/>
                  </a:cubicBezTo>
                  <a:lnTo>
                    <a:pt x="215518" y="-112"/>
                  </a:lnTo>
                  <a:cubicBezTo>
                    <a:pt x="201818" y="-112"/>
                    <a:pt x="190706" y="10967"/>
                    <a:pt x="190673" y="24667"/>
                  </a:cubicBezTo>
                  <a:cubicBezTo>
                    <a:pt x="190673" y="25728"/>
                    <a:pt x="190739" y="26756"/>
                    <a:pt x="190872" y="27784"/>
                  </a:cubicBezTo>
                  <a:lnTo>
                    <a:pt x="215949" y="227472"/>
                  </a:lnTo>
                  <a:cubicBezTo>
                    <a:pt x="221356" y="271158"/>
                    <a:pt x="193227" y="312024"/>
                    <a:pt x="150470" y="322539"/>
                  </a:cubicBezTo>
                  <a:cubicBezTo>
                    <a:pt x="119986" y="330102"/>
                    <a:pt x="89038" y="334646"/>
                    <a:pt x="66880" y="340352"/>
                  </a:cubicBezTo>
                  <a:cubicBezTo>
                    <a:pt x="64027" y="341114"/>
                    <a:pt x="61175" y="341877"/>
                    <a:pt x="58422" y="342673"/>
                  </a:cubicBezTo>
                  <a:lnTo>
                    <a:pt x="58422" y="342673"/>
                  </a:lnTo>
                  <a:cubicBezTo>
                    <a:pt x="34970" y="349308"/>
                    <a:pt x="15565" y="358131"/>
                    <a:pt x="4320" y="374584"/>
                  </a:cubicBezTo>
                  <a:cubicBezTo>
                    <a:pt x="-3508" y="385862"/>
                    <a:pt x="-689" y="401352"/>
                    <a:pt x="10556" y="409148"/>
                  </a:cubicBezTo>
                  <a:cubicBezTo>
                    <a:pt x="14736" y="412067"/>
                    <a:pt x="19711" y="413592"/>
                    <a:pt x="24786" y="413592"/>
                  </a:cubicBezTo>
                  <a:close/>
                </a:path>
              </a:pathLst>
            </a:custGeom>
            <a:solidFill>
              <a:srgbClr val="F99370"/>
            </a:solidFill>
            <a:ln w="3315" cap="flat">
              <a:noFill/>
              <a:prstDash val="solid"/>
              <a:miter/>
            </a:ln>
          </p:spPr>
          <p:txBody>
            <a:bodyPr rtlCol="0" anchor="ctr"/>
            <a:lstStyle/>
            <a:p>
              <a:endParaRPr lang="zh-CN" altLang="en-US"/>
            </a:p>
          </p:txBody>
        </p:sp>
        <p:sp>
          <p:nvSpPr>
            <p:cNvPr id="51" name="î$ľïḑê">
              <a:extLst>
                <a:ext uri="{FF2B5EF4-FFF2-40B4-BE49-F238E27FC236}">
                  <a16:creationId xmlns:a16="http://schemas.microsoft.com/office/drawing/2014/main" id="{C21AF16D-B417-E378-7F3D-CAC78DAA1E37}"/>
                </a:ext>
              </a:extLst>
            </p:cNvPr>
            <p:cNvSpPr/>
            <p:nvPr/>
          </p:nvSpPr>
          <p:spPr>
            <a:xfrm>
              <a:off x="5022435" y="5896763"/>
              <a:ext cx="470965" cy="161998"/>
            </a:xfrm>
            <a:custGeom>
              <a:avLst/>
              <a:gdLst>
                <a:gd name="connsiteX0" fmla="*/ 374250 w 375631"/>
                <a:gd name="connsiteY0" fmla="*/ 96713 h 129206"/>
                <a:gd name="connsiteX1" fmla="*/ 348078 w 375631"/>
                <a:gd name="connsiteY1" fmla="*/ 129088 h 129206"/>
                <a:gd name="connsiteX2" fmla="*/ 24034 w 375631"/>
                <a:gd name="connsiteY2" fmla="*/ 129088 h 129206"/>
                <a:gd name="connsiteX3" fmla="*/ -114 w 375631"/>
                <a:gd name="connsiteY3" fmla="*/ 105139 h 129206"/>
                <a:gd name="connsiteX4" fmla="*/ 1379 w 375631"/>
                <a:gd name="connsiteY4" fmla="*/ 96713 h 129206"/>
                <a:gd name="connsiteX5" fmla="*/ 206506 w 375631"/>
                <a:gd name="connsiteY5" fmla="*/ -112 h 129206"/>
                <a:gd name="connsiteX6" fmla="*/ 356437 w 375631"/>
                <a:gd name="connsiteY6" fmla="*/ -112 h 129206"/>
                <a:gd name="connsiteX7" fmla="*/ 374250 w 375631"/>
                <a:gd name="connsiteY7" fmla="*/ 96713 h 12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5631" h="129206">
                  <a:moveTo>
                    <a:pt x="374250" y="96713"/>
                  </a:moveTo>
                  <a:cubicBezTo>
                    <a:pt x="373421" y="112038"/>
                    <a:pt x="365825" y="129486"/>
                    <a:pt x="348078" y="129088"/>
                  </a:cubicBezTo>
                  <a:lnTo>
                    <a:pt x="24034" y="129088"/>
                  </a:lnTo>
                  <a:cubicBezTo>
                    <a:pt x="10766" y="129154"/>
                    <a:pt x="-48" y="118407"/>
                    <a:pt x="-114" y="105139"/>
                  </a:cubicBezTo>
                  <a:cubicBezTo>
                    <a:pt x="-114" y="102253"/>
                    <a:pt x="383" y="99400"/>
                    <a:pt x="1379" y="96713"/>
                  </a:cubicBezTo>
                  <a:cubicBezTo>
                    <a:pt x="13951" y="61387"/>
                    <a:pt x="53391" y="8512"/>
                    <a:pt x="206506" y="-112"/>
                  </a:cubicBezTo>
                  <a:cubicBezTo>
                    <a:pt x="228498" y="2044"/>
                    <a:pt x="283860" y="9839"/>
                    <a:pt x="356437" y="-112"/>
                  </a:cubicBezTo>
                  <a:cubicBezTo>
                    <a:pt x="356305" y="-112"/>
                    <a:pt x="381349" y="38996"/>
                    <a:pt x="374250" y="96713"/>
                  </a:cubicBezTo>
                  <a:close/>
                </a:path>
              </a:pathLst>
            </a:custGeom>
            <a:solidFill>
              <a:srgbClr val="1D3F70"/>
            </a:solidFill>
            <a:ln w="3315" cap="flat">
              <a:noFill/>
              <a:prstDash val="solid"/>
              <a:miter/>
            </a:ln>
          </p:spPr>
          <p:txBody>
            <a:bodyPr rtlCol="0" anchor="ctr"/>
            <a:lstStyle/>
            <a:p>
              <a:endParaRPr lang="zh-CN" altLang="en-US"/>
            </a:p>
          </p:txBody>
        </p:sp>
        <p:sp>
          <p:nvSpPr>
            <p:cNvPr id="52" name="íṣļîḑé">
              <a:extLst>
                <a:ext uri="{FF2B5EF4-FFF2-40B4-BE49-F238E27FC236}">
                  <a16:creationId xmlns:a16="http://schemas.microsoft.com/office/drawing/2014/main" id="{6633743B-DE13-CCFF-2974-0C8F133785FD}"/>
                </a:ext>
              </a:extLst>
            </p:cNvPr>
            <p:cNvSpPr/>
            <p:nvPr/>
          </p:nvSpPr>
          <p:spPr>
            <a:xfrm>
              <a:off x="5022435" y="6018162"/>
              <a:ext cx="469376" cy="40590"/>
            </a:xfrm>
            <a:custGeom>
              <a:avLst/>
              <a:gdLst>
                <a:gd name="connsiteX0" fmla="*/ 1379 w 374363"/>
                <a:gd name="connsiteY0" fmla="*/ -112 h 32374"/>
                <a:gd name="connsiteX1" fmla="*/ 374250 w 374363"/>
                <a:gd name="connsiteY1" fmla="*/ -112 h 32374"/>
                <a:gd name="connsiteX2" fmla="*/ 364033 w 374363"/>
                <a:gd name="connsiteY2" fmla="*/ 32263 h 32374"/>
                <a:gd name="connsiteX3" fmla="*/ 24034 w 374363"/>
                <a:gd name="connsiteY3" fmla="*/ 32263 h 32374"/>
                <a:gd name="connsiteX4" fmla="*/ -114 w 374363"/>
                <a:gd name="connsiteY4" fmla="*/ 8314 h 32374"/>
                <a:gd name="connsiteX5" fmla="*/ 1180 w 374363"/>
                <a:gd name="connsiteY5" fmla="*/ 452 h 3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4363" h="32374">
                  <a:moveTo>
                    <a:pt x="1379" y="-112"/>
                  </a:moveTo>
                  <a:lnTo>
                    <a:pt x="374250" y="-112"/>
                  </a:lnTo>
                  <a:cubicBezTo>
                    <a:pt x="373056" y="11266"/>
                    <a:pt x="369573" y="22278"/>
                    <a:pt x="364033" y="32263"/>
                  </a:cubicBezTo>
                  <a:lnTo>
                    <a:pt x="24034" y="32263"/>
                  </a:lnTo>
                  <a:cubicBezTo>
                    <a:pt x="10766" y="32329"/>
                    <a:pt x="-48" y="21582"/>
                    <a:pt x="-114" y="8314"/>
                  </a:cubicBezTo>
                  <a:cubicBezTo>
                    <a:pt x="-114" y="5627"/>
                    <a:pt x="317" y="2973"/>
                    <a:pt x="1180" y="452"/>
                  </a:cubicBezTo>
                  <a:close/>
                </a:path>
              </a:pathLst>
            </a:custGeom>
            <a:solidFill>
              <a:srgbClr val="395B96"/>
            </a:solidFill>
            <a:ln w="3315" cap="flat">
              <a:noFill/>
              <a:prstDash val="solid"/>
              <a:miter/>
            </a:ln>
          </p:spPr>
          <p:txBody>
            <a:bodyPr rtlCol="0" anchor="ctr"/>
            <a:lstStyle/>
            <a:p>
              <a:endParaRPr lang="zh-CN" altLang="en-US"/>
            </a:p>
          </p:txBody>
        </p:sp>
        <p:sp>
          <p:nvSpPr>
            <p:cNvPr id="53" name="ïṥľiḓé">
              <a:extLst>
                <a:ext uri="{FF2B5EF4-FFF2-40B4-BE49-F238E27FC236}">
                  <a16:creationId xmlns:a16="http://schemas.microsoft.com/office/drawing/2014/main" id="{6C961B65-80A7-5462-E497-51E387F27F2C}"/>
                </a:ext>
              </a:extLst>
            </p:cNvPr>
            <p:cNvSpPr/>
            <p:nvPr/>
          </p:nvSpPr>
          <p:spPr>
            <a:xfrm>
              <a:off x="5936484" y="5538852"/>
              <a:ext cx="238015" cy="494824"/>
            </a:xfrm>
            <a:custGeom>
              <a:avLst/>
              <a:gdLst>
                <a:gd name="connsiteX0" fmla="*/ -114 w 189835"/>
                <a:gd name="connsiteY0" fmla="*/ 392027 h 394660"/>
                <a:gd name="connsiteX1" fmla="*/ 189722 w 189835"/>
                <a:gd name="connsiteY1" fmla="*/ 394548 h 394660"/>
                <a:gd name="connsiteX2" fmla="*/ 177416 w 189835"/>
                <a:gd name="connsiteY2" fmla="*/ 344428 h 394660"/>
                <a:gd name="connsiteX3" fmla="*/ 183485 w 189835"/>
                <a:gd name="connsiteY3" fmla="*/ 8309 h 394660"/>
                <a:gd name="connsiteX4" fmla="*/ 15907 w 189835"/>
                <a:gd name="connsiteY4" fmla="*/ 1012 h 394660"/>
                <a:gd name="connsiteX5" fmla="*/ 9240 w 189835"/>
                <a:gd name="connsiteY5" fmla="*/ 7613 h 394660"/>
                <a:gd name="connsiteX6" fmla="*/ 9273 w 189835"/>
                <a:gd name="connsiteY6" fmla="*/ 8276 h 394660"/>
                <a:gd name="connsiteX7" fmla="*/ 29839 w 189835"/>
                <a:gd name="connsiteY7" fmla="*/ 267007 h 394660"/>
                <a:gd name="connsiteX8" fmla="*/ -114 w 189835"/>
                <a:gd name="connsiteY8" fmla="*/ 392027 h 3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35" h="394660">
                  <a:moveTo>
                    <a:pt x="-114" y="392027"/>
                  </a:moveTo>
                  <a:lnTo>
                    <a:pt x="189722" y="394548"/>
                  </a:lnTo>
                  <a:cubicBezTo>
                    <a:pt x="189722" y="371097"/>
                    <a:pt x="187798" y="362572"/>
                    <a:pt x="177416" y="344428"/>
                  </a:cubicBezTo>
                  <a:cubicBezTo>
                    <a:pt x="139269" y="293809"/>
                    <a:pt x="184813" y="67453"/>
                    <a:pt x="183485" y="8309"/>
                  </a:cubicBezTo>
                  <a:cubicBezTo>
                    <a:pt x="192309" y="-7878"/>
                    <a:pt x="18661" y="4992"/>
                    <a:pt x="15907" y="1012"/>
                  </a:cubicBezTo>
                  <a:cubicBezTo>
                    <a:pt x="12259" y="1012"/>
                    <a:pt x="9273" y="3964"/>
                    <a:pt x="9240" y="7613"/>
                  </a:cubicBezTo>
                  <a:cubicBezTo>
                    <a:pt x="9240" y="7845"/>
                    <a:pt x="9240" y="8044"/>
                    <a:pt x="9273" y="8276"/>
                  </a:cubicBezTo>
                  <a:lnTo>
                    <a:pt x="29839" y="267007"/>
                  </a:lnTo>
                  <a:cubicBezTo>
                    <a:pt x="38961" y="316033"/>
                    <a:pt x="1213" y="345721"/>
                    <a:pt x="-114" y="392027"/>
                  </a:cubicBezTo>
                  <a:close/>
                </a:path>
              </a:pathLst>
            </a:custGeom>
            <a:solidFill>
              <a:srgbClr val="F99370"/>
            </a:solidFill>
            <a:ln w="3315" cap="flat">
              <a:noFill/>
              <a:prstDash val="solid"/>
              <a:miter/>
            </a:ln>
          </p:spPr>
          <p:txBody>
            <a:bodyPr rtlCol="0" anchor="ctr"/>
            <a:lstStyle/>
            <a:p>
              <a:endParaRPr lang="zh-CN" altLang="en-US"/>
            </a:p>
          </p:txBody>
        </p:sp>
        <p:sp>
          <p:nvSpPr>
            <p:cNvPr id="54" name="íšľiḓè">
              <a:extLst>
                <a:ext uri="{FF2B5EF4-FFF2-40B4-BE49-F238E27FC236}">
                  <a16:creationId xmlns:a16="http://schemas.microsoft.com/office/drawing/2014/main" id="{FEA5A233-91F8-9C14-9332-41AE758CD91C}"/>
                </a:ext>
              </a:extLst>
            </p:cNvPr>
            <p:cNvSpPr/>
            <p:nvPr/>
          </p:nvSpPr>
          <p:spPr>
            <a:xfrm>
              <a:off x="5931119" y="5896965"/>
              <a:ext cx="250722" cy="161996"/>
            </a:xfrm>
            <a:custGeom>
              <a:avLst/>
              <a:gdLst>
                <a:gd name="connsiteX0" fmla="*/ 169156 w 199970"/>
                <a:gd name="connsiteY0" fmla="*/ 129093 h 129204"/>
                <a:gd name="connsiteX1" fmla="*/ 30635 w 199970"/>
                <a:gd name="connsiteY1" fmla="*/ 129093 h 129204"/>
                <a:gd name="connsiteX2" fmla="*/ -114 w 199970"/>
                <a:gd name="connsiteY2" fmla="*/ 98609 h 129204"/>
                <a:gd name="connsiteX3" fmla="*/ -81 w 199970"/>
                <a:gd name="connsiteY3" fmla="*/ 97282 h 129204"/>
                <a:gd name="connsiteX4" fmla="*/ -81 w 199970"/>
                <a:gd name="connsiteY4" fmla="*/ 96718 h 129204"/>
                <a:gd name="connsiteX5" fmla="*/ 99862 w 199970"/>
                <a:gd name="connsiteY5" fmla="*/ -107 h 129204"/>
                <a:gd name="connsiteX6" fmla="*/ 199839 w 199970"/>
                <a:gd name="connsiteY6" fmla="*/ 96718 h 129204"/>
                <a:gd name="connsiteX7" fmla="*/ 199839 w 199970"/>
                <a:gd name="connsiteY7" fmla="*/ 97381 h 129204"/>
                <a:gd name="connsiteX8" fmla="*/ 170217 w 199970"/>
                <a:gd name="connsiteY8" fmla="*/ 129059 h 129204"/>
                <a:gd name="connsiteX9" fmla="*/ 169156 w 199970"/>
                <a:gd name="connsiteY9" fmla="*/ 129093 h 129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970" h="129204">
                  <a:moveTo>
                    <a:pt x="169156" y="129093"/>
                  </a:moveTo>
                  <a:lnTo>
                    <a:pt x="30635" y="129093"/>
                  </a:lnTo>
                  <a:cubicBezTo>
                    <a:pt x="13718" y="129159"/>
                    <a:pt x="-47" y="115493"/>
                    <a:pt x="-114" y="98609"/>
                  </a:cubicBezTo>
                  <a:cubicBezTo>
                    <a:pt x="-114" y="98145"/>
                    <a:pt x="-114" y="97713"/>
                    <a:pt x="-81" y="97282"/>
                  </a:cubicBezTo>
                  <a:cubicBezTo>
                    <a:pt x="-81" y="97083"/>
                    <a:pt x="-81" y="96917"/>
                    <a:pt x="-81" y="96718"/>
                  </a:cubicBezTo>
                  <a:cubicBezTo>
                    <a:pt x="1644" y="58705"/>
                    <a:pt x="17765" y="523"/>
                    <a:pt x="99862" y="-107"/>
                  </a:cubicBezTo>
                  <a:cubicBezTo>
                    <a:pt x="181960" y="-737"/>
                    <a:pt x="198180" y="58207"/>
                    <a:pt x="199839" y="96718"/>
                  </a:cubicBezTo>
                  <a:cubicBezTo>
                    <a:pt x="199806" y="96950"/>
                    <a:pt x="199806" y="97149"/>
                    <a:pt x="199839" y="97381"/>
                  </a:cubicBezTo>
                  <a:cubicBezTo>
                    <a:pt x="200403" y="114332"/>
                    <a:pt x="187134" y="128495"/>
                    <a:pt x="170217" y="129059"/>
                  </a:cubicBezTo>
                  <a:cubicBezTo>
                    <a:pt x="169853" y="129093"/>
                    <a:pt x="169521" y="129093"/>
                    <a:pt x="169156" y="129093"/>
                  </a:cubicBezTo>
                  <a:close/>
                </a:path>
              </a:pathLst>
            </a:custGeom>
            <a:solidFill>
              <a:srgbClr val="1D3F70"/>
            </a:solidFill>
            <a:ln w="3315" cap="flat">
              <a:noFill/>
              <a:prstDash val="solid"/>
              <a:miter/>
            </a:ln>
          </p:spPr>
          <p:txBody>
            <a:bodyPr rtlCol="0" anchor="ctr"/>
            <a:lstStyle/>
            <a:p>
              <a:endParaRPr lang="zh-CN" altLang="en-US"/>
            </a:p>
          </p:txBody>
        </p:sp>
        <p:sp>
          <p:nvSpPr>
            <p:cNvPr id="55" name="iṩḻïḍê">
              <a:extLst>
                <a:ext uri="{FF2B5EF4-FFF2-40B4-BE49-F238E27FC236}">
                  <a16:creationId xmlns:a16="http://schemas.microsoft.com/office/drawing/2014/main" id="{72747342-FBF9-D9B4-51EC-E72899BE9AA4}"/>
                </a:ext>
              </a:extLst>
            </p:cNvPr>
            <p:cNvSpPr/>
            <p:nvPr/>
          </p:nvSpPr>
          <p:spPr>
            <a:xfrm>
              <a:off x="5931119" y="6018371"/>
              <a:ext cx="250722" cy="40590"/>
            </a:xfrm>
            <a:custGeom>
              <a:avLst/>
              <a:gdLst>
                <a:gd name="connsiteX0" fmla="*/ 169156 w 199970"/>
                <a:gd name="connsiteY0" fmla="*/ 32263 h 32374"/>
                <a:gd name="connsiteX1" fmla="*/ 30635 w 199970"/>
                <a:gd name="connsiteY1" fmla="*/ 32263 h 32374"/>
                <a:gd name="connsiteX2" fmla="*/ -114 w 199970"/>
                <a:gd name="connsiteY2" fmla="*/ 1779 h 32374"/>
                <a:gd name="connsiteX3" fmla="*/ -81 w 199970"/>
                <a:gd name="connsiteY3" fmla="*/ 452 h 32374"/>
                <a:gd name="connsiteX4" fmla="*/ -81 w 199970"/>
                <a:gd name="connsiteY4" fmla="*/ -112 h 32374"/>
                <a:gd name="connsiteX5" fmla="*/ 199839 w 199970"/>
                <a:gd name="connsiteY5" fmla="*/ -112 h 32374"/>
                <a:gd name="connsiteX6" fmla="*/ 199839 w 199970"/>
                <a:gd name="connsiteY6" fmla="*/ 551 h 32374"/>
                <a:gd name="connsiteX7" fmla="*/ 170217 w 199970"/>
                <a:gd name="connsiteY7" fmla="*/ 32230 h 32374"/>
                <a:gd name="connsiteX8" fmla="*/ 169156 w 199970"/>
                <a:gd name="connsiteY8" fmla="*/ 32263 h 3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970" h="32374">
                  <a:moveTo>
                    <a:pt x="169156" y="32263"/>
                  </a:moveTo>
                  <a:lnTo>
                    <a:pt x="30635" y="32263"/>
                  </a:lnTo>
                  <a:cubicBezTo>
                    <a:pt x="13718" y="32329"/>
                    <a:pt x="-47" y="18663"/>
                    <a:pt x="-114" y="1779"/>
                  </a:cubicBezTo>
                  <a:cubicBezTo>
                    <a:pt x="-114" y="1315"/>
                    <a:pt x="-114" y="883"/>
                    <a:pt x="-81" y="452"/>
                  </a:cubicBezTo>
                  <a:lnTo>
                    <a:pt x="-81" y="-112"/>
                  </a:lnTo>
                  <a:lnTo>
                    <a:pt x="199839" y="-112"/>
                  </a:lnTo>
                  <a:cubicBezTo>
                    <a:pt x="199806" y="121"/>
                    <a:pt x="199806" y="319"/>
                    <a:pt x="199839" y="551"/>
                  </a:cubicBezTo>
                  <a:cubicBezTo>
                    <a:pt x="200403" y="17502"/>
                    <a:pt x="187134" y="31665"/>
                    <a:pt x="170217" y="32230"/>
                  </a:cubicBezTo>
                  <a:cubicBezTo>
                    <a:pt x="169853" y="32263"/>
                    <a:pt x="169521" y="32263"/>
                    <a:pt x="169156" y="32263"/>
                  </a:cubicBezTo>
                  <a:close/>
                </a:path>
              </a:pathLst>
            </a:custGeom>
            <a:solidFill>
              <a:srgbClr val="395B96"/>
            </a:solidFill>
            <a:ln w="3315" cap="flat">
              <a:noFill/>
              <a:prstDash val="solid"/>
              <a:miter/>
            </a:ln>
          </p:spPr>
          <p:txBody>
            <a:bodyPr rtlCol="0" anchor="ctr"/>
            <a:lstStyle/>
            <a:p>
              <a:endParaRPr lang="zh-CN" altLang="en-US"/>
            </a:p>
          </p:txBody>
        </p:sp>
        <p:sp>
          <p:nvSpPr>
            <p:cNvPr id="56" name="íšļîḑê">
              <a:extLst>
                <a:ext uri="{FF2B5EF4-FFF2-40B4-BE49-F238E27FC236}">
                  <a16:creationId xmlns:a16="http://schemas.microsoft.com/office/drawing/2014/main" id="{563EF7C3-E285-E484-1302-ADA0A03E2D25}"/>
                </a:ext>
              </a:extLst>
            </p:cNvPr>
            <p:cNvSpPr/>
            <p:nvPr/>
          </p:nvSpPr>
          <p:spPr>
            <a:xfrm>
              <a:off x="5143441" y="3411347"/>
              <a:ext cx="1086950" cy="2446824"/>
            </a:xfrm>
            <a:custGeom>
              <a:avLst/>
              <a:gdLst>
                <a:gd name="connsiteX0" fmla="*/ 850530 w 866926"/>
                <a:gd name="connsiteY0" fmla="*/ 1932973 h 1951529"/>
                <a:gd name="connsiteX1" fmla="*/ 613956 w 866926"/>
                <a:gd name="connsiteY1" fmla="*/ 1930286 h 1951529"/>
                <a:gd name="connsiteX2" fmla="*/ 604835 w 866926"/>
                <a:gd name="connsiteY2" fmla="*/ 1876749 h 1951529"/>
                <a:gd name="connsiteX3" fmla="*/ 415397 w 866926"/>
                <a:gd name="connsiteY3" fmla="*/ 353587 h 1951529"/>
                <a:gd name="connsiteX4" fmla="*/ 315686 w 866926"/>
                <a:gd name="connsiteY4" fmla="*/ 1876749 h 1951529"/>
                <a:gd name="connsiteX5" fmla="*/ 312601 w 866926"/>
                <a:gd name="connsiteY5" fmla="*/ 1930286 h 1951529"/>
                <a:gd name="connsiteX6" fmla="*/ 264869 w 866926"/>
                <a:gd name="connsiteY6" fmla="*/ 1942527 h 1951529"/>
                <a:gd name="connsiteX7" fmla="*/ 82895 w 866926"/>
                <a:gd name="connsiteY7" fmla="*/ 1926505 h 1951529"/>
                <a:gd name="connsiteX8" fmla="*/ 77653 w 866926"/>
                <a:gd name="connsiteY8" fmla="*/ 1876749 h 1951529"/>
                <a:gd name="connsiteX9" fmla="*/ 59542 w 866926"/>
                <a:gd name="connsiteY9" fmla="*/ 39527 h 1951529"/>
                <a:gd name="connsiteX10" fmla="*/ 822102 w 866926"/>
                <a:gd name="connsiteY10" fmla="*/ -112 h 1951529"/>
                <a:gd name="connsiteX11" fmla="*/ 848871 w 866926"/>
                <a:gd name="connsiteY11" fmla="*/ 1876749 h 1951529"/>
                <a:gd name="connsiteX12" fmla="*/ 850530 w 866926"/>
                <a:gd name="connsiteY12" fmla="*/ 1932973 h 1951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66926" h="1951529">
                  <a:moveTo>
                    <a:pt x="850530" y="1932973"/>
                  </a:moveTo>
                  <a:cubicBezTo>
                    <a:pt x="850530" y="1932973"/>
                    <a:pt x="694395" y="1968798"/>
                    <a:pt x="613956" y="1930286"/>
                  </a:cubicBezTo>
                  <a:cubicBezTo>
                    <a:pt x="613956" y="1930286"/>
                    <a:pt x="610639" y="1911114"/>
                    <a:pt x="604835" y="1876749"/>
                  </a:cubicBezTo>
                  <a:cubicBezTo>
                    <a:pt x="570669" y="1674939"/>
                    <a:pt x="450823" y="785435"/>
                    <a:pt x="415397" y="353587"/>
                  </a:cubicBezTo>
                  <a:cubicBezTo>
                    <a:pt x="415397" y="353587"/>
                    <a:pt x="332869" y="1618383"/>
                    <a:pt x="315686" y="1876749"/>
                  </a:cubicBezTo>
                  <a:cubicBezTo>
                    <a:pt x="313596" y="1908626"/>
                    <a:pt x="312369" y="1927666"/>
                    <a:pt x="312601" y="1930286"/>
                  </a:cubicBezTo>
                  <a:cubicBezTo>
                    <a:pt x="296944" y="1935262"/>
                    <a:pt x="280990" y="1939342"/>
                    <a:pt x="264869" y="1942527"/>
                  </a:cubicBezTo>
                  <a:cubicBezTo>
                    <a:pt x="214184" y="1952809"/>
                    <a:pt x="134442" y="1960936"/>
                    <a:pt x="82895" y="1926505"/>
                  </a:cubicBezTo>
                  <a:cubicBezTo>
                    <a:pt x="82895" y="1926505"/>
                    <a:pt x="80904" y="1909024"/>
                    <a:pt x="77653" y="1876749"/>
                  </a:cubicBezTo>
                  <a:cubicBezTo>
                    <a:pt x="54434" y="1645285"/>
                    <a:pt x="-73638" y="762216"/>
                    <a:pt x="59542" y="39527"/>
                  </a:cubicBezTo>
                  <a:cubicBezTo>
                    <a:pt x="59542" y="39527"/>
                    <a:pt x="531494" y="82848"/>
                    <a:pt x="822102" y="-112"/>
                  </a:cubicBezTo>
                  <a:cubicBezTo>
                    <a:pt x="822102" y="-112"/>
                    <a:pt x="901313" y="716971"/>
                    <a:pt x="848871" y="1876749"/>
                  </a:cubicBezTo>
                  <a:cubicBezTo>
                    <a:pt x="847677" y="1895490"/>
                    <a:pt x="848207" y="1914332"/>
                    <a:pt x="850530" y="1932973"/>
                  </a:cubicBezTo>
                  <a:close/>
                </a:path>
              </a:pathLst>
            </a:custGeom>
            <a:solidFill>
              <a:srgbClr val="3A72AA"/>
            </a:solidFill>
            <a:ln w="3315" cap="flat">
              <a:noFill/>
              <a:prstDash val="solid"/>
              <a:miter/>
            </a:ln>
          </p:spPr>
          <p:txBody>
            <a:bodyPr rtlCol="0" anchor="ctr"/>
            <a:lstStyle/>
            <a:p>
              <a:endParaRPr lang="zh-CN" altLang="en-US"/>
            </a:p>
          </p:txBody>
        </p:sp>
        <p:sp>
          <p:nvSpPr>
            <p:cNvPr id="57" name="îŝļídê">
              <a:extLst>
                <a:ext uri="{FF2B5EF4-FFF2-40B4-BE49-F238E27FC236}">
                  <a16:creationId xmlns:a16="http://schemas.microsoft.com/office/drawing/2014/main" id="{EE377345-8DD0-AAFA-1E07-FBC19D77820C}"/>
                </a:ext>
              </a:extLst>
            </p:cNvPr>
            <p:cNvSpPr/>
            <p:nvPr/>
          </p:nvSpPr>
          <p:spPr>
            <a:xfrm>
              <a:off x="5240903" y="3854813"/>
              <a:ext cx="423503" cy="2003358"/>
            </a:xfrm>
            <a:custGeom>
              <a:avLst/>
              <a:gdLst>
                <a:gd name="connsiteX0" fmla="*/ 190352 w 337776"/>
                <a:gd name="connsiteY0" fmla="*/ 1536783 h 1597831"/>
                <a:gd name="connsiteX1" fmla="*/ 276795 w 337776"/>
                <a:gd name="connsiteY1" fmla="*/ 172110 h 1597831"/>
                <a:gd name="connsiteX2" fmla="*/ 337663 w 337776"/>
                <a:gd name="connsiteY2" fmla="*/ -112 h 1597831"/>
                <a:gd name="connsiteX3" fmla="*/ 234834 w 337776"/>
                <a:gd name="connsiteY3" fmla="*/ 1576588 h 1597831"/>
                <a:gd name="connsiteX4" fmla="*/ 187102 w 337776"/>
                <a:gd name="connsiteY4" fmla="*/ 1588828 h 1597831"/>
                <a:gd name="connsiteX5" fmla="*/ 5127 w 337776"/>
                <a:gd name="connsiteY5" fmla="*/ 1572806 h 1597831"/>
                <a:gd name="connsiteX6" fmla="*/ -114 w 337776"/>
                <a:gd name="connsiteY6" fmla="*/ 1523050 h 1597831"/>
                <a:gd name="connsiteX7" fmla="*/ 190352 w 337776"/>
                <a:gd name="connsiteY7" fmla="*/ 1536783 h 15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776" h="1597831">
                  <a:moveTo>
                    <a:pt x="190352" y="1536783"/>
                  </a:moveTo>
                  <a:cubicBezTo>
                    <a:pt x="206009" y="1316729"/>
                    <a:pt x="266645" y="300281"/>
                    <a:pt x="276795" y="172110"/>
                  </a:cubicBezTo>
                  <a:cubicBezTo>
                    <a:pt x="288504" y="24667"/>
                    <a:pt x="337663" y="-112"/>
                    <a:pt x="337663" y="-112"/>
                  </a:cubicBezTo>
                  <a:cubicBezTo>
                    <a:pt x="337663" y="-112"/>
                    <a:pt x="234834" y="1576223"/>
                    <a:pt x="234834" y="1576588"/>
                  </a:cubicBezTo>
                  <a:cubicBezTo>
                    <a:pt x="219177" y="1581564"/>
                    <a:pt x="203222" y="1585643"/>
                    <a:pt x="187102" y="1588828"/>
                  </a:cubicBezTo>
                  <a:cubicBezTo>
                    <a:pt x="136417" y="1599111"/>
                    <a:pt x="56674" y="1607238"/>
                    <a:pt x="5127" y="1572806"/>
                  </a:cubicBezTo>
                  <a:cubicBezTo>
                    <a:pt x="5127" y="1572806"/>
                    <a:pt x="3137" y="1555293"/>
                    <a:pt x="-114" y="1523050"/>
                  </a:cubicBezTo>
                  <a:cubicBezTo>
                    <a:pt x="-81" y="1523050"/>
                    <a:pt x="83510" y="1559339"/>
                    <a:pt x="190352" y="1536783"/>
                  </a:cubicBezTo>
                  <a:close/>
                </a:path>
              </a:pathLst>
            </a:custGeom>
            <a:solidFill>
              <a:srgbClr val="23659B"/>
            </a:solidFill>
            <a:ln w="3315" cap="flat">
              <a:noFill/>
              <a:prstDash val="solid"/>
              <a:miter/>
            </a:ln>
          </p:spPr>
          <p:txBody>
            <a:bodyPr rtlCol="0" anchor="ctr"/>
            <a:lstStyle/>
            <a:p>
              <a:endParaRPr lang="zh-CN" altLang="en-US"/>
            </a:p>
          </p:txBody>
        </p:sp>
        <p:sp>
          <p:nvSpPr>
            <p:cNvPr id="58" name="í$ḷïdè">
              <a:extLst>
                <a:ext uri="{FF2B5EF4-FFF2-40B4-BE49-F238E27FC236}">
                  <a16:creationId xmlns:a16="http://schemas.microsoft.com/office/drawing/2014/main" id="{6F96BD6E-E6F2-5C00-F94D-5152AC44C2AD}"/>
                </a:ext>
              </a:extLst>
            </p:cNvPr>
            <p:cNvSpPr/>
            <p:nvPr/>
          </p:nvSpPr>
          <p:spPr>
            <a:xfrm>
              <a:off x="5275946" y="3504049"/>
              <a:ext cx="116757" cy="2296476"/>
            </a:xfrm>
            <a:custGeom>
              <a:avLst/>
              <a:gdLst>
                <a:gd name="connsiteX0" fmla="*/ 40733 w 93123"/>
                <a:gd name="connsiteY0" fmla="*/ 1831504 h 1831615"/>
                <a:gd name="connsiteX1" fmla="*/ 18111 w 93123"/>
                <a:gd name="connsiteY1" fmla="*/ 547204 h 1831615"/>
                <a:gd name="connsiteX2" fmla="*/ 78614 w 93123"/>
                <a:gd name="connsiteY2" fmla="*/ -112 h 1831615"/>
                <a:gd name="connsiteX3" fmla="*/ 93010 w 93123"/>
                <a:gd name="connsiteY3" fmla="*/ 2409 h 1831615"/>
                <a:gd name="connsiteX4" fmla="*/ 32706 w 93123"/>
                <a:gd name="connsiteY4" fmla="*/ 548464 h 1831615"/>
                <a:gd name="connsiteX5" fmla="*/ 55262 w 93123"/>
                <a:gd name="connsiteY5" fmla="*/ 1829912 h 1831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123" h="1831615">
                  <a:moveTo>
                    <a:pt x="40733" y="1831504"/>
                  </a:moveTo>
                  <a:cubicBezTo>
                    <a:pt x="-16487" y="1323761"/>
                    <a:pt x="-3152" y="852970"/>
                    <a:pt x="18111" y="547204"/>
                  </a:cubicBezTo>
                  <a:cubicBezTo>
                    <a:pt x="41330" y="215995"/>
                    <a:pt x="78249" y="1978"/>
                    <a:pt x="78614" y="-112"/>
                  </a:cubicBezTo>
                  <a:lnTo>
                    <a:pt x="93010" y="2409"/>
                  </a:lnTo>
                  <a:cubicBezTo>
                    <a:pt x="92645" y="4532"/>
                    <a:pt x="55693" y="218018"/>
                    <a:pt x="32706" y="548464"/>
                  </a:cubicBezTo>
                  <a:cubicBezTo>
                    <a:pt x="11476" y="853634"/>
                    <a:pt x="-1825" y="1323330"/>
                    <a:pt x="55262" y="1829912"/>
                  </a:cubicBezTo>
                  <a:close/>
                </a:path>
              </a:pathLst>
            </a:custGeom>
            <a:solidFill>
              <a:srgbClr val="23659B"/>
            </a:solidFill>
            <a:ln w="3315" cap="flat">
              <a:noFill/>
              <a:prstDash val="solid"/>
              <a:miter/>
            </a:ln>
          </p:spPr>
          <p:txBody>
            <a:bodyPr rtlCol="0" anchor="ctr"/>
            <a:lstStyle/>
            <a:p>
              <a:endParaRPr lang="zh-CN" altLang="en-US"/>
            </a:p>
          </p:txBody>
        </p:sp>
        <p:sp>
          <p:nvSpPr>
            <p:cNvPr id="59" name="íṧľîḓé">
              <a:extLst>
                <a:ext uri="{FF2B5EF4-FFF2-40B4-BE49-F238E27FC236}">
                  <a16:creationId xmlns:a16="http://schemas.microsoft.com/office/drawing/2014/main" id="{BE5B65D2-169F-3964-E9FC-F62CB79152CF}"/>
                </a:ext>
              </a:extLst>
            </p:cNvPr>
            <p:cNvSpPr/>
            <p:nvPr/>
          </p:nvSpPr>
          <p:spPr>
            <a:xfrm>
              <a:off x="5892774" y="3526632"/>
              <a:ext cx="172844" cy="2283543"/>
            </a:xfrm>
            <a:custGeom>
              <a:avLst/>
              <a:gdLst>
                <a:gd name="connsiteX0" fmla="*/ 123214 w 137856"/>
                <a:gd name="connsiteY0" fmla="*/ 1821189 h 1821300"/>
                <a:gd name="connsiteX1" fmla="*/ -114 w 137856"/>
                <a:gd name="connsiteY1" fmla="*/ 419 h 1821300"/>
                <a:gd name="connsiteX2" fmla="*/ 14481 w 137856"/>
                <a:gd name="connsiteY2" fmla="*/ -112 h 1821300"/>
                <a:gd name="connsiteX3" fmla="*/ 137743 w 137856"/>
                <a:gd name="connsiteY3" fmla="*/ 1819795 h 1821300"/>
              </a:gdLst>
              <a:ahLst/>
              <a:cxnLst>
                <a:cxn ang="0">
                  <a:pos x="connsiteX0" y="connsiteY0"/>
                </a:cxn>
                <a:cxn ang="0">
                  <a:pos x="connsiteX1" y="connsiteY1"/>
                </a:cxn>
                <a:cxn ang="0">
                  <a:pos x="connsiteX2" y="connsiteY2"/>
                </a:cxn>
                <a:cxn ang="0">
                  <a:pos x="connsiteX3" y="connsiteY3"/>
                </a:cxn>
              </a:cxnLst>
              <a:rect l="l" t="t" r="r" b="b"/>
              <a:pathLst>
                <a:path w="137856" h="1821300">
                  <a:moveTo>
                    <a:pt x="123214" y="1821189"/>
                  </a:moveTo>
                  <a:cubicBezTo>
                    <a:pt x="33488" y="902362"/>
                    <a:pt x="184" y="9342"/>
                    <a:pt x="-114" y="419"/>
                  </a:cubicBezTo>
                  <a:lnTo>
                    <a:pt x="14481" y="-112"/>
                  </a:lnTo>
                  <a:cubicBezTo>
                    <a:pt x="14813" y="8811"/>
                    <a:pt x="48083" y="901367"/>
                    <a:pt x="137743" y="1819795"/>
                  </a:cubicBezTo>
                  <a:close/>
                </a:path>
              </a:pathLst>
            </a:custGeom>
            <a:solidFill>
              <a:srgbClr val="23659B"/>
            </a:solidFill>
            <a:ln w="3315" cap="flat">
              <a:noFill/>
              <a:prstDash val="solid"/>
              <a:miter/>
            </a:ln>
          </p:spPr>
          <p:txBody>
            <a:bodyPr rtlCol="0" anchor="ctr"/>
            <a:lstStyle/>
            <a:p>
              <a:endParaRPr lang="zh-CN" altLang="en-US"/>
            </a:p>
          </p:txBody>
        </p:sp>
        <p:sp>
          <p:nvSpPr>
            <p:cNvPr id="60" name="îṩľiḓe">
              <a:extLst>
                <a:ext uri="{FF2B5EF4-FFF2-40B4-BE49-F238E27FC236}">
                  <a16:creationId xmlns:a16="http://schemas.microsoft.com/office/drawing/2014/main" id="{0E2C2F57-6608-7BFC-7609-36CD77B660AE}"/>
                </a:ext>
              </a:extLst>
            </p:cNvPr>
            <p:cNvSpPr/>
            <p:nvPr/>
          </p:nvSpPr>
          <p:spPr>
            <a:xfrm>
              <a:off x="5901923" y="5764550"/>
              <a:ext cx="308052" cy="89495"/>
            </a:xfrm>
            <a:custGeom>
              <a:avLst/>
              <a:gdLst>
                <a:gd name="connsiteX0" fmla="*/ 245581 w 245695"/>
                <a:gd name="connsiteY0" fmla="*/ 56113 h 71379"/>
                <a:gd name="connsiteX1" fmla="*/ 9008 w 245695"/>
                <a:gd name="connsiteY1" fmla="*/ 53426 h 71379"/>
                <a:gd name="connsiteX2" fmla="*/ -114 w 245695"/>
                <a:gd name="connsiteY2" fmla="*/ -112 h 71379"/>
                <a:gd name="connsiteX3" fmla="*/ 243923 w 245695"/>
                <a:gd name="connsiteY3" fmla="*/ -112 h 71379"/>
                <a:gd name="connsiteX4" fmla="*/ 245581 w 245695"/>
                <a:gd name="connsiteY4" fmla="*/ 56113 h 71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695" h="71379">
                  <a:moveTo>
                    <a:pt x="245581" y="56113"/>
                  </a:moveTo>
                  <a:cubicBezTo>
                    <a:pt x="245581" y="56113"/>
                    <a:pt x="89447" y="91937"/>
                    <a:pt x="9008" y="53426"/>
                  </a:cubicBezTo>
                  <a:cubicBezTo>
                    <a:pt x="9008" y="53426"/>
                    <a:pt x="5691" y="34253"/>
                    <a:pt x="-114" y="-112"/>
                  </a:cubicBezTo>
                  <a:cubicBezTo>
                    <a:pt x="-114" y="-112"/>
                    <a:pt x="106298" y="29012"/>
                    <a:pt x="243923" y="-112"/>
                  </a:cubicBezTo>
                  <a:cubicBezTo>
                    <a:pt x="244520" y="33391"/>
                    <a:pt x="245083" y="53326"/>
                    <a:pt x="245581" y="56113"/>
                  </a:cubicBezTo>
                  <a:close/>
                </a:path>
              </a:pathLst>
            </a:custGeom>
            <a:solidFill>
              <a:srgbClr val="23659B"/>
            </a:solidFill>
            <a:ln w="3315" cap="flat">
              <a:noFill/>
              <a:prstDash val="solid"/>
              <a:miter/>
            </a:ln>
          </p:spPr>
          <p:txBody>
            <a:bodyPr rtlCol="0" anchor="ctr"/>
            <a:lstStyle/>
            <a:p>
              <a:endParaRPr lang="zh-CN" altLang="en-US"/>
            </a:p>
          </p:txBody>
        </p:sp>
        <p:sp>
          <p:nvSpPr>
            <p:cNvPr id="61" name="ïṩlîḋé">
              <a:extLst>
                <a:ext uri="{FF2B5EF4-FFF2-40B4-BE49-F238E27FC236}">
                  <a16:creationId xmlns:a16="http://schemas.microsoft.com/office/drawing/2014/main" id="{AD36E063-D6B8-F782-BCD0-3121BF359FB7}"/>
                </a:ext>
              </a:extLst>
            </p:cNvPr>
            <p:cNvSpPr/>
            <p:nvPr/>
          </p:nvSpPr>
          <p:spPr>
            <a:xfrm>
              <a:off x="5177022" y="2377852"/>
              <a:ext cx="1034866" cy="1329150"/>
            </a:xfrm>
            <a:custGeom>
              <a:avLst/>
              <a:gdLst>
                <a:gd name="connsiteX0" fmla="*/ 825271 w 825385"/>
                <a:gd name="connsiteY0" fmla="*/ 1008640 h 1060099"/>
                <a:gd name="connsiteX1" fmla="*/ -114 w 825385"/>
                <a:gd name="connsiteY1" fmla="*/ 968836 h 1060099"/>
                <a:gd name="connsiteX2" fmla="*/ 128091 w 825385"/>
                <a:gd name="connsiteY2" fmla="*/ 277261 h 1060099"/>
                <a:gd name="connsiteX3" fmla="*/ 473696 w 825385"/>
                <a:gd name="connsiteY3" fmla="*/ -112 h 1060099"/>
                <a:gd name="connsiteX4" fmla="*/ 472933 w 825385"/>
                <a:gd name="connsiteY4" fmla="*/ 1945 h 1060099"/>
                <a:gd name="connsiteX5" fmla="*/ 605616 w 825385"/>
                <a:gd name="connsiteY5" fmla="*/ 23705 h 1060099"/>
                <a:gd name="connsiteX6" fmla="*/ 816614 w 825385"/>
                <a:gd name="connsiteY6" fmla="*/ 508261 h 1060099"/>
                <a:gd name="connsiteX7" fmla="*/ 825271 w 825385"/>
                <a:gd name="connsiteY7" fmla="*/ 1008640 h 106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5385" h="1060099">
                  <a:moveTo>
                    <a:pt x="825271" y="1008640"/>
                  </a:moveTo>
                  <a:cubicBezTo>
                    <a:pt x="564683" y="1048445"/>
                    <a:pt x="288902" y="1117904"/>
                    <a:pt x="-114" y="968836"/>
                  </a:cubicBezTo>
                  <a:cubicBezTo>
                    <a:pt x="-114" y="968836"/>
                    <a:pt x="53656" y="517980"/>
                    <a:pt x="128091" y="277261"/>
                  </a:cubicBezTo>
                  <a:cubicBezTo>
                    <a:pt x="182624" y="243460"/>
                    <a:pt x="364929" y="16208"/>
                    <a:pt x="473696" y="-112"/>
                  </a:cubicBezTo>
                  <a:cubicBezTo>
                    <a:pt x="473430" y="552"/>
                    <a:pt x="473198" y="1082"/>
                    <a:pt x="472933" y="1945"/>
                  </a:cubicBezTo>
                  <a:cubicBezTo>
                    <a:pt x="457409" y="65201"/>
                    <a:pt x="495091" y="76280"/>
                    <a:pt x="605616" y="23705"/>
                  </a:cubicBezTo>
                  <a:cubicBezTo>
                    <a:pt x="822187" y="74190"/>
                    <a:pt x="833465" y="303764"/>
                    <a:pt x="816614" y="508261"/>
                  </a:cubicBezTo>
                  <a:cubicBezTo>
                    <a:pt x="810676" y="599713"/>
                    <a:pt x="825271" y="1008640"/>
                    <a:pt x="825271" y="1008640"/>
                  </a:cubicBezTo>
                  <a:close/>
                </a:path>
              </a:pathLst>
            </a:custGeom>
            <a:solidFill>
              <a:srgbClr val="3A72AA"/>
            </a:solidFill>
            <a:ln w="3315" cap="flat">
              <a:noFill/>
              <a:prstDash val="solid"/>
              <a:miter/>
            </a:ln>
          </p:spPr>
          <p:txBody>
            <a:bodyPr rtlCol="0" anchor="ctr"/>
            <a:lstStyle/>
            <a:p>
              <a:endParaRPr lang="zh-CN" altLang="en-US"/>
            </a:p>
          </p:txBody>
        </p:sp>
        <p:sp>
          <p:nvSpPr>
            <p:cNvPr id="62" name="ïś1îḑe">
              <a:extLst>
                <a:ext uri="{FF2B5EF4-FFF2-40B4-BE49-F238E27FC236}">
                  <a16:creationId xmlns:a16="http://schemas.microsoft.com/office/drawing/2014/main" id="{9AB047FF-1100-F4C9-7D9B-46A37616D9EF}"/>
                </a:ext>
              </a:extLst>
            </p:cNvPr>
            <p:cNvSpPr/>
            <p:nvPr/>
          </p:nvSpPr>
          <p:spPr>
            <a:xfrm>
              <a:off x="5978355" y="2439363"/>
              <a:ext cx="1061429" cy="828667"/>
            </a:xfrm>
            <a:custGeom>
              <a:avLst/>
              <a:gdLst>
                <a:gd name="connsiteX0" fmla="*/ 819274 w 846571"/>
                <a:gd name="connsiteY0" fmla="*/ 660813 h 660925"/>
                <a:gd name="connsiteX1" fmla="*/ 15815 w 846571"/>
                <a:gd name="connsiteY1" fmla="*/ 229296 h 660925"/>
                <a:gd name="connsiteX2" fmla="*/ 37343 w 846571"/>
                <a:gd name="connsiteY2" fmla="*/ -112 h 660925"/>
                <a:gd name="connsiteX3" fmla="*/ 390544 w 846571"/>
                <a:gd name="connsiteY3" fmla="*/ 252317 h 660925"/>
                <a:gd name="connsiteX4" fmla="*/ 841897 w 846571"/>
                <a:gd name="connsiteY4" fmla="*/ 555662 h 660925"/>
                <a:gd name="connsiteX5" fmla="*/ 819274 w 846571"/>
                <a:gd name="connsiteY5" fmla="*/ 660813 h 660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6571" h="660925">
                  <a:moveTo>
                    <a:pt x="819274" y="660813"/>
                  </a:moveTo>
                  <a:cubicBezTo>
                    <a:pt x="602869" y="636333"/>
                    <a:pt x="130586" y="585483"/>
                    <a:pt x="15815" y="229296"/>
                  </a:cubicBezTo>
                  <a:cubicBezTo>
                    <a:pt x="-6243" y="158643"/>
                    <a:pt x="-10721" y="76380"/>
                    <a:pt x="37343" y="-112"/>
                  </a:cubicBezTo>
                  <a:cubicBezTo>
                    <a:pt x="145147" y="45896"/>
                    <a:pt x="253218" y="109351"/>
                    <a:pt x="390544" y="252317"/>
                  </a:cubicBezTo>
                  <a:cubicBezTo>
                    <a:pt x="544920" y="412498"/>
                    <a:pt x="720558" y="500267"/>
                    <a:pt x="841897" y="555662"/>
                  </a:cubicBezTo>
                  <a:cubicBezTo>
                    <a:pt x="852644" y="592283"/>
                    <a:pt x="844119" y="631855"/>
                    <a:pt x="819274" y="660813"/>
                  </a:cubicBezTo>
                  <a:close/>
                </a:path>
              </a:pathLst>
            </a:custGeom>
            <a:solidFill>
              <a:srgbClr val="3A72AA"/>
            </a:solidFill>
            <a:ln w="3315" cap="flat">
              <a:noFill/>
              <a:prstDash val="solid"/>
              <a:miter/>
            </a:ln>
          </p:spPr>
          <p:txBody>
            <a:bodyPr rtlCol="0" anchor="ctr"/>
            <a:lstStyle/>
            <a:p>
              <a:endParaRPr lang="zh-CN" altLang="en-US"/>
            </a:p>
          </p:txBody>
        </p:sp>
        <p:sp>
          <p:nvSpPr>
            <p:cNvPr id="63" name="iṧḻîḓé">
              <a:extLst>
                <a:ext uri="{FF2B5EF4-FFF2-40B4-BE49-F238E27FC236}">
                  <a16:creationId xmlns:a16="http://schemas.microsoft.com/office/drawing/2014/main" id="{C6908ABC-AECC-5474-ECED-D369E918F59B}"/>
                </a:ext>
              </a:extLst>
            </p:cNvPr>
            <p:cNvSpPr/>
            <p:nvPr/>
          </p:nvSpPr>
          <p:spPr>
            <a:xfrm>
              <a:off x="5638484" y="2356060"/>
              <a:ext cx="386834" cy="727563"/>
            </a:xfrm>
            <a:custGeom>
              <a:avLst/>
              <a:gdLst>
                <a:gd name="connsiteX0" fmla="*/ 308416 w 308530"/>
                <a:gd name="connsiteY0" fmla="*/ 66329 h 580287"/>
                <a:gd name="connsiteX1" fmla="*/ 308416 w 308530"/>
                <a:gd name="connsiteY1" fmla="*/ 66561 h 580287"/>
                <a:gd name="connsiteX2" fmla="*/ 288514 w 308530"/>
                <a:gd name="connsiteY2" fmla="*/ 105835 h 580287"/>
                <a:gd name="connsiteX3" fmla="*/ 288514 w 308530"/>
                <a:gd name="connsiteY3" fmla="*/ 106034 h 580287"/>
                <a:gd name="connsiteX4" fmla="*/ 125779 w 308530"/>
                <a:gd name="connsiteY4" fmla="*/ 408882 h 580287"/>
                <a:gd name="connsiteX5" fmla="*/ 20761 w 308530"/>
                <a:gd name="connsiteY5" fmla="*/ 580175 h 580287"/>
                <a:gd name="connsiteX6" fmla="*/ 228 w 308530"/>
                <a:gd name="connsiteY6" fmla="*/ 367883 h 580287"/>
                <a:gd name="connsiteX7" fmla="*/ 10975 w 308530"/>
                <a:gd name="connsiteY7" fmla="*/ 166803 h 580287"/>
                <a:gd name="connsiteX8" fmla="*/ 34659 w 308530"/>
                <a:gd name="connsiteY8" fmla="*/ 43806 h 580287"/>
                <a:gd name="connsiteX9" fmla="*/ 47098 w 308530"/>
                <a:gd name="connsiteY9" fmla="*/ -112 h 580287"/>
                <a:gd name="connsiteX10" fmla="*/ 105876 w 308530"/>
                <a:gd name="connsiteY10" fmla="*/ 17435 h 580287"/>
                <a:gd name="connsiteX11" fmla="*/ 109193 w 308530"/>
                <a:gd name="connsiteY11" fmla="*/ 52795 h 580287"/>
                <a:gd name="connsiteX12" fmla="*/ 237729 w 308530"/>
                <a:gd name="connsiteY12" fmla="*/ 41252 h 580287"/>
                <a:gd name="connsiteX13" fmla="*/ 308416 w 308530"/>
                <a:gd name="connsiteY13" fmla="*/ 66329 h 58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8530" h="580287">
                  <a:moveTo>
                    <a:pt x="308416" y="66329"/>
                  </a:moveTo>
                  <a:lnTo>
                    <a:pt x="308416" y="66561"/>
                  </a:lnTo>
                  <a:cubicBezTo>
                    <a:pt x="307388" y="68651"/>
                    <a:pt x="300190" y="82947"/>
                    <a:pt x="288514" y="105835"/>
                  </a:cubicBezTo>
                  <a:cubicBezTo>
                    <a:pt x="288481" y="105901"/>
                    <a:pt x="288481" y="105968"/>
                    <a:pt x="288514" y="106034"/>
                  </a:cubicBezTo>
                  <a:cubicBezTo>
                    <a:pt x="256571" y="168329"/>
                    <a:pt x="191324" y="293813"/>
                    <a:pt x="125779" y="408882"/>
                  </a:cubicBezTo>
                  <a:cubicBezTo>
                    <a:pt x="88926" y="473697"/>
                    <a:pt x="51941" y="535163"/>
                    <a:pt x="20761" y="580175"/>
                  </a:cubicBezTo>
                  <a:cubicBezTo>
                    <a:pt x="20761" y="580175"/>
                    <a:pt x="2816" y="492737"/>
                    <a:pt x="228" y="367883"/>
                  </a:cubicBezTo>
                  <a:cubicBezTo>
                    <a:pt x="-1298" y="300679"/>
                    <a:pt x="2285" y="233459"/>
                    <a:pt x="10975" y="166803"/>
                  </a:cubicBezTo>
                  <a:cubicBezTo>
                    <a:pt x="16415" y="125369"/>
                    <a:pt x="24343" y="84301"/>
                    <a:pt x="34659" y="43806"/>
                  </a:cubicBezTo>
                  <a:cubicBezTo>
                    <a:pt x="38441" y="29144"/>
                    <a:pt x="42554" y="14516"/>
                    <a:pt x="47098" y="-112"/>
                  </a:cubicBezTo>
                  <a:cubicBezTo>
                    <a:pt x="76687" y="9143"/>
                    <a:pt x="105113" y="17435"/>
                    <a:pt x="105876" y="17435"/>
                  </a:cubicBezTo>
                  <a:cubicBezTo>
                    <a:pt x="105876" y="17601"/>
                    <a:pt x="99873" y="41219"/>
                    <a:pt x="109193" y="52795"/>
                  </a:cubicBezTo>
                  <a:cubicBezTo>
                    <a:pt x="124186" y="71570"/>
                    <a:pt x="168237" y="81322"/>
                    <a:pt x="237729" y="41252"/>
                  </a:cubicBezTo>
                  <a:cubicBezTo>
                    <a:pt x="261248" y="49876"/>
                    <a:pt x="289542" y="54885"/>
                    <a:pt x="308416" y="66329"/>
                  </a:cubicBezTo>
                  <a:close/>
                </a:path>
              </a:pathLst>
            </a:custGeom>
            <a:solidFill>
              <a:srgbClr val="F4D4BE"/>
            </a:solidFill>
            <a:ln w="3315" cap="flat">
              <a:noFill/>
              <a:prstDash val="solid"/>
              <a:miter/>
            </a:ln>
          </p:spPr>
          <p:txBody>
            <a:bodyPr rtlCol="0" anchor="ctr"/>
            <a:lstStyle/>
            <a:p>
              <a:endParaRPr lang="zh-CN" altLang="en-US"/>
            </a:p>
          </p:txBody>
        </p:sp>
        <p:sp>
          <p:nvSpPr>
            <p:cNvPr id="64" name="îślîḍé">
              <a:extLst>
                <a:ext uri="{FF2B5EF4-FFF2-40B4-BE49-F238E27FC236}">
                  <a16:creationId xmlns:a16="http://schemas.microsoft.com/office/drawing/2014/main" id="{2A50076F-68D2-D089-2A1D-832D41886BEB}"/>
                </a:ext>
              </a:extLst>
            </p:cNvPr>
            <p:cNvSpPr/>
            <p:nvPr/>
          </p:nvSpPr>
          <p:spPr>
            <a:xfrm>
              <a:off x="5637279" y="2491890"/>
              <a:ext cx="174685" cy="603418"/>
            </a:xfrm>
            <a:custGeom>
              <a:avLst/>
              <a:gdLst>
                <a:gd name="connsiteX0" fmla="*/ 139212 w 139325"/>
                <a:gd name="connsiteY0" fmla="*/ 14351 h 481272"/>
                <a:gd name="connsiteX1" fmla="*/ 126508 w 139325"/>
                <a:gd name="connsiteY1" fmla="*/ 300547 h 481272"/>
                <a:gd name="connsiteX2" fmla="*/ 22120 w 139325"/>
                <a:gd name="connsiteY2" fmla="*/ 481161 h 481272"/>
                <a:gd name="connsiteX3" fmla="*/ 957 w 139325"/>
                <a:gd name="connsiteY3" fmla="*/ 259415 h 481272"/>
                <a:gd name="connsiteX4" fmla="*/ 98147 w 139325"/>
                <a:gd name="connsiteY4" fmla="*/ -112 h 481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325" h="481272">
                  <a:moveTo>
                    <a:pt x="139212" y="14351"/>
                  </a:moveTo>
                  <a:cubicBezTo>
                    <a:pt x="132578" y="115024"/>
                    <a:pt x="128167" y="244223"/>
                    <a:pt x="126508" y="300547"/>
                  </a:cubicBezTo>
                  <a:cubicBezTo>
                    <a:pt x="98047" y="361017"/>
                    <a:pt x="62356" y="433229"/>
                    <a:pt x="22120" y="481161"/>
                  </a:cubicBezTo>
                  <a:cubicBezTo>
                    <a:pt x="4108" y="408706"/>
                    <a:pt x="-3023" y="333970"/>
                    <a:pt x="957" y="259415"/>
                  </a:cubicBezTo>
                  <a:cubicBezTo>
                    <a:pt x="44510" y="105504"/>
                    <a:pt x="98147" y="-112"/>
                    <a:pt x="98147" y="-112"/>
                  </a:cubicBezTo>
                  <a:close/>
                </a:path>
              </a:pathLst>
            </a:custGeom>
            <a:solidFill>
              <a:srgbClr val="1D3F70"/>
            </a:solidFill>
            <a:ln w="3315" cap="flat">
              <a:noFill/>
              <a:prstDash val="solid"/>
              <a:miter/>
            </a:ln>
          </p:spPr>
          <p:txBody>
            <a:bodyPr rtlCol="0" anchor="ctr"/>
            <a:lstStyle/>
            <a:p>
              <a:endParaRPr lang="zh-CN" altLang="en-US"/>
            </a:p>
          </p:txBody>
        </p:sp>
        <p:sp>
          <p:nvSpPr>
            <p:cNvPr id="65" name="îṧ1ide">
              <a:extLst>
                <a:ext uri="{FF2B5EF4-FFF2-40B4-BE49-F238E27FC236}">
                  <a16:creationId xmlns:a16="http://schemas.microsoft.com/office/drawing/2014/main" id="{A5575D40-EAC2-7B00-C8BE-4E754A83BD68}"/>
                </a:ext>
              </a:extLst>
            </p:cNvPr>
            <p:cNvSpPr/>
            <p:nvPr/>
          </p:nvSpPr>
          <p:spPr>
            <a:xfrm>
              <a:off x="5760436" y="2445768"/>
              <a:ext cx="56852" cy="69552"/>
            </a:xfrm>
            <a:custGeom>
              <a:avLst/>
              <a:gdLst>
                <a:gd name="connsiteX0" fmla="*/ -114 w 45344"/>
                <a:gd name="connsiteY0" fmla="*/ 36641 h 55473"/>
                <a:gd name="connsiteX1" fmla="*/ 40951 w 45344"/>
                <a:gd name="connsiteY1" fmla="*/ 51137 h 55473"/>
                <a:gd name="connsiteX2" fmla="*/ 45230 w 45344"/>
                <a:gd name="connsiteY2" fmla="*/ 9143 h 55473"/>
                <a:gd name="connsiteX3" fmla="*/ 26556 w 45344"/>
                <a:gd name="connsiteY3" fmla="*/ -112 h 55473"/>
              </a:gdLst>
              <a:ahLst/>
              <a:cxnLst>
                <a:cxn ang="0">
                  <a:pos x="connsiteX0" y="connsiteY0"/>
                </a:cxn>
                <a:cxn ang="0">
                  <a:pos x="connsiteX1" y="connsiteY1"/>
                </a:cxn>
                <a:cxn ang="0">
                  <a:pos x="connsiteX2" y="connsiteY2"/>
                </a:cxn>
                <a:cxn ang="0">
                  <a:pos x="connsiteX3" y="connsiteY3"/>
                </a:cxn>
              </a:cxnLst>
              <a:rect l="l" t="t" r="r" b="b"/>
              <a:pathLst>
                <a:path w="45344" h="55473">
                  <a:moveTo>
                    <a:pt x="-114" y="36641"/>
                  </a:moveTo>
                  <a:cubicBezTo>
                    <a:pt x="-114" y="36641"/>
                    <a:pt x="8643" y="66064"/>
                    <a:pt x="40951" y="51137"/>
                  </a:cubicBezTo>
                  <a:lnTo>
                    <a:pt x="45230" y="9143"/>
                  </a:lnTo>
                  <a:lnTo>
                    <a:pt x="26556" y="-112"/>
                  </a:lnTo>
                  <a:close/>
                </a:path>
              </a:pathLst>
            </a:custGeom>
            <a:solidFill>
              <a:srgbClr val="1D3F70"/>
            </a:solidFill>
            <a:ln w="3315" cap="flat">
              <a:noFill/>
              <a:prstDash val="solid"/>
              <a:miter/>
            </a:ln>
          </p:spPr>
          <p:txBody>
            <a:bodyPr rtlCol="0" anchor="ctr"/>
            <a:lstStyle/>
            <a:p>
              <a:endParaRPr lang="zh-CN" altLang="en-US"/>
            </a:p>
          </p:txBody>
        </p:sp>
        <p:sp>
          <p:nvSpPr>
            <p:cNvPr id="66" name="íṩḻîḍé">
              <a:extLst>
                <a:ext uri="{FF2B5EF4-FFF2-40B4-BE49-F238E27FC236}">
                  <a16:creationId xmlns:a16="http://schemas.microsoft.com/office/drawing/2014/main" id="{55D0D5A9-0017-96D4-F24D-833E11904242}"/>
                </a:ext>
              </a:extLst>
            </p:cNvPr>
            <p:cNvSpPr/>
            <p:nvPr/>
          </p:nvSpPr>
          <p:spPr>
            <a:xfrm>
              <a:off x="5702378" y="2358722"/>
              <a:ext cx="295575" cy="162239"/>
            </a:xfrm>
            <a:custGeom>
              <a:avLst/>
              <a:gdLst>
                <a:gd name="connsiteX0" fmla="*/ 54685 w 235744"/>
                <a:gd name="connsiteY0" fmla="*/ 15180 h 129398"/>
                <a:gd name="connsiteX1" fmla="*/ 3171 w 235744"/>
                <a:gd name="connsiteY1" fmla="*/ -112 h 129398"/>
                <a:gd name="connsiteX2" fmla="*/ 41450 w 235744"/>
                <a:gd name="connsiteY2" fmla="*/ 111242 h 129398"/>
                <a:gd name="connsiteX3" fmla="*/ 76610 w 235744"/>
                <a:gd name="connsiteY3" fmla="*/ 81985 h 129398"/>
                <a:gd name="connsiteX4" fmla="*/ 89680 w 235744"/>
                <a:gd name="connsiteY4" fmla="*/ 129287 h 129398"/>
                <a:gd name="connsiteX5" fmla="*/ 235631 w 235744"/>
                <a:gd name="connsiteY5" fmla="*/ 54487 h 129398"/>
                <a:gd name="connsiteX6" fmla="*/ 186306 w 235744"/>
                <a:gd name="connsiteY6" fmla="*/ 38996 h 129398"/>
                <a:gd name="connsiteX7" fmla="*/ 84173 w 235744"/>
                <a:gd name="connsiteY7" fmla="*/ 64604 h 129398"/>
                <a:gd name="connsiteX8" fmla="*/ 54685 w 235744"/>
                <a:gd name="connsiteY8" fmla="*/ 15180 h 1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744" h="129398">
                  <a:moveTo>
                    <a:pt x="54685" y="15180"/>
                  </a:moveTo>
                  <a:cubicBezTo>
                    <a:pt x="54685" y="15180"/>
                    <a:pt x="41714" y="3703"/>
                    <a:pt x="3171" y="-112"/>
                  </a:cubicBezTo>
                  <a:cubicBezTo>
                    <a:pt x="3171" y="-112"/>
                    <a:pt x="-16732" y="48384"/>
                    <a:pt x="41450" y="111242"/>
                  </a:cubicBezTo>
                  <a:cubicBezTo>
                    <a:pt x="41450" y="111242"/>
                    <a:pt x="62314" y="87591"/>
                    <a:pt x="76610" y="81985"/>
                  </a:cubicBezTo>
                  <a:lnTo>
                    <a:pt x="89680" y="129287"/>
                  </a:lnTo>
                  <a:cubicBezTo>
                    <a:pt x="89680" y="129287"/>
                    <a:pt x="207634" y="113465"/>
                    <a:pt x="235631" y="54487"/>
                  </a:cubicBezTo>
                  <a:cubicBezTo>
                    <a:pt x="235631" y="54487"/>
                    <a:pt x="207800" y="37703"/>
                    <a:pt x="186306" y="38996"/>
                  </a:cubicBezTo>
                  <a:cubicBezTo>
                    <a:pt x="152869" y="49767"/>
                    <a:pt x="118737" y="58322"/>
                    <a:pt x="84173" y="64604"/>
                  </a:cubicBezTo>
                  <a:cubicBezTo>
                    <a:pt x="71204" y="50225"/>
                    <a:pt x="61186" y="33430"/>
                    <a:pt x="54685" y="15180"/>
                  </a:cubicBezTo>
                  <a:close/>
                </a:path>
              </a:pathLst>
            </a:custGeom>
            <a:solidFill>
              <a:srgbClr val="EABFAC"/>
            </a:solidFill>
            <a:ln w="3315" cap="flat">
              <a:noFill/>
              <a:prstDash val="solid"/>
              <a:miter/>
            </a:ln>
          </p:spPr>
          <p:txBody>
            <a:bodyPr rtlCol="0" anchor="ctr"/>
            <a:lstStyle/>
            <a:p>
              <a:endParaRPr lang="zh-CN" altLang="en-US"/>
            </a:p>
          </p:txBody>
        </p:sp>
        <p:sp>
          <p:nvSpPr>
            <p:cNvPr id="67" name="îŝḻidê">
              <a:extLst>
                <a:ext uri="{FF2B5EF4-FFF2-40B4-BE49-F238E27FC236}">
                  <a16:creationId xmlns:a16="http://schemas.microsoft.com/office/drawing/2014/main" id="{60B7DCDF-04E8-FC95-9B8C-278459D20734}"/>
                </a:ext>
              </a:extLst>
            </p:cNvPr>
            <p:cNvSpPr/>
            <p:nvPr/>
          </p:nvSpPr>
          <p:spPr>
            <a:xfrm>
              <a:off x="6938577" y="3107994"/>
              <a:ext cx="102485" cy="162110"/>
            </a:xfrm>
            <a:custGeom>
              <a:avLst/>
              <a:gdLst>
                <a:gd name="connsiteX0" fmla="*/ 53423 w 81740"/>
                <a:gd name="connsiteY0" fmla="*/ 127529 h 129295"/>
                <a:gd name="connsiteX1" fmla="*/ -114 w 81740"/>
                <a:gd name="connsiteY1" fmla="*/ 121392 h 129295"/>
                <a:gd name="connsiteX2" fmla="*/ 27915 w 81740"/>
                <a:gd name="connsiteY2" fmla="*/ -112 h 129295"/>
                <a:gd name="connsiteX3" fmla="*/ 76046 w 81740"/>
                <a:gd name="connsiteY3" fmla="*/ 22378 h 129295"/>
                <a:gd name="connsiteX4" fmla="*/ 53423 w 81740"/>
                <a:gd name="connsiteY4" fmla="*/ 127529 h 129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740" h="129295">
                  <a:moveTo>
                    <a:pt x="53423" y="127529"/>
                  </a:moveTo>
                  <a:cubicBezTo>
                    <a:pt x="47818" y="133499"/>
                    <a:pt x="-114" y="121392"/>
                    <a:pt x="-114" y="121392"/>
                  </a:cubicBezTo>
                  <a:cubicBezTo>
                    <a:pt x="43671" y="82981"/>
                    <a:pt x="27915" y="-112"/>
                    <a:pt x="27915" y="-112"/>
                  </a:cubicBezTo>
                  <a:cubicBezTo>
                    <a:pt x="44467" y="6217"/>
                    <a:pt x="60555" y="13734"/>
                    <a:pt x="76046" y="22378"/>
                  </a:cubicBezTo>
                  <a:cubicBezTo>
                    <a:pt x="76046" y="22378"/>
                    <a:pt x="98469" y="79365"/>
                    <a:pt x="53423" y="127529"/>
                  </a:cubicBezTo>
                  <a:close/>
                </a:path>
              </a:pathLst>
            </a:custGeom>
            <a:solidFill>
              <a:srgbClr val="23659B"/>
            </a:solidFill>
            <a:ln w="3315" cap="flat">
              <a:noFill/>
              <a:prstDash val="solid"/>
              <a:miter/>
            </a:ln>
          </p:spPr>
          <p:txBody>
            <a:bodyPr rtlCol="0" anchor="ctr"/>
            <a:lstStyle/>
            <a:p>
              <a:endParaRPr lang="zh-CN" altLang="en-US"/>
            </a:p>
          </p:txBody>
        </p:sp>
        <p:sp>
          <p:nvSpPr>
            <p:cNvPr id="68" name="išliḍê">
              <a:extLst>
                <a:ext uri="{FF2B5EF4-FFF2-40B4-BE49-F238E27FC236}">
                  <a16:creationId xmlns:a16="http://schemas.microsoft.com/office/drawing/2014/main" id="{24781AA9-472D-2FC9-1E20-0F6B2F5E3479}"/>
                </a:ext>
              </a:extLst>
            </p:cNvPr>
            <p:cNvSpPr/>
            <p:nvPr/>
          </p:nvSpPr>
          <p:spPr>
            <a:xfrm>
              <a:off x="5783932" y="1928856"/>
              <a:ext cx="44531" cy="13913"/>
            </a:xfrm>
            <a:custGeom>
              <a:avLst/>
              <a:gdLst>
                <a:gd name="connsiteX0" fmla="*/ 32827 w 35517"/>
                <a:gd name="connsiteY0" fmla="*/ 10701 h 11097"/>
                <a:gd name="connsiteX1" fmla="*/ 30903 w 35517"/>
                <a:gd name="connsiteY1" fmla="*/ 10966 h 11097"/>
                <a:gd name="connsiteX2" fmla="*/ 3869 w 35517"/>
                <a:gd name="connsiteY2" fmla="*/ 8113 h 11097"/>
                <a:gd name="connsiteX3" fmla="*/ -112 w 35517"/>
                <a:gd name="connsiteY3" fmla="*/ 3864 h 11097"/>
                <a:gd name="connsiteX4" fmla="*/ 4134 w 35517"/>
                <a:gd name="connsiteY4" fmla="*/ -109 h 11097"/>
                <a:gd name="connsiteX5" fmla="*/ 4732 w 35517"/>
                <a:gd name="connsiteY5" fmla="*/ -47 h 11097"/>
                <a:gd name="connsiteX6" fmla="*/ 31765 w 35517"/>
                <a:gd name="connsiteY6" fmla="*/ 2806 h 11097"/>
                <a:gd name="connsiteX7" fmla="*/ 35381 w 35517"/>
                <a:gd name="connsiteY7" fmla="*/ 7301 h 11097"/>
                <a:gd name="connsiteX8" fmla="*/ 35381 w 35517"/>
                <a:gd name="connsiteY8" fmla="*/ 7317 h 11097"/>
                <a:gd name="connsiteX9" fmla="*/ 32827 w 35517"/>
                <a:gd name="connsiteY9" fmla="*/ 10701 h 1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17" h="11097">
                  <a:moveTo>
                    <a:pt x="32827" y="10701"/>
                  </a:moveTo>
                  <a:cubicBezTo>
                    <a:pt x="32229" y="10940"/>
                    <a:pt x="31566" y="11029"/>
                    <a:pt x="30903" y="10966"/>
                  </a:cubicBezTo>
                  <a:lnTo>
                    <a:pt x="3869" y="8113"/>
                  </a:lnTo>
                  <a:cubicBezTo>
                    <a:pt x="1613" y="8037"/>
                    <a:pt x="-178" y="6133"/>
                    <a:pt x="-112" y="3864"/>
                  </a:cubicBezTo>
                  <a:cubicBezTo>
                    <a:pt x="-12" y="1592"/>
                    <a:pt x="1879" y="-186"/>
                    <a:pt x="4134" y="-109"/>
                  </a:cubicBezTo>
                  <a:cubicBezTo>
                    <a:pt x="4333" y="-103"/>
                    <a:pt x="4532" y="-80"/>
                    <a:pt x="4732" y="-47"/>
                  </a:cubicBezTo>
                  <a:lnTo>
                    <a:pt x="31765" y="2806"/>
                  </a:lnTo>
                  <a:cubicBezTo>
                    <a:pt x="34021" y="3048"/>
                    <a:pt x="35613" y="5062"/>
                    <a:pt x="35381" y="7301"/>
                  </a:cubicBezTo>
                  <a:cubicBezTo>
                    <a:pt x="35381" y="7307"/>
                    <a:pt x="35381" y="7311"/>
                    <a:pt x="35381" y="7317"/>
                  </a:cubicBezTo>
                  <a:cubicBezTo>
                    <a:pt x="35215" y="8827"/>
                    <a:pt x="34220" y="10127"/>
                    <a:pt x="32827" y="10701"/>
                  </a:cubicBezTo>
                  <a:close/>
                </a:path>
              </a:pathLst>
            </a:custGeom>
            <a:solidFill>
              <a:srgbClr val="C16256"/>
            </a:solidFill>
            <a:ln w="3315" cap="flat">
              <a:noFill/>
              <a:prstDash val="solid"/>
              <a:miter/>
            </a:ln>
          </p:spPr>
          <p:txBody>
            <a:bodyPr rtlCol="0" anchor="ctr"/>
            <a:lstStyle/>
            <a:p>
              <a:endParaRPr lang="zh-CN" altLang="en-US"/>
            </a:p>
          </p:txBody>
        </p:sp>
        <p:sp>
          <p:nvSpPr>
            <p:cNvPr id="69" name="îSḷîḍè">
              <a:extLst>
                <a:ext uri="{FF2B5EF4-FFF2-40B4-BE49-F238E27FC236}">
                  <a16:creationId xmlns:a16="http://schemas.microsoft.com/office/drawing/2014/main" id="{EBD6A26F-A862-73BC-7441-9FA63B10EAE9}"/>
                </a:ext>
              </a:extLst>
            </p:cNvPr>
            <p:cNvSpPr/>
            <p:nvPr/>
          </p:nvSpPr>
          <p:spPr>
            <a:xfrm>
              <a:off x="5869632" y="1960484"/>
              <a:ext cx="27626" cy="48690"/>
            </a:xfrm>
            <a:custGeom>
              <a:avLst/>
              <a:gdLst>
                <a:gd name="connsiteX0" fmla="*/ 16087 w 22034"/>
                <a:gd name="connsiteY0" fmla="*/ 38283 h 38834"/>
                <a:gd name="connsiteX1" fmla="*/ 14097 w 22034"/>
                <a:gd name="connsiteY1" fmla="*/ 36226 h 38834"/>
                <a:gd name="connsiteX2" fmla="*/ 66 w 22034"/>
                <a:gd name="connsiteY2" fmla="*/ 5212 h 38834"/>
                <a:gd name="connsiteX3" fmla="*/ 2786 w 22034"/>
                <a:gd name="connsiteY3" fmla="*/ 70 h 38834"/>
                <a:gd name="connsiteX4" fmla="*/ 7530 w 22034"/>
                <a:gd name="connsiteY4" fmla="*/ 1895 h 38834"/>
                <a:gd name="connsiteX5" fmla="*/ 21561 w 22034"/>
                <a:gd name="connsiteY5" fmla="*/ 32942 h 38834"/>
                <a:gd name="connsiteX6" fmla="*/ 19471 w 22034"/>
                <a:gd name="connsiteY6" fmla="*/ 38369 h 38834"/>
                <a:gd name="connsiteX7" fmla="*/ 16087 w 22034"/>
                <a:gd name="connsiteY7" fmla="*/ 38349 h 3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 h="38834">
                  <a:moveTo>
                    <a:pt x="16087" y="38283"/>
                  </a:moveTo>
                  <a:cubicBezTo>
                    <a:pt x="15192" y="37875"/>
                    <a:pt x="14462" y="37142"/>
                    <a:pt x="14097" y="36226"/>
                  </a:cubicBezTo>
                  <a:lnTo>
                    <a:pt x="66" y="5212"/>
                  </a:lnTo>
                  <a:cubicBezTo>
                    <a:pt x="-597" y="3039"/>
                    <a:pt x="630" y="740"/>
                    <a:pt x="2786" y="70"/>
                  </a:cubicBezTo>
                  <a:cubicBezTo>
                    <a:pt x="4610" y="-487"/>
                    <a:pt x="6568" y="266"/>
                    <a:pt x="7530" y="1895"/>
                  </a:cubicBezTo>
                  <a:lnTo>
                    <a:pt x="21561" y="32942"/>
                  </a:lnTo>
                  <a:cubicBezTo>
                    <a:pt x="22490" y="35019"/>
                    <a:pt x="21561" y="37450"/>
                    <a:pt x="19471" y="38369"/>
                  </a:cubicBezTo>
                  <a:cubicBezTo>
                    <a:pt x="18377" y="38847"/>
                    <a:pt x="17149" y="38840"/>
                    <a:pt x="16087" y="38349"/>
                  </a:cubicBezTo>
                  <a:close/>
                </a:path>
              </a:pathLst>
            </a:custGeom>
            <a:solidFill>
              <a:srgbClr val="C16256"/>
            </a:solidFill>
            <a:ln w="3315" cap="flat">
              <a:noFill/>
              <a:prstDash val="solid"/>
              <a:miter/>
            </a:ln>
          </p:spPr>
          <p:txBody>
            <a:bodyPr rtlCol="0" anchor="ctr"/>
            <a:lstStyle/>
            <a:p>
              <a:endParaRPr lang="zh-CN" altLang="en-US"/>
            </a:p>
          </p:txBody>
        </p:sp>
        <p:sp>
          <p:nvSpPr>
            <p:cNvPr id="70" name="ïṡ1îďè">
              <a:extLst>
                <a:ext uri="{FF2B5EF4-FFF2-40B4-BE49-F238E27FC236}">
                  <a16:creationId xmlns:a16="http://schemas.microsoft.com/office/drawing/2014/main" id="{5EFEBE52-8FCA-1690-BD0F-ADEC85798A81}"/>
                </a:ext>
              </a:extLst>
            </p:cNvPr>
            <p:cNvSpPr/>
            <p:nvPr/>
          </p:nvSpPr>
          <p:spPr>
            <a:xfrm>
              <a:off x="6077479" y="2515430"/>
              <a:ext cx="788858" cy="804836"/>
            </a:xfrm>
            <a:custGeom>
              <a:avLst/>
              <a:gdLst>
                <a:gd name="connsiteX0" fmla="*/ 577249 w 629175"/>
                <a:gd name="connsiteY0" fmla="*/ 641806 h 641918"/>
                <a:gd name="connsiteX1" fmla="*/ 519996 w 629175"/>
                <a:gd name="connsiteY1" fmla="*/ 636035 h 641918"/>
                <a:gd name="connsiteX2" fmla="*/ 365786 w 629175"/>
                <a:gd name="connsiteY2" fmla="*/ 606911 h 641918"/>
                <a:gd name="connsiteX3" fmla="*/ 361607 w 629175"/>
                <a:gd name="connsiteY3" fmla="*/ 605816 h 641918"/>
                <a:gd name="connsiteX4" fmla="*/ 9599 w 629175"/>
                <a:gd name="connsiteY4" fmla="*/ 420061 h 641918"/>
                <a:gd name="connsiteX5" fmla="*/ -86 w 629175"/>
                <a:gd name="connsiteY5" fmla="*/ 300646 h 641918"/>
                <a:gd name="connsiteX6" fmla="*/ 78197 w 629175"/>
                <a:gd name="connsiteY6" fmla="*/ -112 h 641918"/>
                <a:gd name="connsiteX7" fmla="*/ 344126 w 629175"/>
                <a:gd name="connsiteY7" fmla="*/ 206840 h 641918"/>
                <a:gd name="connsiteX8" fmla="*/ 580799 w 629175"/>
                <a:gd name="connsiteY8" fmla="*/ 388383 h 641918"/>
                <a:gd name="connsiteX9" fmla="*/ 623920 w 629175"/>
                <a:gd name="connsiteY9" fmla="*/ 408484 h 641918"/>
                <a:gd name="connsiteX10" fmla="*/ 577249 w 629175"/>
                <a:gd name="connsiteY10" fmla="*/ 641806 h 641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29175" h="641918">
                  <a:moveTo>
                    <a:pt x="577249" y="641806"/>
                  </a:moveTo>
                  <a:cubicBezTo>
                    <a:pt x="577249" y="641806"/>
                    <a:pt x="555555" y="640612"/>
                    <a:pt x="519996" y="636035"/>
                  </a:cubicBezTo>
                  <a:cubicBezTo>
                    <a:pt x="468052" y="629401"/>
                    <a:pt x="416571" y="619681"/>
                    <a:pt x="365786" y="606911"/>
                  </a:cubicBezTo>
                  <a:cubicBezTo>
                    <a:pt x="364492" y="606612"/>
                    <a:pt x="363099" y="606248"/>
                    <a:pt x="361607" y="605816"/>
                  </a:cubicBezTo>
                  <a:cubicBezTo>
                    <a:pt x="243055" y="575366"/>
                    <a:pt x="101748" y="520037"/>
                    <a:pt x="9599" y="420061"/>
                  </a:cubicBezTo>
                  <a:cubicBezTo>
                    <a:pt x="2800" y="380628"/>
                    <a:pt x="-451" y="340660"/>
                    <a:pt x="-86" y="300646"/>
                  </a:cubicBezTo>
                  <a:cubicBezTo>
                    <a:pt x="146" y="215896"/>
                    <a:pt x="14774" y="99865"/>
                    <a:pt x="78197" y="-112"/>
                  </a:cubicBezTo>
                  <a:cubicBezTo>
                    <a:pt x="78197" y="-112"/>
                    <a:pt x="217514" y="64936"/>
                    <a:pt x="344126" y="206840"/>
                  </a:cubicBezTo>
                  <a:cubicBezTo>
                    <a:pt x="429241" y="302205"/>
                    <a:pt x="526265" y="360453"/>
                    <a:pt x="580799" y="388383"/>
                  </a:cubicBezTo>
                  <a:cubicBezTo>
                    <a:pt x="607335" y="402049"/>
                    <a:pt x="623920" y="408484"/>
                    <a:pt x="623920" y="408484"/>
                  </a:cubicBezTo>
                  <a:cubicBezTo>
                    <a:pt x="623920" y="408484"/>
                    <a:pt x="651916" y="548464"/>
                    <a:pt x="577249" y="641806"/>
                  </a:cubicBezTo>
                  <a:close/>
                </a:path>
              </a:pathLst>
            </a:custGeom>
            <a:solidFill>
              <a:srgbClr val="1D3F70"/>
            </a:solidFill>
            <a:ln w="3315" cap="flat">
              <a:noFill/>
              <a:prstDash val="solid"/>
              <a:miter/>
            </a:ln>
          </p:spPr>
          <p:txBody>
            <a:bodyPr rtlCol="0" anchor="ctr"/>
            <a:lstStyle/>
            <a:p>
              <a:endParaRPr lang="zh-CN" altLang="en-US"/>
            </a:p>
          </p:txBody>
        </p:sp>
        <p:sp>
          <p:nvSpPr>
            <p:cNvPr id="71" name="îšlide">
              <a:extLst>
                <a:ext uri="{FF2B5EF4-FFF2-40B4-BE49-F238E27FC236}">
                  <a16:creationId xmlns:a16="http://schemas.microsoft.com/office/drawing/2014/main" id="{939E9394-FC57-7F38-803A-AB24B69AF1AC}"/>
                </a:ext>
              </a:extLst>
            </p:cNvPr>
            <p:cNvSpPr/>
            <p:nvPr/>
          </p:nvSpPr>
          <p:spPr>
            <a:xfrm>
              <a:off x="6077479" y="2765381"/>
              <a:ext cx="453524" cy="509759"/>
            </a:xfrm>
            <a:custGeom>
              <a:avLst/>
              <a:gdLst>
                <a:gd name="connsiteX0" fmla="*/ 361607 w 361720"/>
                <a:gd name="connsiteY0" fmla="*/ 406461 h 406572"/>
                <a:gd name="connsiteX1" fmla="*/ 9599 w 361720"/>
                <a:gd name="connsiteY1" fmla="*/ 220705 h 406572"/>
                <a:gd name="connsiteX2" fmla="*/ -86 w 361720"/>
                <a:gd name="connsiteY2" fmla="*/ 101291 h 406572"/>
                <a:gd name="connsiteX3" fmla="*/ 99758 w 361720"/>
                <a:gd name="connsiteY3" fmla="*/ -112 h 406572"/>
                <a:gd name="connsiteX4" fmla="*/ 169250 w 361720"/>
                <a:gd name="connsiteY4" fmla="*/ 283829 h 406572"/>
                <a:gd name="connsiteX5" fmla="*/ 361607 w 361720"/>
                <a:gd name="connsiteY5" fmla="*/ 406461 h 40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720" h="406572">
                  <a:moveTo>
                    <a:pt x="361607" y="406461"/>
                  </a:moveTo>
                  <a:cubicBezTo>
                    <a:pt x="243055" y="376010"/>
                    <a:pt x="101748" y="320681"/>
                    <a:pt x="9599" y="220705"/>
                  </a:cubicBezTo>
                  <a:cubicBezTo>
                    <a:pt x="2800" y="181272"/>
                    <a:pt x="-451" y="141305"/>
                    <a:pt x="-86" y="101291"/>
                  </a:cubicBezTo>
                  <a:lnTo>
                    <a:pt x="99758" y="-112"/>
                  </a:lnTo>
                  <a:cubicBezTo>
                    <a:pt x="99758" y="-112"/>
                    <a:pt x="150608" y="236229"/>
                    <a:pt x="169250" y="283829"/>
                  </a:cubicBezTo>
                  <a:cubicBezTo>
                    <a:pt x="187361" y="329870"/>
                    <a:pt x="315301" y="393557"/>
                    <a:pt x="361607" y="406461"/>
                  </a:cubicBezTo>
                  <a:close/>
                </a:path>
              </a:pathLst>
            </a:custGeom>
            <a:solidFill>
              <a:srgbClr val="10325B"/>
            </a:solidFill>
            <a:ln w="3315" cap="flat">
              <a:noFill/>
              <a:prstDash val="solid"/>
              <a:miter/>
            </a:ln>
          </p:spPr>
          <p:txBody>
            <a:bodyPr rtlCol="0" anchor="ctr"/>
            <a:lstStyle/>
            <a:p>
              <a:endParaRPr lang="zh-CN" altLang="en-US"/>
            </a:p>
          </p:txBody>
        </p:sp>
        <p:sp>
          <p:nvSpPr>
            <p:cNvPr id="72" name="iṥlíde">
              <a:extLst>
                <a:ext uri="{FF2B5EF4-FFF2-40B4-BE49-F238E27FC236}">
                  <a16:creationId xmlns:a16="http://schemas.microsoft.com/office/drawing/2014/main" id="{35E36A8C-553B-4DAE-C237-03B63C6E9B6B}"/>
                </a:ext>
              </a:extLst>
            </p:cNvPr>
            <p:cNvSpPr/>
            <p:nvPr/>
          </p:nvSpPr>
          <p:spPr>
            <a:xfrm>
              <a:off x="5095092" y="2313014"/>
              <a:ext cx="1280201" cy="2789159"/>
            </a:xfrm>
            <a:custGeom>
              <a:avLst/>
              <a:gdLst>
                <a:gd name="connsiteX0" fmla="*/ 1020945 w 1021058"/>
                <a:gd name="connsiteY0" fmla="*/ 2186397 h 2224568"/>
                <a:gd name="connsiteX1" fmla="*/ 5193 w 1021058"/>
                <a:gd name="connsiteY1" fmla="*/ 2156942 h 2224568"/>
                <a:gd name="connsiteX2" fmla="*/ 1611 w 1021058"/>
                <a:gd name="connsiteY2" fmla="*/ 2089771 h 2224568"/>
                <a:gd name="connsiteX3" fmla="*/ 65232 w 1021058"/>
                <a:gd name="connsiteY3" fmla="*/ 768352 h 2224568"/>
                <a:gd name="connsiteX4" fmla="*/ 180799 w 1021058"/>
                <a:gd name="connsiteY4" fmla="*/ 324297 h 2224568"/>
                <a:gd name="connsiteX5" fmla="*/ 367384 w 1021058"/>
                <a:gd name="connsiteY5" fmla="*/ -112 h 2224568"/>
                <a:gd name="connsiteX6" fmla="*/ 458934 w 1021058"/>
                <a:gd name="connsiteY6" fmla="*/ 603594 h 2224568"/>
                <a:gd name="connsiteX7" fmla="*/ 861726 w 1021058"/>
                <a:gd name="connsiteY7" fmla="*/ 161429 h 2224568"/>
                <a:gd name="connsiteX8" fmla="*/ 972382 w 1021058"/>
                <a:gd name="connsiteY8" fmla="*/ 1247801 h 2224568"/>
                <a:gd name="connsiteX9" fmla="*/ 1018191 w 1021058"/>
                <a:gd name="connsiteY9" fmla="*/ 2110237 h 2224568"/>
                <a:gd name="connsiteX10" fmla="*/ 1020945 w 1021058"/>
                <a:gd name="connsiteY10" fmla="*/ 2186397 h 222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058" h="2224568">
                  <a:moveTo>
                    <a:pt x="1020945" y="2186397"/>
                  </a:moveTo>
                  <a:cubicBezTo>
                    <a:pt x="455219" y="2286738"/>
                    <a:pt x="5193" y="2156942"/>
                    <a:pt x="5193" y="2156942"/>
                  </a:cubicBezTo>
                  <a:cubicBezTo>
                    <a:pt x="3667" y="2138001"/>
                    <a:pt x="2507" y="2115445"/>
                    <a:pt x="1611" y="2089771"/>
                  </a:cubicBezTo>
                  <a:cubicBezTo>
                    <a:pt x="-8871" y="1774152"/>
                    <a:pt x="30436" y="992320"/>
                    <a:pt x="65232" y="768352"/>
                  </a:cubicBezTo>
                  <a:cubicBezTo>
                    <a:pt x="89513" y="616991"/>
                    <a:pt x="128223" y="468297"/>
                    <a:pt x="180799" y="324297"/>
                  </a:cubicBezTo>
                  <a:cubicBezTo>
                    <a:pt x="226309" y="186838"/>
                    <a:pt x="367384" y="-112"/>
                    <a:pt x="367384" y="-112"/>
                  </a:cubicBezTo>
                  <a:lnTo>
                    <a:pt x="458934" y="603594"/>
                  </a:lnTo>
                  <a:lnTo>
                    <a:pt x="861726" y="161429"/>
                  </a:lnTo>
                  <a:cubicBezTo>
                    <a:pt x="861726" y="161429"/>
                    <a:pt x="944387" y="915464"/>
                    <a:pt x="972382" y="1247801"/>
                  </a:cubicBezTo>
                  <a:cubicBezTo>
                    <a:pt x="994309" y="1508323"/>
                    <a:pt x="1011690" y="1937186"/>
                    <a:pt x="1018191" y="2110237"/>
                  </a:cubicBezTo>
                  <a:cubicBezTo>
                    <a:pt x="1019983" y="2158036"/>
                    <a:pt x="1020945" y="2186397"/>
                    <a:pt x="1020945" y="2186397"/>
                  </a:cubicBezTo>
                  <a:close/>
                </a:path>
              </a:pathLst>
            </a:custGeom>
            <a:solidFill>
              <a:srgbClr val="1D3F70"/>
            </a:solidFill>
            <a:ln w="3315" cap="flat">
              <a:noFill/>
              <a:prstDash val="solid"/>
              <a:miter/>
            </a:ln>
          </p:spPr>
          <p:txBody>
            <a:bodyPr rtlCol="0" anchor="ctr"/>
            <a:lstStyle/>
            <a:p>
              <a:endParaRPr lang="zh-CN" altLang="en-US"/>
            </a:p>
          </p:txBody>
        </p:sp>
        <p:sp>
          <p:nvSpPr>
            <p:cNvPr id="73" name="ïṣlíḍé">
              <a:extLst>
                <a:ext uri="{FF2B5EF4-FFF2-40B4-BE49-F238E27FC236}">
                  <a16:creationId xmlns:a16="http://schemas.microsoft.com/office/drawing/2014/main" id="{AF108F5B-883A-FEA6-534D-7E3090409B6A}"/>
                </a:ext>
              </a:extLst>
            </p:cNvPr>
            <p:cNvSpPr/>
            <p:nvPr/>
          </p:nvSpPr>
          <p:spPr>
            <a:xfrm>
              <a:off x="5541232" y="2312932"/>
              <a:ext cx="634181" cy="859775"/>
            </a:xfrm>
            <a:custGeom>
              <a:avLst/>
              <a:gdLst>
                <a:gd name="connsiteX0" fmla="*/ 131596 w 505808"/>
                <a:gd name="connsiteY0" fmla="*/ 36409 h 685736"/>
                <a:gd name="connsiteX1" fmla="*/ 121977 w 505808"/>
                <a:gd name="connsiteY1" fmla="*/ 530651 h 685736"/>
                <a:gd name="connsiteX2" fmla="*/ 364123 w 505808"/>
                <a:gd name="connsiteY2" fmla="*/ 90941 h 685736"/>
                <a:gd name="connsiteX3" fmla="*/ 505695 w 505808"/>
                <a:gd name="connsiteY3" fmla="*/ 161230 h 685736"/>
                <a:gd name="connsiteX4" fmla="*/ 93284 w 505808"/>
                <a:gd name="connsiteY4" fmla="*/ 685625 h 685736"/>
                <a:gd name="connsiteX5" fmla="*/ 11353 w 505808"/>
                <a:gd name="connsiteY5" fmla="*/ -112 h 685736"/>
                <a:gd name="connsiteX6" fmla="*/ 131596 w 505808"/>
                <a:gd name="connsiteY6" fmla="*/ 36409 h 68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808" h="685736">
                  <a:moveTo>
                    <a:pt x="131596" y="36409"/>
                  </a:moveTo>
                  <a:cubicBezTo>
                    <a:pt x="131596" y="36409"/>
                    <a:pt x="82072" y="230723"/>
                    <a:pt x="121977" y="530651"/>
                  </a:cubicBezTo>
                  <a:cubicBezTo>
                    <a:pt x="121977" y="530651"/>
                    <a:pt x="288162" y="253942"/>
                    <a:pt x="364123" y="90941"/>
                  </a:cubicBezTo>
                  <a:cubicBezTo>
                    <a:pt x="364123" y="90941"/>
                    <a:pt x="448243" y="104575"/>
                    <a:pt x="505695" y="161230"/>
                  </a:cubicBezTo>
                  <a:cubicBezTo>
                    <a:pt x="505695" y="161230"/>
                    <a:pt x="242353" y="559609"/>
                    <a:pt x="93284" y="685625"/>
                  </a:cubicBezTo>
                  <a:cubicBezTo>
                    <a:pt x="93284" y="685625"/>
                    <a:pt x="-39100" y="462419"/>
                    <a:pt x="11353" y="-112"/>
                  </a:cubicBezTo>
                  <a:cubicBezTo>
                    <a:pt x="11552" y="-46"/>
                    <a:pt x="92123" y="11697"/>
                    <a:pt x="131596" y="36409"/>
                  </a:cubicBezTo>
                  <a:close/>
                </a:path>
              </a:pathLst>
            </a:custGeom>
            <a:solidFill>
              <a:srgbClr val="EB5648"/>
            </a:solidFill>
            <a:ln w="3315" cap="flat">
              <a:noFill/>
              <a:prstDash val="solid"/>
              <a:miter/>
            </a:ln>
          </p:spPr>
          <p:txBody>
            <a:bodyPr rtlCol="0" anchor="ctr"/>
            <a:lstStyle/>
            <a:p>
              <a:endParaRPr lang="zh-CN" altLang="en-US"/>
            </a:p>
          </p:txBody>
        </p:sp>
        <p:sp>
          <p:nvSpPr>
            <p:cNvPr id="74" name="íśľiḍe">
              <a:extLst>
                <a:ext uri="{FF2B5EF4-FFF2-40B4-BE49-F238E27FC236}">
                  <a16:creationId xmlns:a16="http://schemas.microsoft.com/office/drawing/2014/main" id="{56A92EAB-12C5-29D0-264A-10C57DFB6CD0}"/>
                </a:ext>
              </a:extLst>
            </p:cNvPr>
            <p:cNvSpPr/>
            <p:nvPr/>
          </p:nvSpPr>
          <p:spPr>
            <a:xfrm>
              <a:off x="5794083" y="1750783"/>
              <a:ext cx="413188" cy="346550"/>
            </a:xfrm>
            <a:custGeom>
              <a:avLst/>
              <a:gdLst>
                <a:gd name="connsiteX0" fmla="*/ 49343 w 329549"/>
                <a:gd name="connsiteY0" fmla="*/ 124864 h 276400"/>
                <a:gd name="connsiteX1" fmla="*/ 277358 w 329549"/>
                <a:gd name="connsiteY1" fmla="*/ 276288 h 276400"/>
                <a:gd name="connsiteX2" fmla="*/ 329436 w 329549"/>
                <a:gd name="connsiteY2" fmla="*/ 152993 h 276400"/>
                <a:gd name="connsiteX3" fmla="*/ 82149 w 329549"/>
                <a:gd name="connsiteY3" fmla="*/ 674 h 276400"/>
                <a:gd name="connsiteX4" fmla="*/ -114 w 329549"/>
                <a:gd name="connsiteY4" fmla="*/ 77231 h 276400"/>
                <a:gd name="connsiteX5" fmla="*/ 49343 w 329549"/>
                <a:gd name="connsiteY5" fmla="*/ 124864 h 2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9549" h="276400">
                  <a:moveTo>
                    <a:pt x="49343" y="124864"/>
                  </a:moveTo>
                  <a:cubicBezTo>
                    <a:pt x="49343" y="124864"/>
                    <a:pt x="213571" y="107748"/>
                    <a:pt x="277358" y="276288"/>
                  </a:cubicBezTo>
                  <a:lnTo>
                    <a:pt x="329436" y="152993"/>
                  </a:lnTo>
                  <a:cubicBezTo>
                    <a:pt x="329436" y="152993"/>
                    <a:pt x="294607" y="-12860"/>
                    <a:pt x="82149" y="674"/>
                  </a:cubicBezTo>
                  <a:lnTo>
                    <a:pt x="-114" y="77231"/>
                  </a:lnTo>
                  <a:cubicBezTo>
                    <a:pt x="-114" y="77231"/>
                    <a:pt x="36075" y="101081"/>
                    <a:pt x="49343" y="124864"/>
                  </a:cubicBezTo>
                  <a:close/>
                </a:path>
              </a:pathLst>
            </a:custGeom>
            <a:solidFill>
              <a:srgbClr val="10325B"/>
            </a:solidFill>
            <a:ln w="3315" cap="flat">
              <a:noFill/>
              <a:prstDash val="solid"/>
              <a:miter/>
            </a:ln>
          </p:spPr>
          <p:txBody>
            <a:bodyPr rtlCol="0" anchor="ctr"/>
            <a:lstStyle/>
            <a:p>
              <a:endParaRPr lang="zh-CN" altLang="en-US"/>
            </a:p>
          </p:txBody>
        </p:sp>
        <p:sp>
          <p:nvSpPr>
            <p:cNvPr id="75" name="íṧḻíḑe">
              <a:extLst>
                <a:ext uri="{FF2B5EF4-FFF2-40B4-BE49-F238E27FC236}">
                  <a16:creationId xmlns:a16="http://schemas.microsoft.com/office/drawing/2014/main" id="{E5B82DBC-16C1-3067-1C69-D6183FB84FF8}"/>
                </a:ext>
              </a:extLst>
            </p:cNvPr>
            <p:cNvSpPr/>
            <p:nvPr/>
          </p:nvSpPr>
          <p:spPr>
            <a:xfrm>
              <a:off x="5097254" y="4933306"/>
              <a:ext cx="1278038" cy="168869"/>
            </a:xfrm>
            <a:custGeom>
              <a:avLst/>
              <a:gdLst>
                <a:gd name="connsiteX0" fmla="*/ 1019220 w 1019333"/>
                <a:gd name="connsiteY0" fmla="*/ 96514 h 134686"/>
                <a:gd name="connsiteX1" fmla="*/ 3469 w 1019333"/>
                <a:gd name="connsiteY1" fmla="*/ 67059 h 134686"/>
                <a:gd name="connsiteX2" fmla="*/ -114 w 1019333"/>
                <a:gd name="connsiteY2" fmla="*/ -112 h 134686"/>
                <a:gd name="connsiteX3" fmla="*/ 1016467 w 1019333"/>
                <a:gd name="connsiteY3" fmla="*/ 20355 h 134686"/>
                <a:gd name="connsiteX4" fmla="*/ 1019220 w 1019333"/>
                <a:gd name="connsiteY4" fmla="*/ 96514 h 13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9333" h="134686">
                  <a:moveTo>
                    <a:pt x="1019220" y="96514"/>
                  </a:moveTo>
                  <a:cubicBezTo>
                    <a:pt x="453495" y="196855"/>
                    <a:pt x="3469" y="67059"/>
                    <a:pt x="3469" y="67059"/>
                  </a:cubicBezTo>
                  <a:cubicBezTo>
                    <a:pt x="1943" y="48118"/>
                    <a:pt x="782" y="25562"/>
                    <a:pt x="-114" y="-112"/>
                  </a:cubicBezTo>
                  <a:cubicBezTo>
                    <a:pt x="-114" y="-112"/>
                    <a:pt x="405032" y="111806"/>
                    <a:pt x="1016467" y="20355"/>
                  </a:cubicBezTo>
                  <a:cubicBezTo>
                    <a:pt x="1018258" y="68154"/>
                    <a:pt x="1019220" y="96514"/>
                    <a:pt x="1019220" y="96514"/>
                  </a:cubicBezTo>
                  <a:close/>
                </a:path>
              </a:pathLst>
            </a:custGeom>
            <a:solidFill>
              <a:srgbClr val="10325B"/>
            </a:solidFill>
            <a:ln w="3315" cap="flat">
              <a:noFill/>
              <a:prstDash val="solid"/>
              <a:miter/>
            </a:ln>
          </p:spPr>
          <p:txBody>
            <a:bodyPr rtlCol="0" anchor="ctr"/>
            <a:lstStyle/>
            <a:p>
              <a:endParaRPr lang="zh-CN" altLang="en-US"/>
            </a:p>
          </p:txBody>
        </p:sp>
        <p:sp>
          <p:nvSpPr>
            <p:cNvPr id="76" name="íšḷíḍe">
              <a:extLst>
                <a:ext uri="{FF2B5EF4-FFF2-40B4-BE49-F238E27FC236}">
                  <a16:creationId xmlns:a16="http://schemas.microsoft.com/office/drawing/2014/main" id="{FB255E8C-6D03-AE1B-9B25-F5993284C93D}"/>
                </a:ext>
              </a:extLst>
            </p:cNvPr>
            <p:cNvSpPr/>
            <p:nvPr/>
          </p:nvSpPr>
          <p:spPr>
            <a:xfrm>
              <a:off x="6729592" y="3002440"/>
              <a:ext cx="136746" cy="317824"/>
            </a:xfrm>
            <a:custGeom>
              <a:avLst/>
              <a:gdLst>
                <a:gd name="connsiteX0" fmla="*/ 57139 w 109065"/>
                <a:gd name="connsiteY0" fmla="*/ 253378 h 253489"/>
                <a:gd name="connsiteX1" fmla="*/ -114 w 109065"/>
                <a:gd name="connsiteY1" fmla="*/ 247606 h 253489"/>
                <a:gd name="connsiteX2" fmla="*/ 60688 w 109065"/>
                <a:gd name="connsiteY2" fmla="*/ -112 h 253489"/>
                <a:gd name="connsiteX3" fmla="*/ 103810 w 109065"/>
                <a:gd name="connsiteY3" fmla="*/ 19990 h 253489"/>
                <a:gd name="connsiteX4" fmla="*/ 57139 w 109065"/>
                <a:gd name="connsiteY4" fmla="*/ 253378 h 253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65" h="253489">
                  <a:moveTo>
                    <a:pt x="57139" y="253378"/>
                  </a:moveTo>
                  <a:cubicBezTo>
                    <a:pt x="57139" y="253378"/>
                    <a:pt x="35445" y="252184"/>
                    <a:pt x="-114" y="247606"/>
                  </a:cubicBezTo>
                  <a:cubicBezTo>
                    <a:pt x="77008" y="160633"/>
                    <a:pt x="60688" y="-112"/>
                    <a:pt x="60688" y="-112"/>
                  </a:cubicBezTo>
                  <a:cubicBezTo>
                    <a:pt x="87225" y="13554"/>
                    <a:pt x="103810" y="19990"/>
                    <a:pt x="103810" y="19990"/>
                  </a:cubicBezTo>
                  <a:cubicBezTo>
                    <a:pt x="103810" y="19990"/>
                    <a:pt x="131806" y="160036"/>
                    <a:pt x="57139" y="253378"/>
                  </a:cubicBezTo>
                  <a:close/>
                </a:path>
              </a:pathLst>
            </a:custGeom>
            <a:solidFill>
              <a:srgbClr val="10325B"/>
            </a:solidFill>
            <a:ln w="3315" cap="flat">
              <a:noFill/>
              <a:prstDash val="solid"/>
              <a:miter/>
            </a:ln>
          </p:spPr>
          <p:txBody>
            <a:bodyPr rtlCol="0" anchor="ctr"/>
            <a:lstStyle/>
            <a:p>
              <a:endParaRPr lang="zh-CN" altLang="en-US"/>
            </a:p>
          </p:txBody>
        </p:sp>
      </p:grpSp>
    </p:spTree>
    <p:custDataLst>
      <p:tags r:id="rId2"/>
    </p:custDataLst>
    <p:extLst>
      <p:ext uri="{BB962C8B-B14F-4D97-AF65-F5344CB8AC3E}">
        <p14:creationId xmlns:p14="http://schemas.microsoft.com/office/powerpoint/2010/main" val="10773084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graphicFrame>
        <p:nvGraphicFramePr>
          <p:cNvPr id="3" name="Object 8"/>
          <p:cNvGraphicFramePr>
            <a:graphicFrameLocks noChangeAspect="1"/>
          </p:cNvGraphicFramePr>
          <p:nvPr>
            <p:extLst>
              <p:ext uri="{D42A27DB-BD31-4B8C-83A1-F6EECF244321}">
                <p14:modId xmlns:p14="http://schemas.microsoft.com/office/powerpoint/2010/main" val="649910911"/>
              </p:ext>
            </p:extLst>
          </p:nvPr>
        </p:nvGraphicFramePr>
        <p:xfrm>
          <a:off x="1836738" y="1730375"/>
          <a:ext cx="4557712" cy="792163"/>
        </p:xfrm>
        <a:graphic>
          <a:graphicData uri="http://schemas.openxmlformats.org/presentationml/2006/ole">
            <mc:AlternateContent xmlns:mc="http://schemas.openxmlformats.org/markup-compatibility/2006">
              <mc:Choice xmlns:v="urn:schemas-microsoft-com:vml" Requires="v">
                <p:oleObj spid="_x0000_s9264" name="公式" r:id="rId4" imgW="2413000" imgH="419100" progId="Equation.3">
                  <p:embed/>
                </p:oleObj>
              </mc:Choice>
              <mc:Fallback>
                <p:oleObj name="公式" r:id="rId4" imgW="2413000" imgH="419100" progId="Equation.3">
                  <p:embed/>
                  <p:pic>
                    <p:nvPicPr>
                      <p:cNvPr id="8194"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36738" y="1730375"/>
                        <a:ext cx="4557712"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9"/>
          <p:cNvGraphicFramePr>
            <a:graphicFrameLocks noChangeAspect="1"/>
          </p:cNvGraphicFramePr>
          <p:nvPr>
            <p:extLst>
              <p:ext uri="{D42A27DB-BD31-4B8C-83A1-F6EECF244321}">
                <p14:modId xmlns:p14="http://schemas.microsoft.com/office/powerpoint/2010/main" val="1014997248"/>
              </p:ext>
            </p:extLst>
          </p:nvPr>
        </p:nvGraphicFramePr>
        <p:xfrm>
          <a:off x="1836738" y="3713163"/>
          <a:ext cx="5546725" cy="2232025"/>
        </p:xfrm>
        <a:graphic>
          <a:graphicData uri="http://schemas.openxmlformats.org/presentationml/2006/ole">
            <mc:AlternateContent xmlns:mc="http://schemas.openxmlformats.org/markup-compatibility/2006">
              <mc:Choice xmlns:v="urn:schemas-microsoft-com:vml" Requires="v">
                <p:oleObj spid="_x0000_s9265" name="公式" r:id="rId6" imgW="2082600" imgH="838080" progId="Equations">
                  <p:embed/>
                </p:oleObj>
              </mc:Choice>
              <mc:Fallback>
                <p:oleObj name="公式" r:id="rId6" imgW="2082600" imgH="838080" progId="Equations">
                  <p:embed/>
                  <p:pic>
                    <p:nvPicPr>
                      <p:cNvPr id="8195"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6738" y="3713163"/>
                        <a:ext cx="5546725"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 Box 11"/>
          <p:cNvSpPr txBox="1">
            <a:spLocks noChangeArrowheads="1"/>
          </p:cNvSpPr>
          <p:nvPr/>
        </p:nvSpPr>
        <p:spPr bwMode="auto">
          <a:xfrm>
            <a:off x="515939" y="2919413"/>
            <a:ext cx="33702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查 </a:t>
            </a:r>
            <a:r>
              <a:rPr lang="en-US" altLang="zh-CN" sz="2000" b="1" dirty="0" smtClean="0">
                <a:latin typeface="+mj-ea"/>
                <a:ea typeface="+mj-ea"/>
              </a:rPr>
              <a:t>z </a:t>
            </a:r>
            <a:r>
              <a:rPr lang="zh-CN" altLang="en-US" sz="2000" dirty="0" smtClean="0">
                <a:latin typeface="+mn-ea"/>
                <a:ea typeface="+mn-ea"/>
              </a:rPr>
              <a:t>变换表 </a:t>
            </a:r>
            <a:r>
              <a:rPr lang="en-US" altLang="zh-CN" sz="2000" b="1" dirty="0" smtClean="0">
                <a:latin typeface="+mj-ea"/>
                <a:ea typeface="+mj-ea"/>
              </a:rPr>
              <a:t>7-2 </a:t>
            </a:r>
            <a:r>
              <a:rPr lang="zh-CN" altLang="en-US" sz="2000" dirty="0" smtClean="0">
                <a:latin typeface="+mn-ea"/>
                <a:ea typeface="+mn-ea"/>
              </a:rPr>
              <a:t>，</a:t>
            </a:r>
            <a:r>
              <a:rPr lang="zh-CN" altLang="en-US" sz="2000" dirty="0">
                <a:latin typeface="+mn-ea"/>
                <a:ea typeface="+mn-ea"/>
              </a:rPr>
              <a:t>可得</a:t>
            </a:r>
          </a:p>
        </p:txBody>
      </p:sp>
      <p:grpSp>
        <p:nvGrpSpPr>
          <p:cNvPr id="8" name="îṣliḑe">
            <a:extLst>
              <a:ext uri="{FF2B5EF4-FFF2-40B4-BE49-F238E27FC236}">
                <a16:creationId xmlns:a16="http://schemas.microsoft.com/office/drawing/2014/main" id="{675A5526-8C2B-8252-CA49-E4D7EFF35AF8}"/>
              </a:ext>
            </a:extLst>
          </p:cNvPr>
          <p:cNvGrpSpPr/>
          <p:nvPr/>
        </p:nvGrpSpPr>
        <p:grpSpPr>
          <a:xfrm>
            <a:off x="8159200" y="3362960"/>
            <a:ext cx="3327419" cy="3126740"/>
            <a:chOff x="6689725" y="2588975"/>
            <a:chExt cx="3648075" cy="3428059"/>
          </a:xfrm>
        </p:grpSpPr>
        <p:sp>
          <p:nvSpPr>
            <p:cNvPr id="9" name="íṧlïḋê">
              <a:extLst>
                <a:ext uri="{FF2B5EF4-FFF2-40B4-BE49-F238E27FC236}">
                  <a16:creationId xmlns:a16="http://schemas.microsoft.com/office/drawing/2014/main" id="{2DD7CD10-B1EB-67D0-A234-487F3B0A47CE}"/>
                </a:ext>
              </a:extLst>
            </p:cNvPr>
            <p:cNvSpPr/>
            <p:nvPr/>
          </p:nvSpPr>
          <p:spPr>
            <a:xfrm>
              <a:off x="9434830" y="5007384"/>
              <a:ext cx="327806" cy="990600"/>
            </a:xfrm>
            <a:custGeom>
              <a:avLst/>
              <a:gdLst>
                <a:gd name="connsiteX0" fmla="*/ 327470 w 327806"/>
                <a:gd name="connsiteY0" fmla="*/ 731996 h 990600"/>
                <a:gd name="connsiteX1" fmla="*/ 284702 w 327806"/>
                <a:gd name="connsiteY1" fmla="*/ 984885 h 990600"/>
                <a:gd name="connsiteX2" fmla="*/ 282893 w 327806"/>
                <a:gd name="connsiteY2" fmla="*/ 990600 h 990600"/>
                <a:gd name="connsiteX3" fmla="*/ 123349 w 327806"/>
                <a:gd name="connsiteY3" fmla="*/ 990600 h 990600"/>
                <a:gd name="connsiteX4" fmla="*/ 123825 w 327806"/>
                <a:gd name="connsiteY4" fmla="*/ 984885 h 990600"/>
                <a:gd name="connsiteX5" fmla="*/ 0 w 327806"/>
                <a:gd name="connsiteY5" fmla="*/ 0 h 990600"/>
                <a:gd name="connsiteX6" fmla="*/ 327470 w 327806"/>
                <a:gd name="connsiteY6" fmla="*/ 731996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806" h="990600">
                  <a:moveTo>
                    <a:pt x="327470" y="731996"/>
                  </a:moveTo>
                  <a:cubicBezTo>
                    <a:pt x="325193" y="817883"/>
                    <a:pt x="310801" y="903027"/>
                    <a:pt x="284702" y="984885"/>
                  </a:cubicBezTo>
                  <a:cubicBezTo>
                    <a:pt x="284131" y="986790"/>
                    <a:pt x="283464" y="988695"/>
                    <a:pt x="282893" y="990600"/>
                  </a:cubicBezTo>
                  <a:lnTo>
                    <a:pt x="123349" y="990600"/>
                  </a:lnTo>
                  <a:cubicBezTo>
                    <a:pt x="123349" y="988886"/>
                    <a:pt x="123349" y="986980"/>
                    <a:pt x="123825" y="984885"/>
                  </a:cubicBezTo>
                  <a:cubicBezTo>
                    <a:pt x="134493" y="862679"/>
                    <a:pt x="73723" y="127635"/>
                    <a:pt x="0" y="0"/>
                  </a:cubicBezTo>
                  <a:cubicBezTo>
                    <a:pt x="6858" y="10287"/>
                    <a:pt x="339852" y="343376"/>
                    <a:pt x="327470" y="731996"/>
                  </a:cubicBezTo>
                  <a:close/>
                </a:path>
              </a:pathLst>
            </a:custGeom>
            <a:solidFill>
              <a:srgbClr val="F1F1F1"/>
            </a:solidFill>
            <a:ln w="9525" cap="flat">
              <a:noFill/>
              <a:prstDash val="solid"/>
              <a:miter/>
            </a:ln>
          </p:spPr>
          <p:txBody>
            <a:bodyPr rtlCol="0" anchor="ctr"/>
            <a:lstStyle/>
            <a:p>
              <a:endParaRPr lang="zh-CN" altLang="en-US"/>
            </a:p>
          </p:txBody>
        </p:sp>
        <p:sp>
          <p:nvSpPr>
            <p:cNvPr id="10" name="ïŝḷidè">
              <a:extLst>
                <a:ext uri="{FF2B5EF4-FFF2-40B4-BE49-F238E27FC236}">
                  <a16:creationId xmlns:a16="http://schemas.microsoft.com/office/drawing/2014/main" id="{83E85D3A-915B-F20D-856F-8F0BC1012588}"/>
                </a:ext>
              </a:extLst>
            </p:cNvPr>
            <p:cNvSpPr/>
            <p:nvPr/>
          </p:nvSpPr>
          <p:spPr>
            <a:xfrm>
              <a:off x="9626473" y="5452487"/>
              <a:ext cx="248715" cy="545496"/>
            </a:xfrm>
            <a:custGeom>
              <a:avLst/>
              <a:gdLst>
                <a:gd name="connsiteX0" fmla="*/ 123825 w 248715"/>
                <a:gd name="connsiteY0" fmla="*/ 539782 h 545496"/>
                <a:gd name="connsiteX1" fmla="*/ 119729 w 248715"/>
                <a:gd name="connsiteY1" fmla="*/ 545497 h 545496"/>
                <a:gd name="connsiteX2" fmla="*/ 0 w 248715"/>
                <a:gd name="connsiteY2" fmla="*/ 545497 h 545496"/>
                <a:gd name="connsiteX3" fmla="*/ 3238 w 248715"/>
                <a:gd name="connsiteY3" fmla="*/ 539782 h 545496"/>
                <a:gd name="connsiteX4" fmla="*/ 135827 w 248715"/>
                <a:gd name="connsiteY4" fmla="*/ 286893 h 545496"/>
                <a:gd name="connsiteX5" fmla="*/ 243268 w 248715"/>
                <a:gd name="connsiteY5" fmla="*/ 0 h 545496"/>
                <a:gd name="connsiteX6" fmla="*/ 123825 w 248715"/>
                <a:gd name="connsiteY6" fmla="*/ 539782 h 54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715" h="545496">
                  <a:moveTo>
                    <a:pt x="123825" y="539782"/>
                  </a:moveTo>
                  <a:lnTo>
                    <a:pt x="119729" y="545497"/>
                  </a:lnTo>
                  <a:lnTo>
                    <a:pt x="0" y="545497"/>
                  </a:lnTo>
                  <a:lnTo>
                    <a:pt x="3238" y="539782"/>
                  </a:lnTo>
                  <a:cubicBezTo>
                    <a:pt x="22955" y="504158"/>
                    <a:pt x="81534" y="397478"/>
                    <a:pt x="135827" y="286893"/>
                  </a:cubicBezTo>
                  <a:cubicBezTo>
                    <a:pt x="194120" y="168021"/>
                    <a:pt x="247745" y="44672"/>
                    <a:pt x="243268" y="0"/>
                  </a:cubicBezTo>
                  <a:cubicBezTo>
                    <a:pt x="244602" y="10096"/>
                    <a:pt x="284988" y="317087"/>
                    <a:pt x="123825" y="539782"/>
                  </a:cubicBezTo>
                  <a:close/>
                </a:path>
              </a:pathLst>
            </a:custGeom>
            <a:solidFill>
              <a:srgbClr val="F1F1F1"/>
            </a:solidFill>
            <a:ln w="9525" cap="flat">
              <a:noFill/>
              <a:prstDash val="solid"/>
              <a:miter/>
            </a:ln>
          </p:spPr>
          <p:txBody>
            <a:bodyPr rtlCol="0" anchor="ctr"/>
            <a:lstStyle/>
            <a:p>
              <a:endParaRPr lang="zh-CN" altLang="en-US"/>
            </a:p>
          </p:txBody>
        </p:sp>
        <p:sp>
          <p:nvSpPr>
            <p:cNvPr id="21" name="íṩľídê">
              <a:extLst>
                <a:ext uri="{FF2B5EF4-FFF2-40B4-BE49-F238E27FC236}">
                  <a16:creationId xmlns:a16="http://schemas.microsoft.com/office/drawing/2014/main" id="{30D7BC5D-4F0D-0E1A-9306-8DB4454559D4}"/>
                </a:ext>
              </a:extLst>
            </p:cNvPr>
            <p:cNvSpPr/>
            <p:nvPr/>
          </p:nvSpPr>
          <p:spPr>
            <a:xfrm>
              <a:off x="7772812" y="2674360"/>
              <a:ext cx="541876" cy="978186"/>
            </a:xfrm>
            <a:custGeom>
              <a:avLst/>
              <a:gdLst>
                <a:gd name="connsiteX0" fmla="*/ 0 w 541876"/>
                <a:gd name="connsiteY0" fmla="*/ 978187 h 978186"/>
                <a:gd name="connsiteX1" fmla="*/ 9525 w 541876"/>
                <a:gd name="connsiteY1" fmla="*/ 735776 h 978186"/>
                <a:gd name="connsiteX2" fmla="*/ 352425 w 541876"/>
                <a:gd name="connsiteY2" fmla="*/ 55024 h 978186"/>
                <a:gd name="connsiteX3" fmla="*/ 397192 w 541876"/>
                <a:gd name="connsiteY3" fmla="*/ 10542 h 978186"/>
                <a:gd name="connsiteX4" fmla="*/ 531333 w 541876"/>
                <a:gd name="connsiteY4" fmla="*/ 55386 h 978186"/>
                <a:gd name="connsiteX5" fmla="*/ 536734 w 541876"/>
                <a:gd name="connsiteY5" fmla="*/ 68454 h 978186"/>
                <a:gd name="connsiteX6" fmla="*/ 541020 w 541876"/>
                <a:gd name="connsiteY6" fmla="*/ 87504 h 978186"/>
                <a:gd name="connsiteX7" fmla="*/ 531495 w 541876"/>
                <a:gd name="connsiteY7" fmla="*/ 144654 h 978186"/>
                <a:gd name="connsiteX8" fmla="*/ 188595 w 541876"/>
                <a:gd name="connsiteY8" fmla="*/ 826263 h 97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876" h="978186">
                  <a:moveTo>
                    <a:pt x="0" y="978187"/>
                  </a:moveTo>
                  <a:lnTo>
                    <a:pt x="9525" y="735776"/>
                  </a:lnTo>
                  <a:lnTo>
                    <a:pt x="352425" y="55024"/>
                  </a:lnTo>
                  <a:cubicBezTo>
                    <a:pt x="362055" y="35679"/>
                    <a:pt x="377790" y="20048"/>
                    <a:pt x="397192" y="10542"/>
                  </a:cubicBezTo>
                  <a:cubicBezTo>
                    <a:pt x="446618" y="-14118"/>
                    <a:pt x="506673" y="5961"/>
                    <a:pt x="531333" y="55386"/>
                  </a:cubicBezTo>
                  <a:cubicBezTo>
                    <a:pt x="533438" y="59615"/>
                    <a:pt x="535248" y="63977"/>
                    <a:pt x="536734" y="68454"/>
                  </a:cubicBezTo>
                  <a:cubicBezTo>
                    <a:pt x="538706" y="74674"/>
                    <a:pt x="540134" y="81046"/>
                    <a:pt x="541020" y="87504"/>
                  </a:cubicBezTo>
                  <a:cubicBezTo>
                    <a:pt x="543610" y="107078"/>
                    <a:pt x="540296" y="126976"/>
                    <a:pt x="531495" y="144654"/>
                  </a:cubicBezTo>
                  <a:lnTo>
                    <a:pt x="188595" y="826263"/>
                  </a:lnTo>
                  <a:close/>
                </a:path>
              </a:pathLst>
            </a:custGeom>
            <a:solidFill>
              <a:srgbClr val="6370FF"/>
            </a:solidFill>
            <a:ln w="9525" cap="flat">
              <a:noFill/>
              <a:prstDash val="solid"/>
              <a:miter/>
            </a:ln>
          </p:spPr>
          <p:txBody>
            <a:bodyPr rtlCol="0" anchor="ctr"/>
            <a:lstStyle/>
            <a:p>
              <a:endParaRPr lang="zh-CN" altLang="en-US"/>
            </a:p>
          </p:txBody>
        </p:sp>
        <p:sp>
          <p:nvSpPr>
            <p:cNvPr id="22" name="iṣlîḍé">
              <a:extLst>
                <a:ext uri="{FF2B5EF4-FFF2-40B4-BE49-F238E27FC236}">
                  <a16:creationId xmlns:a16="http://schemas.microsoft.com/office/drawing/2014/main" id="{58572B18-6816-4214-8C00-233E587213B5}"/>
                </a:ext>
              </a:extLst>
            </p:cNvPr>
            <p:cNvSpPr/>
            <p:nvPr/>
          </p:nvSpPr>
          <p:spPr>
            <a:xfrm>
              <a:off x="7812627" y="2679188"/>
              <a:ext cx="400050" cy="738949"/>
            </a:xfrm>
            <a:custGeom>
              <a:avLst/>
              <a:gdLst>
                <a:gd name="connsiteX0" fmla="*/ 400050 w 400050"/>
                <a:gd name="connsiteY0" fmla="*/ 0 h 738949"/>
                <a:gd name="connsiteX1" fmla="*/ 28575 w 400050"/>
                <a:gd name="connsiteY1" fmla="*/ 738949 h 738949"/>
                <a:gd name="connsiteX2" fmla="*/ 0 w 400050"/>
                <a:gd name="connsiteY2" fmla="*/ 724662 h 738949"/>
                <a:gd name="connsiteX3" fmla="*/ 359473 w 400050"/>
                <a:gd name="connsiteY3" fmla="*/ 10287 h 738949"/>
                <a:gd name="connsiteX4" fmla="*/ 400050 w 400050"/>
                <a:gd name="connsiteY4" fmla="*/ 0 h 738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738949">
                  <a:moveTo>
                    <a:pt x="400050" y="0"/>
                  </a:moveTo>
                  <a:lnTo>
                    <a:pt x="28575" y="738949"/>
                  </a:lnTo>
                  <a:lnTo>
                    <a:pt x="0" y="724662"/>
                  </a:lnTo>
                  <a:lnTo>
                    <a:pt x="359473" y="10287"/>
                  </a:lnTo>
                  <a:cubicBezTo>
                    <a:pt x="372046" y="3839"/>
                    <a:pt x="385924" y="324"/>
                    <a:pt x="400050" y="0"/>
                  </a:cubicBezTo>
                  <a:close/>
                </a:path>
              </a:pathLst>
            </a:custGeom>
            <a:solidFill>
              <a:srgbClr val="3F3D56"/>
            </a:solidFill>
            <a:ln w="9525" cap="flat">
              <a:noFill/>
              <a:prstDash val="solid"/>
              <a:miter/>
            </a:ln>
          </p:spPr>
          <p:txBody>
            <a:bodyPr rtlCol="0" anchor="ctr"/>
            <a:lstStyle/>
            <a:p>
              <a:endParaRPr lang="zh-CN" altLang="en-US"/>
            </a:p>
          </p:txBody>
        </p:sp>
        <p:sp>
          <p:nvSpPr>
            <p:cNvPr id="23" name="îšḷíḋê">
              <a:extLst>
                <a:ext uri="{FF2B5EF4-FFF2-40B4-BE49-F238E27FC236}">
                  <a16:creationId xmlns:a16="http://schemas.microsoft.com/office/drawing/2014/main" id="{F2677C9F-0A2B-2E10-C982-A845BB82BD73}"/>
                </a:ext>
              </a:extLst>
            </p:cNvPr>
            <p:cNvSpPr/>
            <p:nvPr/>
          </p:nvSpPr>
          <p:spPr>
            <a:xfrm>
              <a:off x="7922926" y="2722050"/>
              <a:ext cx="386048" cy="751712"/>
            </a:xfrm>
            <a:custGeom>
              <a:avLst/>
              <a:gdLst>
                <a:gd name="connsiteX0" fmla="*/ 386049 w 386048"/>
                <a:gd name="connsiteY0" fmla="*/ 40862 h 751712"/>
                <a:gd name="connsiteX1" fmla="*/ 28575 w 386048"/>
                <a:gd name="connsiteY1" fmla="*/ 751713 h 751712"/>
                <a:gd name="connsiteX2" fmla="*/ 0 w 386048"/>
                <a:gd name="connsiteY2" fmla="*/ 737426 h 751712"/>
                <a:gd name="connsiteX3" fmla="*/ 370904 w 386048"/>
                <a:gd name="connsiteY3" fmla="*/ 0 h 751712"/>
                <a:gd name="connsiteX4" fmla="*/ 381667 w 386048"/>
                <a:gd name="connsiteY4" fmla="*/ 22384 h 751712"/>
                <a:gd name="connsiteX5" fmla="*/ 386049 w 386048"/>
                <a:gd name="connsiteY5" fmla="*/ 40862 h 75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048" h="751712">
                  <a:moveTo>
                    <a:pt x="386049" y="40862"/>
                  </a:moveTo>
                  <a:lnTo>
                    <a:pt x="28575" y="751713"/>
                  </a:lnTo>
                  <a:lnTo>
                    <a:pt x="0" y="737426"/>
                  </a:lnTo>
                  <a:lnTo>
                    <a:pt x="370904" y="0"/>
                  </a:lnTo>
                  <a:cubicBezTo>
                    <a:pt x="375438" y="6972"/>
                    <a:pt x="379057" y="14487"/>
                    <a:pt x="381667" y="22384"/>
                  </a:cubicBezTo>
                  <a:cubicBezTo>
                    <a:pt x="383743" y="28384"/>
                    <a:pt x="385210" y="34576"/>
                    <a:pt x="386049" y="40862"/>
                  </a:cubicBezTo>
                  <a:close/>
                </a:path>
              </a:pathLst>
            </a:custGeom>
            <a:solidFill>
              <a:srgbClr val="3F3D56"/>
            </a:solidFill>
            <a:ln w="9525" cap="flat">
              <a:noFill/>
              <a:prstDash val="solid"/>
              <a:miter/>
            </a:ln>
          </p:spPr>
          <p:txBody>
            <a:bodyPr rtlCol="0" anchor="ctr"/>
            <a:lstStyle/>
            <a:p>
              <a:endParaRPr lang="zh-CN" altLang="en-US"/>
            </a:p>
          </p:txBody>
        </p:sp>
        <p:sp>
          <p:nvSpPr>
            <p:cNvPr id="24" name="îṥ1íḓê">
              <a:extLst>
                <a:ext uri="{FF2B5EF4-FFF2-40B4-BE49-F238E27FC236}">
                  <a16:creationId xmlns:a16="http://schemas.microsoft.com/office/drawing/2014/main" id="{9A945666-96FC-897E-7C20-41C3075A137C}"/>
                </a:ext>
              </a:extLst>
            </p:cNvPr>
            <p:cNvSpPr/>
            <p:nvPr/>
          </p:nvSpPr>
          <p:spPr>
            <a:xfrm>
              <a:off x="7869205" y="2684332"/>
              <a:ext cx="404336" cy="762285"/>
            </a:xfrm>
            <a:custGeom>
              <a:avLst/>
              <a:gdLst>
                <a:gd name="connsiteX0" fmla="*/ 404336 w 404336"/>
                <a:gd name="connsiteY0" fmla="*/ 15145 h 762285"/>
                <a:gd name="connsiteX1" fmla="*/ 28575 w 404336"/>
                <a:gd name="connsiteY1" fmla="*/ 762286 h 762285"/>
                <a:gd name="connsiteX2" fmla="*/ 0 w 404336"/>
                <a:gd name="connsiteY2" fmla="*/ 748093 h 762285"/>
                <a:gd name="connsiteX3" fmla="*/ 376238 w 404336"/>
                <a:gd name="connsiteY3" fmla="*/ 0 h 762285"/>
                <a:gd name="connsiteX4" fmla="*/ 387953 w 404336"/>
                <a:gd name="connsiteY4" fmla="*/ 4953 h 762285"/>
                <a:gd name="connsiteX5" fmla="*/ 404336 w 404336"/>
                <a:gd name="connsiteY5" fmla="*/ 15145 h 76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336" h="762285">
                  <a:moveTo>
                    <a:pt x="404336" y="15145"/>
                  </a:moveTo>
                  <a:lnTo>
                    <a:pt x="28575" y="762286"/>
                  </a:lnTo>
                  <a:lnTo>
                    <a:pt x="0" y="748093"/>
                  </a:lnTo>
                  <a:lnTo>
                    <a:pt x="376238" y="0"/>
                  </a:lnTo>
                  <a:cubicBezTo>
                    <a:pt x="380257" y="1372"/>
                    <a:pt x="384172" y="3029"/>
                    <a:pt x="387953" y="4953"/>
                  </a:cubicBezTo>
                  <a:cubicBezTo>
                    <a:pt x="393735" y="7810"/>
                    <a:pt x="399221" y="11220"/>
                    <a:pt x="404336" y="15145"/>
                  </a:cubicBezTo>
                  <a:close/>
                </a:path>
              </a:pathLst>
            </a:custGeom>
            <a:solidFill>
              <a:srgbClr val="3F3D56"/>
            </a:solidFill>
            <a:ln w="9525" cap="flat">
              <a:noFill/>
              <a:prstDash val="solid"/>
              <a:miter/>
            </a:ln>
          </p:spPr>
          <p:txBody>
            <a:bodyPr rtlCol="0" anchor="ctr"/>
            <a:lstStyle/>
            <a:p>
              <a:endParaRPr lang="zh-CN" altLang="en-US"/>
            </a:p>
          </p:txBody>
        </p:sp>
        <p:sp>
          <p:nvSpPr>
            <p:cNvPr id="25" name="ïṩlîḓê">
              <a:extLst>
                <a:ext uri="{FF2B5EF4-FFF2-40B4-BE49-F238E27FC236}">
                  <a16:creationId xmlns:a16="http://schemas.microsoft.com/office/drawing/2014/main" id="{E9B84816-3055-D077-274B-8139F62764A2}"/>
                </a:ext>
              </a:extLst>
            </p:cNvPr>
            <p:cNvSpPr/>
            <p:nvPr/>
          </p:nvSpPr>
          <p:spPr>
            <a:xfrm>
              <a:off x="7777765" y="3561966"/>
              <a:ext cx="38100" cy="80295"/>
            </a:xfrm>
            <a:custGeom>
              <a:avLst/>
              <a:gdLst>
                <a:gd name="connsiteX0" fmla="*/ 38100 w 38100"/>
                <a:gd name="connsiteY0" fmla="*/ 49911 h 80295"/>
                <a:gd name="connsiteX1" fmla="*/ 0 w 38100"/>
                <a:gd name="connsiteY1" fmla="*/ 80296 h 80295"/>
                <a:gd name="connsiteX2" fmla="*/ 3143 w 38100"/>
                <a:gd name="connsiteY2" fmla="*/ 0 h 80295"/>
                <a:gd name="connsiteX3" fmla="*/ 38100 w 38100"/>
                <a:gd name="connsiteY3" fmla="*/ 49911 h 80295"/>
              </a:gdLst>
              <a:ahLst/>
              <a:cxnLst>
                <a:cxn ang="0">
                  <a:pos x="connsiteX0" y="connsiteY0"/>
                </a:cxn>
                <a:cxn ang="0">
                  <a:pos x="connsiteX1" y="connsiteY1"/>
                </a:cxn>
                <a:cxn ang="0">
                  <a:pos x="connsiteX2" y="connsiteY2"/>
                </a:cxn>
                <a:cxn ang="0">
                  <a:pos x="connsiteX3" y="connsiteY3"/>
                </a:cxn>
              </a:cxnLst>
              <a:rect l="l" t="t" r="r" b="b"/>
              <a:pathLst>
                <a:path w="38100" h="80295">
                  <a:moveTo>
                    <a:pt x="38100" y="49911"/>
                  </a:moveTo>
                  <a:lnTo>
                    <a:pt x="0" y="80296"/>
                  </a:lnTo>
                  <a:lnTo>
                    <a:pt x="3143" y="0"/>
                  </a:lnTo>
                  <a:cubicBezTo>
                    <a:pt x="16859" y="4572"/>
                    <a:pt x="30480" y="24098"/>
                    <a:pt x="38100" y="49911"/>
                  </a:cubicBezTo>
                  <a:close/>
                </a:path>
              </a:pathLst>
            </a:custGeom>
            <a:solidFill>
              <a:srgbClr val="3F3D56"/>
            </a:solidFill>
            <a:ln w="9525" cap="flat">
              <a:noFill/>
              <a:prstDash val="solid"/>
              <a:miter/>
            </a:ln>
          </p:spPr>
          <p:txBody>
            <a:bodyPr rtlCol="0" anchor="ctr"/>
            <a:lstStyle/>
            <a:p>
              <a:endParaRPr lang="zh-CN" altLang="en-US"/>
            </a:p>
          </p:txBody>
        </p:sp>
        <p:grpSp>
          <p:nvGrpSpPr>
            <p:cNvPr id="26" name="íslïdé">
              <a:extLst>
                <a:ext uri="{FF2B5EF4-FFF2-40B4-BE49-F238E27FC236}">
                  <a16:creationId xmlns:a16="http://schemas.microsoft.com/office/drawing/2014/main" id="{83766CB4-F984-F14D-E1A2-3C134EE7F671}"/>
                </a:ext>
              </a:extLst>
            </p:cNvPr>
            <p:cNvGrpSpPr/>
            <p:nvPr/>
          </p:nvGrpSpPr>
          <p:grpSpPr>
            <a:xfrm>
              <a:off x="7858263" y="2588975"/>
              <a:ext cx="1437340" cy="3426248"/>
              <a:chOff x="7864613" y="2384572"/>
              <a:chExt cx="1437340" cy="3426248"/>
            </a:xfrm>
          </p:grpSpPr>
          <p:sp>
            <p:nvSpPr>
              <p:cNvPr id="29" name="íṧļïḋê">
                <a:extLst>
                  <a:ext uri="{FF2B5EF4-FFF2-40B4-BE49-F238E27FC236}">
                    <a16:creationId xmlns:a16="http://schemas.microsoft.com/office/drawing/2014/main" id="{586B3CF4-E20F-4138-867B-0EEF08578CCE}"/>
                  </a:ext>
                </a:extLst>
              </p:cNvPr>
              <p:cNvSpPr/>
              <p:nvPr/>
            </p:nvSpPr>
            <p:spPr>
              <a:xfrm>
                <a:off x="8782050" y="3432619"/>
                <a:ext cx="224440" cy="726115"/>
              </a:xfrm>
              <a:custGeom>
                <a:avLst/>
                <a:gdLst>
                  <a:gd name="connsiteX0" fmla="*/ 213741 w 224440"/>
                  <a:gd name="connsiteY0" fmla="*/ 688848 h 726115"/>
                  <a:gd name="connsiteX1" fmla="*/ 104690 w 224440"/>
                  <a:gd name="connsiteY1" fmla="*/ 714108 h 726115"/>
                  <a:gd name="connsiteX2" fmla="*/ 76200 w 224440"/>
                  <a:gd name="connsiteY2" fmla="*/ 610743 h 726115"/>
                  <a:gd name="connsiteX3" fmla="*/ 76200 w 224440"/>
                  <a:gd name="connsiteY3" fmla="*/ 610743 h 726115"/>
                  <a:gd name="connsiteX4" fmla="*/ 76771 w 224440"/>
                  <a:gd name="connsiteY4" fmla="*/ 609886 h 726115"/>
                  <a:gd name="connsiteX5" fmla="*/ 84201 w 224440"/>
                  <a:gd name="connsiteY5" fmla="*/ 599313 h 726115"/>
                  <a:gd name="connsiteX6" fmla="*/ 17526 w 224440"/>
                  <a:gd name="connsiteY6" fmla="*/ 124968 h 726115"/>
                  <a:gd name="connsiteX7" fmla="*/ 15526 w 224440"/>
                  <a:gd name="connsiteY7" fmla="*/ 110776 h 726115"/>
                  <a:gd name="connsiteX8" fmla="*/ 2000 w 224440"/>
                  <a:gd name="connsiteY8" fmla="*/ 14002 h 726115"/>
                  <a:gd name="connsiteX9" fmla="*/ 0 w 224440"/>
                  <a:gd name="connsiteY9" fmla="*/ 0 h 726115"/>
                  <a:gd name="connsiteX10" fmla="*/ 7430 w 224440"/>
                  <a:gd name="connsiteY10" fmla="*/ 0 h 726115"/>
                  <a:gd name="connsiteX11" fmla="*/ 136303 w 224440"/>
                  <a:gd name="connsiteY11" fmla="*/ 5905 h 726115"/>
                  <a:gd name="connsiteX12" fmla="*/ 170879 w 224440"/>
                  <a:gd name="connsiteY12" fmla="*/ 7429 h 726115"/>
                  <a:gd name="connsiteX13" fmla="*/ 175260 w 224440"/>
                  <a:gd name="connsiteY13" fmla="*/ 95726 h 726115"/>
                  <a:gd name="connsiteX14" fmla="*/ 200025 w 224440"/>
                  <a:gd name="connsiteY14" fmla="*/ 591693 h 726115"/>
                  <a:gd name="connsiteX15" fmla="*/ 213741 w 224440"/>
                  <a:gd name="connsiteY15" fmla="*/ 688467 h 72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440" h="726115">
                    <a:moveTo>
                      <a:pt x="213741" y="688848"/>
                    </a:moveTo>
                    <a:cubicBezTo>
                      <a:pt x="190605" y="725938"/>
                      <a:pt x="141780" y="737245"/>
                      <a:pt x="104690" y="714108"/>
                    </a:cubicBezTo>
                    <a:cubicBezTo>
                      <a:pt x="69752" y="692315"/>
                      <a:pt x="57359" y="647367"/>
                      <a:pt x="76200" y="610743"/>
                    </a:cubicBezTo>
                    <a:lnTo>
                      <a:pt x="76200" y="610743"/>
                    </a:lnTo>
                    <a:lnTo>
                      <a:pt x="76771" y="609886"/>
                    </a:lnTo>
                    <a:cubicBezTo>
                      <a:pt x="78962" y="606171"/>
                      <a:pt x="81449" y="602637"/>
                      <a:pt x="84201" y="599313"/>
                    </a:cubicBezTo>
                    <a:lnTo>
                      <a:pt x="17526" y="124968"/>
                    </a:lnTo>
                    <a:lnTo>
                      <a:pt x="15526" y="110776"/>
                    </a:lnTo>
                    <a:lnTo>
                      <a:pt x="2000" y="14002"/>
                    </a:lnTo>
                    <a:lnTo>
                      <a:pt x="0" y="0"/>
                    </a:lnTo>
                    <a:lnTo>
                      <a:pt x="7430" y="0"/>
                    </a:lnTo>
                    <a:lnTo>
                      <a:pt x="136303" y="5905"/>
                    </a:lnTo>
                    <a:lnTo>
                      <a:pt x="170879" y="7429"/>
                    </a:lnTo>
                    <a:lnTo>
                      <a:pt x="175260" y="95726"/>
                    </a:lnTo>
                    <a:lnTo>
                      <a:pt x="200025" y="591693"/>
                    </a:lnTo>
                    <a:cubicBezTo>
                      <a:pt x="226409" y="616906"/>
                      <a:pt x="232086" y="656920"/>
                      <a:pt x="213741" y="688467"/>
                    </a:cubicBezTo>
                    <a:close/>
                  </a:path>
                </a:pathLst>
              </a:custGeom>
              <a:solidFill>
                <a:srgbClr val="FFB8B8"/>
              </a:solidFill>
              <a:ln w="9525" cap="flat">
                <a:noFill/>
                <a:prstDash val="solid"/>
                <a:miter/>
              </a:ln>
            </p:spPr>
            <p:txBody>
              <a:bodyPr rtlCol="0" anchor="ctr"/>
              <a:lstStyle/>
              <a:p>
                <a:endParaRPr lang="zh-CN" altLang="en-US"/>
              </a:p>
            </p:txBody>
          </p:sp>
          <p:sp>
            <p:nvSpPr>
              <p:cNvPr id="30" name="ïşlíḋe">
                <a:extLst>
                  <a:ext uri="{FF2B5EF4-FFF2-40B4-BE49-F238E27FC236}">
                    <a16:creationId xmlns:a16="http://schemas.microsoft.com/office/drawing/2014/main" id="{9B2FC4ED-83C2-85D0-6042-D9A52519C695}"/>
                  </a:ext>
                </a:extLst>
              </p:cNvPr>
              <p:cNvSpPr/>
              <p:nvPr/>
            </p:nvSpPr>
            <p:spPr>
              <a:xfrm>
                <a:off x="8712684" y="3043498"/>
                <a:ext cx="278572" cy="503706"/>
              </a:xfrm>
              <a:custGeom>
                <a:avLst/>
                <a:gdLst>
                  <a:gd name="connsiteX0" fmla="*/ 85558 w 278572"/>
                  <a:gd name="connsiteY0" fmla="*/ 503706 h 503706"/>
                  <a:gd name="connsiteX1" fmla="*/ 249293 w 278572"/>
                  <a:gd name="connsiteY1" fmla="*/ 488656 h 503706"/>
                  <a:gd name="connsiteX2" fmla="*/ 278440 w 278572"/>
                  <a:gd name="connsiteY2" fmla="*/ 453700 h 503706"/>
                  <a:gd name="connsiteX3" fmla="*/ 248150 w 278572"/>
                  <a:gd name="connsiteY3" fmla="*/ 113276 h 503706"/>
                  <a:gd name="connsiteX4" fmla="*/ 113276 w 278572"/>
                  <a:gd name="connsiteY4" fmla="*/ 500 h 503706"/>
                  <a:gd name="connsiteX5" fmla="*/ 500 w 278572"/>
                  <a:gd name="connsiteY5" fmla="*/ 135374 h 503706"/>
                  <a:gd name="connsiteX6" fmla="*/ 1262 w 278572"/>
                  <a:gd name="connsiteY6" fmla="*/ 142327 h 503706"/>
                  <a:gd name="connsiteX7" fmla="*/ 50792 w 278572"/>
                  <a:gd name="connsiteY7" fmla="*/ 475988 h 503706"/>
                  <a:gd name="connsiteX8" fmla="*/ 82606 w 278572"/>
                  <a:gd name="connsiteY8" fmla="*/ 503611 h 50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2" h="503706">
                    <a:moveTo>
                      <a:pt x="85558" y="503706"/>
                    </a:moveTo>
                    <a:lnTo>
                      <a:pt x="249293" y="488656"/>
                    </a:lnTo>
                    <a:cubicBezTo>
                      <a:pt x="266990" y="487047"/>
                      <a:pt x="280040" y="471397"/>
                      <a:pt x="278440" y="453700"/>
                    </a:cubicBezTo>
                    <a:lnTo>
                      <a:pt x="248150" y="113276"/>
                    </a:lnTo>
                    <a:cubicBezTo>
                      <a:pt x="242045" y="44887"/>
                      <a:pt x="181665" y="-5605"/>
                      <a:pt x="113276" y="500"/>
                    </a:cubicBezTo>
                    <a:cubicBezTo>
                      <a:pt x="44886" y="6606"/>
                      <a:pt x="-5605" y="66985"/>
                      <a:pt x="500" y="135374"/>
                    </a:cubicBezTo>
                    <a:cubicBezTo>
                      <a:pt x="500" y="137660"/>
                      <a:pt x="976" y="140041"/>
                      <a:pt x="1262" y="142327"/>
                    </a:cubicBezTo>
                    <a:lnTo>
                      <a:pt x="50792" y="475988"/>
                    </a:lnTo>
                    <a:cubicBezTo>
                      <a:pt x="53135" y="491781"/>
                      <a:pt x="66642" y="503506"/>
                      <a:pt x="82606" y="503611"/>
                    </a:cubicBezTo>
                    <a:close/>
                  </a:path>
                </a:pathLst>
              </a:custGeom>
              <a:solidFill>
                <a:srgbClr val="CBCBCB"/>
              </a:solidFill>
              <a:ln w="9525" cap="flat">
                <a:noFill/>
                <a:prstDash val="solid"/>
                <a:miter/>
              </a:ln>
            </p:spPr>
            <p:txBody>
              <a:bodyPr rtlCol="0" anchor="ctr"/>
              <a:lstStyle/>
              <a:p>
                <a:endParaRPr lang="zh-CN" altLang="en-US"/>
              </a:p>
            </p:txBody>
          </p:sp>
          <p:sp>
            <p:nvSpPr>
              <p:cNvPr id="31" name="íṣļîde">
                <a:extLst>
                  <a:ext uri="{FF2B5EF4-FFF2-40B4-BE49-F238E27FC236}">
                    <a16:creationId xmlns:a16="http://schemas.microsoft.com/office/drawing/2014/main" id="{64E5E81F-4D68-5CEC-944F-3E441B33A748}"/>
                  </a:ext>
                </a:extLst>
              </p:cNvPr>
              <p:cNvSpPr/>
              <p:nvPr/>
            </p:nvSpPr>
            <p:spPr>
              <a:xfrm>
                <a:off x="8371712" y="2977612"/>
                <a:ext cx="563582" cy="599024"/>
              </a:xfrm>
              <a:custGeom>
                <a:avLst/>
                <a:gdLst>
                  <a:gd name="connsiteX0" fmla="*/ 550640 w 563582"/>
                  <a:gd name="connsiteY0" fmla="*/ 294224 h 599024"/>
                  <a:gd name="connsiteX1" fmla="*/ 466820 w 563582"/>
                  <a:gd name="connsiteY1" fmla="*/ 31715 h 599024"/>
                  <a:gd name="connsiteX2" fmla="*/ 229553 w 563582"/>
                  <a:gd name="connsiteY2" fmla="*/ 82674 h 599024"/>
                  <a:gd name="connsiteX3" fmla="*/ 0 w 563582"/>
                  <a:gd name="connsiteY3" fmla="*/ 537588 h 599024"/>
                  <a:gd name="connsiteX4" fmla="*/ 372237 w 563582"/>
                  <a:gd name="connsiteY4" fmla="*/ 599024 h 599024"/>
                  <a:gd name="connsiteX5" fmla="*/ 550640 w 563582"/>
                  <a:gd name="connsiteY5" fmla="*/ 294224 h 5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3582" h="599024">
                    <a:moveTo>
                      <a:pt x="550640" y="294224"/>
                    </a:moveTo>
                    <a:cubicBezTo>
                      <a:pt x="584511" y="197822"/>
                      <a:pt x="550288" y="90656"/>
                      <a:pt x="466820" y="31715"/>
                    </a:cubicBezTo>
                    <a:cubicBezTo>
                      <a:pt x="405099" y="-10481"/>
                      <a:pt x="320612" y="-25435"/>
                      <a:pt x="229553" y="82674"/>
                    </a:cubicBezTo>
                    <a:cubicBezTo>
                      <a:pt x="119482" y="214910"/>
                      <a:pt x="40977" y="370481"/>
                      <a:pt x="0" y="537588"/>
                    </a:cubicBezTo>
                    <a:lnTo>
                      <a:pt x="372237" y="599024"/>
                    </a:lnTo>
                    <a:cubicBezTo>
                      <a:pt x="372237" y="599024"/>
                      <a:pt x="499301" y="443672"/>
                      <a:pt x="550640" y="294224"/>
                    </a:cubicBezTo>
                    <a:close/>
                  </a:path>
                </a:pathLst>
              </a:custGeom>
              <a:solidFill>
                <a:srgbClr val="CBCBCB"/>
              </a:solidFill>
              <a:ln w="9525" cap="flat">
                <a:noFill/>
                <a:prstDash val="solid"/>
                <a:miter/>
              </a:ln>
            </p:spPr>
            <p:txBody>
              <a:bodyPr rtlCol="0" anchor="ctr"/>
              <a:lstStyle/>
              <a:p>
                <a:endParaRPr lang="zh-CN" altLang="en-US"/>
              </a:p>
            </p:txBody>
          </p:sp>
          <p:sp>
            <p:nvSpPr>
              <p:cNvPr id="32" name="ïşḷîḍé">
                <a:extLst>
                  <a:ext uri="{FF2B5EF4-FFF2-40B4-BE49-F238E27FC236}">
                    <a16:creationId xmlns:a16="http://schemas.microsoft.com/office/drawing/2014/main" id="{DABC1C6B-848D-CA05-D907-31D9D5F272D4}"/>
                  </a:ext>
                </a:extLst>
              </p:cNvPr>
              <p:cNvSpPr/>
              <p:nvPr/>
            </p:nvSpPr>
            <p:spPr>
              <a:xfrm>
                <a:off x="8163020" y="5302662"/>
                <a:ext cx="156781" cy="409575"/>
              </a:xfrm>
              <a:custGeom>
                <a:avLst/>
                <a:gdLst>
                  <a:gd name="connsiteX0" fmla="*/ 156781 w 156781"/>
                  <a:gd name="connsiteY0" fmla="*/ 409575 h 409575"/>
                  <a:gd name="connsiteX1" fmla="*/ 50482 w 156781"/>
                  <a:gd name="connsiteY1" fmla="*/ 409575 h 409575"/>
                  <a:gd name="connsiteX2" fmla="*/ 0 w 156781"/>
                  <a:gd name="connsiteY2" fmla="*/ 0 h 409575"/>
                  <a:gd name="connsiteX3" fmla="*/ 156781 w 156781"/>
                  <a:gd name="connsiteY3" fmla="*/ 0 h 409575"/>
                </a:gdLst>
                <a:ahLst/>
                <a:cxnLst>
                  <a:cxn ang="0">
                    <a:pos x="connsiteX0" y="connsiteY0"/>
                  </a:cxn>
                  <a:cxn ang="0">
                    <a:pos x="connsiteX1" y="connsiteY1"/>
                  </a:cxn>
                  <a:cxn ang="0">
                    <a:pos x="connsiteX2" y="connsiteY2"/>
                  </a:cxn>
                  <a:cxn ang="0">
                    <a:pos x="connsiteX3" y="connsiteY3"/>
                  </a:cxn>
                </a:cxnLst>
                <a:rect l="l" t="t" r="r" b="b"/>
                <a:pathLst>
                  <a:path w="156781" h="409575">
                    <a:moveTo>
                      <a:pt x="156781" y="409575"/>
                    </a:moveTo>
                    <a:lnTo>
                      <a:pt x="50482" y="409575"/>
                    </a:lnTo>
                    <a:lnTo>
                      <a:pt x="0" y="0"/>
                    </a:lnTo>
                    <a:lnTo>
                      <a:pt x="156781" y="0"/>
                    </a:lnTo>
                    <a:close/>
                  </a:path>
                </a:pathLst>
              </a:custGeom>
              <a:solidFill>
                <a:srgbClr val="FFB8B8"/>
              </a:solidFill>
              <a:ln w="9525" cap="flat">
                <a:noFill/>
                <a:prstDash val="solid"/>
                <a:miter/>
              </a:ln>
            </p:spPr>
            <p:txBody>
              <a:bodyPr rtlCol="0" anchor="ctr"/>
              <a:lstStyle/>
              <a:p>
                <a:endParaRPr lang="zh-CN" altLang="en-US"/>
              </a:p>
            </p:txBody>
          </p:sp>
          <p:sp>
            <p:nvSpPr>
              <p:cNvPr id="33" name="îṥḻíḋe">
                <a:extLst>
                  <a:ext uri="{FF2B5EF4-FFF2-40B4-BE49-F238E27FC236}">
                    <a16:creationId xmlns:a16="http://schemas.microsoft.com/office/drawing/2014/main" id="{766E0D1D-F921-A518-2ADE-8D79DC559AE4}"/>
                  </a:ext>
                </a:extLst>
              </p:cNvPr>
              <p:cNvSpPr/>
              <p:nvPr/>
            </p:nvSpPr>
            <p:spPr>
              <a:xfrm>
                <a:off x="8008715" y="5681662"/>
                <a:ext cx="333851" cy="129158"/>
              </a:xfrm>
              <a:custGeom>
                <a:avLst/>
                <a:gdLst>
                  <a:gd name="connsiteX0" fmla="*/ 0 w 333851"/>
                  <a:gd name="connsiteY0" fmla="*/ 129159 h 129158"/>
                  <a:gd name="connsiteX1" fmla="*/ 333851 w 333851"/>
                  <a:gd name="connsiteY1" fmla="*/ 129159 h 129158"/>
                  <a:gd name="connsiteX2" fmla="*/ 333851 w 333851"/>
                  <a:gd name="connsiteY2" fmla="*/ 0 h 129158"/>
                  <a:gd name="connsiteX3" fmla="*/ 128968 w 333851"/>
                  <a:gd name="connsiteY3" fmla="*/ 0 h 129158"/>
                  <a:gd name="connsiteX4" fmla="*/ 0 w 333851"/>
                  <a:gd name="connsiteY4" fmla="*/ 128969 h 129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851" h="129158">
                    <a:moveTo>
                      <a:pt x="0" y="129159"/>
                    </a:moveTo>
                    <a:lnTo>
                      <a:pt x="333851" y="129159"/>
                    </a:lnTo>
                    <a:lnTo>
                      <a:pt x="333851" y="0"/>
                    </a:lnTo>
                    <a:lnTo>
                      <a:pt x="128968" y="0"/>
                    </a:lnTo>
                    <a:cubicBezTo>
                      <a:pt x="57741" y="0"/>
                      <a:pt x="0" y="57741"/>
                      <a:pt x="0" y="128969"/>
                    </a:cubicBezTo>
                    <a:close/>
                  </a:path>
                </a:pathLst>
              </a:custGeom>
              <a:solidFill>
                <a:srgbClr val="2F2E41"/>
              </a:solidFill>
              <a:ln w="9525" cap="flat">
                <a:noFill/>
                <a:prstDash val="solid"/>
                <a:miter/>
              </a:ln>
            </p:spPr>
            <p:txBody>
              <a:bodyPr rtlCol="0" anchor="ctr"/>
              <a:lstStyle/>
              <a:p>
                <a:endParaRPr lang="zh-CN" altLang="en-US"/>
              </a:p>
            </p:txBody>
          </p:sp>
          <p:sp>
            <p:nvSpPr>
              <p:cNvPr id="34" name="íŝḻïdé">
                <a:extLst>
                  <a:ext uri="{FF2B5EF4-FFF2-40B4-BE49-F238E27FC236}">
                    <a16:creationId xmlns:a16="http://schemas.microsoft.com/office/drawing/2014/main" id="{73B29503-CCAC-2FB7-AE57-F1F28AC5D7B8}"/>
                  </a:ext>
                </a:extLst>
              </p:cNvPr>
              <p:cNvSpPr/>
              <p:nvPr/>
            </p:nvSpPr>
            <p:spPr>
              <a:xfrm>
                <a:off x="8915400" y="5230462"/>
                <a:ext cx="277748" cy="422624"/>
              </a:xfrm>
              <a:custGeom>
                <a:avLst/>
                <a:gdLst>
                  <a:gd name="connsiteX0" fmla="*/ 277749 w 277748"/>
                  <a:gd name="connsiteY0" fmla="*/ 389096 h 422624"/>
                  <a:gd name="connsiteX1" fmla="*/ 176879 w 277748"/>
                  <a:gd name="connsiteY1" fmla="*/ 422624 h 422624"/>
                  <a:gd name="connsiteX2" fmla="*/ 0 w 277748"/>
                  <a:gd name="connsiteY2" fmla="*/ 49244 h 422624"/>
                  <a:gd name="connsiteX3" fmla="*/ 148876 w 277748"/>
                  <a:gd name="connsiteY3" fmla="*/ 0 h 422624"/>
                </a:gdLst>
                <a:ahLst/>
                <a:cxnLst>
                  <a:cxn ang="0">
                    <a:pos x="connsiteX0" y="connsiteY0"/>
                  </a:cxn>
                  <a:cxn ang="0">
                    <a:pos x="connsiteX1" y="connsiteY1"/>
                  </a:cxn>
                  <a:cxn ang="0">
                    <a:pos x="connsiteX2" y="connsiteY2"/>
                  </a:cxn>
                  <a:cxn ang="0">
                    <a:pos x="connsiteX3" y="connsiteY3"/>
                  </a:cxn>
                </a:cxnLst>
                <a:rect l="l" t="t" r="r" b="b"/>
                <a:pathLst>
                  <a:path w="277748" h="422624">
                    <a:moveTo>
                      <a:pt x="277749" y="389096"/>
                    </a:moveTo>
                    <a:lnTo>
                      <a:pt x="176879" y="422624"/>
                    </a:lnTo>
                    <a:lnTo>
                      <a:pt x="0" y="49244"/>
                    </a:lnTo>
                    <a:lnTo>
                      <a:pt x="148876" y="0"/>
                    </a:lnTo>
                    <a:close/>
                  </a:path>
                </a:pathLst>
              </a:custGeom>
              <a:solidFill>
                <a:srgbClr val="FFB8B8"/>
              </a:solidFill>
              <a:ln w="9525" cap="flat">
                <a:noFill/>
                <a:prstDash val="solid"/>
                <a:miter/>
              </a:ln>
            </p:spPr>
            <p:txBody>
              <a:bodyPr rtlCol="0" anchor="ctr"/>
              <a:lstStyle/>
              <a:p>
                <a:endParaRPr lang="zh-CN" altLang="en-US"/>
              </a:p>
            </p:txBody>
          </p:sp>
          <p:sp>
            <p:nvSpPr>
              <p:cNvPr id="35" name="iṧľiḍê">
                <a:extLst>
                  <a:ext uri="{FF2B5EF4-FFF2-40B4-BE49-F238E27FC236}">
                    <a16:creationId xmlns:a16="http://schemas.microsoft.com/office/drawing/2014/main" id="{632CC2DC-E213-7AE7-5D81-87AB3D0DAB9B}"/>
                  </a:ext>
                </a:extLst>
              </p:cNvPr>
              <p:cNvSpPr/>
              <p:nvPr/>
            </p:nvSpPr>
            <p:spPr>
              <a:xfrm>
                <a:off x="8922162" y="5583554"/>
                <a:ext cx="323564" cy="227266"/>
              </a:xfrm>
              <a:custGeom>
                <a:avLst/>
                <a:gdLst>
                  <a:gd name="connsiteX0" fmla="*/ 6573 w 323564"/>
                  <a:gd name="connsiteY0" fmla="*/ 227266 h 227266"/>
                  <a:gd name="connsiteX1" fmla="*/ 323565 w 323564"/>
                  <a:gd name="connsiteY1" fmla="*/ 122491 h 227266"/>
                  <a:gd name="connsiteX2" fmla="*/ 283083 w 323564"/>
                  <a:gd name="connsiteY2" fmla="*/ 0 h 227266"/>
                  <a:gd name="connsiteX3" fmla="*/ 88488 w 323564"/>
                  <a:gd name="connsiteY3" fmla="*/ 64294 h 227266"/>
                  <a:gd name="connsiteX4" fmla="*/ 6563 w 323564"/>
                  <a:gd name="connsiteY4" fmla="*/ 227247 h 227266"/>
                  <a:gd name="connsiteX5" fmla="*/ 6573 w 323564"/>
                  <a:gd name="connsiteY5" fmla="*/ 227266 h 22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64" h="227266">
                    <a:moveTo>
                      <a:pt x="6573" y="227266"/>
                    </a:moveTo>
                    <a:lnTo>
                      <a:pt x="323565" y="122491"/>
                    </a:lnTo>
                    <a:lnTo>
                      <a:pt x="283083" y="0"/>
                    </a:lnTo>
                    <a:lnTo>
                      <a:pt x="88488" y="64294"/>
                    </a:lnTo>
                    <a:cubicBezTo>
                      <a:pt x="20870" y="86668"/>
                      <a:pt x="-15811" y="159630"/>
                      <a:pt x="6563" y="227247"/>
                    </a:cubicBezTo>
                    <a:cubicBezTo>
                      <a:pt x="6573" y="227257"/>
                      <a:pt x="6573" y="227257"/>
                      <a:pt x="6573" y="227266"/>
                    </a:cubicBezTo>
                    <a:close/>
                  </a:path>
                </a:pathLst>
              </a:custGeom>
              <a:solidFill>
                <a:srgbClr val="2F2E41"/>
              </a:solidFill>
              <a:ln w="9525" cap="flat">
                <a:noFill/>
                <a:prstDash val="solid"/>
                <a:miter/>
              </a:ln>
            </p:spPr>
            <p:txBody>
              <a:bodyPr rtlCol="0" anchor="ctr"/>
              <a:lstStyle/>
              <a:p>
                <a:endParaRPr lang="zh-CN" altLang="en-US"/>
              </a:p>
            </p:txBody>
          </p:sp>
          <p:sp>
            <p:nvSpPr>
              <p:cNvPr id="36" name="îṥlíde">
                <a:extLst>
                  <a:ext uri="{FF2B5EF4-FFF2-40B4-BE49-F238E27FC236}">
                    <a16:creationId xmlns:a16="http://schemas.microsoft.com/office/drawing/2014/main" id="{A8CB8D95-F43B-6E9B-1E68-C4D95F807849}"/>
                  </a:ext>
                </a:extLst>
              </p:cNvPr>
              <p:cNvSpPr/>
              <p:nvPr/>
            </p:nvSpPr>
            <p:spPr>
              <a:xfrm>
                <a:off x="8475726" y="2476690"/>
                <a:ext cx="425577" cy="425577"/>
              </a:xfrm>
              <a:custGeom>
                <a:avLst/>
                <a:gdLst>
                  <a:gd name="connsiteX0" fmla="*/ 425577 w 425577"/>
                  <a:gd name="connsiteY0" fmla="*/ 212789 h 425577"/>
                  <a:gd name="connsiteX1" fmla="*/ 212788 w 425577"/>
                  <a:gd name="connsiteY1" fmla="*/ 425577 h 425577"/>
                  <a:gd name="connsiteX2" fmla="*/ 0 w 425577"/>
                  <a:gd name="connsiteY2" fmla="*/ 212789 h 425577"/>
                  <a:gd name="connsiteX3" fmla="*/ 212788 w 425577"/>
                  <a:gd name="connsiteY3" fmla="*/ 0 h 425577"/>
                  <a:gd name="connsiteX4" fmla="*/ 425577 w 425577"/>
                  <a:gd name="connsiteY4" fmla="*/ 212789 h 425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577" h="425577">
                    <a:moveTo>
                      <a:pt x="425577" y="212789"/>
                    </a:moveTo>
                    <a:cubicBezTo>
                      <a:pt x="425577" y="330308"/>
                      <a:pt x="330309" y="425577"/>
                      <a:pt x="212788" y="425577"/>
                    </a:cubicBezTo>
                    <a:cubicBezTo>
                      <a:pt x="95269" y="425577"/>
                      <a:pt x="0" y="330308"/>
                      <a:pt x="0" y="212789"/>
                    </a:cubicBezTo>
                    <a:cubicBezTo>
                      <a:pt x="0" y="95269"/>
                      <a:pt x="95268" y="0"/>
                      <a:pt x="212788" y="0"/>
                    </a:cubicBezTo>
                    <a:cubicBezTo>
                      <a:pt x="330308" y="0"/>
                      <a:pt x="425577" y="95269"/>
                      <a:pt x="425577" y="212789"/>
                    </a:cubicBezTo>
                    <a:close/>
                  </a:path>
                </a:pathLst>
              </a:custGeom>
              <a:solidFill>
                <a:srgbClr val="FFB8B8"/>
              </a:solidFill>
              <a:ln w="9525" cap="flat">
                <a:noFill/>
                <a:prstDash val="solid"/>
                <a:miter/>
              </a:ln>
            </p:spPr>
            <p:txBody>
              <a:bodyPr rtlCol="0" anchor="ctr"/>
              <a:lstStyle/>
              <a:p>
                <a:endParaRPr lang="zh-CN" altLang="en-US"/>
              </a:p>
            </p:txBody>
          </p:sp>
          <p:sp>
            <p:nvSpPr>
              <p:cNvPr id="37" name="íṧ1ide">
                <a:extLst>
                  <a:ext uri="{FF2B5EF4-FFF2-40B4-BE49-F238E27FC236}">
                    <a16:creationId xmlns:a16="http://schemas.microsoft.com/office/drawing/2014/main" id="{AF352879-647C-F1BD-5336-3ED9367818C9}"/>
                  </a:ext>
                </a:extLst>
              </p:cNvPr>
              <p:cNvSpPr/>
              <p:nvPr/>
            </p:nvSpPr>
            <p:spPr>
              <a:xfrm>
                <a:off x="7915465" y="3490910"/>
                <a:ext cx="1386488" cy="2140364"/>
              </a:xfrm>
              <a:custGeom>
                <a:avLst/>
                <a:gdLst>
                  <a:gd name="connsiteX0" fmla="*/ 586645 w 1386488"/>
                  <a:gd name="connsiteY0" fmla="*/ 2107218 h 2140364"/>
                  <a:gd name="connsiteX1" fmla="*/ 685610 w 1386488"/>
                  <a:gd name="connsiteY1" fmla="*/ 1456089 h 2140364"/>
                  <a:gd name="connsiteX2" fmla="*/ 719995 w 1386488"/>
                  <a:gd name="connsiteY2" fmla="*/ 1430543 h 2140364"/>
                  <a:gd name="connsiteX3" fmla="*/ 745046 w 1386488"/>
                  <a:gd name="connsiteY3" fmla="*/ 1453517 h 2140364"/>
                  <a:gd name="connsiteX4" fmla="*/ 895160 w 1386488"/>
                  <a:gd name="connsiteY4" fmla="*/ 2073975 h 2140364"/>
                  <a:gd name="connsiteX5" fmla="*/ 939261 w 1386488"/>
                  <a:gd name="connsiteY5" fmla="*/ 2103313 h 2140364"/>
                  <a:gd name="connsiteX6" fmla="*/ 1353693 w 1386488"/>
                  <a:gd name="connsiteY6" fmla="*/ 2036638 h 2140364"/>
                  <a:gd name="connsiteX7" fmla="*/ 1385993 w 1386488"/>
                  <a:gd name="connsiteY7" fmla="*/ 1992003 h 2140364"/>
                  <a:gd name="connsiteX8" fmla="*/ 1385983 w 1386488"/>
                  <a:gd name="connsiteY8" fmla="*/ 1991965 h 2140364"/>
                  <a:gd name="connsiteX9" fmla="*/ 1384840 w 1386488"/>
                  <a:gd name="connsiteY9" fmla="*/ 1986822 h 2140364"/>
                  <a:gd name="connsiteX10" fmla="*/ 844487 w 1386488"/>
                  <a:gd name="connsiteY10" fmla="*/ 205647 h 2140364"/>
                  <a:gd name="connsiteX11" fmla="*/ 843915 w 1386488"/>
                  <a:gd name="connsiteY11" fmla="*/ 190026 h 2140364"/>
                  <a:gd name="connsiteX12" fmla="*/ 861918 w 1386488"/>
                  <a:gd name="connsiteY12" fmla="*/ 112111 h 2140364"/>
                  <a:gd name="connsiteX13" fmla="*/ 841725 w 1386488"/>
                  <a:gd name="connsiteY13" fmla="*/ 68677 h 2140364"/>
                  <a:gd name="connsiteX14" fmla="*/ 441675 w 1386488"/>
                  <a:gd name="connsiteY14" fmla="*/ 38578 h 2140364"/>
                  <a:gd name="connsiteX15" fmla="*/ 423672 w 1386488"/>
                  <a:gd name="connsiteY15" fmla="*/ 63915 h 2140364"/>
                  <a:gd name="connsiteX16" fmla="*/ 857 w 1386488"/>
                  <a:gd name="connsiteY16" fmla="*/ 2047877 h 2140364"/>
                  <a:gd name="connsiteX17" fmla="*/ 30861 w 1386488"/>
                  <a:gd name="connsiteY17" fmla="*/ 2094073 h 2140364"/>
                  <a:gd name="connsiteX18" fmla="*/ 35529 w 1386488"/>
                  <a:gd name="connsiteY18" fmla="*/ 2094835 h 2140364"/>
                  <a:gd name="connsiteX19" fmla="*/ 544640 w 1386488"/>
                  <a:gd name="connsiteY19" fmla="*/ 2140365 h 2140364"/>
                  <a:gd name="connsiteX20" fmla="*/ 548069 w 1386488"/>
                  <a:gd name="connsiteY20" fmla="*/ 2140365 h 2140364"/>
                  <a:gd name="connsiteX21" fmla="*/ 586645 w 1386488"/>
                  <a:gd name="connsiteY21" fmla="*/ 2107218 h 2140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86488" h="2140364">
                    <a:moveTo>
                      <a:pt x="586645" y="2107218"/>
                    </a:moveTo>
                    <a:lnTo>
                      <a:pt x="685610" y="1456089"/>
                    </a:lnTo>
                    <a:cubicBezTo>
                      <a:pt x="688048" y="1439544"/>
                      <a:pt x="703450" y="1428104"/>
                      <a:pt x="719995" y="1430543"/>
                    </a:cubicBezTo>
                    <a:cubicBezTo>
                      <a:pt x="732263" y="1432352"/>
                      <a:pt x="742179" y="1441458"/>
                      <a:pt x="745046" y="1453517"/>
                    </a:cubicBezTo>
                    <a:lnTo>
                      <a:pt x="895160" y="2073975"/>
                    </a:lnTo>
                    <a:cubicBezTo>
                      <a:pt x="900085" y="2093673"/>
                      <a:pt x="919191" y="2106380"/>
                      <a:pt x="939261" y="2103313"/>
                    </a:cubicBezTo>
                    <a:lnTo>
                      <a:pt x="1353693" y="2036638"/>
                    </a:lnTo>
                    <a:cubicBezTo>
                      <a:pt x="1374934" y="2033228"/>
                      <a:pt x="1389393" y="2013244"/>
                      <a:pt x="1385993" y="1992003"/>
                    </a:cubicBezTo>
                    <a:cubicBezTo>
                      <a:pt x="1385983" y="1991994"/>
                      <a:pt x="1385983" y="1991975"/>
                      <a:pt x="1385983" y="1991965"/>
                    </a:cubicBezTo>
                    <a:cubicBezTo>
                      <a:pt x="1385697" y="1990232"/>
                      <a:pt x="1385317" y="1988517"/>
                      <a:pt x="1384840" y="1986822"/>
                    </a:cubicBezTo>
                    <a:lnTo>
                      <a:pt x="844487" y="205647"/>
                    </a:lnTo>
                    <a:cubicBezTo>
                      <a:pt x="842963" y="200570"/>
                      <a:pt x="842763" y="195198"/>
                      <a:pt x="843915" y="190026"/>
                    </a:cubicBezTo>
                    <a:lnTo>
                      <a:pt x="861918" y="112111"/>
                    </a:lnTo>
                    <a:cubicBezTo>
                      <a:pt x="866004" y="94709"/>
                      <a:pt x="857660" y="76764"/>
                      <a:pt x="841725" y="68677"/>
                    </a:cubicBezTo>
                    <a:cubicBezTo>
                      <a:pt x="768191" y="31054"/>
                      <a:pt x="581787" y="-46956"/>
                      <a:pt x="441675" y="38578"/>
                    </a:cubicBezTo>
                    <a:cubicBezTo>
                      <a:pt x="432454" y="44198"/>
                      <a:pt x="425939" y="53352"/>
                      <a:pt x="423672" y="63915"/>
                    </a:cubicBezTo>
                    <a:lnTo>
                      <a:pt x="857" y="2047877"/>
                    </a:lnTo>
                    <a:cubicBezTo>
                      <a:pt x="-3610" y="2068918"/>
                      <a:pt x="9821" y="2089597"/>
                      <a:pt x="30861" y="2094073"/>
                    </a:cubicBezTo>
                    <a:cubicBezTo>
                      <a:pt x="32404" y="2094416"/>
                      <a:pt x="33957" y="2094673"/>
                      <a:pt x="35529" y="2094835"/>
                    </a:cubicBezTo>
                    <a:lnTo>
                      <a:pt x="544640" y="2140365"/>
                    </a:lnTo>
                    <a:lnTo>
                      <a:pt x="548069" y="2140365"/>
                    </a:lnTo>
                    <a:cubicBezTo>
                      <a:pt x="567347" y="2140355"/>
                      <a:pt x="583731" y="2126277"/>
                      <a:pt x="586645" y="2107218"/>
                    </a:cubicBezTo>
                    <a:close/>
                  </a:path>
                </a:pathLst>
              </a:custGeom>
              <a:solidFill>
                <a:srgbClr val="2F2E41"/>
              </a:solidFill>
              <a:ln w="9525" cap="flat">
                <a:noFill/>
                <a:prstDash val="solid"/>
                <a:miter/>
              </a:ln>
            </p:spPr>
            <p:txBody>
              <a:bodyPr rtlCol="0" anchor="ctr"/>
              <a:lstStyle/>
              <a:p>
                <a:endParaRPr lang="zh-CN" altLang="en-US"/>
              </a:p>
            </p:txBody>
          </p:sp>
          <p:sp>
            <p:nvSpPr>
              <p:cNvPr id="38" name="iṧľïḍé">
                <a:extLst>
                  <a:ext uri="{FF2B5EF4-FFF2-40B4-BE49-F238E27FC236}">
                    <a16:creationId xmlns:a16="http://schemas.microsoft.com/office/drawing/2014/main" id="{8A75CFE5-9DD7-9095-52DF-16D5D9094D0E}"/>
                  </a:ext>
                </a:extLst>
              </p:cNvPr>
              <p:cNvSpPr/>
              <p:nvPr/>
            </p:nvSpPr>
            <p:spPr>
              <a:xfrm>
                <a:off x="8775823" y="2423451"/>
                <a:ext cx="176325" cy="174444"/>
              </a:xfrm>
              <a:custGeom>
                <a:avLst/>
                <a:gdLst>
                  <a:gd name="connsiteX0" fmla="*/ 53852 w 176325"/>
                  <a:gd name="connsiteY0" fmla="*/ 115723 h 174444"/>
                  <a:gd name="connsiteX1" fmla="*/ 11752 w 176325"/>
                  <a:gd name="connsiteY1" fmla="*/ 79147 h 174444"/>
                  <a:gd name="connsiteX2" fmla="*/ 3369 w 176325"/>
                  <a:gd name="connsiteY2" fmla="*/ 26283 h 174444"/>
                  <a:gd name="connsiteX3" fmla="*/ 70901 w 176325"/>
                  <a:gd name="connsiteY3" fmla="*/ 3137 h 174444"/>
                  <a:gd name="connsiteX4" fmla="*/ 132814 w 176325"/>
                  <a:gd name="connsiteY4" fmla="*/ 49334 h 174444"/>
                  <a:gd name="connsiteX5" fmla="*/ 172724 w 176325"/>
                  <a:gd name="connsiteY5" fmla="*/ 104674 h 174444"/>
                  <a:gd name="connsiteX6" fmla="*/ 157579 w 176325"/>
                  <a:gd name="connsiteY6" fmla="*/ 166967 h 174444"/>
                  <a:gd name="connsiteX7" fmla="*/ 94809 w 176325"/>
                  <a:gd name="connsiteY7" fmla="*/ 160776 h 174444"/>
                  <a:gd name="connsiteX8" fmla="*/ 55662 w 176325"/>
                  <a:gd name="connsiteY8" fmla="*/ 106388 h 17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25" h="174444">
                    <a:moveTo>
                      <a:pt x="53852" y="115723"/>
                    </a:moveTo>
                    <a:cubicBezTo>
                      <a:pt x="37840" y="106017"/>
                      <a:pt x="23600" y="93644"/>
                      <a:pt x="11752" y="79147"/>
                    </a:cubicBezTo>
                    <a:cubicBezTo>
                      <a:pt x="-31" y="64173"/>
                      <a:pt x="-3203" y="44161"/>
                      <a:pt x="3369" y="26283"/>
                    </a:cubicBezTo>
                    <a:cubicBezTo>
                      <a:pt x="14133" y="2566"/>
                      <a:pt x="46137" y="-4959"/>
                      <a:pt x="70901" y="3137"/>
                    </a:cubicBezTo>
                    <a:cubicBezTo>
                      <a:pt x="95667" y="11234"/>
                      <a:pt x="114717" y="30569"/>
                      <a:pt x="132814" y="49334"/>
                    </a:cubicBezTo>
                    <a:cubicBezTo>
                      <a:pt x="148816" y="65812"/>
                      <a:pt x="165199" y="83052"/>
                      <a:pt x="172724" y="104674"/>
                    </a:cubicBezTo>
                    <a:cubicBezTo>
                      <a:pt x="180249" y="126296"/>
                      <a:pt x="176343" y="153823"/>
                      <a:pt x="157579" y="166967"/>
                    </a:cubicBezTo>
                    <a:cubicBezTo>
                      <a:pt x="138815" y="180112"/>
                      <a:pt x="112621" y="174587"/>
                      <a:pt x="94809" y="160776"/>
                    </a:cubicBezTo>
                    <a:cubicBezTo>
                      <a:pt x="78055" y="145622"/>
                      <a:pt x="64711" y="127086"/>
                      <a:pt x="55662" y="106388"/>
                    </a:cubicBezTo>
                    <a:close/>
                  </a:path>
                </a:pathLst>
              </a:custGeom>
              <a:solidFill>
                <a:srgbClr val="2F2E41"/>
              </a:solidFill>
              <a:ln w="9525" cap="flat">
                <a:noFill/>
                <a:prstDash val="solid"/>
                <a:miter/>
              </a:ln>
            </p:spPr>
            <p:txBody>
              <a:bodyPr rtlCol="0" anchor="ctr"/>
              <a:lstStyle/>
              <a:p>
                <a:endParaRPr lang="zh-CN" altLang="en-US"/>
              </a:p>
            </p:txBody>
          </p:sp>
          <p:sp>
            <p:nvSpPr>
              <p:cNvPr id="39" name="iṥḷiďé">
                <a:extLst>
                  <a:ext uri="{FF2B5EF4-FFF2-40B4-BE49-F238E27FC236}">
                    <a16:creationId xmlns:a16="http://schemas.microsoft.com/office/drawing/2014/main" id="{071D9D5B-7804-BD06-25A9-8E84B9F2C089}"/>
                  </a:ext>
                </a:extLst>
              </p:cNvPr>
              <p:cNvSpPr/>
              <p:nvPr/>
            </p:nvSpPr>
            <p:spPr>
              <a:xfrm>
                <a:off x="8901683" y="2384572"/>
                <a:ext cx="345757" cy="1183992"/>
              </a:xfrm>
              <a:custGeom>
                <a:avLst/>
                <a:gdLst>
                  <a:gd name="connsiteX0" fmla="*/ 0 w 345757"/>
                  <a:gd name="connsiteY0" fmla="*/ 93927 h 1183992"/>
                  <a:gd name="connsiteX1" fmla="*/ 128588 w 345757"/>
                  <a:gd name="connsiteY1" fmla="*/ 1630 h 1183992"/>
                  <a:gd name="connsiteX2" fmla="*/ 255651 w 345757"/>
                  <a:gd name="connsiteY2" fmla="*/ 118025 h 1183992"/>
                  <a:gd name="connsiteX3" fmla="*/ 221361 w 345757"/>
                  <a:gd name="connsiteY3" fmla="*/ 487214 h 1183992"/>
                  <a:gd name="connsiteX4" fmla="*/ 124683 w 345757"/>
                  <a:gd name="connsiteY4" fmla="*/ 851450 h 1183992"/>
                  <a:gd name="connsiteX5" fmla="*/ 345757 w 345757"/>
                  <a:gd name="connsiteY5" fmla="*/ 1172062 h 1183992"/>
                  <a:gd name="connsiteX6" fmla="*/ 143542 w 345757"/>
                  <a:gd name="connsiteY6" fmla="*/ 1124437 h 1183992"/>
                  <a:gd name="connsiteX7" fmla="*/ 29242 w 345757"/>
                  <a:gd name="connsiteY7" fmla="*/ 682191 h 1183992"/>
                  <a:gd name="connsiteX8" fmla="*/ 148114 w 345757"/>
                  <a:gd name="connsiteY8" fmla="*/ 473784 h 1183992"/>
                  <a:gd name="connsiteX9" fmla="*/ 196310 w 345757"/>
                  <a:gd name="connsiteY9" fmla="*/ 244517 h 1183992"/>
                  <a:gd name="connsiteX10" fmla="*/ 14668 w 345757"/>
                  <a:gd name="connsiteY10" fmla="*/ 134313 h 118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757" h="1183992">
                    <a:moveTo>
                      <a:pt x="0" y="93927"/>
                    </a:moveTo>
                    <a:cubicBezTo>
                      <a:pt x="1143" y="33919"/>
                      <a:pt x="69532" y="-9038"/>
                      <a:pt x="128588" y="1630"/>
                    </a:cubicBezTo>
                    <a:cubicBezTo>
                      <a:pt x="187643" y="12298"/>
                      <a:pt x="233363" y="62590"/>
                      <a:pt x="255651" y="118025"/>
                    </a:cubicBezTo>
                    <a:cubicBezTo>
                      <a:pt x="303276" y="235373"/>
                      <a:pt x="267652" y="369104"/>
                      <a:pt x="221361" y="487214"/>
                    </a:cubicBezTo>
                    <a:cubicBezTo>
                      <a:pt x="175070" y="605324"/>
                      <a:pt x="117920" y="725339"/>
                      <a:pt x="124683" y="851450"/>
                    </a:cubicBezTo>
                    <a:cubicBezTo>
                      <a:pt x="134064" y="990753"/>
                      <a:pt x="218884" y="1113769"/>
                      <a:pt x="345757" y="1172062"/>
                    </a:cubicBezTo>
                    <a:cubicBezTo>
                      <a:pt x="279082" y="1202256"/>
                      <a:pt x="199549" y="1171014"/>
                      <a:pt x="143542" y="1124437"/>
                    </a:cubicBezTo>
                    <a:cubicBezTo>
                      <a:pt x="19717" y="1019662"/>
                      <a:pt x="-28766" y="833829"/>
                      <a:pt x="29242" y="682191"/>
                    </a:cubicBezTo>
                    <a:cubicBezTo>
                      <a:pt x="57817" y="607420"/>
                      <a:pt x="108585" y="543412"/>
                      <a:pt x="148114" y="473784"/>
                    </a:cubicBezTo>
                    <a:cubicBezTo>
                      <a:pt x="187643" y="404156"/>
                      <a:pt x="216694" y="321955"/>
                      <a:pt x="196310" y="244517"/>
                    </a:cubicBezTo>
                    <a:cubicBezTo>
                      <a:pt x="175927" y="167079"/>
                      <a:pt x="88964" y="104309"/>
                      <a:pt x="14668" y="134313"/>
                    </a:cubicBezTo>
                    <a:close/>
                  </a:path>
                </a:pathLst>
              </a:custGeom>
              <a:solidFill>
                <a:srgbClr val="2F2E41"/>
              </a:solidFill>
              <a:ln w="9525" cap="flat">
                <a:noFill/>
                <a:prstDash val="solid"/>
                <a:miter/>
              </a:ln>
            </p:spPr>
            <p:txBody>
              <a:bodyPr rtlCol="0" anchor="ctr"/>
              <a:lstStyle/>
              <a:p>
                <a:endParaRPr lang="zh-CN" altLang="en-US"/>
              </a:p>
            </p:txBody>
          </p:sp>
          <p:sp>
            <p:nvSpPr>
              <p:cNvPr id="40" name="iṥľiḋè">
                <a:extLst>
                  <a:ext uri="{FF2B5EF4-FFF2-40B4-BE49-F238E27FC236}">
                    <a16:creationId xmlns:a16="http://schemas.microsoft.com/office/drawing/2014/main" id="{7507FD31-0A07-0422-AEC4-473A786B3272}"/>
                  </a:ext>
                </a:extLst>
              </p:cNvPr>
              <p:cNvSpPr/>
              <p:nvPr/>
            </p:nvSpPr>
            <p:spPr>
              <a:xfrm>
                <a:off x="8439532" y="2450110"/>
                <a:ext cx="490954" cy="473674"/>
              </a:xfrm>
              <a:custGeom>
                <a:avLst/>
                <a:gdLst>
                  <a:gd name="connsiteX0" fmla="*/ 236218 w 490954"/>
                  <a:gd name="connsiteY0" fmla="*/ 333856 h 473674"/>
                  <a:gd name="connsiteX1" fmla="*/ 239552 w 490954"/>
                  <a:gd name="connsiteY1" fmla="*/ 233939 h 473674"/>
                  <a:gd name="connsiteX2" fmla="*/ 187164 w 490954"/>
                  <a:gd name="connsiteY2" fmla="*/ 220032 h 473674"/>
                  <a:gd name="connsiteX3" fmla="*/ 70292 w 490954"/>
                  <a:gd name="connsiteY3" fmla="*/ 212698 h 473674"/>
                  <a:gd name="connsiteX4" fmla="*/ 6666 w 490954"/>
                  <a:gd name="connsiteY4" fmla="*/ 155548 h 473674"/>
                  <a:gd name="connsiteX5" fmla="*/ 51433 w 490954"/>
                  <a:gd name="connsiteY5" fmla="*/ 26675 h 473674"/>
                  <a:gd name="connsiteX6" fmla="*/ 218311 w 490954"/>
                  <a:gd name="connsiteY6" fmla="*/ 23722 h 473674"/>
                  <a:gd name="connsiteX7" fmla="*/ 379760 w 490954"/>
                  <a:gd name="connsiteY7" fmla="*/ 42772 h 473674"/>
                  <a:gd name="connsiteX8" fmla="*/ 476439 w 490954"/>
                  <a:gd name="connsiteY8" fmla="*/ 178408 h 473674"/>
                  <a:gd name="connsiteX9" fmla="*/ 484440 w 490954"/>
                  <a:gd name="connsiteY9" fmla="*/ 322331 h 473674"/>
                  <a:gd name="connsiteX10" fmla="*/ 352042 w 490954"/>
                  <a:gd name="connsiteY10" fmla="*/ 468254 h 473674"/>
                  <a:gd name="connsiteX11" fmla="*/ 275842 w 490954"/>
                  <a:gd name="connsiteY11" fmla="*/ 457014 h 473674"/>
                  <a:gd name="connsiteX12" fmla="*/ 237266 w 490954"/>
                  <a:gd name="connsiteY12" fmla="*/ 400626 h 473674"/>
                  <a:gd name="connsiteX13" fmla="*/ 236218 w 490954"/>
                  <a:gd name="connsiteY13" fmla="*/ 333856 h 47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954" h="473674">
                    <a:moveTo>
                      <a:pt x="236218" y="333856"/>
                    </a:moveTo>
                    <a:cubicBezTo>
                      <a:pt x="254697" y="302423"/>
                      <a:pt x="273461" y="261275"/>
                      <a:pt x="239552" y="233939"/>
                    </a:cubicBezTo>
                    <a:cubicBezTo>
                      <a:pt x="224674" y="222451"/>
                      <a:pt x="205786" y="217432"/>
                      <a:pt x="187164" y="220032"/>
                    </a:cubicBezTo>
                    <a:cubicBezTo>
                      <a:pt x="149064" y="224604"/>
                      <a:pt x="107250" y="226509"/>
                      <a:pt x="70292" y="212698"/>
                    </a:cubicBezTo>
                    <a:cubicBezTo>
                      <a:pt x="42223" y="203040"/>
                      <a:pt x="19267" y="182418"/>
                      <a:pt x="6666" y="155548"/>
                    </a:cubicBezTo>
                    <a:cubicBezTo>
                      <a:pt x="-12384" y="110304"/>
                      <a:pt x="11523" y="55250"/>
                      <a:pt x="51433" y="26675"/>
                    </a:cubicBezTo>
                    <a:cubicBezTo>
                      <a:pt x="101401" y="-7787"/>
                      <a:pt x="167152" y="-8949"/>
                      <a:pt x="218311" y="23722"/>
                    </a:cubicBezTo>
                    <a:cubicBezTo>
                      <a:pt x="270032" y="862"/>
                      <a:pt x="332611" y="11054"/>
                      <a:pt x="379760" y="42772"/>
                    </a:cubicBezTo>
                    <a:cubicBezTo>
                      <a:pt x="426908" y="74490"/>
                      <a:pt x="458912" y="124592"/>
                      <a:pt x="476439" y="178408"/>
                    </a:cubicBezTo>
                    <a:cubicBezTo>
                      <a:pt x="492536" y="224690"/>
                      <a:pt x="495308" y="274553"/>
                      <a:pt x="484440" y="322331"/>
                    </a:cubicBezTo>
                    <a:cubicBezTo>
                      <a:pt x="466618" y="389587"/>
                      <a:pt x="417250" y="444003"/>
                      <a:pt x="352042" y="468254"/>
                    </a:cubicBezTo>
                    <a:cubicBezTo>
                      <a:pt x="326458" y="478398"/>
                      <a:pt x="297407" y="474112"/>
                      <a:pt x="275842" y="457014"/>
                    </a:cubicBezTo>
                    <a:cubicBezTo>
                      <a:pt x="258611" y="441612"/>
                      <a:pt x="245372" y="422267"/>
                      <a:pt x="237266" y="400626"/>
                    </a:cubicBezTo>
                    <a:cubicBezTo>
                      <a:pt x="230027" y="376909"/>
                      <a:pt x="226312" y="350525"/>
                      <a:pt x="236218" y="333856"/>
                    </a:cubicBezTo>
                    <a:close/>
                  </a:path>
                </a:pathLst>
              </a:custGeom>
              <a:solidFill>
                <a:srgbClr val="2F2E41"/>
              </a:solidFill>
              <a:ln w="9525" cap="flat">
                <a:noFill/>
                <a:prstDash val="solid"/>
                <a:miter/>
              </a:ln>
            </p:spPr>
            <p:txBody>
              <a:bodyPr rtlCol="0" anchor="ctr"/>
              <a:lstStyle/>
              <a:p>
                <a:endParaRPr lang="zh-CN" altLang="en-US"/>
              </a:p>
            </p:txBody>
          </p:sp>
          <p:sp>
            <p:nvSpPr>
              <p:cNvPr id="41" name="ïṧļïďê">
                <a:extLst>
                  <a:ext uri="{FF2B5EF4-FFF2-40B4-BE49-F238E27FC236}">
                    <a16:creationId xmlns:a16="http://schemas.microsoft.com/office/drawing/2014/main" id="{195AD2F9-95A3-404E-277F-362E9261A3F0}"/>
                  </a:ext>
                </a:extLst>
              </p:cNvPr>
              <p:cNvSpPr/>
              <p:nvPr/>
            </p:nvSpPr>
            <p:spPr>
              <a:xfrm>
                <a:off x="7864613" y="2903453"/>
                <a:ext cx="740938" cy="494126"/>
              </a:xfrm>
              <a:custGeom>
                <a:avLst/>
                <a:gdLst>
                  <a:gd name="connsiteX0" fmla="*/ 179821 w 740938"/>
                  <a:gd name="connsiteY0" fmla="*/ 70346 h 494126"/>
                  <a:gd name="connsiteX1" fmla="*/ 181821 w 740938"/>
                  <a:gd name="connsiteY1" fmla="*/ 84538 h 494126"/>
                  <a:gd name="connsiteX2" fmla="*/ 554058 w 740938"/>
                  <a:gd name="connsiteY2" fmla="*/ 299327 h 494126"/>
                  <a:gd name="connsiteX3" fmla="*/ 644546 w 740938"/>
                  <a:gd name="connsiteY3" fmla="*/ 247226 h 494126"/>
                  <a:gd name="connsiteX4" fmla="*/ 740938 w 740938"/>
                  <a:gd name="connsiteY4" fmla="*/ 373527 h 494126"/>
                  <a:gd name="connsiteX5" fmla="*/ 589777 w 740938"/>
                  <a:gd name="connsiteY5" fmla="*/ 481255 h 494126"/>
                  <a:gd name="connsiteX6" fmla="*/ 506624 w 740938"/>
                  <a:gd name="connsiteY6" fmla="*/ 479255 h 494126"/>
                  <a:gd name="connsiteX7" fmla="*/ 122766 w 740938"/>
                  <a:gd name="connsiteY7" fmla="*/ 176455 h 494126"/>
                  <a:gd name="connsiteX8" fmla="*/ 5714 w 740938"/>
                  <a:gd name="connsiteY8" fmla="*/ 122762 h 494126"/>
                  <a:gd name="connsiteX9" fmla="*/ 59406 w 740938"/>
                  <a:gd name="connsiteY9" fmla="*/ 5710 h 494126"/>
                  <a:gd name="connsiteX10" fmla="*/ 176458 w 740938"/>
                  <a:gd name="connsiteY10" fmla="*/ 59402 h 494126"/>
                  <a:gd name="connsiteX11" fmla="*/ 176487 w 740938"/>
                  <a:gd name="connsiteY11" fmla="*/ 59488 h 494126"/>
                  <a:gd name="connsiteX12" fmla="*/ 179726 w 740938"/>
                  <a:gd name="connsiteY12" fmla="*/ 70346 h 49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938" h="494126">
                    <a:moveTo>
                      <a:pt x="179821" y="70346"/>
                    </a:moveTo>
                    <a:cubicBezTo>
                      <a:pt x="180869" y="75013"/>
                      <a:pt x="181535" y="79767"/>
                      <a:pt x="181821" y="84538"/>
                    </a:cubicBezTo>
                    <a:lnTo>
                      <a:pt x="554058" y="299327"/>
                    </a:lnTo>
                    <a:lnTo>
                      <a:pt x="644546" y="247226"/>
                    </a:lnTo>
                    <a:lnTo>
                      <a:pt x="740938" y="373527"/>
                    </a:lnTo>
                    <a:lnTo>
                      <a:pt x="589777" y="481255"/>
                    </a:lnTo>
                    <a:cubicBezTo>
                      <a:pt x="564688" y="499133"/>
                      <a:pt x="530817" y="498314"/>
                      <a:pt x="506624" y="479255"/>
                    </a:cubicBezTo>
                    <a:lnTo>
                      <a:pt x="122766" y="176455"/>
                    </a:lnTo>
                    <a:cubicBezTo>
                      <a:pt x="75617" y="193952"/>
                      <a:pt x="23211" y="169911"/>
                      <a:pt x="5714" y="122762"/>
                    </a:cubicBezTo>
                    <a:cubicBezTo>
                      <a:pt x="-11784" y="75614"/>
                      <a:pt x="12257" y="23207"/>
                      <a:pt x="59406" y="5710"/>
                    </a:cubicBezTo>
                    <a:cubicBezTo>
                      <a:pt x="106554" y="-11778"/>
                      <a:pt x="158961" y="12253"/>
                      <a:pt x="176458" y="59402"/>
                    </a:cubicBezTo>
                    <a:cubicBezTo>
                      <a:pt x="176468" y="59431"/>
                      <a:pt x="176478" y="59459"/>
                      <a:pt x="176487" y="59488"/>
                    </a:cubicBezTo>
                    <a:cubicBezTo>
                      <a:pt x="177783" y="63041"/>
                      <a:pt x="178869" y="66670"/>
                      <a:pt x="179726" y="70346"/>
                    </a:cubicBezTo>
                    <a:close/>
                  </a:path>
                </a:pathLst>
              </a:custGeom>
              <a:solidFill>
                <a:srgbClr val="FFB8B8"/>
              </a:solidFill>
              <a:ln w="9525" cap="flat">
                <a:noFill/>
                <a:prstDash val="solid"/>
                <a:miter/>
              </a:ln>
            </p:spPr>
            <p:txBody>
              <a:bodyPr rtlCol="0" anchor="ctr"/>
              <a:lstStyle/>
              <a:p>
                <a:endParaRPr lang="zh-CN" altLang="en-US"/>
              </a:p>
            </p:txBody>
          </p:sp>
          <p:sp>
            <p:nvSpPr>
              <p:cNvPr id="42" name="íśľïdé">
                <a:extLst>
                  <a:ext uri="{FF2B5EF4-FFF2-40B4-BE49-F238E27FC236}">
                    <a16:creationId xmlns:a16="http://schemas.microsoft.com/office/drawing/2014/main" id="{6641057C-924C-9CF9-A885-D7246A2B746A}"/>
                  </a:ext>
                </a:extLst>
              </p:cNvPr>
              <p:cNvSpPr/>
              <p:nvPr/>
            </p:nvSpPr>
            <p:spPr>
              <a:xfrm>
                <a:off x="8422943" y="3035255"/>
                <a:ext cx="367515" cy="348724"/>
              </a:xfrm>
              <a:custGeom>
                <a:avLst/>
                <a:gdLst>
                  <a:gd name="connsiteX0" fmla="*/ 8205 w 367515"/>
                  <a:gd name="connsiteY0" fmla="*/ 177717 h 348724"/>
                  <a:gd name="connsiteX1" fmla="*/ 128506 w 367515"/>
                  <a:gd name="connsiteY1" fmla="*/ 333546 h 348724"/>
                  <a:gd name="connsiteX2" fmla="*/ 183141 w 367515"/>
                  <a:gd name="connsiteY2" fmla="*/ 340623 h 348724"/>
                  <a:gd name="connsiteX3" fmla="*/ 183180 w 367515"/>
                  <a:gd name="connsiteY3" fmla="*/ 340594 h 348724"/>
                  <a:gd name="connsiteX4" fmla="*/ 187370 w 367515"/>
                  <a:gd name="connsiteY4" fmla="*/ 336784 h 348724"/>
                  <a:gd name="connsiteX5" fmla="*/ 323578 w 367515"/>
                  <a:gd name="connsiteY5" fmla="*/ 195433 h 348724"/>
                  <a:gd name="connsiteX6" fmla="*/ 346295 w 367515"/>
                  <a:gd name="connsiteY6" fmla="*/ 43938 h 348724"/>
                  <a:gd name="connsiteX7" fmla="*/ 194800 w 367515"/>
                  <a:gd name="connsiteY7" fmla="*/ 21221 h 348724"/>
                  <a:gd name="connsiteX8" fmla="*/ 194228 w 367515"/>
                  <a:gd name="connsiteY8" fmla="*/ 21221 h 348724"/>
                  <a:gd name="connsiteX9" fmla="*/ 190800 w 367515"/>
                  <a:gd name="connsiteY9" fmla="*/ 23983 h 348724"/>
                  <a:gd name="connsiteX10" fmla="*/ 20016 w 367515"/>
                  <a:gd name="connsiteY10" fmla="*/ 119233 h 348724"/>
                  <a:gd name="connsiteX11" fmla="*/ 4928 w 367515"/>
                  <a:gd name="connsiteY11" fmla="*/ 172221 h 348724"/>
                  <a:gd name="connsiteX12" fmla="*/ 4967 w 367515"/>
                  <a:gd name="connsiteY12" fmla="*/ 172287 h 348724"/>
                  <a:gd name="connsiteX13" fmla="*/ 8110 w 367515"/>
                  <a:gd name="connsiteY13" fmla="*/ 177145 h 34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7515" h="348724">
                    <a:moveTo>
                      <a:pt x="8205" y="177717"/>
                    </a:moveTo>
                    <a:lnTo>
                      <a:pt x="128506" y="333546"/>
                    </a:lnTo>
                    <a:cubicBezTo>
                      <a:pt x="141641" y="350586"/>
                      <a:pt x="166101" y="353758"/>
                      <a:pt x="183141" y="340623"/>
                    </a:cubicBezTo>
                    <a:cubicBezTo>
                      <a:pt x="183151" y="340613"/>
                      <a:pt x="183170" y="340604"/>
                      <a:pt x="183180" y="340594"/>
                    </a:cubicBezTo>
                    <a:cubicBezTo>
                      <a:pt x="184684" y="339451"/>
                      <a:pt x="186094" y="338175"/>
                      <a:pt x="187370" y="336784"/>
                    </a:cubicBezTo>
                    <a:lnTo>
                      <a:pt x="323578" y="195433"/>
                    </a:lnTo>
                    <a:cubicBezTo>
                      <a:pt x="371688" y="159876"/>
                      <a:pt x="381852" y="92049"/>
                      <a:pt x="346295" y="43938"/>
                    </a:cubicBezTo>
                    <a:cubicBezTo>
                      <a:pt x="310738" y="-4173"/>
                      <a:pt x="242911" y="-14336"/>
                      <a:pt x="194800" y="21221"/>
                    </a:cubicBezTo>
                    <a:lnTo>
                      <a:pt x="194228" y="21221"/>
                    </a:lnTo>
                    <a:lnTo>
                      <a:pt x="190800" y="23983"/>
                    </a:lnTo>
                    <a:lnTo>
                      <a:pt x="20016" y="119233"/>
                    </a:lnTo>
                    <a:cubicBezTo>
                      <a:pt x="1214" y="129701"/>
                      <a:pt x="-5540" y="153418"/>
                      <a:pt x="4928" y="172221"/>
                    </a:cubicBezTo>
                    <a:cubicBezTo>
                      <a:pt x="4938" y="172240"/>
                      <a:pt x="4957" y="172268"/>
                      <a:pt x="4967" y="172287"/>
                    </a:cubicBezTo>
                    <a:cubicBezTo>
                      <a:pt x="5900" y="173973"/>
                      <a:pt x="6957" y="175602"/>
                      <a:pt x="8110" y="177145"/>
                    </a:cubicBezTo>
                    <a:close/>
                  </a:path>
                </a:pathLst>
              </a:custGeom>
              <a:solidFill>
                <a:srgbClr val="CBCBCB"/>
              </a:solidFill>
              <a:ln w="9525" cap="flat">
                <a:noFill/>
                <a:prstDash val="solid"/>
                <a:miter/>
              </a:ln>
            </p:spPr>
            <p:txBody>
              <a:bodyPr rtlCol="0" anchor="ctr"/>
              <a:lstStyle/>
              <a:p>
                <a:endParaRPr lang="zh-CN" altLang="en-US"/>
              </a:p>
            </p:txBody>
          </p:sp>
        </p:grpSp>
        <p:sp>
          <p:nvSpPr>
            <p:cNvPr id="27" name="iśḷïďè">
              <a:extLst>
                <a:ext uri="{FF2B5EF4-FFF2-40B4-BE49-F238E27FC236}">
                  <a16:creationId xmlns:a16="http://schemas.microsoft.com/office/drawing/2014/main" id="{27CEED67-9DAD-0FDF-3686-712FA1F08CF8}"/>
                </a:ext>
              </a:extLst>
            </p:cNvPr>
            <p:cNvSpPr/>
            <p:nvPr/>
          </p:nvSpPr>
          <p:spPr>
            <a:xfrm>
              <a:off x="6689725" y="5997984"/>
              <a:ext cx="3648075" cy="19050"/>
            </a:xfrm>
            <a:custGeom>
              <a:avLst/>
              <a:gdLst>
                <a:gd name="connsiteX0" fmla="*/ 3638550 w 3648075"/>
                <a:gd name="connsiteY0" fmla="*/ 19050 h 19050"/>
                <a:gd name="connsiteX1" fmla="*/ 9525 w 3648075"/>
                <a:gd name="connsiteY1" fmla="*/ 19050 h 19050"/>
                <a:gd name="connsiteX2" fmla="*/ 0 w 3648075"/>
                <a:gd name="connsiteY2" fmla="*/ 9525 h 19050"/>
                <a:gd name="connsiteX3" fmla="*/ 9525 w 3648075"/>
                <a:gd name="connsiteY3" fmla="*/ 0 h 19050"/>
                <a:gd name="connsiteX4" fmla="*/ 3638550 w 3648075"/>
                <a:gd name="connsiteY4" fmla="*/ 0 h 19050"/>
                <a:gd name="connsiteX5" fmla="*/ 3648075 w 3648075"/>
                <a:gd name="connsiteY5" fmla="*/ 9525 h 19050"/>
                <a:gd name="connsiteX6" fmla="*/ 3638550 w 3648075"/>
                <a:gd name="connsiteY6"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8075" h="19050">
                  <a:moveTo>
                    <a:pt x="3638550" y="19050"/>
                  </a:moveTo>
                  <a:lnTo>
                    <a:pt x="9525" y="19050"/>
                  </a:lnTo>
                  <a:cubicBezTo>
                    <a:pt x="4267" y="19050"/>
                    <a:pt x="0" y="14783"/>
                    <a:pt x="0" y="9525"/>
                  </a:cubicBezTo>
                  <a:cubicBezTo>
                    <a:pt x="0" y="4267"/>
                    <a:pt x="4267" y="0"/>
                    <a:pt x="9525" y="0"/>
                  </a:cubicBezTo>
                  <a:lnTo>
                    <a:pt x="3638550" y="0"/>
                  </a:lnTo>
                  <a:cubicBezTo>
                    <a:pt x="3643808" y="0"/>
                    <a:pt x="3648075" y="4267"/>
                    <a:pt x="3648075" y="9525"/>
                  </a:cubicBezTo>
                  <a:cubicBezTo>
                    <a:pt x="3648075" y="14783"/>
                    <a:pt x="3643808" y="19050"/>
                    <a:pt x="3638550" y="19050"/>
                  </a:cubicBezTo>
                  <a:close/>
                </a:path>
              </a:pathLst>
            </a:custGeom>
            <a:solidFill>
              <a:srgbClr val="CBCBCB"/>
            </a:solidFill>
            <a:ln w="9525" cap="flat">
              <a:noFill/>
              <a:prstDash val="solid"/>
              <a:miter/>
            </a:ln>
          </p:spPr>
          <p:txBody>
            <a:bodyPr rtlCol="0" anchor="ctr"/>
            <a:lstStyle/>
            <a:p>
              <a:endParaRPr lang="zh-CN" altLang="en-US"/>
            </a:p>
          </p:txBody>
        </p:sp>
      </p:grpSp>
    </p:spTree>
    <p:custDataLst>
      <p:tags r:id="rId2"/>
    </p:custDataLst>
    <p:extLst>
      <p:ext uri="{BB962C8B-B14F-4D97-AF65-F5344CB8AC3E}">
        <p14:creationId xmlns:p14="http://schemas.microsoft.com/office/powerpoint/2010/main" val="33107166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Text Box 6"/>
          <p:cNvSpPr txBox="1">
            <a:spLocks noChangeArrowheads="1"/>
          </p:cNvSpPr>
          <p:nvPr/>
        </p:nvSpPr>
        <p:spPr bwMode="auto">
          <a:xfrm>
            <a:off x="515938" y="1101750"/>
            <a:ext cx="3240088" cy="55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3</a:t>
            </a:r>
            <a:r>
              <a:rPr lang="zh-CN" altLang="en-US" sz="2400" b="1" dirty="0">
                <a:solidFill>
                  <a:srgbClr val="C00000"/>
                </a:solidFill>
                <a:latin typeface="+mj-ea"/>
                <a:ea typeface="+mj-ea"/>
              </a:rPr>
              <a:t>）</a:t>
            </a:r>
            <a:r>
              <a:rPr lang="en-US" altLang="zh-CN" sz="2400" b="1" dirty="0">
                <a:solidFill>
                  <a:srgbClr val="C00000"/>
                </a:solidFill>
                <a:latin typeface="+mj-ea"/>
                <a:ea typeface="+mj-ea"/>
              </a:rPr>
              <a:t>z</a:t>
            </a:r>
            <a:r>
              <a:rPr lang="zh-CN" altLang="en-US" sz="2400" b="1" dirty="0">
                <a:solidFill>
                  <a:srgbClr val="C00000"/>
                </a:solidFill>
                <a:latin typeface="+mj-ea"/>
                <a:ea typeface="+mj-ea"/>
              </a:rPr>
              <a:t>变换的性质</a:t>
            </a:r>
          </a:p>
        </p:txBody>
      </p:sp>
      <p:graphicFrame>
        <p:nvGraphicFramePr>
          <p:cNvPr id="4" name="Group 61"/>
          <p:cNvGraphicFramePr>
            <a:graphicFrameLocks noGrp="1"/>
          </p:cNvGraphicFramePr>
          <p:nvPr>
            <p:extLst>
              <p:ext uri="{D42A27DB-BD31-4B8C-83A1-F6EECF244321}">
                <p14:modId xmlns:p14="http://schemas.microsoft.com/office/powerpoint/2010/main" val="2326699236"/>
              </p:ext>
            </p:extLst>
          </p:nvPr>
        </p:nvGraphicFramePr>
        <p:xfrm>
          <a:off x="1847850" y="1881188"/>
          <a:ext cx="8424863" cy="4608512"/>
        </p:xfrm>
        <a:graphic>
          <a:graphicData uri="http://schemas.openxmlformats.org/drawingml/2006/table">
            <a:tbl>
              <a:tblPr/>
              <a:tblGrid>
                <a:gridCol w="1182688">
                  <a:extLst>
                    <a:ext uri="{9D8B030D-6E8A-4147-A177-3AD203B41FA5}">
                      <a16:colId xmlns:a16="http://schemas.microsoft.com/office/drawing/2014/main" val="20000"/>
                    </a:ext>
                  </a:extLst>
                </a:gridCol>
                <a:gridCol w="7242175">
                  <a:extLst>
                    <a:ext uri="{9D8B030D-6E8A-4147-A177-3AD203B41FA5}">
                      <a16:colId xmlns:a16="http://schemas.microsoft.com/office/drawing/2014/main" val="20001"/>
                    </a:ext>
                  </a:extLst>
                </a:gridCol>
              </a:tblGrid>
              <a:tr h="647679">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b="1" i="0" u="none" strike="noStrike" cap="none" normalizeH="0" baseline="0" dirty="0" smtClean="0">
                          <a:ln>
                            <a:noFill/>
                          </a:ln>
                          <a:solidFill>
                            <a:schemeClr val="tx1"/>
                          </a:solidFill>
                          <a:effectLst/>
                          <a:latin typeface="+mn-ea"/>
                          <a:ea typeface="+mn-ea"/>
                          <a:cs typeface="Times New Roman" pitchFamily="18" charset="0"/>
                        </a:rPr>
                        <a:t>                                                                                             </a:t>
                      </a:r>
                      <a:r>
                        <a:rPr kumimoji="0" lang="en-US" altLang="zh-CN" sz="1800" b="1" i="1" u="none" strike="noStrike" cap="none" normalizeH="0" baseline="0" dirty="0" smtClean="0">
                          <a:ln>
                            <a:noFill/>
                          </a:ln>
                          <a:solidFill>
                            <a:schemeClr val="tx1"/>
                          </a:solidFill>
                          <a:effectLst/>
                          <a:latin typeface="+mn-ea"/>
                          <a:ea typeface="+mn-ea"/>
                          <a:cs typeface="Times New Roman" pitchFamily="18" charset="0"/>
                        </a:rPr>
                        <a:t> a</a:t>
                      </a:r>
                      <a:r>
                        <a:rPr kumimoji="0" lang="zh-CN" altLang="en-US" sz="1800" b="1" i="1" u="none" strike="noStrike" cap="none" normalizeH="0" baseline="0" dirty="0" smtClean="0">
                          <a:ln>
                            <a:noFill/>
                          </a:ln>
                          <a:solidFill>
                            <a:schemeClr val="tx1"/>
                          </a:solidFill>
                          <a:effectLst/>
                          <a:latin typeface="+mn-ea"/>
                          <a:ea typeface="+mn-ea"/>
                          <a:cs typeface="Times New Roman" pitchFamily="18" charset="0"/>
                        </a:rPr>
                        <a:t>、</a:t>
                      </a:r>
                      <a:r>
                        <a:rPr kumimoji="0" lang="en-US" altLang="zh-CN" sz="1800" b="1" i="1" u="none" strike="noStrike" cap="none" normalizeH="0" baseline="0" dirty="0" smtClean="0">
                          <a:ln>
                            <a:noFill/>
                          </a:ln>
                          <a:solidFill>
                            <a:schemeClr val="tx1"/>
                          </a:solidFill>
                          <a:effectLst/>
                          <a:latin typeface="+mn-ea"/>
                          <a:ea typeface="+mn-ea"/>
                          <a:cs typeface="Times New Roman" pitchFamily="18" charset="0"/>
                        </a:rPr>
                        <a:t>b</a:t>
                      </a:r>
                      <a:r>
                        <a:rPr kumimoji="0" lang="zh-CN" altLang="en-US" sz="1800" b="1" i="0" u="none" strike="noStrike" cap="none" normalizeH="0" baseline="0" dirty="0" smtClean="0">
                          <a:ln>
                            <a:noFill/>
                          </a:ln>
                          <a:solidFill>
                            <a:schemeClr val="tx1"/>
                          </a:solidFill>
                          <a:effectLst/>
                          <a:latin typeface="+mn-ea"/>
                          <a:ea typeface="+mn-ea"/>
                          <a:cs typeface="Times New Roman" pitchFamily="18" charset="0"/>
                        </a:rPr>
                        <a:t>为常数</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10000"/>
                  </a:ext>
                </a:extLst>
              </a:tr>
              <a:tr h="6492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mn-ea"/>
                          <a:ea typeface="+mn-ea"/>
                        </a:rPr>
                        <a:t>线性性质</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000" b="1" i="0" u="none" strike="noStrike" cap="none" normalizeH="0" baseline="0" dirty="0" smtClean="0">
                        <a:ln>
                          <a:noFill/>
                        </a:ln>
                        <a:solidFill>
                          <a:schemeClr val="tx1"/>
                        </a:solidFill>
                        <a:effectLst/>
                        <a:latin typeface="+mn-ea"/>
                        <a:ea typeface="+mn-ea"/>
                        <a:cs typeface="Times New Roman" pitchFamily="18" charset="0"/>
                      </a:endParaRP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4735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mn-ea"/>
                          <a:ea typeface="+mn-ea"/>
                        </a:rPr>
                        <a:t>滞后性质</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10000"/>
                        <a:lumOff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000" b="1" i="0" u="none" strike="noStrike" cap="none" normalizeH="0" baseline="0" dirty="0" smtClean="0">
                        <a:ln>
                          <a:noFill/>
                        </a:ln>
                        <a:solidFill>
                          <a:schemeClr val="tx1"/>
                        </a:solidFill>
                        <a:effectLst/>
                        <a:latin typeface="+mn-ea"/>
                        <a:ea typeface="+mn-ea"/>
                        <a:cs typeface="Times New Roman" pitchFamily="18" charset="0"/>
                      </a:endParaRP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10000"/>
                        <a:lumOff val="90000"/>
                      </a:schemeClr>
                    </a:solidFill>
                  </a:tcPr>
                </a:tc>
                <a:extLst>
                  <a:ext uri="{0D108BD9-81ED-4DB2-BD59-A6C34878D82A}">
                    <a16:rowId xmlns:a16="http://schemas.microsoft.com/office/drawing/2014/main" val="10002"/>
                  </a:ext>
                </a:extLst>
              </a:tr>
              <a:tr h="64671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mn-ea"/>
                          <a:ea typeface="+mn-ea"/>
                        </a:rPr>
                        <a:t>超前性质</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10000"/>
                        <a:lumOff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000" b="1" i="0" u="none" strike="noStrike" cap="none" normalizeH="0" baseline="0" dirty="0" smtClean="0">
                        <a:ln>
                          <a:noFill/>
                        </a:ln>
                        <a:solidFill>
                          <a:srgbClr val="FF0000"/>
                        </a:solidFill>
                        <a:effectLst/>
                        <a:latin typeface="+mn-ea"/>
                        <a:ea typeface="+mn-ea"/>
                        <a:cs typeface="Times New Roman" pitchFamily="18" charset="0"/>
                      </a:endParaRP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10000"/>
                        <a:lumOff val="90000"/>
                      </a:schemeClr>
                    </a:solidFill>
                  </a:tcPr>
                </a:tc>
                <a:extLst>
                  <a:ext uri="{0D108BD9-81ED-4DB2-BD59-A6C34878D82A}">
                    <a16:rowId xmlns:a16="http://schemas.microsoft.com/office/drawing/2014/main" val="10003"/>
                  </a:ext>
                </a:extLst>
              </a:tr>
              <a:tr h="64606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mn-ea"/>
                          <a:ea typeface="+mn-ea"/>
                        </a:rPr>
                        <a:t>终值性质</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10000"/>
                        <a:lumOff val="9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zh-CN" sz="2000" b="1" i="0" u="none" strike="noStrike" cap="none" normalizeH="0" baseline="-25000" dirty="0" smtClean="0">
                        <a:ln>
                          <a:noFill/>
                        </a:ln>
                        <a:solidFill>
                          <a:schemeClr val="tx1"/>
                        </a:solidFill>
                        <a:effectLst/>
                        <a:latin typeface="+mn-ea"/>
                        <a:ea typeface="+mn-ea"/>
                        <a:cs typeface="Times New Roman" pitchFamily="18" charset="0"/>
                      </a:endParaRP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10000"/>
                        <a:lumOff val="90000"/>
                      </a:schemeClr>
                    </a:solidFill>
                  </a:tcPr>
                </a:tc>
                <a:extLst>
                  <a:ext uri="{0D108BD9-81ED-4DB2-BD59-A6C34878D82A}">
                    <a16:rowId xmlns:a16="http://schemas.microsoft.com/office/drawing/2014/main" val="10004"/>
                  </a:ext>
                </a:extLst>
              </a:tr>
              <a:tr h="65137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mn-ea"/>
                          <a:ea typeface="+mn-ea"/>
                        </a:rPr>
                        <a:t>移位性质</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1800" b="1" i="0" u="none" strike="noStrike" cap="none" normalizeH="0" baseline="0" dirty="0" smtClean="0">
                        <a:ln>
                          <a:noFill/>
                        </a:ln>
                        <a:solidFill>
                          <a:schemeClr val="tx1"/>
                        </a:solidFill>
                        <a:effectLst/>
                        <a:latin typeface="+mn-ea"/>
                        <a:ea typeface="+mn-ea"/>
                      </a:endParaRP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72005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b="1" i="0" u="none" strike="noStrike" cap="none" normalizeH="0" baseline="0" smtClean="0">
                          <a:ln>
                            <a:noFill/>
                          </a:ln>
                          <a:solidFill>
                            <a:schemeClr val="tx1"/>
                          </a:solidFill>
                          <a:effectLst/>
                          <a:latin typeface="+mn-ea"/>
                          <a:ea typeface="+mn-ea"/>
                        </a:rPr>
                        <a:t>卷积性质</a:t>
                      </a: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1" i="0" u="none" strike="noStrike" cap="none" normalizeH="0" baseline="0" dirty="0" smtClean="0">
                        <a:ln>
                          <a:noFill/>
                        </a:ln>
                        <a:solidFill>
                          <a:schemeClr val="tx1"/>
                        </a:solidFill>
                        <a:effectLst/>
                        <a:latin typeface="+mn-ea"/>
                        <a:ea typeface="+mn-ea"/>
                      </a:endParaRPr>
                    </a:p>
                  </a:txBody>
                  <a:tcPr marT="45719" marB="4571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graphicFrame>
        <p:nvGraphicFramePr>
          <p:cNvPr id="5" name="Object 58"/>
          <p:cNvGraphicFramePr>
            <a:graphicFrameLocks noChangeAspect="1"/>
          </p:cNvGraphicFramePr>
          <p:nvPr>
            <p:extLst>
              <p:ext uri="{D42A27DB-BD31-4B8C-83A1-F6EECF244321}">
                <p14:modId xmlns:p14="http://schemas.microsoft.com/office/powerpoint/2010/main" val="1093548643"/>
              </p:ext>
            </p:extLst>
          </p:nvPr>
        </p:nvGraphicFramePr>
        <p:xfrm>
          <a:off x="5448300" y="5265738"/>
          <a:ext cx="2374900" cy="395288"/>
        </p:xfrm>
        <a:graphic>
          <a:graphicData uri="http://schemas.openxmlformats.org/presentationml/2006/ole">
            <mc:AlternateContent xmlns:mc="http://schemas.openxmlformats.org/markup-compatibility/2006">
              <mc:Choice xmlns:v="urn:schemas-microsoft-com:vml" Requires="v">
                <p:oleObj spid="_x0000_s10440" name="公式" r:id="rId3" imgW="1371600" imgH="228600" progId="Equation.3">
                  <p:embed/>
                </p:oleObj>
              </mc:Choice>
              <mc:Fallback>
                <p:oleObj name="公式" r:id="rId3" imgW="1371600" imgH="228600" progId="Equation.3">
                  <p:embed/>
                  <p:pic>
                    <p:nvPicPr>
                      <p:cNvPr id="9218" name="Object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8300" y="5265738"/>
                        <a:ext cx="2374900" cy="395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60"/>
          <p:cNvGraphicFramePr>
            <a:graphicFrameLocks noChangeAspect="1"/>
          </p:cNvGraphicFramePr>
          <p:nvPr>
            <p:extLst>
              <p:ext uri="{D42A27DB-BD31-4B8C-83A1-F6EECF244321}">
                <p14:modId xmlns:p14="http://schemas.microsoft.com/office/powerpoint/2010/main" val="2050949123"/>
              </p:ext>
            </p:extLst>
          </p:nvPr>
        </p:nvGraphicFramePr>
        <p:xfrm>
          <a:off x="3503613" y="5768976"/>
          <a:ext cx="6305550" cy="654050"/>
        </p:xfrm>
        <a:graphic>
          <a:graphicData uri="http://schemas.openxmlformats.org/presentationml/2006/ole">
            <mc:AlternateContent xmlns:mc="http://schemas.openxmlformats.org/markup-compatibility/2006">
              <mc:Choice xmlns:v="urn:schemas-microsoft-com:vml" Requires="v">
                <p:oleObj spid="_x0000_s10441" name="公式" r:id="rId5" imgW="4165600" imgH="431800" progId="Equation.3">
                  <p:embed/>
                </p:oleObj>
              </mc:Choice>
              <mc:Fallback>
                <p:oleObj name="公式" r:id="rId5" imgW="4165600" imgH="431800" progId="Equation.3">
                  <p:embed/>
                  <p:pic>
                    <p:nvPicPr>
                      <p:cNvPr id="9219" name="Object 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3613" y="5768976"/>
                        <a:ext cx="63055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32"/>
          <p:cNvGraphicFramePr>
            <a:graphicFrameLocks noChangeAspect="1"/>
          </p:cNvGraphicFramePr>
          <p:nvPr>
            <p:extLst>
              <p:ext uri="{D42A27DB-BD31-4B8C-83A1-F6EECF244321}">
                <p14:modId xmlns:p14="http://schemas.microsoft.com/office/powerpoint/2010/main" val="2368853039"/>
              </p:ext>
            </p:extLst>
          </p:nvPr>
        </p:nvGraphicFramePr>
        <p:xfrm>
          <a:off x="3154363" y="2025651"/>
          <a:ext cx="5318125" cy="360362"/>
        </p:xfrm>
        <a:graphic>
          <a:graphicData uri="http://schemas.openxmlformats.org/presentationml/2006/ole">
            <mc:AlternateContent xmlns:mc="http://schemas.openxmlformats.org/markup-compatibility/2006">
              <mc:Choice xmlns:v="urn:schemas-microsoft-com:vml" Requires="v">
                <p:oleObj spid="_x0000_s10442" name="公式" r:id="rId7" imgW="2438280" imgH="164880" progId="Equations">
                  <p:embed/>
                </p:oleObj>
              </mc:Choice>
              <mc:Fallback>
                <p:oleObj name="公式" r:id="rId7" imgW="2438280" imgH="164880" progId="Equations">
                  <p:embed/>
                  <p:pic>
                    <p:nvPicPr>
                      <p:cNvPr id="9220" name="Object 3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54363" y="2025651"/>
                        <a:ext cx="5318125"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5"/>
          <p:cNvGraphicFramePr>
            <a:graphicFrameLocks noChangeAspect="1"/>
          </p:cNvGraphicFramePr>
          <p:nvPr>
            <p:extLst>
              <p:ext uri="{D42A27DB-BD31-4B8C-83A1-F6EECF244321}">
                <p14:modId xmlns:p14="http://schemas.microsoft.com/office/powerpoint/2010/main" val="3894503718"/>
              </p:ext>
            </p:extLst>
          </p:nvPr>
        </p:nvGraphicFramePr>
        <p:xfrm>
          <a:off x="4727575" y="2673351"/>
          <a:ext cx="3211513" cy="360362"/>
        </p:xfrm>
        <a:graphic>
          <a:graphicData uri="http://schemas.openxmlformats.org/presentationml/2006/ole">
            <mc:AlternateContent xmlns:mc="http://schemas.openxmlformats.org/markup-compatibility/2006">
              <mc:Choice xmlns:v="urn:schemas-microsoft-com:vml" Requires="v">
                <p:oleObj spid="_x0000_s10443" name="公式" r:id="rId9" imgW="1473120" imgH="164880" progId="Equations">
                  <p:embed/>
                </p:oleObj>
              </mc:Choice>
              <mc:Fallback>
                <p:oleObj name="公式" r:id="rId9" imgW="1473120" imgH="164880" progId="Equations">
                  <p:embed/>
                  <p:pic>
                    <p:nvPicPr>
                      <p:cNvPr id="922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27575" y="2673351"/>
                        <a:ext cx="3211513"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34"/>
          <p:cNvGraphicFramePr>
            <a:graphicFrameLocks noChangeAspect="1"/>
          </p:cNvGraphicFramePr>
          <p:nvPr>
            <p:extLst>
              <p:ext uri="{D42A27DB-BD31-4B8C-83A1-F6EECF244321}">
                <p14:modId xmlns:p14="http://schemas.microsoft.com/office/powerpoint/2010/main" val="2532421424"/>
              </p:ext>
            </p:extLst>
          </p:nvPr>
        </p:nvGraphicFramePr>
        <p:xfrm>
          <a:off x="3648075" y="3321051"/>
          <a:ext cx="2103438" cy="415925"/>
        </p:xfrm>
        <a:graphic>
          <a:graphicData uri="http://schemas.openxmlformats.org/presentationml/2006/ole">
            <mc:AlternateContent xmlns:mc="http://schemas.openxmlformats.org/markup-compatibility/2006">
              <mc:Choice xmlns:v="urn:schemas-microsoft-com:vml" Requires="v">
                <p:oleObj spid="_x0000_s10444" name="公式" r:id="rId11" imgW="965160" imgH="190440" progId="Equations">
                  <p:embed/>
                </p:oleObj>
              </mc:Choice>
              <mc:Fallback>
                <p:oleObj name="公式" r:id="rId11" imgW="965160" imgH="190440" progId="Equations">
                  <p:embed/>
                  <p:pic>
                    <p:nvPicPr>
                      <p:cNvPr id="9222" name="Object 3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48075" y="3321051"/>
                        <a:ext cx="2103438"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7"/>
          <p:cNvGraphicFramePr>
            <a:graphicFrameLocks noChangeAspect="1"/>
          </p:cNvGraphicFramePr>
          <p:nvPr>
            <p:extLst>
              <p:ext uri="{D42A27DB-BD31-4B8C-83A1-F6EECF244321}">
                <p14:modId xmlns:p14="http://schemas.microsoft.com/office/powerpoint/2010/main" val="1075716586"/>
              </p:ext>
            </p:extLst>
          </p:nvPr>
        </p:nvGraphicFramePr>
        <p:xfrm>
          <a:off x="3648075" y="3970338"/>
          <a:ext cx="1992313" cy="415925"/>
        </p:xfrm>
        <a:graphic>
          <a:graphicData uri="http://schemas.openxmlformats.org/presentationml/2006/ole">
            <mc:AlternateContent xmlns:mc="http://schemas.openxmlformats.org/markup-compatibility/2006">
              <mc:Choice xmlns:v="urn:schemas-microsoft-com:vml" Requires="v">
                <p:oleObj spid="_x0000_s10445" name="公式" r:id="rId13" imgW="914400" imgH="190440" progId="Equations">
                  <p:embed/>
                </p:oleObj>
              </mc:Choice>
              <mc:Fallback>
                <p:oleObj name="公式" r:id="rId13" imgW="914400" imgH="190440" progId="Equations">
                  <p:embed/>
                  <p:pic>
                    <p:nvPicPr>
                      <p:cNvPr id="9223"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48075" y="3970338"/>
                        <a:ext cx="1992313" cy="41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36"/>
          <p:cNvGraphicFramePr>
            <a:graphicFrameLocks noChangeAspect="1"/>
          </p:cNvGraphicFramePr>
          <p:nvPr>
            <p:extLst>
              <p:ext uri="{D42A27DB-BD31-4B8C-83A1-F6EECF244321}">
                <p14:modId xmlns:p14="http://schemas.microsoft.com/office/powerpoint/2010/main" val="2811266859"/>
              </p:ext>
            </p:extLst>
          </p:nvPr>
        </p:nvGraphicFramePr>
        <p:xfrm>
          <a:off x="4583113" y="4545013"/>
          <a:ext cx="3708400" cy="525463"/>
        </p:xfrm>
        <a:graphic>
          <a:graphicData uri="http://schemas.openxmlformats.org/presentationml/2006/ole">
            <mc:AlternateContent xmlns:mc="http://schemas.openxmlformats.org/markup-compatibility/2006">
              <mc:Choice xmlns:v="urn:schemas-microsoft-com:vml" Requires="v">
                <p:oleObj spid="_x0000_s10446" name="公式" r:id="rId15" imgW="1701720" imgH="241200" progId="Equations">
                  <p:embed/>
                </p:oleObj>
              </mc:Choice>
              <mc:Fallback>
                <p:oleObj name="公式" r:id="rId15" imgW="1701720" imgH="241200" progId="Equations">
                  <p:embed/>
                  <p:pic>
                    <p:nvPicPr>
                      <p:cNvPr id="9224" name="Object 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83113" y="4545013"/>
                        <a:ext cx="3708400" cy="525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37"/>
          <p:cNvGraphicFramePr>
            <a:graphicFrameLocks noChangeAspect="1"/>
          </p:cNvGraphicFramePr>
          <p:nvPr>
            <p:extLst>
              <p:ext uri="{D42A27DB-BD31-4B8C-83A1-F6EECF244321}">
                <p14:modId xmlns:p14="http://schemas.microsoft.com/office/powerpoint/2010/main" val="3275945992"/>
              </p:ext>
            </p:extLst>
          </p:nvPr>
        </p:nvGraphicFramePr>
        <p:xfrm>
          <a:off x="6532563" y="4041776"/>
          <a:ext cx="3209925" cy="333375"/>
        </p:xfrm>
        <a:graphic>
          <a:graphicData uri="http://schemas.openxmlformats.org/presentationml/2006/ole">
            <mc:AlternateContent xmlns:mc="http://schemas.openxmlformats.org/markup-compatibility/2006">
              <mc:Choice xmlns:v="urn:schemas-microsoft-com:vml" Requires="v">
                <p:oleObj spid="_x0000_s10447" name="公式" r:id="rId17" imgW="1473120" imgH="152280" progId="Equations">
                  <p:embed/>
                </p:oleObj>
              </mc:Choice>
              <mc:Fallback>
                <p:oleObj name="公式" r:id="rId17" imgW="1473120" imgH="152280" progId="Equations">
                  <p:embed/>
                  <p:pic>
                    <p:nvPicPr>
                      <p:cNvPr id="9225" name="Object 3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532563" y="4041776"/>
                        <a:ext cx="3209925"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38"/>
          <p:cNvGraphicFramePr>
            <a:graphicFrameLocks noChangeAspect="1"/>
          </p:cNvGraphicFramePr>
          <p:nvPr>
            <p:extLst>
              <p:ext uri="{D42A27DB-BD31-4B8C-83A1-F6EECF244321}">
                <p14:modId xmlns:p14="http://schemas.microsoft.com/office/powerpoint/2010/main" val="1508551984"/>
              </p:ext>
            </p:extLst>
          </p:nvPr>
        </p:nvGraphicFramePr>
        <p:xfrm>
          <a:off x="7358063" y="3379788"/>
          <a:ext cx="1549400" cy="361950"/>
        </p:xfrm>
        <a:graphic>
          <a:graphicData uri="http://schemas.openxmlformats.org/presentationml/2006/ole">
            <mc:AlternateContent xmlns:mc="http://schemas.openxmlformats.org/markup-compatibility/2006">
              <mc:Choice xmlns:v="urn:schemas-microsoft-com:vml" Requires="v">
                <p:oleObj spid="_x0000_s10448" name="公式" r:id="rId19" imgW="711000" imgH="164880" progId="Equations">
                  <p:embed/>
                </p:oleObj>
              </mc:Choice>
              <mc:Fallback>
                <p:oleObj name="公式" r:id="rId19" imgW="711000" imgH="164880" progId="Equations">
                  <p:embed/>
                  <p:pic>
                    <p:nvPicPr>
                      <p:cNvPr id="9226" name="Object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358063" y="3379788"/>
                        <a:ext cx="1549400"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866233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Text Box 6"/>
          <p:cNvSpPr txBox="1">
            <a:spLocks noChangeArrowheads="1"/>
          </p:cNvSpPr>
          <p:nvPr/>
        </p:nvSpPr>
        <p:spPr bwMode="auto">
          <a:xfrm>
            <a:off x="520700" y="1108869"/>
            <a:ext cx="7632700" cy="553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4</a:t>
            </a:r>
            <a:r>
              <a:rPr lang="zh-CN" altLang="en-US" sz="2400" b="1" dirty="0">
                <a:solidFill>
                  <a:srgbClr val="C00000"/>
                </a:solidFill>
                <a:latin typeface="+mj-ea"/>
                <a:ea typeface="+mj-ea"/>
              </a:rPr>
              <a:t>）</a:t>
            </a:r>
            <a:r>
              <a:rPr lang="en-US" altLang="zh-CN" sz="2400" b="1" dirty="0">
                <a:solidFill>
                  <a:srgbClr val="C00000"/>
                </a:solidFill>
                <a:latin typeface="+mj-ea"/>
                <a:ea typeface="+mj-ea"/>
              </a:rPr>
              <a:t>z</a:t>
            </a:r>
            <a:r>
              <a:rPr lang="zh-CN" altLang="en-US" sz="2400" b="1" dirty="0">
                <a:solidFill>
                  <a:srgbClr val="C00000"/>
                </a:solidFill>
                <a:latin typeface="+mj-ea"/>
                <a:ea typeface="+mj-ea"/>
              </a:rPr>
              <a:t>反变换</a:t>
            </a:r>
          </a:p>
        </p:txBody>
      </p:sp>
      <p:graphicFrame>
        <p:nvGraphicFramePr>
          <p:cNvPr id="4" name="Object 7"/>
          <p:cNvGraphicFramePr>
            <a:graphicFrameLocks noChangeAspect="1"/>
          </p:cNvGraphicFramePr>
          <p:nvPr>
            <p:extLst>
              <p:ext uri="{D42A27DB-BD31-4B8C-83A1-F6EECF244321}">
                <p14:modId xmlns:p14="http://schemas.microsoft.com/office/powerpoint/2010/main" val="1531631997"/>
              </p:ext>
            </p:extLst>
          </p:nvPr>
        </p:nvGraphicFramePr>
        <p:xfrm>
          <a:off x="5006975" y="2370522"/>
          <a:ext cx="2079625" cy="450850"/>
        </p:xfrm>
        <a:graphic>
          <a:graphicData uri="http://schemas.openxmlformats.org/presentationml/2006/ole">
            <mc:AlternateContent xmlns:mc="http://schemas.openxmlformats.org/markup-compatibility/2006">
              <mc:Choice xmlns:v="urn:schemas-microsoft-com:vml" Requires="v">
                <p:oleObj spid="_x0000_s11358" name="公式" r:id="rId3" imgW="1054100" imgH="228600" progId="Equation.3">
                  <p:embed/>
                </p:oleObj>
              </mc:Choice>
              <mc:Fallback>
                <p:oleObj name="公式" r:id="rId3" imgW="1054100" imgH="228600" progId="Equation.3">
                  <p:embed/>
                  <p:pic>
                    <p:nvPicPr>
                      <p:cNvPr id="1024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6975" y="2370522"/>
                        <a:ext cx="2079625"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9"/>
          <p:cNvSpPr txBox="1">
            <a:spLocks noChangeArrowheads="1"/>
          </p:cNvSpPr>
          <p:nvPr/>
        </p:nvSpPr>
        <p:spPr bwMode="auto">
          <a:xfrm>
            <a:off x="1316038" y="1779425"/>
            <a:ext cx="82978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smtClean="0">
                <a:latin typeface="+mn-ea"/>
                <a:ea typeface="+mn-ea"/>
                <a:cs typeface="Times New Roman" panose="02020603050405020304" pitchFamily="18" charset="0"/>
              </a:rPr>
              <a:t>将 </a:t>
            </a:r>
            <a:r>
              <a:rPr lang="en-US" altLang="zh-CN" sz="2000" b="1" dirty="0" smtClean="0">
                <a:latin typeface="+mj-ea"/>
                <a:ea typeface="+mj-ea"/>
                <a:cs typeface="Times New Roman" panose="02020603050405020304" pitchFamily="18" charset="0"/>
              </a:rPr>
              <a:t>Y(z) </a:t>
            </a:r>
            <a:r>
              <a:rPr lang="zh-CN" altLang="en-US" sz="2000" dirty="0" smtClean="0">
                <a:latin typeface="+mn-ea"/>
                <a:ea typeface="+mn-ea"/>
                <a:cs typeface="Times New Roman" panose="02020603050405020304" pitchFamily="18" charset="0"/>
              </a:rPr>
              <a:t>转换</a:t>
            </a:r>
            <a:r>
              <a:rPr lang="zh-CN" altLang="en-US" sz="2000" dirty="0">
                <a:latin typeface="+mn-ea"/>
                <a:ea typeface="+mn-ea"/>
                <a:cs typeface="Times New Roman" panose="02020603050405020304" pitchFamily="18" charset="0"/>
              </a:rPr>
              <a:t>为</a:t>
            </a:r>
            <a:r>
              <a:rPr lang="zh-CN" altLang="en-US" sz="2000" dirty="0" smtClean="0">
                <a:latin typeface="+mn-ea"/>
                <a:ea typeface="+mn-ea"/>
                <a:cs typeface="Times New Roman" panose="02020603050405020304" pitchFamily="18" charset="0"/>
              </a:rPr>
              <a:t>离散信号 </a:t>
            </a:r>
            <a:r>
              <a:rPr lang="en-US" altLang="zh-CN" sz="2000" b="1" dirty="0" smtClean="0">
                <a:latin typeface="+mj-ea"/>
                <a:ea typeface="+mj-ea"/>
                <a:cs typeface="Times New Roman" panose="02020603050405020304" pitchFamily="18" charset="0"/>
              </a:rPr>
              <a:t>y</a:t>
            </a:r>
            <a:r>
              <a:rPr lang="en-US" altLang="zh-CN" sz="2000" b="1" baseline="30000"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操作或过程，</a:t>
            </a:r>
            <a:r>
              <a:rPr lang="zh-CN" altLang="en-US" sz="2000" dirty="0" smtClean="0">
                <a:latin typeface="+mn-ea"/>
                <a:ea typeface="+mn-ea"/>
                <a:cs typeface="Times New Roman" panose="02020603050405020304" pitchFamily="18" charset="0"/>
              </a:rPr>
              <a:t>称为 </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反</a:t>
            </a:r>
            <a:r>
              <a:rPr lang="zh-CN" altLang="en-US" sz="2000" dirty="0">
                <a:latin typeface="+mn-ea"/>
                <a:ea typeface="+mn-ea"/>
                <a:cs typeface="Times New Roman" panose="02020603050405020304" pitchFamily="18" charset="0"/>
              </a:rPr>
              <a:t>变换，即</a:t>
            </a:r>
          </a:p>
        </p:txBody>
      </p:sp>
      <p:sp>
        <p:nvSpPr>
          <p:cNvPr id="6" name="Text Box 10"/>
          <p:cNvSpPr txBox="1">
            <a:spLocks noChangeArrowheads="1"/>
          </p:cNvSpPr>
          <p:nvPr/>
        </p:nvSpPr>
        <p:spPr bwMode="auto">
          <a:xfrm>
            <a:off x="1316038" y="2889250"/>
            <a:ext cx="7775575" cy="1646238"/>
          </a:xfrm>
          <a:prstGeom prst="rect">
            <a:avLst/>
          </a:prstGeom>
          <a:noFill/>
          <a:ln w="9525">
            <a:noFill/>
            <a:miter lim="800000"/>
            <a:headEnd/>
            <a:tailEnd/>
          </a:ln>
        </p:spPr>
        <p:txBody>
          <a:bodyPr>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3</a:t>
            </a:r>
            <a:r>
              <a:rPr lang="zh-CN" altLang="en-US" sz="2000" dirty="0">
                <a:latin typeface="+mn-ea"/>
              </a:rPr>
              <a:t>：计算以下函数</a:t>
            </a:r>
            <a:r>
              <a:rPr lang="zh-CN" altLang="en-US" sz="2000" dirty="0" smtClean="0">
                <a:latin typeface="+mn-ea"/>
              </a:rPr>
              <a:t>的 </a:t>
            </a:r>
            <a:r>
              <a:rPr lang="en-US" altLang="zh-CN" sz="2000" b="1" dirty="0" smtClean="0">
                <a:latin typeface="+mj-ea"/>
                <a:ea typeface="+mj-ea"/>
              </a:rPr>
              <a:t>z </a:t>
            </a:r>
            <a:r>
              <a:rPr lang="zh-CN" altLang="en-US" sz="2000" dirty="0" smtClean="0">
                <a:latin typeface="+mn-ea"/>
              </a:rPr>
              <a:t>反</a:t>
            </a:r>
            <a:r>
              <a:rPr lang="zh-CN" altLang="en-US" sz="2000" dirty="0">
                <a:latin typeface="+mn-ea"/>
              </a:rPr>
              <a:t>变换</a:t>
            </a:r>
          </a:p>
          <a:p>
            <a:pPr>
              <a:lnSpc>
                <a:spcPct val="135000"/>
              </a:lnSpc>
              <a:spcBef>
                <a:spcPct val="50000"/>
              </a:spcBef>
              <a:defRPr/>
            </a:pPr>
            <a:endParaRPr lang="zh-CN" altLang="en-US" sz="2000" dirty="0">
              <a:latin typeface="+mn-ea"/>
            </a:endParaRPr>
          </a:p>
          <a:p>
            <a:pPr>
              <a:lnSpc>
                <a:spcPct val="135000"/>
              </a:lnSpc>
              <a:spcBef>
                <a:spcPct val="50000"/>
              </a:spcBef>
              <a:defRPr/>
            </a:pPr>
            <a:r>
              <a:rPr lang="zh-CN" altLang="en-US" sz="2000" dirty="0">
                <a:latin typeface="+mn-ea"/>
              </a:rPr>
              <a:t>解：</a:t>
            </a:r>
            <a:r>
              <a:rPr lang="zh-CN" altLang="en-US" sz="2000" b="1" dirty="0">
                <a:solidFill>
                  <a:srgbClr val="0070C0"/>
                </a:solidFill>
                <a:latin typeface="+mj-ea"/>
                <a:ea typeface="+mj-ea"/>
              </a:rPr>
              <a:t>多项式长除法</a:t>
            </a:r>
          </a:p>
        </p:txBody>
      </p:sp>
      <p:graphicFrame>
        <p:nvGraphicFramePr>
          <p:cNvPr id="7" name="Object 13"/>
          <p:cNvGraphicFramePr>
            <a:graphicFrameLocks noChangeAspect="1"/>
          </p:cNvGraphicFramePr>
          <p:nvPr>
            <p:extLst>
              <p:ext uri="{D42A27DB-BD31-4B8C-83A1-F6EECF244321}">
                <p14:modId xmlns:p14="http://schemas.microsoft.com/office/powerpoint/2010/main" val="2161988229"/>
              </p:ext>
            </p:extLst>
          </p:nvPr>
        </p:nvGraphicFramePr>
        <p:xfrm>
          <a:off x="4966493" y="3393282"/>
          <a:ext cx="2160588" cy="727075"/>
        </p:xfrm>
        <a:graphic>
          <a:graphicData uri="http://schemas.openxmlformats.org/presentationml/2006/ole">
            <mc:AlternateContent xmlns:mc="http://schemas.openxmlformats.org/markup-compatibility/2006">
              <mc:Choice xmlns:v="urn:schemas-microsoft-com:vml" Requires="v">
                <p:oleObj spid="_x0000_s11359" name="公式" r:id="rId5" imgW="1244600" imgH="419100" progId="Equation.3">
                  <p:embed/>
                </p:oleObj>
              </mc:Choice>
              <mc:Fallback>
                <p:oleObj name="公式" r:id="rId5" imgW="1244600" imgH="419100" progId="Equation.3">
                  <p:embed/>
                  <p:pic>
                    <p:nvPicPr>
                      <p:cNvPr id="20493"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66493" y="3393282"/>
                        <a:ext cx="2160588" cy="72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14"/>
          <p:cNvGraphicFramePr>
            <a:graphicFrameLocks noChangeAspect="1"/>
          </p:cNvGraphicFramePr>
          <p:nvPr>
            <p:extLst>
              <p:ext uri="{D42A27DB-BD31-4B8C-83A1-F6EECF244321}">
                <p14:modId xmlns:p14="http://schemas.microsoft.com/office/powerpoint/2010/main" val="4000355888"/>
              </p:ext>
            </p:extLst>
          </p:nvPr>
        </p:nvGraphicFramePr>
        <p:xfrm>
          <a:off x="2678906" y="4523606"/>
          <a:ext cx="6735762" cy="668337"/>
        </p:xfrm>
        <a:graphic>
          <a:graphicData uri="http://schemas.openxmlformats.org/presentationml/2006/ole">
            <mc:AlternateContent xmlns:mc="http://schemas.openxmlformats.org/markup-compatibility/2006">
              <mc:Choice xmlns:v="urn:schemas-microsoft-com:vml" Requires="v">
                <p:oleObj spid="_x0000_s11360" name="公式" r:id="rId7" imgW="4470400" imgH="444500" progId="Equations">
                  <p:embed/>
                </p:oleObj>
              </mc:Choice>
              <mc:Fallback>
                <p:oleObj name="公式" r:id="rId7" imgW="4470400" imgH="444500" progId="Equations">
                  <p:embed/>
                  <p:pic>
                    <p:nvPicPr>
                      <p:cNvPr id="20494"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78906" y="4523606"/>
                        <a:ext cx="6735762" cy="668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15"/>
          <p:cNvSpPr txBox="1">
            <a:spLocks noChangeArrowheads="1"/>
          </p:cNvSpPr>
          <p:nvPr/>
        </p:nvSpPr>
        <p:spPr bwMode="auto">
          <a:xfrm>
            <a:off x="1829753" y="5550742"/>
            <a:ext cx="4176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对照 </a:t>
            </a:r>
            <a:r>
              <a:rPr lang="en-US" altLang="zh-CN" sz="2000" b="1" dirty="0" smtClean="0">
                <a:latin typeface="+mj-ea"/>
                <a:ea typeface="+mj-ea"/>
              </a:rPr>
              <a:t>z </a:t>
            </a:r>
            <a:r>
              <a:rPr lang="zh-CN" altLang="en-US" sz="2000" dirty="0" smtClean="0">
                <a:latin typeface="+mn-ea"/>
                <a:ea typeface="+mn-ea"/>
              </a:rPr>
              <a:t>变换表 </a:t>
            </a:r>
            <a:r>
              <a:rPr lang="en-US" altLang="zh-CN" sz="2000" b="1" dirty="0" smtClean="0">
                <a:latin typeface="+mj-ea"/>
                <a:ea typeface="+mj-ea"/>
                <a:cs typeface="Times New Roman" panose="02020603050405020304" pitchFamily="18" charset="0"/>
              </a:rPr>
              <a:t>7-2 </a:t>
            </a:r>
            <a:r>
              <a:rPr lang="zh-CN" altLang="en-US" sz="2000" dirty="0" smtClean="0">
                <a:latin typeface="+mn-ea"/>
                <a:ea typeface="+mn-ea"/>
              </a:rPr>
              <a:t>， </a:t>
            </a:r>
            <a:r>
              <a:rPr lang="en-US" altLang="zh-CN" sz="2000" b="1" dirty="0" smtClean="0">
                <a:latin typeface="+mj-ea"/>
                <a:ea typeface="+mj-ea"/>
              </a:rPr>
              <a:t>z </a:t>
            </a:r>
            <a:r>
              <a:rPr lang="zh-CN" altLang="en-US" sz="2000" dirty="0" smtClean="0">
                <a:latin typeface="+mn-ea"/>
                <a:ea typeface="+mn-ea"/>
              </a:rPr>
              <a:t>反</a:t>
            </a:r>
            <a:r>
              <a:rPr lang="zh-CN" altLang="en-US" sz="2000" dirty="0">
                <a:latin typeface="+mn-ea"/>
                <a:ea typeface="+mn-ea"/>
              </a:rPr>
              <a:t>变换为</a:t>
            </a:r>
          </a:p>
        </p:txBody>
      </p:sp>
      <p:graphicFrame>
        <p:nvGraphicFramePr>
          <p:cNvPr id="10" name="Object 16"/>
          <p:cNvGraphicFramePr>
            <a:graphicFrameLocks noChangeAspect="1"/>
          </p:cNvGraphicFramePr>
          <p:nvPr>
            <p:extLst>
              <p:ext uri="{D42A27DB-BD31-4B8C-83A1-F6EECF244321}">
                <p14:modId xmlns:p14="http://schemas.microsoft.com/office/powerpoint/2010/main" val="4052296397"/>
              </p:ext>
            </p:extLst>
          </p:nvPr>
        </p:nvGraphicFramePr>
        <p:xfrm>
          <a:off x="2651918" y="6092897"/>
          <a:ext cx="6789737" cy="395287"/>
        </p:xfrm>
        <a:graphic>
          <a:graphicData uri="http://schemas.openxmlformats.org/presentationml/2006/ole">
            <mc:AlternateContent xmlns:mc="http://schemas.openxmlformats.org/markup-compatibility/2006">
              <mc:Choice xmlns:v="urn:schemas-microsoft-com:vml" Requires="v">
                <p:oleObj spid="_x0000_s11361" name="公式" r:id="rId9" imgW="3911600" imgH="228600" progId="Equations">
                  <p:embed/>
                </p:oleObj>
              </mc:Choice>
              <mc:Fallback>
                <p:oleObj name="公式" r:id="rId9" imgW="3911600" imgH="228600" progId="Equations">
                  <p:embed/>
                  <p:pic>
                    <p:nvPicPr>
                      <p:cNvPr id="20496"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1918" y="6092897"/>
                        <a:ext cx="6789737" cy="395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5906193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Text Box 6"/>
          <p:cNvSpPr txBox="1">
            <a:spLocks noChangeArrowheads="1"/>
          </p:cNvSpPr>
          <p:nvPr/>
        </p:nvSpPr>
        <p:spPr bwMode="auto">
          <a:xfrm>
            <a:off x="515938" y="1263328"/>
            <a:ext cx="7775575" cy="2083647"/>
          </a:xfrm>
          <a:prstGeom prst="rect">
            <a:avLst/>
          </a:prstGeom>
          <a:noFill/>
          <a:ln w="9525">
            <a:noFill/>
            <a:miter lim="800000"/>
            <a:headEnd/>
            <a:tailEnd/>
          </a:ln>
        </p:spPr>
        <p:txBody>
          <a:bodyPr>
            <a:spAutoFit/>
          </a:bodyPr>
          <a:lstStyle/>
          <a:p>
            <a:pPr>
              <a:lnSpc>
                <a:spcPct val="135000"/>
              </a:lnSpc>
              <a:spcBef>
                <a:spcPct val="50000"/>
              </a:spcBef>
              <a:defRPr/>
            </a:pPr>
            <a:r>
              <a:rPr lang="zh-CN" altLang="en-US" sz="2400" dirty="0">
                <a:latin typeface="+mn-ea"/>
              </a:rPr>
              <a:t>例</a:t>
            </a:r>
            <a:r>
              <a:rPr lang="en-US" altLang="zh-CN" sz="2400" b="1" dirty="0">
                <a:latin typeface="+mj-ea"/>
                <a:ea typeface="+mj-ea"/>
              </a:rPr>
              <a:t>4</a:t>
            </a:r>
            <a:r>
              <a:rPr lang="zh-CN" altLang="en-US" sz="2400" dirty="0">
                <a:latin typeface="+mn-ea"/>
              </a:rPr>
              <a:t>：计算以下函数</a:t>
            </a:r>
            <a:r>
              <a:rPr lang="zh-CN" altLang="en-US" sz="2400" dirty="0" smtClean="0">
                <a:latin typeface="+mn-ea"/>
              </a:rPr>
              <a:t>的 </a:t>
            </a:r>
            <a:r>
              <a:rPr lang="en-US" altLang="zh-CN" sz="2400" b="1" dirty="0" smtClean="0">
                <a:latin typeface="+mj-ea"/>
                <a:ea typeface="+mj-ea"/>
              </a:rPr>
              <a:t>z </a:t>
            </a:r>
            <a:r>
              <a:rPr lang="zh-CN" altLang="en-US" sz="2400" dirty="0" smtClean="0">
                <a:latin typeface="+mn-ea"/>
              </a:rPr>
              <a:t>反</a:t>
            </a:r>
            <a:r>
              <a:rPr lang="zh-CN" altLang="en-US" sz="2400" dirty="0">
                <a:latin typeface="+mn-ea"/>
              </a:rPr>
              <a:t>变换</a:t>
            </a:r>
          </a:p>
          <a:p>
            <a:pPr>
              <a:lnSpc>
                <a:spcPct val="135000"/>
              </a:lnSpc>
              <a:spcBef>
                <a:spcPct val="50000"/>
              </a:spcBef>
              <a:defRPr/>
            </a:pPr>
            <a:endParaRPr lang="zh-CN" altLang="en-US" sz="2000" dirty="0">
              <a:latin typeface="+mn-ea"/>
            </a:endParaRPr>
          </a:p>
          <a:p>
            <a:pPr>
              <a:lnSpc>
                <a:spcPct val="150000"/>
              </a:lnSpc>
              <a:spcBef>
                <a:spcPts val="3000"/>
              </a:spcBef>
              <a:defRPr/>
            </a:pPr>
            <a:r>
              <a:rPr lang="zh-CN" altLang="en-US" sz="2000" dirty="0">
                <a:latin typeface="+mn-ea"/>
              </a:rPr>
              <a:t>解：</a:t>
            </a:r>
            <a:r>
              <a:rPr lang="zh-CN" altLang="en-US" sz="2000" b="1" dirty="0">
                <a:solidFill>
                  <a:srgbClr val="0070C0"/>
                </a:solidFill>
                <a:latin typeface="+mj-ea"/>
                <a:ea typeface="+mj-ea"/>
              </a:rPr>
              <a:t>部分分式展开</a:t>
            </a:r>
          </a:p>
        </p:txBody>
      </p:sp>
      <p:graphicFrame>
        <p:nvGraphicFramePr>
          <p:cNvPr id="4" name="Object 7"/>
          <p:cNvGraphicFramePr>
            <a:graphicFrameLocks noChangeAspect="1"/>
          </p:cNvGraphicFramePr>
          <p:nvPr>
            <p:extLst>
              <p:ext uri="{D42A27DB-BD31-4B8C-83A1-F6EECF244321}">
                <p14:modId xmlns:p14="http://schemas.microsoft.com/office/powerpoint/2010/main" val="450588444"/>
              </p:ext>
            </p:extLst>
          </p:nvPr>
        </p:nvGraphicFramePr>
        <p:xfrm>
          <a:off x="2460626" y="1911350"/>
          <a:ext cx="2822575" cy="727075"/>
        </p:xfrm>
        <a:graphic>
          <a:graphicData uri="http://schemas.openxmlformats.org/presentationml/2006/ole">
            <mc:AlternateContent xmlns:mc="http://schemas.openxmlformats.org/markup-compatibility/2006">
              <mc:Choice xmlns:v="urn:schemas-microsoft-com:vml" Requires="v">
                <p:oleObj spid="_x0000_s12382" name="公式" r:id="rId4" imgW="1625600" imgH="419100" progId="Equation.3">
                  <p:embed/>
                </p:oleObj>
              </mc:Choice>
              <mc:Fallback>
                <p:oleObj name="公式" r:id="rId4" imgW="1625600" imgH="419100" progId="Equation.3">
                  <p:embed/>
                  <p:pic>
                    <p:nvPicPr>
                      <p:cNvPr id="11266"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0626" y="1911350"/>
                        <a:ext cx="2822575" cy="727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11"/>
          <p:cNvGraphicFramePr>
            <a:graphicFrameLocks noChangeAspect="1"/>
          </p:cNvGraphicFramePr>
          <p:nvPr>
            <p:extLst>
              <p:ext uri="{D42A27DB-BD31-4B8C-83A1-F6EECF244321}">
                <p14:modId xmlns:p14="http://schemas.microsoft.com/office/powerpoint/2010/main" val="3133805669"/>
              </p:ext>
            </p:extLst>
          </p:nvPr>
        </p:nvGraphicFramePr>
        <p:xfrm>
          <a:off x="1865313" y="3557563"/>
          <a:ext cx="5026025" cy="728663"/>
        </p:xfrm>
        <a:graphic>
          <a:graphicData uri="http://schemas.openxmlformats.org/presentationml/2006/ole">
            <mc:AlternateContent xmlns:mc="http://schemas.openxmlformats.org/markup-compatibility/2006">
              <mc:Choice xmlns:v="urn:schemas-microsoft-com:vml" Requires="v">
                <p:oleObj spid="_x0000_s12383" name="公式" r:id="rId6" imgW="2895600" imgH="419100" progId="Equation.3">
                  <p:embed/>
                </p:oleObj>
              </mc:Choice>
              <mc:Fallback>
                <p:oleObj name="公式" r:id="rId6" imgW="2895600" imgH="419100" progId="Equation.3">
                  <p:embed/>
                  <p:pic>
                    <p:nvPicPr>
                      <p:cNvPr id="11267"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65313" y="3557563"/>
                        <a:ext cx="5026025" cy="728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9"/>
          <p:cNvGraphicFramePr>
            <a:graphicFrameLocks noChangeAspect="1"/>
          </p:cNvGraphicFramePr>
          <p:nvPr>
            <p:extLst>
              <p:ext uri="{D42A27DB-BD31-4B8C-83A1-F6EECF244321}">
                <p14:modId xmlns:p14="http://schemas.microsoft.com/office/powerpoint/2010/main" val="199285567"/>
              </p:ext>
            </p:extLst>
          </p:nvPr>
        </p:nvGraphicFramePr>
        <p:xfrm>
          <a:off x="1884363" y="4556101"/>
          <a:ext cx="3967163" cy="773112"/>
        </p:xfrm>
        <a:graphic>
          <a:graphicData uri="http://schemas.openxmlformats.org/presentationml/2006/ole">
            <mc:AlternateContent xmlns:mc="http://schemas.openxmlformats.org/markup-compatibility/2006">
              <mc:Choice xmlns:v="urn:schemas-microsoft-com:vml" Requires="v">
                <p:oleObj spid="_x0000_s12384" name="公式" r:id="rId8" imgW="2286000" imgH="444500" progId="Equation.3">
                  <p:embed/>
                </p:oleObj>
              </mc:Choice>
              <mc:Fallback>
                <p:oleObj name="公式" r:id="rId8" imgW="2286000" imgH="444500" progId="Equation.3">
                  <p:embed/>
                  <p:pic>
                    <p:nvPicPr>
                      <p:cNvPr id="11268"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84363" y="4556101"/>
                        <a:ext cx="3967163" cy="77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2270066657"/>
              </p:ext>
            </p:extLst>
          </p:nvPr>
        </p:nvGraphicFramePr>
        <p:xfrm>
          <a:off x="1895476" y="5583213"/>
          <a:ext cx="3944937" cy="773113"/>
        </p:xfrm>
        <a:graphic>
          <a:graphicData uri="http://schemas.openxmlformats.org/presentationml/2006/ole">
            <mc:AlternateContent xmlns:mc="http://schemas.openxmlformats.org/markup-compatibility/2006">
              <mc:Choice xmlns:v="urn:schemas-microsoft-com:vml" Requires="v">
                <p:oleObj spid="_x0000_s12385" name="公式" r:id="rId10" imgW="2273300" imgH="444500" progId="Equation.3">
                  <p:embed/>
                </p:oleObj>
              </mc:Choice>
              <mc:Fallback>
                <p:oleObj name="公式" r:id="rId10" imgW="2273300" imgH="444500" progId="Equation.3">
                  <p:embed/>
                  <p:pic>
                    <p:nvPicPr>
                      <p:cNvPr id="11269"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95476" y="5583213"/>
                        <a:ext cx="3944937" cy="77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 name="组合 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4677EE5D-CEC3-4F7B-A2D3-E227B3EB820B}"/>
              </a:ext>
            </a:extLst>
          </p:cNvPr>
          <p:cNvGrpSpPr>
            <a:grpSpLocks noChangeAspect="1"/>
          </p:cNvGrpSpPr>
          <p:nvPr/>
        </p:nvGrpSpPr>
        <p:grpSpPr>
          <a:xfrm flipH="1">
            <a:off x="7809446" y="3323932"/>
            <a:ext cx="3291941" cy="3142725"/>
            <a:chOff x="3819525" y="1255713"/>
            <a:chExt cx="4552950" cy="4346575"/>
          </a:xfrm>
        </p:grpSpPr>
        <p:sp>
          <p:nvSpPr>
            <p:cNvPr id="9" name="ï$lïḓé">
              <a:extLst>
                <a:ext uri="{FF2B5EF4-FFF2-40B4-BE49-F238E27FC236}">
                  <a16:creationId xmlns:a16="http://schemas.microsoft.com/office/drawing/2014/main" id="{B9316903-8B9F-4548-B383-34CF7443D29B}"/>
                </a:ext>
              </a:extLst>
            </p:cNvPr>
            <p:cNvSpPr/>
            <p:nvPr/>
          </p:nvSpPr>
          <p:spPr bwMode="auto">
            <a:xfrm>
              <a:off x="3830638" y="5484813"/>
              <a:ext cx="4535488" cy="117475"/>
            </a:xfrm>
            <a:prstGeom prst="ellipse">
              <a:avLst/>
            </a:prstGeom>
            <a:solidFill>
              <a:schemeClr val="bg1">
                <a:lumMod val="85000"/>
              </a:schemeClr>
            </a:solidFill>
            <a:ln>
              <a:noFill/>
            </a:ln>
          </p:spPr>
          <p:txBody>
            <a:bodyPr anchor="ctr"/>
            <a:lstStyle/>
            <a:p>
              <a:pPr algn="ctr"/>
              <a:endParaRPr/>
            </a:p>
          </p:txBody>
        </p:sp>
        <p:sp>
          <p:nvSpPr>
            <p:cNvPr id="10" name="íśļïḑê">
              <a:extLst>
                <a:ext uri="{FF2B5EF4-FFF2-40B4-BE49-F238E27FC236}">
                  <a16:creationId xmlns:a16="http://schemas.microsoft.com/office/drawing/2014/main" id="{62BFAE1E-AE0E-4A66-8481-DE7A6D4E220F}"/>
                </a:ext>
              </a:extLst>
            </p:cNvPr>
            <p:cNvSpPr/>
            <p:nvPr/>
          </p:nvSpPr>
          <p:spPr bwMode="auto">
            <a:xfrm>
              <a:off x="6276975" y="2063751"/>
              <a:ext cx="2095500" cy="3479800"/>
            </a:xfrm>
            <a:custGeom>
              <a:avLst/>
              <a:gdLst>
                <a:gd name="T0" fmla="*/ 1287 w 1320"/>
                <a:gd name="T1" fmla="*/ 2192 h 2192"/>
                <a:gd name="T2" fmla="*/ 1109 w 1320"/>
                <a:gd name="T3" fmla="*/ 0 h 2192"/>
                <a:gd name="T4" fmla="*/ 1143 w 1320"/>
                <a:gd name="T5" fmla="*/ 0 h 2192"/>
                <a:gd name="T6" fmla="*/ 1320 w 1320"/>
                <a:gd name="T7" fmla="*/ 2192 h 2192"/>
                <a:gd name="T8" fmla="*/ 1287 w 1320"/>
                <a:gd name="T9" fmla="*/ 2192 h 2192"/>
                <a:gd name="T10" fmla="*/ 34 w 1320"/>
                <a:gd name="T11" fmla="*/ 2192 h 2192"/>
                <a:gd name="T12" fmla="*/ 167 w 1320"/>
                <a:gd name="T13" fmla="*/ 568 h 2192"/>
                <a:gd name="T14" fmla="*/ 134 w 1320"/>
                <a:gd name="T15" fmla="*/ 568 h 2192"/>
                <a:gd name="T16" fmla="*/ 0 w 1320"/>
                <a:gd name="T17" fmla="*/ 2192 h 2192"/>
                <a:gd name="T18" fmla="*/ 34 w 1320"/>
                <a:gd name="T19" fmla="*/ 2192 h 2192"/>
                <a:gd name="T20" fmla="*/ 906 w 1320"/>
                <a:gd name="T21" fmla="*/ 2192 h 2192"/>
                <a:gd name="T22" fmla="*/ 1039 w 1320"/>
                <a:gd name="T23" fmla="*/ 568 h 2192"/>
                <a:gd name="T24" fmla="*/ 1006 w 1320"/>
                <a:gd name="T25" fmla="*/ 568 h 2192"/>
                <a:gd name="T26" fmla="*/ 876 w 1320"/>
                <a:gd name="T27" fmla="*/ 2192 h 2192"/>
                <a:gd name="T28" fmla="*/ 906 w 1320"/>
                <a:gd name="T29" fmla="*/ 219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0" h="2192">
                  <a:moveTo>
                    <a:pt x="1287" y="2192"/>
                  </a:moveTo>
                  <a:lnTo>
                    <a:pt x="1109" y="0"/>
                  </a:lnTo>
                  <a:lnTo>
                    <a:pt x="1143" y="0"/>
                  </a:lnTo>
                  <a:lnTo>
                    <a:pt x="1320" y="2192"/>
                  </a:lnTo>
                  <a:lnTo>
                    <a:pt x="1287" y="2192"/>
                  </a:lnTo>
                  <a:close/>
                  <a:moveTo>
                    <a:pt x="34" y="2192"/>
                  </a:moveTo>
                  <a:lnTo>
                    <a:pt x="167" y="568"/>
                  </a:lnTo>
                  <a:lnTo>
                    <a:pt x="134" y="568"/>
                  </a:lnTo>
                  <a:lnTo>
                    <a:pt x="0" y="2192"/>
                  </a:lnTo>
                  <a:lnTo>
                    <a:pt x="34" y="2192"/>
                  </a:lnTo>
                  <a:close/>
                  <a:moveTo>
                    <a:pt x="906" y="2192"/>
                  </a:moveTo>
                  <a:lnTo>
                    <a:pt x="1039" y="568"/>
                  </a:lnTo>
                  <a:lnTo>
                    <a:pt x="1006" y="568"/>
                  </a:lnTo>
                  <a:lnTo>
                    <a:pt x="876" y="2192"/>
                  </a:lnTo>
                  <a:lnTo>
                    <a:pt x="906" y="2192"/>
                  </a:lnTo>
                  <a:close/>
                </a:path>
              </a:pathLst>
            </a:custGeom>
            <a:solidFill>
              <a:srgbClr val="0036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ṩ1îḑé">
              <a:extLst>
                <a:ext uri="{FF2B5EF4-FFF2-40B4-BE49-F238E27FC236}">
                  <a16:creationId xmlns:a16="http://schemas.microsoft.com/office/drawing/2014/main" id="{9E0BCCE7-C0C9-4494-84C7-B4D01AF521C4}"/>
                </a:ext>
              </a:extLst>
            </p:cNvPr>
            <p:cNvSpPr/>
            <p:nvPr/>
          </p:nvSpPr>
          <p:spPr bwMode="auto">
            <a:xfrm>
              <a:off x="6242050" y="2063751"/>
              <a:ext cx="2095500" cy="3479800"/>
            </a:xfrm>
            <a:custGeom>
              <a:avLst/>
              <a:gdLst>
                <a:gd name="T0" fmla="*/ 1287 w 1320"/>
                <a:gd name="T1" fmla="*/ 2192 h 2192"/>
                <a:gd name="T2" fmla="*/ 1109 w 1320"/>
                <a:gd name="T3" fmla="*/ 0 h 2192"/>
                <a:gd name="T4" fmla="*/ 1142 w 1320"/>
                <a:gd name="T5" fmla="*/ 0 h 2192"/>
                <a:gd name="T6" fmla="*/ 1320 w 1320"/>
                <a:gd name="T7" fmla="*/ 2192 h 2192"/>
                <a:gd name="T8" fmla="*/ 1287 w 1320"/>
                <a:gd name="T9" fmla="*/ 2192 h 2192"/>
                <a:gd name="T10" fmla="*/ 34 w 1320"/>
                <a:gd name="T11" fmla="*/ 2192 h 2192"/>
                <a:gd name="T12" fmla="*/ 163 w 1320"/>
                <a:gd name="T13" fmla="*/ 568 h 2192"/>
                <a:gd name="T14" fmla="*/ 133 w 1320"/>
                <a:gd name="T15" fmla="*/ 568 h 2192"/>
                <a:gd name="T16" fmla="*/ 0 w 1320"/>
                <a:gd name="T17" fmla="*/ 2192 h 2192"/>
                <a:gd name="T18" fmla="*/ 34 w 1320"/>
                <a:gd name="T19" fmla="*/ 2192 h 2192"/>
                <a:gd name="T20" fmla="*/ 906 w 1320"/>
                <a:gd name="T21" fmla="*/ 2192 h 2192"/>
                <a:gd name="T22" fmla="*/ 1035 w 1320"/>
                <a:gd name="T23" fmla="*/ 568 h 2192"/>
                <a:gd name="T24" fmla="*/ 1006 w 1320"/>
                <a:gd name="T25" fmla="*/ 568 h 2192"/>
                <a:gd name="T26" fmla="*/ 873 w 1320"/>
                <a:gd name="T27" fmla="*/ 2192 h 2192"/>
                <a:gd name="T28" fmla="*/ 906 w 1320"/>
                <a:gd name="T29" fmla="*/ 219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20" h="2192">
                  <a:moveTo>
                    <a:pt x="1287" y="2192"/>
                  </a:moveTo>
                  <a:lnTo>
                    <a:pt x="1109" y="0"/>
                  </a:lnTo>
                  <a:lnTo>
                    <a:pt x="1142" y="0"/>
                  </a:lnTo>
                  <a:lnTo>
                    <a:pt x="1320" y="2192"/>
                  </a:lnTo>
                  <a:lnTo>
                    <a:pt x="1287" y="2192"/>
                  </a:lnTo>
                  <a:close/>
                  <a:moveTo>
                    <a:pt x="34" y="2192"/>
                  </a:moveTo>
                  <a:lnTo>
                    <a:pt x="163" y="568"/>
                  </a:lnTo>
                  <a:lnTo>
                    <a:pt x="133" y="568"/>
                  </a:lnTo>
                  <a:lnTo>
                    <a:pt x="0" y="2192"/>
                  </a:lnTo>
                  <a:lnTo>
                    <a:pt x="34" y="2192"/>
                  </a:lnTo>
                  <a:close/>
                  <a:moveTo>
                    <a:pt x="906" y="2192"/>
                  </a:moveTo>
                  <a:lnTo>
                    <a:pt x="1035" y="568"/>
                  </a:lnTo>
                  <a:lnTo>
                    <a:pt x="1006" y="568"/>
                  </a:lnTo>
                  <a:lnTo>
                    <a:pt x="873" y="2192"/>
                  </a:lnTo>
                  <a:lnTo>
                    <a:pt x="906" y="2192"/>
                  </a:lnTo>
                  <a:close/>
                </a:path>
              </a:pathLst>
            </a:custGeom>
            <a:solidFill>
              <a:srgbClr val="0036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ṣḷïďê">
              <a:extLst>
                <a:ext uri="{FF2B5EF4-FFF2-40B4-BE49-F238E27FC236}">
                  <a16:creationId xmlns:a16="http://schemas.microsoft.com/office/drawing/2014/main" id="{039AF325-9E97-41F6-99CB-846845785D89}"/>
                </a:ext>
              </a:extLst>
            </p:cNvPr>
            <p:cNvSpPr/>
            <p:nvPr/>
          </p:nvSpPr>
          <p:spPr bwMode="auto">
            <a:xfrm>
              <a:off x="7950200" y="1336676"/>
              <a:ext cx="258763" cy="2578100"/>
            </a:xfrm>
            <a:custGeom>
              <a:avLst/>
              <a:gdLst>
                <a:gd name="T0" fmla="*/ 29 w 163"/>
                <a:gd name="T1" fmla="*/ 1624 h 1624"/>
                <a:gd name="T2" fmla="*/ 163 w 163"/>
                <a:gd name="T3" fmla="*/ 0 h 1624"/>
                <a:gd name="T4" fmla="*/ 129 w 163"/>
                <a:gd name="T5" fmla="*/ 0 h 1624"/>
                <a:gd name="T6" fmla="*/ 0 w 163"/>
                <a:gd name="T7" fmla="*/ 1624 h 1624"/>
                <a:gd name="T8" fmla="*/ 29 w 163"/>
                <a:gd name="T9" fmla="*/ 1624 h 1624"/>
              </a:gdLst>
              <a:ahLst/>
              <a:cxnLst>
                <a:cxn ang="0">
                  <a:pos x="T0" y="T1"/>
                </a:cxn>
                <a:cxn ang="0">
                  <a:pos x="T2" y="T3"/>
                </a:cxn>
                <a:cxn ang="0">
                  <a:pos x="T4" y="T5"/>
                </a:cxn>
                <a:cxn ang="0">
                  <a:pos x="T6" y="T7"/>
                </a:cxn>
                <a:cxn ang="0">
                  <a:pos x="T8" y="T9"/>
                </a:cxn>
              </a:cxnLst>
              <a:rect l="0" t="0" r="r" b="b"/>
              <a:pathLst>
                <a:path w="163" h="1624">
                  <a:moveTo>
                    <a:pt x="29" y="1624"/>
                  </a:moveTo>
                  <a:lnTo>
                    <a:pt x="163" y="0"/>
                  </a:lnTo>
                  <a:lnTo>
                    <a:pt x="129" y="0"/>
                  </a:lnTo>
                  <a:lnTo>
                    <a:pt x="0" y="1624"/>
                  </a:lnTo>
                  <a:lnTo>
                    <a:pt x="29" y="1624"/>
                  </a:lnTo>
                  <a:close/>
                </a:path>
              </a:pathLst>
            </a:custGeom>
            <a:solidFill>
              <a:srgbClr val="67C1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ïšľiḑé">
              <a:extLst>
                <a:ext uri="{FF2B5EF4-FFF2-40B4-BE49-F238E27FC236}">
                  <a16:creationId xmlns:a16="http://schemas.microsoft.com/office/drawing/2014/main" id="{929DF647-FE6F-4619-98E2-4F1F75EDE525}"/>
                </a:ext>
              </a:extLst>
            </p:cNvPr>
            <p:cNvSpPr/>
            <p:nvPr/>
          </p:nvSpPr>
          <p:spPr bwMode="auto">
            <a:xfrm>
              <a:off x="6265863" y="1336676"/>
              <a:ext cx="1906588" cy="2578100"/>
            </a:xfrm>
            <a:custGeom>
              <a:avLst/>
              <a:gdLst>
                <a:gd name="T0" fmla="*/ 1068 w 1201"/>
                <a:gd name="T1" fmla="*/ 1624 h 1624"/>
                <a:gd name="T2" fmla="*/ 1201 w 1201"/>
                <a:gd name="T3" fmla="*/ 0 h 1624"/>
                <a:gd name="T4" fmla="*/ 129 w 1201"/>
                <a:gd name="T5" fmla="*/ 0 h 1624"/>
                <a:gd name="T6" fmla="*/ 0 w 1201"/>
                <a:gd name="T7" fmla="*/ 1624 h 1624"/>
                <a:gd name="T8" fmla="*/ 1068 w 1201"/>
                <a:gd name="T9" fmla="*/ 1624 h 1624"/>
              </a:gdLst>
              <a:ahLst/>
              <a:cxnLst>
                <a:cxn ang="0">
                  <a:pos x="T0" y="T1"/>
                </a:cxn>
                <a:cxn ang="0">
                  <a:pos x="T2" y="T3"/>
                </a:cxn>
                <a:cxn ang="0">
                  <a:pos x="T4" y="T5"/>
                </a:cxn>
                <a:cxn ang="0">
                  <a:pos x="T6" y="T7"/>
                </a:cxn>
                <a:cxn ang="0">
                  <a:pos x="T8" y="T9"/>
                </a:cxn>
              </a:cxnLst>
              <a:rect l="0" t="0" r="r" b="b"/>
              <a:pathLst>
                <a:path w="1201" h="1624">
                  <a:moveTo>
                    <a:pt x="1068" y="1624"/>
                  </a:moveTo>
                  <a:lnTo>
                    <a:pt x="1201" y="0"/>
                  </a:lnTo>
                  <a:lnTo>
                    <a:pt x="129" y="0"/>
                  </a:lnTo>
                  <a:lnTo>
                    <a:pt x="0" y="1624"/>
                  </a:lnTo>
                  <a:lnTo>
                    <a:pt x="1068" y="1624"/>
                  </a:lnTo>
                  <a:close/>
                </a:path>
              </a:pathLst>
            </a:custGeom>
            <a:solidFill>
              <a:schemeClr val="bg1">
                <a:lumMod val="95000"/>
              </a:schemeClr>
            </a:solidFill>
            <a:ln>
              <a:noFill/>
            </a:ln>
          </p:spPr>
          <p:txBody>
            <a:bodyPr anchor="ctr"/>
            <a:lstStyle/>
            <a:p>
              <a:pPr algn="ctr"/>
              <a:endParaRPr/>
            </a:p>
          </p:txBody>
        </p:sp>
        <p:sp>
          <p:nvSpPr>
            <p:cNvPr id="14" name="iŝļïďé">
              <a:extLst>
                <a:ext uri="{FF2B5EF4-FFF2-40B4-BE49-F238E27FC236}">
                  <a16:creationId xmlns:a16="http://schemas.microsoft.com/office/drawing/2014/main" id="{12E707DA-0FA9-4609-BA64-FF4E06A53981}"/>
                </a:ext>
              </a:extLst>
            </p:cNvPr>
            <p:cNvSpPr/>
            <p:nvPr/>
          </p:nvSpPr>
          <p:spPr bwMode="auto">
            <a:xfrm>
              <a:off x="4476750" y="1993901"/>
              <a:ext cx="744538" cy="1254125"/>
            </a:xfrm>
            <a:custGeom>
              <a:avLst/>
              <a:gdLst>
                <a:gd name="T0" fmla="*/ 48 w 469"/>
                <a:gd name="T1" fmla="*/ 51 h 790"/>
                <a:gd name="T2" fmla="*/ 81 w 469"/>
                <a:gd name="T3" fmla="*/ 0 h 790"/>
                <a:gd name="T4" fmla="*/ 288 w 469"/>
                <a:gd name="T5" fmla="*/ 7 h 790"/>
                <a:gd name="T6" fmla="*/ 469 w 469"/>
                <a:gd name="T7" fmla="*/ 734 h 790"/>
                <a:gd name="T8" fmla="*/ 0 w 469"/>
                <a:gd name="T9" fmla="*/ 790 h 790"/>
                <a:gd name="T10" fmla="*/ 48 w 469"/>
                <a:gd name="T11" fmla="*/ 51 h 790"/>
              </a:gdLst>
              <a:ahLst/>
              <a:cxnLst>
                <a:cxn ang="0">
                  <a:pos x="T0" y="T1"/>
                </a:cxn>
                <a:cxn ang="0">
                  <a:pos x="T2" y="T3"/>
                </a:cxn>
                <a:cxn ang="0">
                  <a:pos x="T4" y="T5"/>
                </a:cxn>
                <a:cxn ang="0">
                  <a:pos x="T6" y="T7"/>
                </a:cxn>
                <a:cxn ang="0">
                  <a:pos x="T8" y="T9"/>
                </a:cxn>
                <a:cxn ang="0">
                  <a:pos x="T10" y="T11"/>
                </a:cxn>
              </a:cxnLst>
              <a:rect l="0" t="0" r="r" b="b"/>
              <a:pathLst>
                <a:path w="469" h="790">
                  <a:moveTo>
                    <a:pt x="48" y="51"/>
                  </a:moveTo>
                  <a:lnTo>
                    <a:pt x="81" y="0"/>
                  </a:lnTo>
                  <a:lnTo>
                    <a:pt x="288" y="7"/>
                  </a:lnTo>
                  <a:lnTo>
                    <a:pt x="469" y="734"/>
                  </a:lnTo>
                  <a:lnTo>
                    <a:pt x="0" y="790"/>
                  </a:lnTo>
                  <a:lnTo>
                    <a:pt x="48"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ślíḓé">
              <a:extLst>
                <a:ext uri="{FF2B5EF4-FFF2-40B4-BE49-F238E27FC236}">
                  <a16:creationId xmlns:a16="http://schemas.microsoft.com/office/drawing/2014/main" id="{7CAE7E95-90E6-4ACC-B0C8-36E431260C7C}"/>
                </a:ext>
              </a:extLst>
            </p:cNvPr>
            <p:cNvSpPr/>
            <p:nvPr/>
          </p:nvSpPr>
          <p:spPr bwMode="auto">
            <a:xfrm>
              <a:off x="4287838" y="1987551"/>
              <a:ext cx="328613" cy="1506538"/>
            </a:xfrm>
            <a:custGeom>
              <a:avLst/>
              <a:gdLst>
                <a:gd name="T0" fmla="*/ 54 w 56"/>
                <a:gd name="T1" fmla="*/ 5 h 257"/>
                <a:gd name="T2" fmla="*/ 50 w 56"/>
                <a:gd name="T3" fmla="*/ 145 h 257"/>
                <a:gd name="T4" fmla="*/ 19 w 56"/>
                <a:gd name="T5" fmla="*/ 256 h 257"/>
                <a:gd name="T6" fmla="*/ 10 w 56"/>
                <a:gd name="T7" fmla="*/ 257 h 257"/>
                <a:gd name="T8" fmla="*/ 22 w 56"/>
                <a:gd name="T9" fmla="*/ 139 h 257"/>
                <a:gd name="T10" fmla="*/ 0 w 56"/>
                <a:gd name="T11" fmla="*/ 29 h 257"/>
                <a:gd name="T12" fmla="*/ 53 w 56"/>
                <a:gd name="T13" fmla="*/ 0 h 257"/>
                <a:gd name="T14" fmla="*/ 54 w 56"/>
                <a:gd name="T15" fmla="*/ 5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257">
                  <a:moveTo>
                    <a:pt x="54" y="5"/>
                  </a:moveTo>
                  <a:cubicBezTo>
                    <a:pt x="56" y="38"/>
                    <a:pt x="53" y="126"/>
                    <a:pt x="50" y="145"/>
                  </a:cubicBezTo>
                  <a:cubicBezTo>
                    <a:pt x="47" y="163"/>
                    <a:pt x="45" y="256"/>
                    <a:pt x="19" y="256"/>
                  </a:cubicBezTo>
                  <a:cubicBezTo>
                    <a:pt x="14" y="256"/>
                    <a:pt x="10" y="257"/>
                    <a:pt x="10" y="257"/>
                  </a:cubicBezTo>
                  <a:cubicBezTo>
                    <a:pt x="22" y="139"/>
                    <a:pt x="22" y="139"/>
                    <a:pt x="22" y="139"/>
                  </a:cubicBezTo>
                  <a:cubicBezTo>
                    <a:pt x="22" y="139"/>
                    <a:pt x="0" y="31"/>
                    <a:pt x="0" y="29"/>
                  </a:cubicBezTo>
                  <a:cubicBezTo>
                    <a:pt x="0" y="28"/>
                    <a:pt x="53" y="0"/>
                    <a:pt x="53" y="0"/>
                  </a:cubicBezTo>
                  <a:lnTo>
                    <a:pt x="54" y="5"/>
                  </a:ln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šḻiḓe">
              <a:extLst>
                <a:ext uri="{FF2B5EF4-FFF2-40B4-BE49-F238E27FC236}">
                  <a16:creationId xmlns:a16="http://schemas.microsoft.com/office/drawing/2014/main" id="{42BAFA94-2710-4A71-BC11-C7CB43232C33}"/>
                </a:ext>
              </a:extLst>
            </p:cNvPr>
            <p:cNvSpPr/>
            <p:nvPr/>
          </p:nvSpPr>
          <p:spPr bwMode="auto">
            <a:xfrm>
              <a:off x="4217988" y="2157413"/>
              <a:ext cx="252413" cy="633413"/>
            </a:xfrm>
            <a:custGeom>
              <a:avLst/>
              <a:gdLst>
                <a:gd name="T0" fmla="*/ 12 w 43"/>
                <a:gd name="T1" fmla="*/ 0 h 108"/>
                <a:gd name="T2" fmla="*/ 0 w 43"/>
                <a:gd name="T3" fmla="*/ 108 h 108"/>
                <a:gd name="T4" fmla="*/ 43 w 43"/>
                <a:gd name="T5" fmla="*/ 107 h 108"/>
                <a:gd name="T6" fmla="*/ 32 w 43"/>
                <a:gd name="T7" fmla="*/ 32 h 108"/>
                <a:gd name="T8" fmla="*/ 12 w 43"/>
                <a:gd name="T9" fmla="*/ 0 h 108"/>
              </a:gdLst>
              <a:ahLst/>
              <a:cxnLst>
                <a:cxn ang="0">
                  <a:pos x="T0" y="T1"/>
                </a:cxn>
                <a:cxn ang="0">
                  <a:pos x="T2" y="T3"/>
                </a:cxn>
                <a:cxn ang="0">
                  <a:pos x="T4" y="T5"/>
                </a:cxn>
                <a:cxn ang="0">
                  <a:pos x="T6" y="T7"/>
                </a:cxn>
                <a:cxn ang="0">
                  <a:pos x="T8" y="T9"/>
                </a:cxn>
              </a:cxnLst>
              <a:rect l="0" t="0" r="r" b="b"/>
              <a:pathLst>
                <a:path w="43" h="108">
                  <a:moveTo>
                    <a:pt x="12" y="0"/>
                  </a:moveTo>
                  <a:cubicBezTo>
                    <a:pt x="3" y="6"/>
                    <a:pt x="0" y="108"/>
                    <a:pt x="0" y="108"/>
                  </a:cubicBezTo>
                  <a:cubicBezTo>
                    <a:pt x="43" y="107"/>
                    <a:pt x="43" y="107"/>
                    <a:pt x="43" y="107"/>
                  </a:cubicBezTo>
                  <a:cubicBezTo>
                    <a:pt x="32" y="32"/>
                    <a:pt x="32" y="32"/>
                    <a:pt x="32" y="32"/>
                  </a:cubicBezTo>
                  <a:lnTo>
                    <a:pt x="12" y="0"/>
                  </a:ln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ṥliḓé">
              <a:extLst>
                <a:ext uri="{FF2B5EF4-FFF2-40B4-BE49-F238E27FC236}">
                  <a16:creationId xmlns:a16="http://schemas.microsoft.com/office/drawing/2014/main" id="{914E674A-3A81-4275-A2CE-BBDA7264B8F4}"/>
                </a:ext>
              </a:extLst>
            </p:cNvPr>
            <p:cNvSpPr/>
            <p:nvPr/>
          </p:nvSpPr>
          <p:spPr bwMode="auto">
            <a:xfrm>
              <a:off x="4705350" y="2070101"/>
              <a:ext cx="146050" cy="1112838"/>
            </a:xfrm>
            <a:custGeom>
              <a:avLst/>
              <a:gdLst>
                <a:gd name="T0" fmla="*/ 0 w 25"/>
                <a:gd name="T1" fmla="*/ 6 h 190"/>
                <a:gd name="T2" fmla="*/ 7 w 25"/>
                <a:gd name="T3" fmla="*/ 13 h 190"/>
                <a:gd name="T4" fmla="*/ 2 w 25"/>
                <a:gd name="T5" fmla="*/ 80 h 190"/>
                <a:gd name="T6" fmla="*/ 4 w 25"/>
                <a:gd name="T7" fmla="*/ 182 h 190"/>
                <a:gd name="T8" fmla="*/ 15 w 25"/>
                <a:gd name="T9" fmla="*/ 190 h 190"/>
                <a:gd name="T10" fmla="*/ 25 w 25"/>
                <a:gd name="T11" fmla="*/ 181 h 190"/>
                <a:gd name="T12" fmla="*/ 17 w 25"/>
                <a:gd name="T13" fmla="*/ 80 h 190"/>
                <a:gd name="T14" fmla="*/ 13 w 25"/>
                <a:gd name="T15" fmla="*/ 13 h 190"/>
                <a:gd name="T16" fmla="*/ 19 w 25"/>
                <a:gd name="T17" fmla="*/ 6 h 190"/>
                <a:gd name="T18" fmla="*/ 10 w 25"/>
                <a:gd name="T19" fmla="*/ 0 h 190"/>
                <a:gd name="T20" fmla="*/ 0 w 25"/>
                <a:gd name="T21" fmla="*/ 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0">
                  <a:moveTo>
                    <a:pt x="0" y="6"/>
                  </a:moveTo>
                  <a:cubicBezTo>
                    <a:pt x="7" y="13"/>
                    <a:pt x="7" y="13"/>
                    <a:pt x="7" y="13"/>
                  </a:cubicBezTo>
                  <a:cubicBezTo>
                    <a:pt x="7" y="13"/>
                    <a:pt x="4" y="54"/>
                    <a:pt x="2" y="80"/>
                  </a:cubicBezTo>
                  <a:cubicBezTo>
                    <a:pt x="0" y="105"/>
                    <a:pt x="4" y="182"/>
                    <a:pt x="4" y="182"/>
                  </a:cubicBezTo>
                  <a:cubicBezTo>
                    <a:pt x="15" y="190"/>
                    <a:pt x="15" y="190"/>
                    <a:pt x="15" y="190"/>
                  </a:cubicBezTo>
                  <a:cubicBezTo>
                    <a:pt x="25" y="181"/>
                    <a:pt x="25" y="181"/>
                    <a:pt x="25" y="181"/>
                  </a:cubicBezTo>
                  <a:cubicBezTo>
                    <a:pt x="25" y="181"/>
                    <a:pt x="20" y="103"/>
                    <a:pt x="17" y="80"/>
                  </a:cubicBezTo>
                  <a:cubicBezTo>
                    <a:pt x="15" y="51"/>
                    <a:pt x="13" y="13"/>
                    <a:pt x="13" y="13"/>
                  </a:cubicBezTo>
                  <a:cubicBezTo>
                    <a:pt x="19" y="6"/>
                    <a:pt x="19" y="6"/>
                    <a:pt x="19" y="6"/>
                  </a:cubicBezTo>
                  <a:cubicBezTo>
                    <a:pt x="10" y="0"/>
                    <a:pt x="10" y="0"/>
                    <a:pt x="10" y="0"/>
                  </a:cubicBezTo>
                  <a:lnTo>
                    <a:pt x="0" y="6"/>
                  </a:ln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lídê">
              <a:extLst>
                <a:ext uri="{FF2B5EF4-FFF2-40B4-BE49-F238E27FC236}">
                  <a16:creationId xmlns:a16="http://schemas.microsoft.com/office/drawing/2014/main" id="{BB14B7CF-A62D-47ED-B6CA-CFFC2C6E47F3}"/>
                </a:ext>
              </a:extLst>
            </p:cNvPr>
            <p:cNvSpPr/>
            <p:nvPr/>
          </p:nvSpPr>
          <p:spPr bwMode="auto">
            <a:xfrm>
              <a:off x="4452938" y="3159126"/>
              <a:ext cx="996950" cy="2162175"/>
            </a:xfrm>
            <a:custGeom>
              <a:avLst/>
              <a:gdLst>
                <a:gd name="T0" fmla="*/ 4 w 170"/>
                <a:gd name="T1" fmla="*/ 10 h 369"/>
                <a:gd name="T2" fmla="*/ 131 w 170"/>
                <a:gd name="T3" fmla="*/ 0 h 369"/>
                <a:gd name="T4" fmla="*/ 169 w 170"/>
                <a:gd name="T5" fmla="*/ 194 h 369"/>
                <a:gd name="T6" fmla="*/ 165 w 170"/>
                <a:gd name="T7" fmla="*/ 369 h 369"/>
                <a:gd name="T8" fmla="*/ 124 w 170"/>
                <a:gd name="T9" fmla="*/ 369 h 369"/>
                <a:gd name="T10" fmla="*/ 121 w 170"/>
                <a:gd name="T11" fmla="*/ 200 h 369"/>
                <a:gd name="T12" fmla="*/ 74 w 170"/>
                <a:gd name="T13" fmla="*/ 66 h 369"/>
                <a:gd name="T14" fmla="*/ 75 w 170"/>
                <a:gd name="T15" fmla="*/ 369 h 369"/>
                <a:gd name="T16" fmla="*/ 39 w 170"/>
                <a:gd name="T17" fmla="*/ 369 h 369"/>
                <a:gd name="T18" fmla="*/ 6 w 170"/>
                <a:gd name="T19" fmla="*/ 99 h 369"/>
                <a:gd name="T20" fmla="*/ 4 w 170"/>
                <a:gd name="T21" fmla="*/ 10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369">
                  <a:moveTo>
                    <a:pt x="4" y="10"/>
                  </a:moveTo>
                  <a:cubicBezTo>
                    <a:pt x="131" y="0"/>
                    <a:pt x="131" y="0"/>
                    <a:pt x="131" y="0"/>
                  </a:cubicBezTo>
                  <a:cubicBezTo>
                    <a:pt x="131" y="0"/>
                    <a:pt x="167" y="158"/>
                    <a:pt x="169" y="194"/>
                  </a:cubicBezTo>
                  <a:cubicBezTo>
                    <a:pt x="170" y="219"/>
                    <a:pt x="165" y="369"/>
                    <a:pt x="165" y="369"/>
                  </a:cubicBezTo>
                  <a:cubicBezTo>
                    <a:pt x="124" y="369"/>
                    <a:pt x="124" y="369"/>
                    <a:pt x="124" y="369"/>
                  </a:cubicBezTo>
                  <a:cubicBezTo>
                    <a:pt x="124" y="369"/>
                    <a:pt x="122" y="201"/>
                    <a:pt x="121" y="200"/>
                  </a:cubicBezTo>
                  <a:cubicBezTo>
                    <a:pt x="121" y="200"/>
                    <a:pt x="74" y="66"/>
                    <a:pt x="74" y="66"/>
                  </a:cubicBezTo>
                  <a:cubicBezTo>
                    <a:pt x="75" y="369"/>
                    <a:pt x="75" y="369"/>
                    <a:pt x="75" y="369"/>
                  </a:cubicBezTo>
                  <a:cubicBezTo>
                    <a:pt x="39" y="369"/>
                    <a:pt x="39" y="369"/>
                    <a:pt x="39" y="369"/>
                  </a:cubicBezTo>
                  <a:cubicBezTo>
                    <a:pt x="39" y="369"/>
                    <a:pt x="12" y="131"/>
                    <a:pt x="6" y="99"/>
                  </a:cubicBezTo>
                  <a:cubicBezTo>
                    <a:pt x="0" y="67"/>
                    <a:pt x="4" y="10"/>
                    <a:pt x="4" y="10"/>
                  </a:cubicBez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śḷïḑê">
              <a:extLst>
                <a:ext uri="{FF2B5EF4-FFF2-40B4-BE49-F238E27FC236}">
                  <a16:creationId xmlns:a16="http://schemas.microsoft.com/office/drawing/2014/main" id="{1A15CD15-30DE-4354-B9D1-581C4ED861F0}"/>
                </a:ext>
              </a:extLst>
            </p:cNvPr>
            <p:cNvSpPr/>
            <p:nvPr/>
          </p:nvSpPr>
          <p:spPr bwMode="auto">
            <a:xfrm>
              <a:off x="5192713" y="5268913"/>
              <a:ext cx="498475" cy="274638"/>
            </a:xfrm>
            <a:custGeom>
              <a:avLst/>
              <a:gdLst>
                <a:gd name="T0" fmla="*/ 34 w 85"/>
                <a:gd name="T1" fmla="*/ 0 h 47"/>
                <a:gd name="T2" fmla="*/ 36 w 85"/>
                <a:gd name="T3" fmla="*/ 17 h 47"/>
                <a:gd name="T4" fmla="*/ 67 w 85"/>
                <a:gd name="T5" fmla="*/ 35 h 47"/>
                <a:gd name="T6" fmla="*/ 85 w 85"/>
                <a:gd name="T7" fmla="*/ 47 h 47"/>
                <a:gd name="T8" fmla="*/ 0 w 85"/>
                <a:gd name="T9" fmla="*/ 47 h 47"/>
                <a:gd name="T10" fmla="*/ 3 w 85"/>
                <a:gd name="T11" fmla="*/ 1 h 47"/>
                <a:gd name="T12" fmla="*/ 34 w 85"/>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85" h="47">
                  <a:moveTo>
                    <a:pt x="34" y="0"/>
                  </a:moveTo>
                  <a:cubicBezTo>
                    <a:pt x="36" y="17"/>
                    <a:pt x="36" y="17"/>
                    <a:pt x="36" y="17"/>
                  </a:cubicBezTo>
                  <a:cubicBezTo>
                    <a:pt x="36" y="17"/>
                    <a:pt x="63" y="32"/>
                    <a:pt x="67" y="35"/>
                  </a:cubicBezTo>
                  <a:cubicBezTo>
                    <a:pt x="72" y="38"/>
                    <a:pt x="84" y="35"/>
                    <a:pt x="85" y="47"/>
                  </a:cubicBezTo>
                  <a:cubicBezTo>
                    <a:pt x="0" y="47"/>
                    <a:pt x="0" y="47"/>
                    <a:pt x="0" y="47"/>
                  </a:cubicBezTo>
                  <a:cubicBezTo>
                    <a:pt x="3" y="1"/>
                    <a:pt x="3" y="1"/>
                    <a:pt x="3" y="1"/>
                  </a:cubicBezTo>
                  <a:lnTo>
                    <a:pt x="34" y="0"/>
                  </a:ln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śļíḍè">
              <a:extLst>
                <a:ext uri="{FF2B5EF4-FFF2-40B4-BE49-F238E27FC236}">
                  <a16:creationId xmlns:a16="http://schemas.microsoft.com/office/drawing/2014/main" id="{B084A225-FCAC-4E90-833C-7A2291295EAC}"/>
                </a:ext>
              </a:extLst>
            </p:cNvPr>
            <p:cNvSpPr/>
            <p:nvPr/>
          </p:nvSpPr>
          <p:spPr bwMode="auto">
            <a:xfrm>
              <a:off x="4576763" y="5268913"/>
              <a:ext cx="339725" cy="274638"/>
            </a:xfrm>
            <a:custGeom>
              <a:avLst/>
              <a:gdLst>
                <a:gd name="T0" fmla="*/ 22 w 58"/>
                <a:gd name="T1" fmla="*/ 1 h 47"/>
                <a:gd name="T2" fmla="*/ 15 w 58"/>
                <a:gd name="T3" fmla="*/ 26 h 47"/>
                <a:gd name="T4" fmla="*/ 7 w 58"/>
                <a:gd name="T5" fmla="*/ 47 h 47"/>
                <a:gd name="T6" fmla="*/ 58 w 58"/>
                <a:gd name="T7" fmla="*/ 47 h 47"/>
                <a:gd name="T8" fmla="*/ 54 w 58"/>
                <a:gd name="T9" fmla="*/ 28 h 47"/>
                <a:gd name="T10" fmla="*/ 50 w 58"/>
                <a:gd name="T11" fmla="*/ 0 h 47"/>
                <a:gd name="T12" fmla="*/ 22 w 58"/>
                <a:gd name="T13" fmla="*/ 1 h 47"/>
              </a:gdLst>
              <a:ahLst/>
              <a:cxnLst>
                <a:cxn ang="0">
                  <a:pos x="T0" y="T1"/>
                </a:cxn>
                <a:cxn ang="0">
                  <a:pos x="T2" y="T3"/>
                </a:cxn>
                <a:cxn ang="0">
                  <a:pos x="T4" y="T5"/>
                </a:cxn>
                <a:cxn ang="0">
                  <a:pos x="T6" y="T7"/>
                </a:cxn>
                <a:cxn ang="0">
                  <a:pos x="T8" y="T9"/>
                </a:cxn>
                <a:cxn ang="0">
                  <a:pos x="T10" y="T11"/>
                </a:cxn>
                <a:cxn ang="0">
                  <a:pos x="T12" y="T13"/>
                </a:cxn>
              </a:cxnLst>
              <a:rect l="0" t="0" r="r" b="b"/>
              <a:pathLst>
                <a:path w="58" h="47">
                  <a:moveTo>
                    <a:pt x="22" y="1"/>
                  </a:moveTo>
                  <a:cubicBezTo>
                    <a:pt x="23" y="6"/>
                    <a:pt x="18" y="22"/>
                    <a:pt x="15" y="26"/>
                  </a:cubicBezTo>
                  <a:cubicBezTo>
                    <a:pt x="13" y="29"/>
                    <a:pt x="0" y="35"/>
                    <a:pt x="7" y="47"/>
                  </a:cubicBezTo>
                  <a:cubicBezTo>
                    <a:pt x="58" y="47"/>
                    <a:pt x="58" y="47"/>
                    <a:pt x="58" y="47"/>
                  </a:cubicBezTo>
                  <a:cubicBezTo>
                    <a:pt x="58" y="47"/>
                    <a:pt x="58" y="36"/>
                    <a:pt x="54" y="28"/>
                  </a:cubicBezTo>
                  <a:cubicBezTo>
                    <a:pt x="50" y="19"/>
                    <a:pt x="50" y="0"/>
                    <a:pt x="50" y="0"/>
                  </a:cubicBezTo>
                  <a:lnTo>
                    <a:pt x="22" y="1"/>
                  </a:ln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ṧḻiḑe">
              <a:extLst>
                <a:ext uri="{FF2B5EF4-FFF2-40B4-BE49-F238E27FC236}">
                  <a16:creationId xmlns:a16="http://schemas.microsoft.com/office/drawing/2014/main" id="{D519E5B6-294C-4371-BA30-7534F70ADBA3}"/>
                </a:ext>
              </a:extLst>
            </p:cNvPr>
            <p:cNvSpPr/>
            <p:nvPr/>
          </p:nvSpPr>
          <p:spPr bwMode="auto">
            <a:xfrm>
              <a:off x="5989638" y="1641476"/>
              <a:ext cx="282575" cy="300038"/>
            </a:xfrm>
            <a:custGeom>
              <a:avLst/>
              <a:gdLst>
                <a:gd name="T0" fmla="*/ 45 w 48"/>
                <a:gd name="T1" fmla="*/ 0 h 51"/>
                <a:gd name="T2" fmla="*/ 48 w 48"/>
                <a:gd name="T3" fmla="*/ 7 h 51"/>
                <a:gd name="T4" fmla="*/ 42 w 48"/>
                <a:gd name="T5" fmla="*/ 13 h 51"/>
                <a:gd name="T6" fmla="*/ 45 w 48"/>
                <a:gd name="T7" fmla="*/ 21 h 51"/>
                <a:gd name="T8" fmla="*/ 31 w 48"/>
                <a:gd name="T9" fmla="*/ 34 h 51"/>
                <a:gd name="T10" fmla="*/ 12 w 48"/>
                <a:gd name="T11" fmla="*/ 51 h 51"/>
                <a:gd name="T12" fmla="*/ 0 w 48"/>
                <a:gd name="T13" fmla="*/ 39 h 51"/>
                <a:gd name="T14" fmla="*/ 5 w 48"/>
                <a:gd name="T15" fmla="*/ 18 h 51"/>
                <a:gd name="T16" fmla="*/ 7 w 48"/>
                <a:gd name="T17" fmla="*/ 1 h 51"/>
                <a:gd name="T18" fmla="*/ 15 w 48"/>
                <a:gd name="T19" fmla="*/ 17 h 51"/>
                <a:gd name="T20" fmla="*/ 45 w 48"/>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51">
                  <a:moveTo>
                    <a:pt x="45" y="0"/>
                  </a:moveTo>
                  <a:cubicBezTo>
                    <a:pt x="48" y="7"/>
                    <a:pt x="48" y="7"/>
                    <a:pt x="48" y="7"/>
                  </a:cubicBezTo>
                  <a:cubicBezTo>
                    <a:pt x="42" y="13"/>
                    <a:pt x="42" y="13"/>
                    <a:pt x="42" y="13"/>
                  </a:cubicBezTo>
                  <a:cubicBezTo>
                    <a:pt x="42" y="13"/>
                    <a:pt x="47" y="20"/>
                    <a:pt x="45" y="21"/>
                  </a:cubicBezTo>
                  <a:cubicBezTo>
                    <a:pt x="43" y="22"/>
                    <a:pt x="31" y="34"/>
                    <a:pt x="31" y="34"/>
                  </a:cubicBezTo>
                  <a:cubicBezTo>
                    <a:pt x="12" y="51"/>
                    <a:pt x="12" y="51"/>
                    <a:pt x="12" y="51"/>
                  </a:cubicBezTo>
                  <a:cubicBezTo>
                    <a:pt x="0" y="39"/>
                    <a:pt x="0" y="39"/>
                    <a:pt x="0" y="39"/>
                  </a:cubicBezTo>
                  <a:cubicBezTo>
                    <a:pt x="0" y="39"/>
                    <a:pt x="4" y="20"/>
                    <a:pt x="5" y="18"/>
                  </a:cubicBezTo>
                  <a:cubicBezTo>
                    <a:pt x="5" y="17"/>
                    <a:pt x="5" y="1"/>
                    <a:pt x="7" y="1"/>
                  </a:cubicBezTo>
                  <a:cubicBezTo>
                    <a:pt x="12" y="0"/>
                    <a:pt x="15" y="17"/>
                    <a:pt x="15" y="17"/>
                  </a:cubicBezTo>
                  <a:lnTo>
                    <a:pt x="45" y="0"/>
                  </a:lnTo>
                  <a:close/>
                </a:path>
              </a:pathLst>
            </a:custGeom>
            <a:solidFill>
              <a:schemeClr val="bg1">
                <a:lumMod val="95000"/>
              </a:schemeClr>
            </a:solidFill>
            <a:ln>
              <a:noFill/>
            </a:ln>
          </p:spPr>
          <p:txBody>
            <a:bodyPr anchor="ctr"/>
            <a:lstStyle/>
            <a:p>
              <a:pPr algn="ctr"/>
              <a:endParaRPr/>
            </a:p>
          </p:txBody>
        </p:sp>
        <p:sp>
          <p:nvSpPr>
            <p:cNvPr id="22" name="iṧ1íďê">
              <a:extLst>
                <a:ext uri="{FF2B5EF4-FFF2-40B4-BE49-F238E27FC236}">
                  <a16:creationId xmlns:a16="http://schemas.microsoft.com/office/drawing/2014/main" id="{A0A08724-AD05-4B9E-BD87-3667E160620B}"/>
                </a:ext>
              </a:extLst>
            </p:cNvPr>
            <p:cNvSpPr/>
            <p:nvPr/>
          </p:nvSpPr>
          <p:spPr bwMode="auto">
            <a:xfrm>
              <a:off x="5949950" y="1835151"/>
              <a:ext cx="169863" cy="146050"/>
            </a:xfrm>
            <a:custGeom>
              <a:avLst/>
              <a:gdLst>
                <a:gd name="T0" fmla="*/ 0 w 107"/>
                <a:gd name="T1" fmla="*/ 22 h 92"/>
                <a:gd name="T2" fmla="*/ 14 w 107"/>
                <a:gd name="T3" fmla="*/ 0 h 92"/>
                <a:gd name="T4" fmla="*/ 107 w 107"/>
                <a:gd name="T5" fmla="*/ 63 h 92"/>
                <a:gd name="T6" fmla="*/ 85 w 107"/>
                <a:gd name="T7" fmla="*/ 92 h 92"/>
                <a:gd name="T8" fmla="*/ 0 w 107"/>
                <a:gd name="T9" fmla="*/ 22 h 92"/>
              </a:gdLst>
              <a:ahLst/>
              <a:cxnLst>
                <a:cxn ang="0">
                  <a:pos x="T0" y="T1"/>
                </a:cxn>
                <a:cxn ang="0">
                  <a:pos x="T2" y="T3"/>
                </a:cxn>
                <a:cxn ang="0">
                  <a:pos x="T4" y="T5"/>
                </a:cxn>
                <a:cxn ang="0">
                  <a:pos x="T6" y="T7"/>
                </a:cxn>
                <a:cxn ang="0">
                  <a:pos x="T8" y="T9"/>
                </a:cxn>
              </a:cxnLst>
              <a:rect l="0" t="0" r="r" b="b"/>
              <a:pathLst>
                <a:path w="107" h="92">
                  <a:moveTo>
                    <a:pt x="0" y="22"/>
                  </a:moveTo>
                  <a:lnTo>
                    <a:pt x="14" y="0"/>
                  </a:lnTo>
                  <a:lnTo>
                    <a:pt x="107" y="63"/>
                  </a:lnTo>
                  <a:lnTo>
                    <a:pt x="85" y="92"/>
                  </a:lnTo>
                  <a:lnTo>
                    <a:pt x="0"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ş1idé">
              <a:extLst>
                <a:ext uri="{FF2B5EF4-FFF2-40B4-BE49-F238E27FC236}">
                  <a16:creationId xmlns:a16="http://schemas.microsoft.com/office/drawing/2014/main" id="{F270F2BF-1B02-489D-BE42-F648281A4EE5}"/>
                </a:ext>
              </a:extLst>
            </p:cNvPr>
            <p:cNvSpPr/>
            <p:nvPr/>
          </p:nvSpPr>
          <p:spPr bwMode="auto">
            <a:xfrm>
              <a:off x="4887913" y="1841501"/>
              <a:ext cx="1236663" cy="1698625"/>
            </a:xfrm>
            <a:custGeom>
              <a:avLst/>
              <a:gdLst>
                <a:gd name="T0" fmla="*/ 0 w 211"/>
                <a:gd name="T1" fmla="*/ 21 h 290"/>
                <a:gd name="T2" fmla="*/ 31 w 211"/>
                <a:gd name="T3" fmla="*/ 28 h 290"/>
                <a:gd name="T4" fmla="*/ 66 w 211"/>
                <a:gd name="T5" fmla="*/ 34 h 290"/>
                <a:gd name="T6" fmla="*/ 138 w 211"/>
                <a:gd name="T7" fmla="*/ 60 h 290"/>
                <a:gd name="T8" fmla="*/ 179 w 211"/>
                <a:gd name="T9" fmla="*/ 0 h 290"/>
                <a:gd name="T10" fmla="*/ 211 w 211"/>
                <a:gd name="T11" fmla="*/ 24 h 290"/>
                <a:gd name="T12" fmla="*/ 167 w 211"/>
                <a:gd name="T13" fmla="*/ 93 h 290"/>
                <a:gd name="T14" fmla="*/ 133 w 211"/>
                <a:gd name="T15" fmla="*/ 106 h 290"/>
                <a:gd name="T16" fmla="*/ 72 w 211"/>
                <a:gd name="T17" fmla="*/ 90 h 290"/>
                <a:gd name="T18" fmla="*/ 105 w 211"/>
                <a:gd name="T19" fmla="*/ 223 h 290"/>
                <a:gd name="T20" fmla="*/ 124 w 211"/>
                <a:gd name="T21" fmla="*/ 279 h 290"/>
                <a:gd name="T22" fmla="*/ 68 w 211"/>
                <a:gd name="T23" fmla="*/ 259 h 290"/>
                <a:gd name="T24" fmla="*/ 6 w 211"/>
                <a:gd name="T25" fmla="*/ 101 h 290"/>
                <a:gd name="T26" fmla="*/ 0 w 211"/>
                <a:gd name="T27" fmla="*/ 2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290">
                  <a:moveTo>
                    <a:pt x="0" y="21"/>
                  </a:moveTo>
                  <a:cubicBezTo>
                    <a:pt x="0" y="21"/>
                    <a:pt x="20" y="26"/>
                    <a:pt x="31" y="28"/>
                  </a:cubicBezTo>
                  <a:cubicBezTo>
                    <a:pt x="41" y="30"/>
                    <a:pt x="57" y="31"/>
                    <a:pt x="66" y="34"/>
                  </a:cubicBezTo>
                  <a:cubicBezTo>
                    <a:pt x="75" y="36"/>
                    <a:pt x="138" y="60"/>
                    <a:pt x="138" y="60"/>
                  </a:cubicBezTo>
                  <a:cubicBezTo>
                    <a:pt x="179" y="0"/>
                    <a:pt x="179" y="0"/>
                    <a:pt x="179" y="0"/>
                  </a:cubicBezTo>
                  <a:cubicBezTo>
                    <a:pt x="211" y="24"/>
                    <a:pt x="211" y="24"/>
                    <a:pt x="211" y="24"/>
                  </a:cubicBezTo>
                  <a:cubicBezTo>
                    <a:pt x="167" y="93"/>
                    <a:pt x="167" y="93"/>
                    <a:pt x="167" y="93"/>
                  </a:cubicBezTo>
                  <a:cubicBezTo>
                    <a:pt x="159" y="104"/>
                    <a:pt x="146" y="110"/>
                    <a:pt x="133" y="106"/>
                  </a:cubicBezTo>
                  <a:cubicBezTo>
                    <a:pt x="72" y="90"/>
                    <a:pt x="72" y="90"/>
                    <a:pt x="72" y="90"/>
                  </a:cubicBezTo>
                  <a:cubicBezTo>
                    <a:pt x="72" y="90"/>
                    <a:pt x="100" y="203"/>
                    <a:pt x="105" y="223"/>
                  </a:cubicBezTo>
                  <a:cubicBezTo>
                    <a:pt x="110" y="244"/>
                    <a:pt x="124" y="279"/>
                    <a:pt x="124" y="279"/>
                  </a:cubicBezTo>
                  <a:cubicBezTo>
                    <a:pt x="124" y="279"/>
                    <a:pt x="93" y="290"/>
                    <a:pt x="68" y="259"/>
                  </a:cubicBezTo>
                  <a:cubicBezTo>
                    <a:pt x="43" y="228"/>
                    <a:pt x="14" y="175"/>
                    <a:pt x="6" y="101"/>
                  </a:cubicBezTo>
                  <a:cubicBezTo>
                    <a:pt x="1" y="57"/>
                    <a:pt x="0" y="21"/>
                    <a:pt x="0" y="21"/>
                  </a:cubicBez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Slíḋè">
              <a:extLst>
                <a:ext uri="{FF2B5EF4-FFF2-40B4-BE49-F238E27FC236}">
                  <a16:creationId xmlns:a16="http://schemas.microsoft.com/office/drawing/2014/main" id="{23CD4010-4AB3-45E0-912A-2607199CDF45}"/>
                </a:ext>
              </a:extLst>
            </p:cNvPr>
            <p:cNvSpPr/>
            <p:nvPr/>
          </p:nvSpPr>
          <p:spPr bwMode="auto">
            <a:xfrm>
              <a:off x="4640263" y="1876426"/>
              <a:ext cx="200025" cy="204788"/>
            </a:xfrm>
            <a:custGeom>
              <a:avLst/>
              <a:gdLst>
                <a:gd name="T0" fmla="*/ 126 w 126"/>
                <a:gd name="T1" fmla="*/ 7 h 129"/>
                <a:gd name="T2" fmla="*/ 122 w 126"/>
                <a:gd name="T3" fmla="*/ 100 h 129"/>
                <a:gd name="T4" fmla="*/ 78 w 126"/>
                <a:gd name="T5" fmla="*/ 129 h 129"/>
                <a:gd name="T6" fmla="*/ 0 w 126"/>
                <a:gd name="T7" fmla="*/ 100 h 129"/>
                <a:gd name="T8" fmla="*/ 8 w 126"/>
                <a:gd name="T9" fmla="*/ 0 h 129"/>
                <a:gd name="T10" fmla="*/ 126 w 126"/>
                <a:gd name="T11" fmla="*/ 7 h 129"/>
              </a:gdLst>
              <a:ahLst/>
              <a:cxnLst>
                <a:cxn ang="0">
                  <a:pos x="T0" y="T1"/>
                </a:cxn>
                <a:cxn ang="0">
                  <a:pos x="T2" y="T3"/>
                </a:cxn>
                <a:cxn ang="0">
                  <a:pos x="T4" y="T5"/>
                </a:cxn>
                <a:cxn ang="0">
                  <a:pos x="T6" y="T7"/>
                </a:cxn>
                <a:cxn ang="0">
                  <a:pos x="T8" y="T9"/>
                </a:cxn>
                <a:cxn ang="0">
                  <a:pos x="T10" y="T11"/>
                </a:cxn>
              </a:cxnLst>
              <a:rect l="0" t="0" r="r" b="b"/>
              <a:pathLst>
                <a:path w="126" h="129">
                  <a:moveTo>
                    <a:pt x="126" y="7"/>
                  </a:moveTo>
                  <a:lnTo>
                    <a:pt x="122" y="100"/>
                  </a:lnTo>
                  <a:lnTo>
                    <a:pt x="78" y="129"/>
                  </a:lnTo>
                  <a:lnTo>
                    <a:pt x="0" y="100"/>
                  </a:lnTo>
                  <a:lnTo>
                    <a:pt x="8" y="0"/>
                  </a:lnTo>
                  <a:lnTo>
                    <a:pt x="126"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liḓè">
              <a:extLst>
                <a:ext uri="{FF2B5EF4-FFF2-40B4-BE49-F238E27FC236}">
                  <a16:creationId xmlns:a16="http://schemas.microsoft.com/office/drawing/2014/main" id="{D7EBEAB5-8145-4C74-A14C-7AD371B8F505}"/>
                </a:ext>
              </a:extLst>
            </p:cNvPr>
            <p:cNvSpPr/>
            <p:nvPr/>
          </p:nvSpPr>
          <p:spPr bwMode="auto">
            <a:xfrm>
              <a:off x="4594225" y="1941513"/>
              <a:ext cx="304800" cy="215900"/>
            </a:xfrm>
            <a:custGeom>
              <a:avLst/>
              <a:gdLst>
                <a:gd name="T0" fmla="*/ 29 w 52"/>
                <a:gd name="T1" fmla="*/ 22 h 37"/>
                <a:gd name="T2" fmla="*/ 9 w 52"/>
                <a:gd name="T3" fmla="*/ 2 h 37"/>
                <a:gd name="T4" fmla="*/ 1 w 52"/>
                <a:gd name="T5" fmla="*/ 5 h 37"/>
                <a:gd name="T6" fmla="*/ 8 w 52"/>
                <a:gd name="T7" fmla="*/ 36 h 37"/>
                <a:gd name="T8" fmla="*/ 29 w 52"/>
                <a:gd name="T9" fmla="*/ 27 h 37"/>
                <a:gd name="T10" fmla="*/ 48 w 52"/>
                <a:gd name="T11" fmla="*/ 36 h 37"/>
                <a:gd name="T12" fmla="*/ 50 w 52"/>
                <a:gd name="T13" fmla="*/ 2 h 37"/>
                <a:gd name="T14" fmla="*/ 42 w 52"/>
                <a:gd name="T15" fmla="*/ 0 h 37"/>
                <a:gd name="T16" fmla="*/ 29 w 52"/>
                <a:gd name="T1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7">
                  <a:moveTo>
                    <a:pt x="29" y="22"/>
                  </a:moveTo>
                  <a:cubicBezTo>
                    <a:pt x="9" y="2"/>
                    <a:pt x="9" y="2"/>
                    <a:pt x="9" y="2"/>
                  </a:cubicBezTo>
                  <a:cubicBezTo>
                    <a:pt x="9" y="2"/>
                    <a:pt x="3" y="2"/>
                    <a:pt x="1" y="5"/>
                  </a:cubicBezTo>
                  <a:cubicBezTo>
                    <a:pt x="0" y="8"/>
                    <a:pt x="6" y="35"/>
                    <a:pt x="8" y="36"/>
                  </a:cubicBezTo>
                  <a:cubicBezTo>
                    <a:pt x="9" y="37"/>
                    <a:pt x="26" y="27"/>
                    <a:pt x="29" y="27"/>
                  </a:cubicBezTo>
                  <a:cubicBezTo>
                    <a:pt x="29" y="27"/>
                    <a:pt x="45" y="36"/>
                    <a:pt x="48" y="36"/>
                  </a:cubicBezTo>
                  <a:cubicBezTo>
                    <a:pt x="51" y="36"/>
                    <a:pt x="52" y="6"/>
                    <a:pt x="50" y="2"/>
                  </a:cubicBezTo>
                  <a:cubicBezTo>
                    <a:pt x="48" y="0"/>
                    <a:pt x="42" y="0"/>
                    <a:pt x="42" y="0"/>
                  </a:cubicBezTo>
                  <a:lnTo>
                    <a:pt x="29" y="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ṣ1ïďê">
              <a:extLst>
                <a:ext uri="{FF2B5EF4-FFF2-40B4-BE49-F238E27FC236}">
                  <a16:creationId xmlns:a16="http://schemas.microsoft.com/office/drawing/2014/main" id="{003EEF31-7FA7-4F89-9779-62629184B9E4}"/>
                </a:ext>
              </a:extLst>
            </p:cNvPr>
            <p:cNvSpPr/>
            <p:nvPr/>
          </p:nvSpPr>
          <p:spPr bwMode="auto">
            <a:xfrm>
              <a:off x="4652963" y="1876426"/>
              <a:ext cx="180975" cy="82550"/>
            </a:xfrm>
            <a:custGeom>
              <a:avLst/>
              <a:gdLst>
                <a:gd name="T0" fmla="*/ 0 w 31"/>
                <a:gd name="T1" fmla="*/ 10 h 14"/>
                <a:gd name="T2" fmla="*/ 0 w 31"/>
                <a:gd name="T3" fmla="*/ 0 h 14"/>
                <a:gd name="T4" fmla="*/ 31 w 31"/>
                <a:gd name="T5" fmla="*/ 2 h 14"/>
                <a:gd name="T6" fmla="*/ 14 w 31"/>
                <a:gd name="T7" fmla="*/ 13 h 14"/>
                <a:gd name="T8" fmla="*/ 14 w 31"/>
                <a:gd name="T9" fmla="*/ 13 h 14"/>
                <a:gd name="T10" fmla="*/ 0 w 31"/>
                <a:gd name="T11" fmla="*/ 10 h 14"/>
              </a:gdLst>
              <a:ahLst/>
              <a:cxnLst>
                <a:cxn ang="0">
                  <a:pos x="T0" y="T1"/>
                </a:cxn>
                <a:cxn ang="0">
                  <a:pos x="T2" y="T3"/>
                </a:cxn>
                <a:cxn ang="0">
                  <a:pos x="T4" y="T5"/>
                </a:cxn>
                <a:cxn ang="0">
                  <a:pos x="T6" y="T7"/>
                </a:cxn>
                <a:cxn ang="0">
                  <a:pos x="T8" y="T9"/>
                </a:cxn>
                <a:cxn ang="0">
                  <a:pos x="T10" y="T11"/>
                </a:cxn>
              </a:cxnLst>
              <a:rect l="0" t="0" r="r" b="b"/>
              <a:pathLst>
                <a:path w="31" h="14">
                  <a:moveTo>
                    <a:pt x="0" y="10"/>
                  </a:moveTo>
                  <a:cubicBezTo>
                    <a:pt x="0" y="0"/>
                    <a:pt x="0" y="0"/>
                    <a:pt x="0" y="0"/>
                  </a:cubicBezTo>
                  <a:cubicBezTo>
                    <a:pt x="31" y="2"/>
                    <a:pt x="31" y="2"/>
                    <a:pt x="31" y="2"/>
                  </a:cubicBezTo>
                  <a:cubicBezTo>
                    <a:pt x="27" y="9"/>
                    <a:pt x="21" y="12"/>
                    <a:pt x="14" y="13"/>
                  </a:cubicBezTo>
                  <a:cubicBezTo>
                    <a:pt x="14" y="13"/>
                    <a:pt x="14" y="13"/>
                    <a:pt x="14" y="13"/>
                  </a:cubicBezTo>
                  <a:cubicBezTo>
                    <a:pt x="9" y="14"/>
                    <a:pt x="4" y="13"/>
                    <a:pt x="0" y="10"/>
                  </a:cubicBezTo>
                  <a:close/>
                </a:path>
              </a:pathLst>
            </a:custGeom>
            <a:solidFill>
              <a:srgbClr val="1D71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ṥļíḋè">
              <a:extLst>
                <a:ext uri="{FF2B5EF4-FFF2-40B4-BE49-F238E27FC236}">
                  <a16:creationId xmlns:a16="http://schemas.microsoft.com/office/drawing/2014/main" id="{3C907CA5-7984-4FC3-8E88-6631CAEADD29}"/>
                </a:ext>
              </a:extLst>
            </p:cNvPr>
            <p:cNvSpPr/>
            <p:nvPr/>
          </p:nvSpPr>
          <p:spPr bwMode="auto">
            <a:xfrm>
              <a:off x="4441825" y="1290638"/>
              <a:ext cx="544513" cy="650875"/>
            </a:xfrm>
            <a:custGeom>
              <a:avLst/>
              <a:gdLst>
                <a:gd name="T0" fmla="*/ 8 w 93"/>
                <a:gd name="T1" fmla="*/ 54 h 111"/>
                <a:gd name="T2" fmla="*/ 40 w 93"/>
                <a:gd name="T3" fmla="*/ 5 h 111"/>
                <a:gd name="T4" fmla="*/ 40 w 93"/>
                <a:gd name="T5" fmla="*/ 5 h 111"/>
                <a:gd name="T6" fmla="*/ 40 w 93"/>
                <a:gd name="T7" fmla="*/ 5 h 111"/>
                <a:gd name="T8" fmla="*/ 40 w 93"/>
                <a:gd name="T9" fmla="*/ 5 h 111"/>
                <a:gd name="T10" fmla="*/ 40 w 93"/>
                <a:gd name="T11" fmla="*/ 5 h 111"/>
                <a:gd name="T12" fmla="*/ 84 w 93"/>
                <a:gd name="T13" fmla="*/ 45 h 111"/>
                <a:gd name="T14" fmla="*/ 92 w 93"/>
                <a:gd name="T15" fmla="*/ 56 h 111"/>
                <a:gd name="T16" fmla="*/ 82 w 93"/>
                <a:gd name="T17" fmla="*/ 69 h 111"/>
                <a:gd name="T18" fmla="*/ 53 w 93"/>
                <a:gd name="T19" fmla="*/ 109 h 111"/>
                <a:gd name="T20" fmla="*/ 53 w 93"/>
                <a:gd name="T21" fmla="*/ 109 h 111"/>
                <a:gd name="T22" fmla="*/ 53 w 93"/>
                <a:gd name="T23" fmla="*/ 109 h 111"/>
                <a:gd name="T24" fmla="*/ 53 w 93"/>
                <a:gd name="T25" fmla="*/ 109 h 111"/>
                <a:gd name="T26" fmla="*/ 53 w 93"/>
                <a:gd name="T27" fmla="*/ 109 h 111"/>
                <a:gd name="T28" fmla="*/ 15 w 93"/>
                <a:gd name="T29" fmla="*/ 77 h 111"/>
                <a:gd name="T30" fmla="*/ 2 w 93"/>
                <a:gd name="T31" fmla="*/ 67 h 111"/>
                <a:gd name="T32" fmla="*/ 8 w 93"/>
                <a:gd name="T33" fmla="*/ 5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111">
                  <a:moveTo>
                    <a:pt x="8" y="54"/>
                  </a:moveTo>
                  <a:cubicBezTo>
                    <a:pt x="8" y="54"/>
                    <a:pt x="2" y="9"/>
                    <a:pt x="40" y="5"/>
                  </a:cubicBezTo>
                  <a:cubicBezTo>
                    <a:pt x="40" y="5"/>
                    <a:pt x="40" y="5"/>
                    <a:pt x="40" y="5"/>
                  </a:cubicBezTo>
                  <a:cubicBezTo>
                    <a:pt x="40" y="5"/>
                    <a:pt x="40" y="5"/>
                    <a:pt x="40" y="5"/>
                  </a:cubicBezTo>
                  <a:cubicBezTo>
                    <a:pt x="40" y="5"/>
                    <a:pt x="40" y="5"/>
                    <a:pt x="40" y="5"/>
                  </a:cubicBezTo>
                  <a:cubicBezTo>
                    <a:pt x="40" y="5"/>
                    <a:pt x="40" y="5"/>
                    <a:pt x="40" y="5"/>
                  </a:cubicBezTo>
                  <a:cubicBezTo>
                    <a:pt x="79" y="0"/>
                    <a:pt x="84" y="45"/>
                    <a:pt x="84" y="45"/>
                  </a:cubicBezTo>
                  <a:cubicBezTo>
                    <a:pt x="84" y="45"/>
                    <a:pt x="91" y="44"/>
                    <a:pt x="92" y="56"/>
                  </a:cubicBezTo>
                  <a:cubicBezTo>
                    <a:pt x="93" y="68"/>
                    <a:pt x="82" y="69"/>
                    <a:pt x="82" y="69"/>
                  </a:cubicBezTo>
                  <a:cubicBezTo>
                    <a:pt x="79" y="98"/>
                    <a:pt x="69" y="107"/>
                    <a:pt x="53" y="109"/>
                  </a:cubicBezTo>
                  <a:cubicBezTo>
                    <a:pt x="53" y="109"/>
                    <a:pt x="53" y="109"/>
                    <a:pt x="53" y="109"/>
                  </a:cubicBezTo>
                  <a:cubicBezTo>
                    <a:pt x="53" y="109"/>
                    <a:pt x="53" y="109"/>
                    <a:pt x="53" y="109"/>
                  </a:cubicBezTo>
                  <a:cubicBezTo>
                    <a:pt x="53" y="109"/>
                    <a:pt x="53" y="109"/>
                    <a:pt x="53" y="109"/>
                  </a:cubicBezTo>
                  <a:cubicBezTo>
                    <a:pt x="53" y="109"/>
                    <a:pt x="53" y="109"/>
                    <a:pt x="53" y="109"/>
                  </a:cubicBezTo>
                  <a:cubicBezTo>
                    <a:pt x="37" y="111"/>
                    <a:pt x="25" y="104"/>
                    <a:pt x="15" y="77"/>
                  </a:cubicBezTo>
                  <a:cubicBezTo>
                    <a:pt x="15" y="77"/>
                    <a:pt x="4" y="79"/>
                    <a:pt x="2" y="67"/>
                  </a:cubicBezTo>
                  <a:cubicBezTo>
                    <a:pt x="0" y="55"/>
                    <a:pt x="8" y="54"/>
                    <a:pt x="8"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şlïḍé">
              <a:extLst>
                <a:ext uri="{FF2B5EF4-FFF2-40B4-BE49-F238E27FC236}">
                  <a16:creationId xmlns:a16="http://schemas.microsoft.com/office/drawing/2014/main" id="{764C528E-B7D4-471E-AAEC-E3752B6D3594}"/>
                </a:ext>
              </a:extLst>
            </p:cNvPr>
            <p:cNvSpPr/>
            <p:nvPr/>
          </p:nvSpPr>
          <p:spPr bwMode="auto">
            <a:xfrm>
              <a:off x="4441825" y="1290638"/>
              <a:ext cx="544513" cy="650875"/>
            </a:xfrm>
            <a:custGeom>
              <a:avLst/>
              <a:gdLst>
                <a:gd name="T0" fmla="*/ 8 w 93"/>
                <a:gd name="T1" fmla="*/ 54 h 111"/>
                <a:gd name="T2" fmla="*/ 40 w 93"/>
                <a:gd name="T3" fmla="*/ 5 h 111"/>
                <a:gd name="T4" fmla="*/ 40 w 93"/>
                <a:gd name="T5" fmla="*/ 5 h 111"/>
                <a:gd name="T6" fmla="*/ 40 w 93"/>
                <a:gd name="T7" fmla="*/ 5 h 111"/>
                <a:gd name="T8" fmla="*/ 40 w 93"/>
                <a:gd name="T9" fmla="*/ 5 h 111"/>
                <a:gd name="T10" fmla="*/ 40 w 93"/>
                <a:gd name="T11" fmla="*/ 5 h 111"/>
                <a:gd name="T12" fmla="*/ 84 w 93"/>
                <a:gd name="T13" fmla="*/ 45 h 111"/>
                <a:gd name="T14" fmla="*/ 92 w 93"/>
                <a:gd name="T15" fmla="*/ 56 h 111"/>
                <a:gd name="T16" fmla="*/ 82 w 93"/>
                <a:gd name="T17" fmla="*/ 69 h 111"/>
                <a:gd name="T18" fmla="*/ 53 w 93"/>
                <a:gd name="T19" fmla="*/ 109 h 111"/>
                <a:gd name="T20" fmla="*/ 53 w 93"/>
                <a:gd name="T21" fmla="*/ 109 h 111"/>
                <a:gd name="T22" fmla="*/ 53 w 93"/>
                <a:gd name="T23" fmla="*/ 109 h 111"/>
                <a:gd name="T24" fmla="*/ 53 w 93"/>
                <a:gd name="T25" fmla="*/ 109 h 111"/>
                <a:gd name="T26" fmla="*/ 53 w 93"/>
                <a:gd name="T27" fmla="*/ 109 h 111"/>
                <a:gd name="T28" fmla="*/ 15 w 93"/>
                <a:gd name="T29" fmla="*/ 77 h 111"/>
                <a:gd name="T30" fmla="*/ 2 w 93"/>
                <a:gd name="T31" fmla="*/ 67 h 111"/>
                <a:gd name="T32" fmla="*/ 8 w 93"/>
                <a:gd name="T33" fmla="*/ 54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3" h="111">
                  <a:moveTo>
                    <a:pt x="8" y="54"/>
                  </a:moveTo>
                  <a:cubicBezTo>
                    <a:pt x="8" y="54"/>
                    <a:pt x="2" y="9"/>
                    <a:pt x="40" y="5"/>
                  </a:cubicBezTo>
                  <a:cubicBezTo>
                    <a:pt x="40" y="5"/>
                    <a:pt x="40" y="5"/>
                    <a:pt x="40" y="5"/>
                  </a:cubicBezTo>
                  <a:cubicBezTo>
                    <a:pt x="40" y="5"/>
                    <a:pt x="40" y="5"/>
                    <a:pt x="40" y="5"/>
                  </a:cubicBezTo>
                  <a:cubicBezTo>
                    <a:pt x="40" y="5"/>
                    <a:pt x="40" y="5"/>
                    <a:pt x="40" y="5"/>
                  </a:cubicBezTo>
                  <a:cubicBezTo>
                    <a:pt x="40" y="5"/>
                    <a:pt x="40" y="5"/>
                    <a:pt x="40" y="5"/>
                  </a:cubicBezTo>
                  <a:cubicBezTo>
                    <a:pt x="79" y="0"/>
                    <a:pt x="84" y="45"/>
                    <a:pt x="84" y="45"/>
                  </a:cubicBezTo>
                  <a:cubicBezTo>
                    <a:pt x="84" y="45"/>
                    <a:pt x="91" y="44"/>
                    <a:pt x="92" y="56"/>
                  </a:cubicBezTo>
                  <a:cubicBezTo>
                    <a:pt x="93" y="68"/>
                    <a:pt x="82" y="69"/>
                    <a:pt x="82" y="69"/>
                  </a:cubicBezTo>
                  <a:cubicBezTo>
                    <a:pt x="79" y="98"/>
                    <a:pt x="69" y="107"/>
                    <a:pt x="53" y="109"/>
                  </a:cubicBezTo>
                  <a:cubicBezTo>
                    <a:pt x="53" y="109"/>
                    <a:pt x="53" y="109"/>
                    <a:pt x="53" y="109"/>
                  </a:cubicBezTo>
                  <a:cubicBezTo>
                    <a:pt x="53" y="109"/>
                    <a:pt x="53" y="109"/>
                    <a:pt x="53" y="109"/>
                  </a:cubicBezTo>
                  <a:cubicBezTo>
                    <a:pt x="53" y="109"/>
                    <a:pt x="53" y="109"/>
                    <a:pt x="53" y="109"/>
                  </a:cubicBezTo>
                  <a:cubicBezTo>
                    <a:pt x="53" y="109"/>
                    <a:pt x="53" y="109"/>
                    <a:pt x="53" y="109"/>
                  </a:cubicBezTo>
                  <a:cubicBezTo>
                    <a:pt x="37" y="111"/>
                    <a:pt x="25" y="104"/>
                    <a:pt x="15" y="77"/>
                  </a:cubicBezTo>
                  <a:cubicBezTo>
                    <a:pt x="15" y="77"/>
                    <a:pt x="4" y="79"/>
                    <a:pt x="2" y="67"/>
                  </a:cubicBezTo>
                  <a:cubicBezTo>
                    <a:pt x="0" y="55"/>
                    <a:pt x="8" y="54"/>
                    <a:pt x="8" y="54"/>
                  </a:cubicBezTo>
                  <a:close/>
                </a:path>
              </a:pathLst>
            </a:custGeom>
            <a:solidFill>
              <a:schemeClr val="bg1">
                <a:lumMod val="95000"/>
              </a:schemeClr>
            </a:solidFill>
            <a:ln>
              <a:noFill/>
            </a:ln>
          </p:spPr>
          <p:txBody>
            <a:bodyPr anchor="ctr"/>
            <a:lstStyle/>
            <a:p>
              <a:pPr algn="ctr"/>
              <a:endParaRPr/>
            </a:p>
          </p:txBody>
        </p:sp>
        <p:sp>
          <p:nvSpPr>
            <p:cNvPr id="29" name="ï$lïḋè">
              <a:extLst>
                <a:ext uri="{FF2B5EF4-FFF2-40B4-BE49-F238E27FC236}">
                  <a16:creationId xmlns:a16="http://schemas.microsoft.com/office/drawing/2014/main" id="{0B8A1C0D-2E9C-44D9-A8DE-2B2DDD6F5841}"/>
                </a:ext>
              </a:extLst>
            </p:cNvPr>
            <p:cNvSpPr/>
            <p:nvPr/>
          </p:nvSpPr>
          <p:spPr bwMode="auto">
            <a:xfrm>
              <a:off x="4470400" y="1443038"/>
              <a:ext cx="100013" cy="315913"/>
            </a:xfrm>
            <a:custGeom>
              <a:avLst/>
              <a:gdLst>
                <a:gd name="T0" fmla="*/ 0 w 17"/>
                <a:gd name="T1" fmla="*/ 16 h 54"/>
                <a:gd name="T2" fmla="*/ 6 w 17"/>
                <a:gd name="T3" fmla="*/ 39 h 54"/>
                <a:gd name="T4" fmla="*/ 11 w 17"/>
                <a:gd name="T5" fmla="*/ 38 h 54"/>
                <a:gd name="T6" fmla="*/ 11 w 17"/>
                <a:gd name="T7" fmla="*/ 15 h 54"/>
                <a:gd name="T8" fmla="*/ 0 w 17"/>
                <a:gd name="T9" fmla="*/ 16 h 54"/>
              </a:gdLst>
              <a:ahLst/>
              <a:cxnLst>
                <a:cxn ang="0">
                  <a:pos x="T0" y="T1"/>
                </a:cxn>
                <a:cxn ang="0">
                  <a:pos x="T2" y="T3"/>
                </a:cxn>
                <a:cxn ang="0">
                  <a:pos x="T4" y="T5"/>
                </a:cxn>
                <a:cxn ang="0">
                  <a:pos x="T6" y="T7"/>
                </a:cxn>
                <a:cxn ang="0">
                  <a:pos x="T8" y="T9"/>
                </a:cxn>
              </a:cxnLst>
              <a:rect l="0" t="0" r="r" b="b"/>
              <a:pathLst>
                <a:path w="17" h="54">
                  <a:moveTo>
                    <a:pt x="0" y="16"/>
                  </a:moveTo>
                  <a:cubicBezTo>
                    <a:pt x="0" y="16"/>
                    <a:pt x="1" y="30"/>
                    <a:pt x="6" y="39"/>
                  </a:cubicBezTo>
                  <a:cubicBezTo>
                    <a:pt x="10" y="49"/>
                    <a:pt x="14" y="54"/>
                    <a:pt x="11" y="38"/>
                  </a:cubicBezTo>
                  <a:cubicBezTo>
                    <a:pt x="11" y="38"/>
                    <a:pt x="17" y="30"/>
                    <a:pt x="11" y="15"/>
                  </a:cubicBezTo>
                  <a:cubicBezTo>
                    <a:pt x="6" y="0"/>
                    <a:pt x="0" y="16"/>
                    <a:pt x="0" y="16"/>
                  </a:cubicBez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šļíḍè">
              <a:extLst>
                <a:ext uri="{FF2B5EF4-FFF2-40B4-BE49-F238E27FC236}">
                  <a16:creationId xmlns:a16="http://schemas.microsoft.com/office/drawing/2014/main" id="{AF9A6D7A-674D-418E-BB49-BD32A50FA1D5}"/>
                </a:ext>
              </a:extLst>
            </p:cNvPr>
            <p:cNvSpPr/>
            <p:nvPr/>
          </p:nvSpPr>
          <p:spPr bwMode="auto">
            <a:xfrm>
              <a:off x="4857750" y="1390651"/>
              <a:ext cx="93663" cy="315913"/>
            </a:xfrm>
            <a:custGeom>
              <a:avLst/>
              <a:gdLst>
                <a:gd name="T0" fmla="*/ 13 w 16"/>
                <a:gd name="T1" fmla="*/ 14 h 54"/>
                <a:gd name="T2" fmla="*/ 14 w 16"/>
                <a:gd name="T3" fmla="*/ 38 h 54"/>
                <a:gd name="T4" fmla="*/ 8 w 16"/>
                <a:gd name="T5" fmla="*/ 38 h 54"/>
                <a:gd name="T6" fmla="*/ 2 w 16"/>
                <a:gd name="T7" fmla="*/ 16 h 54"/>
                <a:gd name="T8" fmla="*/ 13 w 16"/>
                <a:gd name="T9" fmla="*/ 14 h 54"/>
              </a:gdLst>
              <a:ahLst/>
              <a:cxnLst>
                <a:cxn ang="0">
                  <a:pos x="T0" y="T1"/>
                </a:cxn>
                <a:cxn ang="0">
                  <a:pos x="T2" y="T3"/>
                </a:cxn>
                <a:cxn ang="0">
                  <a:pos x="T4" y="T5"/>
                </a:cxn>
                <a:cxn ang="0">
                  <a:pos x="T6" y="T7"/>
                </a:cxn>
                <a:cxn ang="0">
                  <a:pos x="T8" y="T9"/>
                </a:cxn>
              </a:cxnLst>
              <a:rect l="0" t="0" r="r" b="b"/>
              <a:pathLst>
                <a:path w="16" h="54">
                  <a:moveTo>
                    <a:pt x="13" y="14"/>
                  </a:moveTo>
                  <a:cubicBezTo>
                    <a:pt x="13" y="14"/>
                    <a:pt x="16" y="27"/>
                    <a:pt x="14" y="38"/>
                  </a:cubicBezTo>
                  <a:cubicBezTo>
                    <a:pt x="12" y="48"/>
                    <a:pt x="9" y="54"/>
                    <a:pt x="8" y="38"/>
                  </a:cubicBezTo>
                  <a:cubicBezTo>
                    <a:pt x="8" y="38"/>
                    <a:pt x="0" y="31"/>
                    <a:pt x="2" y="16"/>
                  </a:cubicBezTo>
                  <a:cubicBezTo>
                    <a:pt x="3" y="0"/>
                    <a:pt x="13" y="14"/>
                    <a:pt x="13" y="14"/>
                  </a:cubicBez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šḻîḑè">
              <a:extLst>
                <a:ext uri="{FF2B5EF4-FFF2-40B4-BE49-F238E27FC236}">
                  <a16:creationId xmlns:a16="http://schemas.microsoft.com/office/drawing/2014/main" id="{C551787F-F6AA-4D1F-8BEC-5718FA7A829E}"/>
                </a:ext>
              </a:extLst>
            </p:cNvPr>
            <p:cNvSpPr/>
            <p:nvPr/>
          </p:nvSpPr>
          <p:spPr bwMode="auto">
            <a:xfrm>
              <a:off x="4611688" y="2063751"/>
              <a:ext cx="100013" cy="93663"/>
            </a:xfrm>
            <a:custGeom>
              <a:avLst/>
              <a:gdLst>
                <a:gd name="T0" fmla="*/ 5 w 17"/>
                <a:gd name="T1" fmla="*/ 16 h 16"/>
                <a:gd name="T2" fmla="*/ 4 w 17"/>
                <a:gd name="T3" fmla="*/ 16 h 16"/>
                <a:gd name="T4" fmla="*/ 0 w 17"/>
                <a:gd name="T5" fmla="*/ 1 h 16"/>
                <a:gd name="T6" fmla="*/ 1 w 17"/>
                <a:gd name="T7" fmla="*/ 0 h 16"/>
                <a:gd name="T8" fmla="*/ 2 w 17"/>
                <a:gd name="T9" fmla="*/ 0 h 16"/>
                <a:gd name="T10" fmla="*/ 5 w 17"/>
                <a:gd name="T11" fmla="*/ 14 h 16"/>
                <a:gd name="T12" fmla="*/ 16 w 17"/>
                <a:gd name="T13" fmla="*/ 9 h 16"/>
                <a:gd name="T14" fmla="*/ 17 w 17"/>
                <a:gd name="T15" fmla="*/ 10 h 16"/>
                <a:gd name="T16" fmla="*/ 17 w 17"/>
                <a:gd name="T17" fmla="*/ 11 h 16"/>
                <a:gd name="T18" fmla="*/ 5 w 17"/>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5" y="16"/>
                  </a:moveTo>
                  <a:cubicBezTo>
                    <a:pt x="5" y="16"/>
                    <a:pt x="4" y="16"/>
                    <a:pt x="4" y="16"/>
                  </a:cubicBezTo>
                  <a:cubicBezTo>
                    <a:pt x="2" y="14"/>
                    <a:pt x="0" y="3"/>
                    <a:pt x="0" y="1"/>
                  </a:cubicBezTo>
                  <a:cubicBezTo>
                    <a:pt x="0" y="0"/>
                    <a:pt x="0" y="0"/>
                    <a:pt x="1" y="0"/>
                  </a:cubicBezTo>
                  <a:cubicBezTo>
                    <a:pt x="1" y="0"/>
                    <a:pt x="1" y="0"/>
                    <a:pt x="2" y="0"/>
                  </a:cubicBezTo>
                  <a:cubicBezTo>
                    <a:pt x="2" y="6"/>
                    <a:pt x="4" y="13"/>
                    <a:pt x="5" y="14"/>
                  </a:cubicBezTo>
                  <a:cubicBezTo>
                    <a:pt x="6" y="15"/>
                    <a:pt x="11" y="12"/>
                    <a:pt x="16" y="9"/>
                  </a:cubicBezTo>
                  <a:cubicBezTo>
                    <a:pt x="16" y="9"/>
                    <a:pt x="17" y="9"/>
                    <a:pt x="17" y="10"/>
                  </a:cubicBezTo>
                  <a:cubicBezTo>
                    <a:pt x="17" y="10"/>
                    <a:pt x="17" y="11"/>
                    <a:pt x="17" y="11"/>
                  </a:cubicBezTo>
                  <a:cubicBezTo>
                    <a:pt x="14" y="13"/>
                    <a:pt x="8" y="16"/>
                    <a:pt x="5" y="16"/>
                  </a:cubicBezTo>
                  <a:close/>
                </a:path>
              </a:pathLst>
            </a:custGeom>
            <a:solidFill>
              <a:srgbClr val="ADC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ṣ1iḍé">
              <a:extLst>
                <a:ext uri="{FF2B5EF4-FFF2-40B4-BE49-F238E27FC236}">
                  <a16:creationId xmlns:a16="http://schemas.microsoft.com/office/drawing/2014/main" id="{85BB1038-B9CE-45C9-9816-F50385FF60FA}"/>
                </a:ext>
              </a:extLst>
            </p:cNvPr>
            <p:cNvSpPr/>
            <p:nvPr/>
          </p:nvSpPr>
          <p:spPr bwMode="auto">
            <a:xfrm>
              <a:off x="4810125" y="2111376"/>
              <a:ext cx="82550" cy="46038"/>
            </a:xfrm>
            <a:custGeom>
              <a:avLst/>
              <a:gdLst>
                <a:gd name="T0" fmla="*/ 10 w 14"/>
                <a:gd name="T1" fmla="*/ 8 h 8"/>
                <a:gd name="T2" fmla="*/ 0 w 14"/>
                <a:gd name="T3" fmla="*/ 3 h 8"/>
                <a:gd name="T4" fmla="*/ 0 w 14"/>
                <a:gd name="T5" fmla="*/ 2 h 8"/>
                <a:gd name="T6" fmla="*/ 1 w 14"/>
                <a:gd name="T7" fmla="*/ 2 h 8"/>
                <a:gd name="T8" fmla="*/ 10 w 14"/>
                <a:gd name="T9" fmla="*/ 6 h 8"/>
                <a:gd name="T10" fmla="*/ 12 w 14"/>
                <a:gd name="T11" fmla="*/ 1 h 8"/>
                <a:gd name="T12" fmla="*/ 13 w 14"/>
                <a:gd name="T13" fmla="*/ 0 h 8"/>
                <a:gd name="T14" fmla="*/ 13 w 14"/>
                <a:gd name="T15" fmla="*/ 1 h 8"/>
                <a:gd name="T16" fmla="*/ 10 w 14"/>
                <a:gd name="T17" fmla="*/ 7 h 8"/>
                <a:gd name="T18" fmla="*/ 10 w 14"/>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8">
                  <a:moveTo>
                    <a:pt x="10" y="8"/>
                  </a:moveTo>
                  <a:cubicBezTo>
                    <a:pt x="8" y="8"/>
                    <a:pt x="4" y="5"/>
                    <a:pt x="0" y="3"/>
                  </a:cubicBezTo>
                  <a:cubicBezTo>
                    <a:pt x="0" y="3"/>
                    <a:pt x="0" y="2"/>
                    <a:pt x="0" y="2"/>
                  </a:cubicBezTo>
                  <a:cubicBezTo>
                    <a:pt x="0" y="2"/>
                    <a:pt x="1" y="1"/>
                    <a:pt x="1" y="2"/>
                  </a:cubicBezTo>
                  <a:cubicBezTo>
                    <a:pt x="5" y="4"/>
                    <a:pt x="9" y="6"/>
                    <a:pt x="10" y="6"/>
                  </a:cubicBezTo>
                  <a:cubicBezTo>
                    <a:pt x="10" y="6"/>
                    <a:pt x="11" y="3"/>
                    <a:pt x="12" y="1"/>
                  </a:cubicBezTo>
                  <a:cubicBezTo>
                    <a:pt x="12" y="0"/>
                    <a:pt x="12" y="0"/>
                    <a:pt x="13" y="0"/>
                  </a:cubicBezTo>
                  <a:cubicBezTo>
                    <a:pt x="13" y="0"/>
                    <a:pt x="14" y="1"/>
                    <a:pt x="13" y="1"/>
                  </a:cubicBezTo>
                  <a:cubicBezTo>
                    <a:pt x="13" y="3"/>
                    <a:pt x="12" y="7"/>
                    <a:pt x="10" y="7"/>
                  </a:cubicBezTo>
                  <a:cubicBezTo>
                    <a:pt x="10" y="8"/>
                    <a:pt x="10" y="8"/>
                    <a:pt x="10" y="8"/>
                  </a:cubicBezTo>
                  <a:close/>
                </a:path>
              </a:pathLst>
            </a:custGeom>
            <a:solidFill>
              <a:srgbClr val="ADC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Sḷïḓè">
              <a:extLst>
                <a:ext uri="{FF2B5EF4-FFF2-40B4-BE49-F238E27FC236}">
                  <a16:creationId xmlns:a16="http://schemas.microsoft.com/office/drawing/2014/main" id="{91341BCB-8428-46EC-A67A-E3E7F73CBCD9}"/>
                </a:ext>
              </a:extLst>
            </p:cNvPr>
            <p:cNvSpPr/>
            <p:nvPr/>
          </p:nvSpPr>
          <p:spPr bwMode="auto">
            <a:xfrm>
              <a:off x="4652963" y="1946276"/>
              <a:ext cx="180975" cy="128588"/>
            </a:xfrm>
            <a:custGeom>
              <a:avLst/>
              <a:gdLst>
                <a:gd name="T0" fmla="*/ 19 w 31"/>
                <a:gd name="T1" fmla="*/ 22 h 22"/>
                <a:gd name="T2" fmla="*/ 18 w 31"/>
                <a:gd name="T3" fmla="*/ 22 h 22"/>
                <a:gd name="T4" fmla="*/ 1 w 31"/>
                <a:gd name="T5" fmla="*/ 4 h 22"/>
                <a:gd name="T6" fmla="*/ 1 w 31"/>
                <a:gd name="T7" fmla="*/ 3 h 22"/>
                <a:gd name="T8" fmla="*/ 2 w 31"/>
                <a:gd name="T9" fmla="*/ 3 h 22"/>
                <a:gd name="T10" fmla="*/ 18 w 31"/>
                <a:gd name="T11" fmla="*/ 20 h 22"/>
                <a:gd name="T12" fmla="*/ 30 w 31"/>
                <a:gd name="T13" fmla="*/ 1 h 22"/>
                <a:gd name="T14" fmla="*/ 31 w 31"/>
                <a:gd name="T15" fmla="*/ 0 h 22"/>
                <a:gd name="T16" fmla="*/ 31 w 31"/>
                <a:gd name="T17" fmla="*/ 2 h 22"/>
                <a:gd name="T18" fmla="*/ 19 w 31"/>
                <a:gd name="T19" fmla="*/ 22 h 22"/>
                <a:gd name="T20" fmla="*/ 19 w 31"/>
                <a:gd name="T21" fmla="*/ 22 h 22"/>
                <a:gd name="T22" fmla="*/ 19 w 31"/>
                <a:gd name="T23"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22">
                  <a:moveTo>
                    <a:pt x="19" y="22"/>
                  </a:moveTo>
                  <a:cubicBezTo>
                    <a:pt x="18" y="22"/>
                    <a:pt x="18" y="22"/>
                    <a:pt x="18" y="22"/>
                  </a:cubicBezTo>
                  <a:cubicBezTo>
                    <a:pt x="1" y="4"/>
                    <a:pt x="1" y="4"/>
                    <a:pt x="1" y="4"/>
                  </a:cubicBezTo>
                  <a:cubicBezTo>
                    <a:pt x="0" y="3"/>
                    <a:pt x="1" y="3"/>
                    <a:pt x="1" y="3"/>
                  </a:cubicBezTo>
                  <a:cubicBezTo>
                    <a:pt x="1" y="2"/>
                    <a:pt x="2" y="2"/>
                    <a:pt x="2" y="3"/>
                  </a:cubicBezTo>
                  <a:cubicBezTo>
                    <a:pt x="18" y="20"/>
                    <a:pt x="18" y="20"/>
                    <a:pt x="18" y="20"/>
                  </a:cubicBezTo>
                  <a:cubicBezTo>
                    <a:pt x="30" y="1"/>
                    <a:pt x="30" y="1"/>
                    <a:pt x="30" y="1"/>
                  </a:cubicBezTo>
                  <a:cubicBezTo>
                    <a:pt x="30" y="0"/>
                    <a:pt x="30" y="0"/>
                    <a:pt x="31" y="0"/>
                  </a:cubicBezTo>
                  <a:cubicBezTo>
                    <a:pt x="31" y="1"/>
                    <a:pt x="31" y="1"/>
                    <a:pt x="31" y="2"/>
                  </a:cubicBezTo>
                  <a:cubicBezTo>
                    <a:pt x="19" y="22"/>
                    <a:pt x="19" y="22"/>
                    <a:pt x="19" y="22"/>
                  </a:cubicBezTo>
                  <a:cubicBezTo>
                    <a:pt x="19" y="22"/>
                    <a:pt x="19" y="22"/>
                    <a:pt x="19" y="22"/>
                  </a:cubicBezTo>
                  <a:cubicBezTo>
                    <a:pt x="19" y="22"/>
                    <a:pt x="19" y="22"/>
                    <a:pt x="19" y="22"/>
                  </a:cubicBezTo>
                  <a:close/>
                </a:path>
              </a:pathLst>
            </a:custGeom>
            <a:solidFill>
              <a:srgbClr val="ADC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şḷîḋé">
              <a:extLst>
                <a:ext uri="{FF2B5EF4-FFF2-40B4-BE49-F238E27FC236}">
                  <a16:creationId xmlns:a16="http://schemas.microsoft.com/office/drawing/2014/main" id="{DCCE8BAC-30E1-4810-B27B-BA3B2230C5AD}"/>
                </a:ext>
              </a:extLst>
            </p:cNvPr>
            <p:cNvSpPr/>
            <p:nvPr/>
          </p:nvSpPr>
          <p:spPr bwMode="auto">
            <a:xfrm>
              <a:off x="3819525" y="2455863"/>
              <a:ext cx="803275" cy="979488"/>
            </a:xfrm>
            <a:custGeom>
              <a:avLst/>
              <a:gdLst>
                <a:gd name="T0" fmla="*/ 506 w 506"/>
                <a:gd name="T1" fmla="*/ 510 h 617"/>
                <a:gd name="T2" fmla="*/ 351 w 506"/>
                <a:gd name="T3" fmla="*/ 0 h 617"/>
                <a:gd name="T4" fmla="*/ 0 w 506"/>
                <a:gd name="T5" fmla="*/ 107 h 617"/>
                <a:gd name="T6" fmla="*/ 162 w 506"/>
                <a:gd name="T7" fmla="*/ 617 h 617"/>
                <a:gd name="T8" fmla="*/ 506 w 506"/>
                <a:gd name="T9" fmla="*/ 510 h 617"/>
              </a:gdLst>
              <a:ahLst/>
              <a:cxnLst>
                <a:cxn ang="0">
                  <a:pos x="T0" y="T1"/>
                </a:cxn>
                <a:cxn ang="0">
                  <a:pos x="T2" y="T3"/>
                </a:cxn>
                <a:cxn ang="0">
                  <a:pos x="T4" y="T5"/>
                </a:cxn>
                <a:cxn ang="0">
                  <a:pos x="T6" y="T7"/>
                </a:cxn>
                <a:cxn ang="0">
                  <a:pos x="T8" y="T9"/>
                </a:cxn>
              </a:cxnLst>
              <a:rect l="0" t="0" r="r" b="b"/>
              <a:pathLst>
                <a:path w="506" h="617">
                  <a:moveTo>
                    <a:pt x="506" y="510"/>
                  </a:moveTo>
                  <a:lnTo>
                    <a:pt x="351" y="0"/>
                  </a:lnTo>
                  <a:lnTo>
                    <a:pt x="0" y="107"/>
                  </a:lnTo>
                  <a:lnTo>
                    <a:pt x="162" y="617"/>
                  </a:lnTo>
                  <a:lnTo>
                    <a:pt x="506" y="510"/>
                  </a:lnTo>
                  <a:close/>
                </a:path>
              </a:pathLst>
            </a:custGeom>
            <a:solidFill>
              <a:srgbClr val="076C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šľîḑe">
              <a:extLst>
                <a:ext uri="{FF2B5EF4-FFF2-40B4-BE49-F238E27FC236}">
                  <a16:creationId xmlns:a16="http://schemas.microsoft.com/office/drawing/2014/main" id="{951C1D8C-11B7-493E-95AC-4BDCF44D94BD}"/>
                </a:ext>
              </a:extLst>
            </p:cNvPr>
            <p:cNvSpPr/>
            <p:nvPr/>
          </p:nvSpPr>
          <p:spPr bwMode="auto">
            <a:xfrm>
              <a:off x="3854450" y="2936876"/>
              <a:ext cx="158750" cy="287338"/>
            </a:xfrm>
            <a:custGeom>
              <a:avLst/>
              <a:gdLst>
                <a:gd name="T0" fmla="*/ 18 w 27"/>
                <a:gd name="T1" fmla="*/ 0 h 49"/>
                <a:gd name="T2" fmla="*/ 1 w 27"/>
                <a:gd name="T3" fmla="*/ 10 h 49"/>
                <a:gd name="T4" fmla="*/ 4 w 27"/>
                <a:gd name="T5" fmla="*/ 18 h 49"/>
                <a:gd name="T6" fmla="*/ 1 w 27"/>
                <a:gd name="T7" fmla="*/ 25 h 49"/>
                <a:gd name="T8" fmla="*/ 5 w 27"/>
                <a:gd name="T9" fmla="*/ 32 h 49"/>
                <a:gd name="T10" fmla="*/ 10 w 27"/>
                <a:gd name="T11" fmla="*/ 39 h 49"/>
                <a:gd name="T12" fmla="*/ 14 w 27"/>
                <a:gd name="T13" fmla="*/ 48 h 49"/>
                <a:gd name="T14" fmla="*/ 26 w 27"/>
                <a:gd name="T15" fmla="*/ 40 h 49"/>
                <a:gd name="T16" fmla="*/ 21 w 27"/>
                <a:gd name="T17" fmla="*/ 34 h 49"/>
                <a:gd name="T18" fmla="*/ 23 w 27"/>
                <a:gd name="T19" fmla="*/ 24 h 49"/>
                <a:gd name="T20" fmla="*/ 19 w 27"/>
                <a:gd name="T21" fmla="*/ 20 h 49"/>
                <a:gd name="T22" fmla="*/ 22 w 27"/>
                <a:gd name="T23" fmla="*/ 12 h 49"/>
                <a:gd name="T24" fmla="*/ 18 w 27"/>
                <a:gd name="T25" fmla="*/ 9 h 49"/>
                <a:gd name="T26" fmla="*/ 18 w 27"/>
                <a:gd name="T2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49">
                  <a:moveTo>
                    <a:pt x="18" y="0"/>
                  </a:moveTo>
                  <a:cubicBezTo>
                    <a:pt x="18" y="0"/>
                    <a:pt x="1" y="8"/>
                    <a:pt x="1" y="10"/>
                  </a:cubicBezTo>
                  <a:cubicBezTo>
                    <a:pt x="0" y="13"/>
                    <a:pt x="4" y="18"/>
                    <a:pt x="4" y="18"/>
                  </a:cubicBezTo>
                  <a:cubicBezTo>
                    <a:pt x="4" y="18"/>
                    <a:pt x="0" y="23"/>
                    <a:pt x="1" y="25"/>
                  </a:cubicBezTo>
                  <a:cubicBezTo>
                    <a:pt x="1" y="28"/>
                    <a:pt x="5" y="32"/>
                    <a:pt x="5" y="32"/>
                  </a:cubicBezTo>
                  <a:cubicBezTo>
                    <a:pt x="5" y="32"/>
                    <a:pt x="8" y="38"/>
                    <a:pt x="10" y="39"/>
                  </a:cubicBezTo>
                  <a:cubicBezTo>
                    <a:pt x="12" y="40"/>
                    <a:pt x="10" y="47"/>
                    <a:pt x="14" y="48"/>
                  </a:cubicBezTo>
                  <a:cubicBezTo>
                    <a:pt x="18" y="49"/>
                    <a:pt x="25" y="42"/>
                    <a:pt x="26" y="40"/>
                  </a:cubicBezTo>
                  <a:cubicBezTo>
                    <a:pt x="27" y="37"/>
                    <a:pt x="21" y="34"/>
                    <a:pt x="21" y="34"/>
                  </a:cubicBezTo>
                  <a:cubicBezTo>
                    <a:pt x="21" y="34"/>
                    <a:pt x="25" y="28"/>
                    <a:pt x="23" y="24"/>
                  </a:cubicBezTo>
                  <a:cubicBezTo>
                    <a:pt x="22" y="21"/>
                    <a:pt x="19" y="20"/>
                    <a:pt x="19" y="20"/>
                  </a:cubicBezTo>
                  <a:cubicBezTo>
                    <a:pt x="19" y="20"/>
                    <a:pt x="23" y="14"/>
                    <a:pt x="22" y="12"/>
                  </a:cubicBezTo>
                  <a:cubicBezTo>
                    <a:pt x="20" y="10"/>
                    <a:pt x="18" y="9"/>
                    <a:pt x="18" y="9"/>
                  </a:cubicBezTo>
                  <a:cubicBezTo>
                    <a:pt x="18" y="9"/>
                    <a:pt x="23" y="3"/>
                    <a:pt x="18" y="0"/>
                  </a:cubicBezTo>
                  <a:close/>
                </a:path>
              </a:pathLst>
            </a:custGeom>
            <a:solidFill>
              <a:srgbClr val="FCFF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s1iḑè">
              <a:extLst>
                <a:ext uri="{FF2B5EF4-FFF2-40B4-BE49-F238E27FC236}">
                  <a16:creationId xmlns:a16="http://schemas.microsoft.com/office/drawing/2014/main" id="{487002BE-DA36-4C6E-8071-2629FC4395D4}"/>
                </a:ext>
              </a:extLst>
            </p:cNvPr>
            <p:cNvSpPr/>
            <p:nvPr/>
          </p:nvSpPr>
          <p:spPr bwMode="auto">
            <a:xfrm>
              <a:off x="4435475" y="1255713"/>
              <a:ext cx="574675" cy="322263"/>
            </a:xfrm>
            <a:custGeom>
              <a:avLst/>
              <a:gdLst>
                <a:gd name="T0" fmla="*/ 10 w 98"/>
                <a:gd name="T1" fmla="*/ 53 h 55"/>
                <a:gd name="T2" fmla="*/ 1 w 98"/>
                <a:gd name="T3" fmla="*/ 41 h 55"/>
                <a:gd name="T4" fmla="*/ 3 w 98"/>
                <a:gd name="T5" fmla="*/ 27 h 55"/>
                <a:gd name="T6" fmla="*/ 15 w 98"/>
                <a:gd name="T7" fmla="*/ 19 h 55"/>
                <a:gd name="T8" fmla="*/ 28 w 98"/>
                <a:gd name="T9" fmla="*/ 2 h 55"/>
                <a:gd name="T10" fmla="*/ 43 w 98"/>
                <a:gd name="T11" fmla="*/ 2 h 55"/>
                <a:gd name="T12" fmla="*/ 58 w 98"/>
                <a:gd name="T13" fmla="*/ 5 h 55"/>
                <a:gd name="T14" fmla="*/ 83 w 98"/>
                <a:gd name="T15" fmla="*/ 2 h 55"/>
                <a:gd name="T16" fmla="*/ 95 w 98"/>
                <a:gd name="T17" fmla="*/ 13 h 55"/>
                <a:gd name="T18" fmla="*/ 92 w 98"/>
                <a:gd name="T19" fmla="*/ 36 h 55"/>
                <a:gd name="T20" fmla="*/ 71 w 98"/>
                <a:gd name="T21" fmla="*/ 45 h 55"/>
                <a:gd name="T22" fmla="*/ 45 w 98"/>
                <a:gd name="T23" fmla="*/ 41 h 55"/>
                <a:gd name="T24" fmla="*/ 35 w 98"/>
                <a:gd name="T25" fmla="*/ 46 h 55"/>
                <a:gd name="T26" fmla="*/ 25 w 98"/>
                <a:gd name="T27" fmla="*/ 52 h 55"/>
                <a:gd name="T28" fmla="*/ 14 w 98"/>
                <a:gd name="T29" fmla="*/ 50 h 55"/>
                <a:gd name="T30" fmla="*/ 10 w 98"/>
                <a:gd name="T31" fmla="*/ 5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55">
                  <a:moveTo>
                    <a:pt x="10" y="53"/>
                  </a:moveTo>
                  <a:cubicBezTo>
                    <a:pt x="6" y="49"/>
                    <a:pt x="3" y="45"/>
                    <a:pt x="1" y="41"/>
                  </a:cubicBezTo>
                  <a:cubicBezTo>
                    <a:pt x="0" y="36"/>
                    <a:pt x="0" y="31"/>
                    <a:pt x="3" y="27"/>
                  </a:cubicBezTo>
                  <a:cubicBezTo>
                    <a:pt x="6" y="23"/>
                    <a:pt x="11" y="22"/>
                    <a:pt x="15" y="19"/>
                  </a:cubicBezTo>
                  <a:cubicBezTo>
                    <a:pt x="20" y="14"/>
                    <a:pt x="22" y="6"/>
                    <a:pt x="28" y="2"/>
                  </a:cubicBezTo>
                  <a:cubicBezTo>
                    <a:pt x="33" y="0"/>
                    <a:pt x="38" y="0"/>
                    <a:pt x="43" y="2"/>
                  </a:cubicBezTo>
                  <a:cubicBezTo>
                    <a:pt x="48" y="3"/>
                    <a:pt x="53" y="5"/>
                    <a:pt x="58" y="5"/>
                  </a:cubicBezTo>
                  <a:cubicBezTo>
                    <a:pt x="66" y="5"/>
                    <a:pt x="75" y="0"/>
                    <a:pt x="83" y="2"/>
                  </a:cubicBezTo>
                  <a:cubicBezTo>
                    <a:pt x="88" y="3"/>
                    <a:pt x="93" y="8"/>
                    <a:pt x="95" y="13"/>
                  </a:cubicBezTo>
                  <a:cubicBezTo>
                    <a:pt x="98" y="20"/>
                    <a:pt x="97" y="29"/>
                    <a:pt x="92" y="36"/>
                  </a:cubicBezTo>
                  <a:cubicBezTo>
                    <a:pt x="87" y="42"/>
                    <a:pt x="79" y="46"/>
                    <a:pt x="71" y="45"/>
                  </a:cubicBezTo>
                  <a:cubicBezTo>
                    <a:pt x="62" y="45"/>
                    <a:pt x="54" y="40"/>
                    <a:pt x="45" y="41"/>
                  </a:cubicBezTo>
                  <a:cubicBezTo>
                    <a:pt x="42" y="42"/>
                    <a:pt x="38" y="44"/>
                    <a:pt x="35" y="46"/>
                  </a:cubicBezTo>
                  <a:cubicBezTo>
                    <a:pt x="32" y="48"/>
                    <a:pt x="29" y="50"/>
                    <a:pt x="25" y="52"/>
                  </a:cubicBezTo>
                  <a:cubicBezTo>
                    <a:pt x="22" y="53"/>
                    <a:pt x="17" y="53"/>
                    <a:pt x="14" y="50"/>
                  </a:cubicBezTo>
                  <a:cubicBezTo>
                    <a:pt x="13" y="53"/>
                    <a:pt x="12" y="55"/>
                    <a:pt x="10" y="53"/>
                  </a:cubicBezTo>
                  <a:close/>
                </a:path>
              </a:pathLst>
            </a:custGeom>
            <a:solidFill>
              <a:srgbClr val="011C6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6846401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7.2  Z </a:t>
            </a:r>
            <a:r>
              <a:rPr lang="zh-CN" altLang="en-US" dirty="0" smtClean="0"/>
              <a:t>变换</a:t>
            </a:r>
            <a:endParaRPr lang="zh-CN" altLang="en-US" dirty="0"/>
          </a:p>
        </p:txBody>
      </p:sp>
      <p:sp>
        <p:nvSpPr>
          <p:cNvPr id="3" name="Text Box 9"/>
          <p:cNvSpPr txBox="1">
            <a:spLocks noChangeArrowheads="1"/>
          </p:cNvSpPr>
          <p:nvPr/>
        </p:nvSpPr>
        <p:spPr bwMode="auto">
          <a:xfrm>
            <a:off x="1271588" y="4208463"/>
            <a:ext cx="490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smtClean="0">
                <a:latin typeface="+mn-ea"/>
                <a:ea typeface="+mn-ea"/>
                <a:cs typeface="Times New Roman" panose="02020603050405020304" pitchFamily="18" charset="0"/>
              </a:rPr>
              <a:t>对照 </a:t>
            </a:r>
            <a:r>
              <a:rPr lang="en-US" altLang="zh-CN" sz="2400" b="1" dirty="0" smtClean="0">
                <a:latin typeface="+mj-ea"/>
                <a:ea typeface="+mj-ea"/>
                <a:cs typeface="Times New Roman" panose="02020603050405020304" pitchFamily="18" charset="0"/>
              </a:rPr>
              <a:t>z </a:t>
            </a:r>
            <a:r>
              <a:rPr lang="zh-CN" altLang="en-US" sz="2400" dirty="0" smtClean="0">
                <a:latin typeface="+mn-ea"/>
                <a:ea typeface="+mn-ea"/>
                <a:cs typeface="Times New Roman" panose="02020603050405020304" pitchFamily="18" charset="0"/>
              </a:rPr>
              <a:t>变换表 </a:t>
            </a:r>
            <a:r>
              <a:rPr lang="en-US" altLang="zh-CN" sz="2400" b="1" dirty="0" smtClean="0">
                <a:latin typeface="+mj-ea"/>
                <a:ea typeface="+mj-ea"/>
                <a:cs typeface="Times New Roman" panose="02020603050405020304" pitchFamily="18" charset="0"/>
              </a:rPr>
              <a:t>7-2 </a:t>
            </a:r>
            <a:r>
              <a:rPr lang="zh-CN" altLang="en-US" sz="2400" dirty="0" smtClean="0">
                <a:latin typeface="+mn-ea"/>
                <a:ea typeface="+mn-ea"/>
                <a:cs typeface="Times New Roman" panose="02020603050405020304" pitchFamily="18" charset="0"/>
              </a:rPr>
              <a:t>，</a:t>
            </a:r>
            <a:r>
              <a:rPr lang="en-US" altLang="zh-CN" sz="2400" b="1" dirty="0" smtClean="0">
                <a:latin typeface="+mj-ea"/>
                <a:ea typeface="+mj-ea"/>
                <a:cs typeface="Times New Roman" panose="02020603050405020304" pitchFamily="18" charset="0"/>
              </a:rPr>
              <a:t>z </a:t>
            </a:r>
            <a:r>
              <a:rPr lang="zh-CN" altLang="en-US" sz="2400" dirty="0" smtClean="0">
                <a:latin typeface="+mn-ea"/>
                <a:ea typeface="+mn-ea"/>
                <a:cs typeface="Times New Roman" panose="02020603050405020304" pitchFamily="18" charset="0"/>
              </a:rPr>
              <a:t>反</a:t>
            </a:r>
            <a:r>
              <a:rPr lang="zh-CN" altLang="en-US" sz="2400" dirty="0">
                <a:latin typeface="+mn-ea"/>
                <a:ea typeface="+mn-ea"/>
                <a:cs typeface="Times New Roman" panose="02020603050405020304" pitchFamily="18" charset="0"/>
              </a:rPr>
              <a:t>变换为</a:t>
            </a:r>
          </a:p>
        </p:txBody>
      </p:sp>
      <p:graphicFrame>
        <p:nvGraphicFramePr>
          <p:cNvPr id="4" name="Object 10"/>
          <p:cNvGraphicFramePr>
            <a:graphicFrameLocks noChangeAspect="1"/>
          </p:cNvGraphicFramePr>
          <p:nvPr>
            <p:extLst>
              <p:ext uri="{D42A27DB-BD31-4B8C-83A1-F6EECF244321}">
                <p14:modId xmlns:p14="http://schemas.microsoft.com/office/powerpoint/2010/main" val="581305619"/>
              </p:ext>
            </p:extLst>
          </p:nvPr>
        </p:nvGraphicFramePr>
        <p:xfrm>
          <a:off x="2339307" y="5064558"/>
          <a:ext cx="7250306" cy="879475"/>
        </p:xfrm>
        <a:graphic>
          <a:graphicData uri="http://schemas.openxmlformats.org/presentationml/2006/ole">
            <mc:AlternateContent xmlns:mc="http://schemas.openxmlformats.org/markup-compatibility/2006">
              <mc:Choice xmlns:v="urn:schemas-microsoft-com:vml" Requires="v">
                <p:oleObj spid="_x0000_s13380" name="公式" r:id="rId3" imgW="3441700" imgH="419100" progId="Equations">
                  <p:embed/>
                </p:oleObj>
              </mc:Choice>
              <mc:Fallback>
                <p:oleObj name="公式" r:id="rId3" imgW="3441700" imgH="419100" progId="Equations">
                  <p:embed/>
                  <p:pic>
                    <p:nvPicPr>
                      <p:cNvPr id="1229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307" y="5064558"/>
                        <a:ext cx="7250306" cy="879475"/>
                      </a:xfrm>
                      <a:prstGeom prst="rect">
                        <a:avLst/>
                      </a:prstGeom>
                      <a:noFill/>
                      <a:ln>
                        <a:noFill/>
                      </a:ln>
                      <a:effectLst/>
                    </p:spPr>
                  </p:pic>
                </p:oleObj>
              </mc:Fallback>
            </mc:AlternateContent>
          </a:graphicData>
        </a:graphic>
      </p:graphicFrame>
      <p:graphicFrame>
        <p:nvGraphicFramePr>
          <p:cNvPr id="5" name="Object 11"/>
          <p:cNvGraphicFramePr>
            <a:graphicFrameLocks noChangeAspect="1"/>
          </p:cNvGraphicFramePr>
          <p:nvPr>
            <p:extLst>
              <p:ext uri="{D42A27DB-BD31-4B8C-83A1-F6EECF244321}">
                <p14:modId xmlns:p14="http://schemas.microsoft.com/office/powerpoint/2010/main" val="1982915663"/>
              </p:ext>
            </p:extLst>
          </p:nvPr>
        </p:nvGraphicFramePr>
        <p:xfrm>
          <a:off x="2749550" y="1436688"/>
          <a:ext cx="6429820" cy="1167270"/>
        </p:xfrm>
        <a:graphic>
          <a:graphicData uri="http://schemas.openxmlformats.org/presentationml/2006/ole">
            <mc:AlternateContent xmlns:mc="http://schemas.openxmlformats.org/markup-compatibility/2006">
              <mc:Choice xmlns:v="urn:schemas-microsoft-com:vml" Requires="v">
                <p:oleObj spid="_x0000_s13381" name="公式" r:id="rId5" imgW="3289300" imgH="596900" progId="Equation.3">
                  <p:embed/>
                </p:oleObj>
              </mc:Choice>
              <mc:Fallback>
                <p:oleObj name="公式" r:id="rId5" imgW="3289300" imgH="596900" progId="Equation.3">
                  <p:embed/>
                  <p:pic>
                    <p:nvPicPr>
                      <p:cNvPr id="12291"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9550" y="1436688"/>
                        <a:ext cx="6429820" cy="1167270"/>
                      </a:xfrm>
                      <a:prstGeom prst="rect">
                        <a:avLst/>
                      </a:prstGeom>
                      <a:noFill/>
                      <a:ln>
                        <a:noFill/>
                      </a:ln>
                      <a:effectLst/>
                    </p:spPr>
                  </p:pic>
                </p:oleObj>
              </mc:Fallback>
            </mc:AlternateContent>
          </a:graphicData>
        </a:graphic>
      </p:graphicFrame>
      <p:graphicFrame>
        <p:nvGraphicFramePr>
          <p:cNvPr id="6" name="Object 9"/>
          <p:cNvGraphicFramePr>
            <a:graphicFrameLocks noChangeAspect="1"/>
          </p:cNvGraphicFramePr>
          <p:nvPr>
            <p:extLst>
              <p:ext uri="{D42A27DB-BD31-4B8C-83A1-F6EECF244321}">
                <p14:modId xmlns:p14="http://schemas.microsoft.com/office/powerpoint/2010/main" val="1159602956"/>
              </p:ext>
            </p:extLst>
          </p:nvPr>
        </p:nvGraphicFramePr>
        <p:xfrm>
          <a:off x="2749550" y="3020993"/>
          <a:ext cx="5709439" cy="770434"/>
        </p:xfrm>
        <a:graphic>
          <a:graphicData uri="http://schemas.openxmlformats.org/presentationml/2006/ole">
            <mc:AlternateContent xmlns:mc="http://schemas.openxmlformats.org/markup-compatibility/2006">
              <mc:Choice xmlns:v="urn:schemas-microsoft-com:vml" Requires="v">
                <p:oleObj spid="_x0000_s13382" name="公式" r:id="rId7" imgW="2921000" imgH="393700" progId="Equations">
                  <p:embed/>
                </p:oleObj>
              </mc:Choice>
              <mc:Fallback>
                <p:oleObj name="公式" r:id="rId7" imgW="2921000" imgH="393700" progId="Equations">
                  <p:embed/>
                  <p:pic>
                    <p:nvPicPr>
                      <p:cNvPr id="12292"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9550" y="3020993"/>
                        <a:ext cx="5709439" cy="770434"/>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2330339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7C9192C-20E4-2494-F8DF-735A4C10D936}"/>
              </a:ext>
            </a:extLst>
          </p:cNvPr>
          <p:cNvSpPr txBox="1"/>
          <p:nvPr/>
        </p:nvSpPr>
        <p:spPr>
          <a:xfrm>
            <a:off x="6976533" y="3293702"/>
            <a:ext cx="4974167" cy="1790042"/>
          </a:xfrm>
          <a:prstGeom prst="rect">
            <a:avLst/>
          </a:prstGeom>
          <a:noFill/>
        </p:spPr>
        <p:txBody>
          <a:bodyPr wrap="square">
            <a:spAutoFit/>
          </a:bodyPr>
          <a:lstStyle/>
          <a:p>
            <a:pPr marL="736600" indent="-736600">
              <a:lnSpc>
                <a:spcPct val="120000"/>
              </a:lnSpc>
            </a:pPr>
            <a:r>
              <a:rPr lang="en-US" altLang="zh-CN" sz="4800" b="1" dirty="0" smtClean="0">
                <a:solidFill>
                  <a:schemeClr val="accent1"/>
                </a:solidFill>
                <a:latin typeface="微软雅黑" panose="020B0503020204020204" pitchFamily="34" charset="-122"/>
                <a:ea typeface="微软雅黑" panose="020B0503020204020204" pitchFamily="34" charset="-122"/>
              </a:rPr>
              <a:t>7. </a:t>
            </a:r>
            <a:r>
              <a:rPr lang="zh-CN" altLang="en-US" sz="4800" b="1" dirty="0" smtClean="0">
                <a:solidFill>
                  <a:schemeClr val="accent1"/>
                </a:solidFill>
                <a:latin typeface="微软雅黑" panose="020B0503020204020204" pitchFamily="34" charset="-122"/>
                <a:ea typeface="微软雅黑" panose="020B0503020204020204" pitchFamily="34" charset="-122"/>
              </a:rPr>
              <a:t>离散控制系统</a:t>
            </a:r>
            <a:r>
              <a:rPr lang="zh-CN" altLang="en-US" sz="4800" b="1" dirty="0">
                <a:solidFill>
                  <a:schemeClr val="accent1"/>
                </a:solidFill>
                <a:latin typeface="微软雅黑" panose="020B0503020204020204" pitchFamily="34" charset="-122"/>
                <a:ea typeface="微软雅黑" panose="020B0503020204020204" pitchFamily="34" charset="-122"/>
              </a:rPr>
              <a:t>的分析与设计</a:t>
            </a:r>
          </a:p>
        </p:txBody>
      </p:sp>
    </p:spTree>
    <p:extLst>
      <p:ext uri="{BB962C8B-B14F-4D97-AF65-F5344CB8AC3E}">
        <p14:creationId xmlns:p14="http://schemas.microsoft.com/office/powerpoint/2010/main" val="2533778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smtClean="0"/>
              <a:t>离散系统</a:t>
            </a:r>
            <a:r>
              <a:rPr lang="zh-CN" altLang="en-US" dirty="0"/>
              <a:t>的</a:t>
            </a:r>
            <a:r>
              <a:rPr lang="zh-CN" altLang="en-US" dirty="0" smtClean="0"/>
              <a:t>数学模型</a:t>
            </a:r>
            <a:endParaRPr lang="zh-CN" altLang="en-US" dirty="0"/>
          </a:p>
        </p:txBody>
      </p:sp>
      <p:sp>
        <p:nvSpPr>
          <p:cNvPr id="3" name="Text Box 7"/>
          <p:cNvSpPr txBox="1">
            <a:spLocks noChangeArrowheads="1"/>
          </p:cNvSpPr>
          <p:nvPr/>
        </p:nvSpPr>
        <p:spPr bwMode="auto">
          <a:xfrm>
            <a:off x="515938" y="1739132"/>
            <a:ext cx="3084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C00000"/>
                </a:solidFill>
                <a:latin typeface="+mj-ea"/>
                <a:ea typeface="+mj-ea"/>
              </a:rPr>
              <a:t>一、</a:t>
            </a:r>
            <a:r>
              <a:rPr lang="en-US" altLang="zh-CN" sz="2400" b="1">
                <a:solidFill>
                  <a:srgbClr val="C00000"/>
                </a:solidFill>
                <a:latin typeface="+mj-ea"/>
                <a:ea typeface="+mj-ea"/>
              </a:rPr>
              <a:t> </a:t>
            </a:r>
            <a:r>
              <a:rPr lang="zh-CN" altLang="en-US" sz="2400" b="1">
                <a:solidFill>
                  <a:srgbClr val="C00000"/>
                </a:solidFill>
                <a:latin typeface="+mj-ea"/>
                <a:ea typeface="+mj-ea"/>
              </a:rPr>
              <a:t>差分方程</a:t>
            </a:r>
          </a:p>
        </p:txBody>
      </p:sp>
      <p:sp>
        <p:nvSpPr>
          <p:cNvPr id="4" name="Text Box 8"/>
          <p:cNvSpPr txBox="1">
            <a:spLocks noChangeArrowheads="1"/>
          </p:cNvSpPr>
          <p:nvPr/>
        </p:nvSpPr>
        <p:spPr bwMode="auto">
          <a:xfrm>
            <a:off x="547688" y="2320776"/>
            <a:ext cx="30241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rPr>
              <a:t>（</a:t>
            </a:r>
            <a:r>
              <a:rPr lang="en-US" altLang="zh-CN" sz="2000" b="1" dirty="0">
                <a:solidFill>
                  <a:srgbClr val="0070C0"/>
                </a:solidFill>
                <a:latin typeface="+mj-ea"/>
                <a:ea typeface="+mj-ea"/>
              </a:rPr>
              <a:t>1</a:t>
            </a:r>
            <a:r>
              <a:rPr lang="zh-CN" altLang="en-US" sz="2000" b="1" dirty="0">
                <a:solidFill>
                  <a:srgbClr val="0070C0"/>
                </a:solidFill>
                <a:latin typeface="+mj-ea"/>
                <a:ea typeface="+mj-ea"/>
              </a:rPr>
              <a:t>）差分的定义</a:t>
            </a:r>
          </a:p>
        </p:txBody>
      </p:sp>
      <p:sp>
        <p:nvSpPr>
          <p:cNvPr id="5" name="Text Box 9"/>
          <p:cNvSpPr txBox="1">
            <a:spLocks noChangeArrowheads="1"/>
          </p:cNvSpPr>
          <p:nvPr/>
        </p:nvSpPr>
        <p:spPr bwMode="auto">
          <a:xfrm>
            <a:off x="515938" y="1089025"/>
            <a:ext cx="84439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微分方程是对连续系统的描述，差分方程是对离散系统的描述</a:t>
            </a:r>
          </a:p>
        </p:txBody>
      </p:sp>
      <p:sp>
        <p:nvSpPr>
          <p:cNvPr id="6" name="Text Box 10"/>
          <p:cNvSpPr txBox="1">
            <a:spLocks noChangeArrowheads="1"/>
          </p:cNvSpPr>
          <p:nvPr/>
        </p:nvSpPr>
        <p:spPr bwMode="auto">
          <a:xfrm>
            <a:off x="1219199" y="2785299"/>
            <a:ext cx="87291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对于离散序列</a:t>
            </a:r>
            <a:r>
              <a:rPr lang="zh-CN" altLang="en-US" sz="2000" dirty="0" smtClean="0">
                <a:latin typeface="+mn-ea"/>
                <a:ea typeface="+mn-ea"/>
                <a:cs typeface="Times New Roman" panose="02020603050405020304" pitchFamily="18" charset="0"/>
              </a:rPr>
              <a:t>信号 </a:t>
            </a:r>
            <a:r>
              <a:rPr lang="en-US" altLang="zh-CN" sz="2000" b="1" i="1" dirty="0" smtClean="0">
                <a:latin typeface="+mj-ea"/>
                <a:ea typeface="+mj-ea"/>
                <a:cs typeface="Times New Roman" panose="02020603050405020304" pitchFamily="18" charset="0"/>
              </a:rPr>
              <a:t>y</a:t>
            </a:r>
            <a:r>
              <a:rPr lang="en-US" altLang="zh-CN" sz="2000" b="1" dirty="0" smtClean="0">
                <a:latin typeface="+mj-ea"/>
                <a:ea typeface="+mj-ea"/>
                <a:cs typeface="Times New Roman" panose="02020603050405020304" pitchFamily="18" charset="0"/>
              </a:rPr>
              <a:t>(</a:t>
            </a:r>
            <a:r>
              <a:rPr lang="en-US" altLang="zh-CN" sz="2000" b="1" i="1" dirty="0" err="1" smtClean="0">
                <a:latin typeface="+mj-ea"/>
                <a:ea typeface="+mj-ea"/>
                <a:cs typeface="Times New Roman" panose="02020603050405020304" pitchFamily="18" charset="0"/>
              </a:rPr>
              <a:t>kT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一般记作：</a:t>
            </a:r>
            <a:r>
              <a:rPr lang="en-US" altLang="zh-CN" sz="2000" b="1" i="1" dirty="0">
                <a:latin typeface="+mj-ea"/>
                <a:ea typeface="+mj-ea"/>
                <a:cs typeface="Times New Roman" panose="02020603050405020304" pitchFamily="18" charset="0"/>
              </a:rPr>
              <a:t>y</a:t>
            </a:r>
            <a:r>
              <a:rPr lang="en-US" altLang="zh-CN"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。定义</a:t>
            </a:r>
            <a:r>
              <a:rPr lang="zh-CN" altLang="en-US" sz="2000" dirty="0" smtClean="0">
                <a:latin typeface="+mn-ea"/>
                <a:ea typeface="+mn-ea"/>
                <a:cs typeface="Times New Roman" panose="02020603050405020304" pitchFamily="18" charset="0"/>
              </a:rPr>
              <a:t>：   </a:t>
            </a:r>
            <a:endParaRPr lang="en-US" altLang="zh-CN" dirty="0">
              <a:latin typeface="+mn-ea"/>
              <a:ea typeface="+mn-ea"/>
              <a:cs typeface="Times New Roman" panose="02020603050405020304" pitchFamily="18" charset="0"/>
            </a:endParaRPr>
          </a:p>
        </p:txBody>
      </p:sp>
      <p:sp>
        <p:nvSpPr>
          <p:cNvPr id="7" name="Text Box 11"/>
          <p:cNvSpPr txBox="1">
            <a:spLocks noChangeArrowheads="1"/>
          </p:cNvSpPr>
          <p:nvPr/>
        </p:nvSpPr>
        <p:spPr bwMode="auto">
          <a:xfrm>
            <a:off x="1219199" y="6073899"/>
            <a:ext cx="2952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高阶差分可依此类推。</a:t>
            </a:r>
            <a:endParaRPr lang="zh-CN" altLang="en-US" sz="2000" u="sng" dirty="0">
              <a:solidFill>
                <a:srgbClr val="0066FF"/>
              </a:solidFill>
              <a:latin typeface="+mn-ea"/>
              <a:ea typeface="+mn-ea"/>
            </a:endParaRPr>
          </a:p>
        </p:txBody>
      </p:sp>
      <p:graphicFrame>
        <p:nvGraphicFramePr>
          <p:cNvPr id="9" name="图示 8"/>
          <p:cNvGraphicFramePr/>
          <p:nvPr>
            <p:extLst>
              <p:ext uri="{D42A27DB-BD31-4B8C-83A1-F6EECF244321}">
                <p14:modId xmlns:p14="http://schemas.microsoft.com/office/powerpoint/2010/main" val="2596299650"/>
              </p:ext>
            </p:extLst>
          </p:nvPr>
        </p:nvGraphicFramePr>
        <p:xfrm>
          <a:off x="1041400" y="3381865"/>
          <a:ext cx="10039350" cy="25307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91342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8"/>
          <p:cNvSpPr txBox="1">
            <a:spLocks noChangeArrowheads="1"/>
          </p:cNvSpPr>
          <p:nvPr/>
        </p:nvSpPr>
        <p:spPr bwMode="auto">
          <a:xfrm>
            <a:off x="1339850" y="1632595"/>
            <a:ext cx="10336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smtClean="0">
                <a:latin typeface="+mj-ea"/>
                <a:ea typeface="+mj-ea"/>
              </a:rPr>
              <a:t>n </a:t>
            </a:r>
            <a:r>
              <a:rPr lang="zh-CN" altLang="en-US" sz="2000" dirty="0" smtClean="0">
                <a:latin typeface="+mn-ea"/>
                <a:ea typeface="+mn-ea"/>
              </a:rPr>
              <a:t>阶</a:t>
            </a:r>
            <a:r>
              <a:rPr lang="zh-CN" altLang="en-US" sz="2000" b="1" dirty="0">
                <a:solidFill>
                  <a:srgbClr val="C00000"/>
                </a:solidFill>
                <a:latin typeface="+mj-ea"/>
                <a:ea typeface="+mj-ea"/>
                <a:cs typeface="Times New Roman" panose="02020603050405020304" pitchFamily="18" charset="0"/>
              </a:rPr>
              <a:t>向后</a:t>
            </a:r>
            <a:r>
              <a:rPr lang="zh-CN" altLang="en-US" sz="2000" dirty="0">
                <a:latin typeface="+mn-ea"/>
                <a:ea typeface="+mn-ea"/>
              </a:rPr>
              <a:t>差分方程的一般形式：</a:t>
            </a:r>
            <a:r>
              <a:rPr lang="zh-CN" altLang="en-US" sz="2400" dirty="0" smtClean="0">
                <a:latin typeface="+mn-ea"/>
                <a:ea typeface="+mn-ea"/>
              </a:rPr>
              <a:t>（ </a:t>
            </a:r>
            <a:r>
              <a:rPr lang="en-US" altLang="zh-CN" sz="2000" b="1" i="1" dirty="0" smtClean="0">
                <a:latin typeface="+mj-ea"/>
                <a:ea typeface="+mj-ea"/>
                <a:cs typeface="Times New Roman" panose="02020603050405020304" pitchFamily="18" charset="0"/>
              </a:rPr>
              <a:t>y</a:t>
            </a:r>
            <a:r>
              <a:rPr lang="en-US" altLang="zh-CN" sz="2000" b="1" dirty="0" smtClean="0">
                <a:latin typeface="+mj-ea"/>
                <a:ea typeface="+mj-ea"/>
                <a:cs typeface="Times New Roman" panose="02020603050405020304" pitchFamily="18" charset="0"/>
              </a:rPr>
              <a:t>(·)</a:t>
            </a:r>
            <a:r>
              <a:rPr lang="zh-CN" altLang="en-US"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u</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分别</a:t>
            </a:r>
            <a:r>
              <a:rPr lang="zh-CN" altLang="en-US" sz="2000" dirty="0">
                <a:latin typeface="+mn-ea"/>
                <a:ea typeface="+mn-ea"/>
              </a:rPr>
              <a:t>是离散系统的输出、输入</a:t>
            </a:r>
            <a:r>
              <a:rPr lang="zh-CN" altLang="en-US" sz="2400" dirty="0">
                <a:latin typeface="+mn-ea"/>
                <a:ea typeface="+mn-ea"/>
              </a:rPr>
              <a:t>）</a:t>
            </a:r>
          </a:p>
        </p:txBody>
      </p:sp>
      <p:sp>
        <p:nvSpPr>
          <p:cNvPr id="4" name="Text Box 9"/>
          <p:cNvSpPr txBox="1">
            <a:spLocks noChangeArrowheads="1"/>
          </p:cNvSpPr>
          <p:nvPr/>
        </p:nvSpPr>
        <p:spPr bwMode="auto">
          <a:xfrm>
            <a:off x="515938" y="1094619"/>
            <a:ext cx="7488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C00000"/>
                </a:solidFill>
                <a:latin typeface="+mj-ea"/>
                <a:ea typeface="+mj-ea"/>
              </a:rPr>
              <a:t>（</a:t>
            </a:r>
            <a:r>
              <a:rPr lang="en-US" altLang="zh-CN" sz="2400" b="1">
                <a:solidFill>
                  <a:srgbClr val="C00000"/>
                </a:solidFill>
                <a:latin typeface="+mj-ea"/>
                <a:ea typeface="+mj-ea"/>
              </a:rPr>
              <a:t>2</a:t>
            </a:r>
            <a:r>
              <a:rPr lang="zh-CN" altLang="en-US" sz="2400" b="1">
                <a:solidFill>
                  <a:srgbClr val="C00000"/>
                </a:solidFill>
                <a:latin typeface="+mj-ea"/>
                <a:ea typeface="+mj-ea"/>
              </a:rPr>
              <a:t>）差分方程</a:t>
            </a:r>
          </a:p>
        </p:txBody>
      </p:sp>
      <p:graphicFrame>
        <p:nvGraphicFramePr>
          <p:cNvPr id="5" name="Object 10"/>
          <p:cNvGraphicFramePr>
            <a:graphicFrameLocks noChangeAspect="1"/>
          </p:cNvGraphicFramePr>
          <p:nvPr>
            <p:extLst>
              <p:ext uri="{D42A27DB-BD31-4B8C-83A1-F6EECF244321}">
                <p14:modId xmlns:p14="http://schemas.microsoft.com/office/powerpoint/2010/main" val="3518038444"/>
              </p:ext>
            </p:extLst>
          </p:nvPr>
        </p:nvGraphicFramePr>
        <p:xfrm>
          <a:off x="2214563" y="2320491"/>
          <a:ext cx="7562850" cy="808037"/>
        </p:xfrm>
        <a:graphic>
          <a:graphicData uri="http://schemas.openxmlformats.org/presentationml/2006/ole">
            <mc:AlternateContent xmlns:mc="http://schemas.openxmlformats.org/markup-compatibility/2006">
              <mc:Choice xmlns:v="urn:schemas-microsoft-com:vml" Requires="v">
                <p:oleObj spid="_x0000_s14382" name="公式" r:id="rId3" imgW="4279900" imgH="457200" progId="Equation.3">
                  <p:embed/>
                </p:oleObj>
              </mc:Choice>
              <mc:Fallback>
                <p:oleObj name="公式" r:id="rId3" imgW="4279900" imgH="457200" progId="Equation.3">
                  <p:embed/>
                  <p:pic>
                    <p:nvPicPr>
                      <p:cNvPr id="13314"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4563" y="2320491"/>
                        <a:ext cx="756285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 Box 8"/>
          <p:cNvSpPr txBox="1">
            <a:spLocks noChangeArrowheads="1"/>
          </p:cNvSpPr>
          <p:nvPr/>
        </p:nvSpPr>
        <p:spPr bwMode="auto">
          <a:xfrm>
            <a:off x="1339850" y="3516313"/>
            <a:ext cx="10336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smtClean="0">
                <a:latin typeface="+mj-ea"/>
                <a:ea typeface="+mj-ea"/>
              </a:rPr>
              <a:t>n </a:t>
            </a:r>
            <a:r>
              <a:rPr lang="zh-CN" altLang="en-US" sz="2000" dirty="0" smtClean="0">
                <a:latin typeface="+mn-ea"/>
                <a:ea typeface="+mn-ea"/>
              </a:rPr>
              <a:t>阶</a:t>
            </a:r>
            <a:r>
              <a:rPr lang="zh-CN" altLang="en-US" sz="2000" b="1" dirty="0">
                <a:solidFill>
                  <a:srgbClr val="0070C0"/>
                </a:solidFill>
                <a:latin typeface="+mj-ea"/>
                <a:ea typeface="+mj-ea"/>
              </a:rPr>
              <a:t>向前</a:t>
            </a:r>
            <a:r>
              <a:rPr lang="zh-CN" altLang="en-US" sz="2000" dirty="0">
                <a:latin typeface="+mn-ea"/>
                <a:ea typeface="+mn-ea"/>
              </a:rPr>
              <a:t>差分方程的一般形式：</a:t>
            </a:r>
            <a:r>
              <a:rPr lang="zh-CN" altLang="en-US" sz="2000" dirty="0" smtClean="0">
                <a:latin typeface="+mn-ea"/>
                <a:ea typeface="+mn-ea"/>
              </a:rPr>
              <a:t>（ </a:t>
            </a:r>
            <a:r>
              <a:rPr lang="en-US" altLang="zh-CN" sz="2000" b="1" i="1" dirty="0" smtClean="0">
                <a:latin typeface="+mj-ea"/>
                <a:ea typeface="+mj-ea"/>
                <a:cs typeface="Times New Roman" panose="02020603050405020304" pitchFamily="18" charset="0"/>
              </a:rPr>
              <a:t>y</a:t>
            </a:r>
            <a:r>
              <a:rPr lang="en-US" altLang="zh-CN" sz="2000" b="1" dirty="0">
                <a:latin typeface="+mj-ea"/>
                <a:ea typeface="+mj-ea"/>
                <a:cs typeface="Times New Roman" panose="02020603050405020304" pitchFamily="18" charset="0"/>
              </a:rPr>
              <a:t>(·)</a:t>
            </a:r>
            <a:r>
              <a:rPr lang="zh-CN" altLang="en-US"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u</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分</a:t>
            </a:r>
            <a:r>
              <a:rPr lang="zh-CN" altLang="en-US" sz="2000" dirty="0" smtClean="0">
                <a:latin typeface="+mn-ea"/>
                <a:ea typeface="+mn-ea"/>
              </a:rPr>
              <a:t>别</a:t>
            </a:r>
            <a:r>
              <a:rPr lang="zh-CN" altLang="en-US" sz="2000" dirty="0">
                <a:latin typeface="+mn-ea"/>
                <a:ea typeface="+mn-ea"/>
              </a:rPr>
              <a:t>是离散系统的输出、输入）</a:t>
            </a:r>
          </a:p>
        </p:txBody>
      </p:sp>
      <p:graphicFrame>
        <p:nvGraphicFramePr>
          <p:cNvPr id="7" name="Object 8"/>
          <p:cNvGraphicFramePr>
            <a:graphicFrameLocks noChangeAspect="1"/>
          </p:cNvGraphicFramePr>
          <p:nvPr>
            <p:extLst>
              <p:ext uri="{D42A27DB-BD31-4B8C-83A1-F6EECF244321}">
                <p14:modId xmlns:p14="http://schemas.microsoft.com/office/powerpoint/2010/main" val="581174483"/>
              </p:ext>
            </p:extLst>
          </p:nvPr>
        </p:nvGraphicFramePr>
        <p:xfrm>
          <a:off x="1814513" y="4174779"/>
          <a:ext cx="8208962" cy="757237"/>
        </p:xfrm>
        <a:graphic>
          <a:graphicData uri="http://schemas.openxmlformats.org/presentationml/2006/ole">
            <mc:AlternateContent xmlns:mc="http://schemas.openxmlformats.org/markup-compatibility/2006">
              <mc:Choice xmlns:v="urn:schemas-microsoft-com:vml" Requires="v">
                <p:oleObj spid="_x0000_s14383" name="公式" r:id="rId5" imgW="4953000" imgH="457200" progId="Equation.3">
                  <p:embed/>
                </p:oleObj>
              </mc:Choice>
              <mc:Fallback>
                <p:oleObj name="公式" r:id="rId5" imgW="4953000" imgH="457200" progId="Equation.3">
                  <p:embed/>
                  <p:pic>
                    <p:nvPicPr>
                      <p:cNvPr id="13315"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14513" y="4174779"/>
                        <a:ext cx="8208962" cy="757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8"/>
          <p:cNvSpPr txBox="1">
            <a:spLocks noChangeArrowheads="1"/>
          </p:cNvSpPr>
          <p:nvPr/>
        </p:nvSpPr>
        <p:spPr bwMode="auto">
          <a:xfrm>
            <a:off x="1339850" y="5241232"/>
            <a:ext cx="9442450" cy="1123712"/>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spcBef>
                <a:spcPct val="50000"/>
              </a:spcBef>
            </a:pPr>
            <a:r>
              <a:rPr lang="zh-CN" altLang="en-US" sz="2000" dirty="0" smtClean="0">
                <a:latin typeface="+mn-ea"/>
                <a:ea typeface="+mn-ea"/>
              </a:rPr>
              <a:t>差分方程</a:t>
            </a:r>
            <a:r>
              <a:rPr lang="zh-CN" altLang="en-US" sz="2000" dirty="0">
                <a:latin typeface="+mn-ea"/>
                <a:ea typeface="+mn-ea"/>
              </a:rPr>
              <a:t>是描述离散系统输入信号与输出信号的动态关系，反映离散系统的动态过程。因此，差分方程也称为离散系统的动态方程</a:t>
            </a:r>
          </a:p>
        </p:txBody>
      </p:sp>
    </p:spTree>
    <p:extLst>
      <p:ext uri="{BB962C8B-B14F-4D97-AF65-F5344CB8AC3E}">
        <p14:creationId xmlns:p14="http://schemas.microsoft.com/office/powerpoint/2010/main" val="31794050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12"/>
          <p:cNvSpPr txBox="1">
            <a:spLocks noChangeArrowheads="1"/>
          </p:cNvSpPr>
          <p:nvPr/>
        </p:nvSpPr>
        <p:spPr bwMode="auto">
          <a:xfrm>
            <a:off x="515938" y="1151049"/>
            <a:ext cx="5975350" cy="507831"/>
          </a:xfrm>
          <a:prstGeom prst="rect">
            <a:avLst/>
          </a:prstGeom>
          <a:noFill/>
          <a:ln w="9525">
            <a:noFill/>
            <a:miter lim="800000"/>
            <a:headEnd/>
            <a:tailEnd/>
          </a:ln>
        </p:spPr>
        <p:txBody>
          <a:bodyPr>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5</a:t>
            </a:r>
            <a:r>
              <a:rPr lang="zh-CN" altLang="en-US" sz="2000" dirty="0">
                <a:latin typeface="+mn-ea"/>
              </a:rPr>
              <a:t>：下图为一离散控制系统，计算其差分方程</a:t>
            </a:r>
          </a:p>
        </p:txBody>
      </p:sp>
      <p:sp>
        <p:nvSpPr>
          <p:cNvPr id="4" name="Oval 13"/>
          <p:cNvSpPr>
            <a:spLocks noChangeArrowheads="1"/>
          </p:cNvSpPr>
          <p:nvPr/>
        </p:nvSpPr>
        <p:spPr bwMode="auto">
          <a:xfrm>
            <a:off x="3570288" y="2179638"/>
            <a:ext cx="288925"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5" name="Line 14"/>
          <p:cNvSpPr>
            <a:spLocks noChangeShapeType="1"/>
          </p:cNvSpPr>
          <p:nvPr/>
        </p:nvSpPr>
        <p:spPr bwMode="auto">
          <a:xfrm>
            <a:off x="2849563" y="2324100"/>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15"/>
          <p:cNvSpPr>
            <a:spLocks noChangeShapeType="1"/>
          </p:cNvSpPr>
          <p:nvPr/>
        </p:nvSpPr>
        <p:spPr bwMode="auto">
          <a:xfrm>
            <a:off x="3859213" y="2324100"/>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16"/>
          <p:cNvSpPr>
            <a:spLocks noChangeShapeType="1"/>
          </p:cNvSpPr>
          <p:nvPr/>
        </p:nvSpPr>
        <p:spPr bwMode="auto">
          <a:xfrm flipV="1">
            <a:off x="4364038" y="2179638"/>
            <a:ext cx="358775"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7"/>
          <p:cNvSpPr>
            <a:spLocks noChangeShapeType="1"/>
          </p:cNvSpPr>
          <p:nvPr/>
        </p:nvSpPr>
        <p:spPr bwMode="auto">
          <a:xfrm>
            <a:off x="4722813" y="232410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 name="Object 18"/>
          <p:cNvGraphicFramePr>
            <a:graphicFrameLocks noChangeAspect="1"/>
          </p:cNvGraphicFramePr>
          <p:nvPr>
            <p:extLst>
              <p:ext uri="{D42A27DB-BD31-4B8C-83A1-F6EECF244321}">
                <p14:modId xmlns:p14="http://schemas.microsoft.com/office/powerpoint/2010/main" val="594131307"/>
              </p:ext>
            </p:extLst>
          </p:nvPr>
        </p:nvGraphicFramePr>
        <p:xfrm>
          <a:off x="5443538" y="2035175"/>
          <a:ext cx="679450" cy="590550"/>
        </p:xfrm>
        <a:graphic>
          <a:graphicData uri="http://schemas.openxmlformats.org/presentationml/2006/ole">
            <mc:AlternateContent xmlns:mc="http://schemas.openxmlformats.org/markup-compatibility/2006">
              <mc:Choice xmlns:v="urn:schemas-microsoft-com:vml" Requires="v">
                <p:oleObj spid="_x0000_s15431" name="公式" r:id="rId3" imgW="482391" imgH="418918" progId="Equation.3">
                  <p:embed/>
                </p:oleObj>
              </mc:Choice>
              <mc:Fallback>
                <p:oleObj name="公式" r:id="rId3" imgW="482391" imgH="418918" progId="Equation.3">
                  <p:embed/>
                  <p:pic>
                    <p:nvPicPr>
                      <p:cNvPr id="11"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3538" y="2035175"/>
                        <a:ext cx="679450"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21"/>
          <p:cNvSpPr>
            <a:spLocks noChangeArrowheads="1"/>
          </p:cNvSpPr>
          <p:nvPr/>
        </p:nvSpPr>
        <p:spPr bwMode="auto">
          <a:xfrm>
            <a:off x="5297488" y="2035175"/>
            <a:ext cx="936625" cy="576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1" name="Line 22"/>
          <p:cNvSpPr>
            <a:spLocks noChangeShapeType="1"/>
          </p:cNvSpPr>
          <p:nvPr/>
        </p:nvSpPr>
        <p:spPr bwMode="auto">
          <a:xfrm>
            <a:off x="6234113" y="2324100"/>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2" name="Object 23"/>
          <p:cNvGraphicFramePr>
            <a:graphicFrameLocks noChangeAspect="1"/>
          </p:cNvGraphicFramePr>
          <p:nvPr>
            <p:extLst>
              <p:ext uri="{D42A27DB-BD31-4B8C-83A1-F6EECF244321}">
                <p14:modId xmlns:p14="http://schemas.microsoft.com/office/powerpoint/2010/main" val="597309267"/>
              </p:ext>
            </p:extLst>
          </p:nvPr>
        </p:nvGraphicFramePr>
        <p:xfrm>
          <a:off x="7027863" y="2035175"/>
          <a:ext cx="212725" cy="554038"/>
        </p:xfrm>
        <a:graphic>
          <a:graphicData uri="http://schemas.openxmlformats.org/presentationml/2006/ole">
            <mc:AlternateContent xmlns:mc="http://schemas.openxmlformats.org/markup-compatibility/2006">
              <mc:Choice xmlns:v="urn:schemas-microsoft-com:vml" Requires="v">
                <p:oleObj spid="_x0000_s15432" name="公式" r:id="rId5" imgW="152334" imgH="393529" progId="Equation.3">
                  <p:embed/>
                </p:oleObj>
              </mc:Choice>
              <mc:Fallback>
                <p:oleObj name="公式" r:id="rId5" imgW="152334" imgH="393529" progId="Equation.3">
                  <p:embed/>
                  <p:pic>
                    <p:nvPicPr>
                      <p:cNvPr id="14"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7863" y="2035175"/>
                        <a:ext cx="212725"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24"/>
          <p:cNvSpPr>
            <a:spLocks noChangeArrowheads="1"/>
          </p:cNvSpPr>
          <p:nvPr/>
        </p:nvSpPr>
        <p:spPr bwMode="auto">
          <a:xfrm>
            <a:off x="6954838" y="2035175"/>
            <a:ext cx="431800" cy="576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4" name="Line 25"/>
          <p:cNvSpPr>
            <a:spLocks noChangeShapeType="1"/>
          </p:cNvSpPr>
          <p:nvPr/>
        </p:nvSpPr>
        <p:spPr bwMode="auto">
          <a:xfrm>
            <a:off x="7386638" y="2324100"/>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26"/>
          <p:cNvSpPr>
            <a:spLocks noChangeShapeType="1"/>
          </p:cNvSpPr>
          <p:nvPr/>
        </p:nvSpPr>
        <p:spPr bwMode="auto">
          <a:xfrm flipV="1">
            <a:off x="3716338" y="2466975"/>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7"/>
          <p:cNvSpPr>
            <a:spLocks noChangeShapeType="1"/>
          </p:cNvSpPr>
          <p:nvPr/>
        </p:nvSpPr>
        <p:spPr bwMode="auto">
          <a:xfrm>
            <a:off x="3716338" y="2971800"/>
            <a:ext cx="40322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8"/>
          <p:cNvSpPr>
            <a:spLocks noChangeShapeType="1"/>
          </p:cNvSpPr>
          <p:nvPr/>
        </p:nvSpPr>
        <p:spPr bwMode="auto">
          <a:xfrm flipV="1">
            <a:off x="7748588" y="2324100"/>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Text Box 29"/>
          <p:cNvSpPr txBox="1">
            <a:spLocks noChangeArrowheads="1"/>
          </p:cNvSpPr>
          <p:nvPr/>
        </p:nvSpPr>
        <p:spPr bwMode="auto">
          <a:xfrm>
            <a:off x="2852738" y="1963738"/>
            <a:ext cx="717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u(t)</a:t>
            </a:r>
          </a:p>
        </p:txBody>
      </p:sp>
      <p:sp>
        <p:nvSpPr>
          <p:cNvPr id="19" name="Text Box 30"/>
          <p:cNvSpPr txBox="1">
            <a:spLocks noChangeArrowheads="1"/>
          </p:cNvSpPr>
          <p:nvPr/>
        </p:nvSpPr>
        <p:spPr bwMode="auto">
          <a:xfrm>
            <a:off x="3859213" y="1963738"/>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e(t)</a:t>
            </a:r>
          </a:p>
        </p:txBody>
      </p:sp>
      <p:sp>
        <p:nvSpPr>
          <p:cNvPr id="20" name="Text Box 31"/>
          <p:cNvSpPr txBox="1">
            <a:spLocks noChangeArrowheads="1"/>
          </p:cNvSpPr>
          <p:nvPr/>
        </p:nvSpPr>
        <p:spPr bwMode="auto">
          <a:xfrm>
            <a:off x="4722813" y="1963738"/>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a:t>
            </a:r>
            <a:r>
              <a:rPr lang="en-US" altLang="zh-CN" baseline="30000"/>
              <a:t>*</a:t>
            </a:r>
            <a:r>
              <a:rPr lang="en-US" altLang="zh-CN"/>
              <a:t>(t)</a:t>
            </a:r>
          </a:p>
        </p:txBody>
      </p:sp>
      <p:sp>
        <p:nvSpPr>
          <p:cNvPr id="21" name="Text Box 32"/>
          <p:cNvSpPr txBox="1">
            <a:spLocks noChangeArrowheads="1"/>
          </p:cNvSpPr>
          <p:nvPr/>
        </p:nvSpPr>
        <p:spPr bwMode="auto">
          <a:xfrm>
            <a:off x="6237288" y="1963738"/>
            <a:ext cx="717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a:t>
            </a:r>
            <a:r>
              <a:rPr lang="en-US" altLang="zh-CN" baseline="-25000"/>
              <a:t>h</a:t>
            </a:r>
            <a:r>
              <a:rPr lang="en-US" altLang="zh-CN"/>
              <a:t>(t)</a:t>
            </a:r>
          </a:p>
        </p:txBody>
      </p:sp>
      <p:sp>
        <p:nvSpPr>
          <p:cNvPr id="22" name="Text Box 33"/>
          <p:cNvSpPr txBox="1">
            <a:spLocks noChangeArrowheads="1"/>
          </p:cNvSpPr>
          <p:nvPr/>
        </p:nvSpPr>
        <p:spPr bwMode="auto">
          <a:xfrm>
            <a:off x="7459663" y="1963738"/>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y(t)</a:t>
            </a:r>
          </a:p>
        </p:txBody>
      </p:sp>
      <p:sp>
        <p:nvSpPr>
          <p:cNvPr id="23" name="Line 34"/>
          <p:cNvSpPr>
            <a:spLocks noChangeShapeType="1"/>
          </p:cNvSpPr>
          <p:nvPr/>
        </p:nvSpPr>
        <p:spPr bwMode="auto">
          <a:xfrm>
            <a:off x="4506913" y="2108200"/>
            <a:ext cx="14605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Text Box 35"/>
          <p:cNvSpPr txBox="1">
            <a:spLocks noChangeArrowheads="1"/>
          </p:cNvSpPr>
          <p:nvPr/>
        </p:nvSpPr>
        <p:spPr bwMode="auto">
          <a:xfrm>
            <a:off x="4364038" y="2395538"/>
            <a:ext cx="577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sp>
        <p:nvSpPr>
          <p:cNvPr id="25" name="Text Box 36"/>
          <p:cNvSpPr txBox="1">
            <a:spLocks noChangeArrowheads="1"/>
          </p:cNvSpPr>
          <p:nvPr/>
        </p:nvSpPr>
        <p:spPr bwMode="auto">
          <a:xfrm>
            <a:off x="5300663" y="2611438"/>
            <a:ext cx="1295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零阶保持器</a:t>
            </a:r>
          </a:p>
        </p:txBody>
      </p:sp>
      <p:sp>
        <p:nvSpPr>
          <p:cNvPr id="26" name="Text Box 37"/>
          <p:cNvSpPr txBox="1">
            <a:spLocks noChangeArrowheads="1"/>
          </p:cNvSpPr>
          <p:nvPr/>
        </p:nvSpPr>
        <p:spPr bwMode="auto">
          <a:xfrm>
            <a:off x="1168399" y="3254375"/>
            <a:ext cx="5111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解：按零阶保持器的作用，其输出应为</a:t>
            </a:r>
          </a:p>
        </p:txBody>
      </p:sp>
      <p:graphicFrame>
        <p:nvGraphicFramePr>
          <p:cNvPr id="27" name="Object 38"/>
          <p:cNvGraphicFramePr>
            <a:graphicFrameLocks noChangeAspect="1"/>
          </p:cNvGraphicFramePr>
          <p:nvPr>
            <p:extLst>
              <p:ext uri="{D42A27DB-BD31-4B8C-83A1-F6EECF244321}">
                <p14:modId xmlns:p14="http://schemas.microsoft.com/office/powerpoint/2010/main" val="1624221696"/>
              </p:ext>
            </p:extLst>
          </p:nvPr>
        </p:nvGraphicFramePr>
        <p:xfrm>
          <a:off x="3243263" y="6000750"/>
          <a:ext cx="4216400" cy="431800"/>
        </p:xfrm>
        <a:graphic>
          <a:graphicData uri="http://schemas.openxmlformats.org/presentationml/2006/ole">
            <mc:AlternateContent xmlns:mc="http://schemas.openxmlformats.org/markup-compatibility/2006">
              <mc:Choice xmlns:v="urn:schemas-microsoft-com:vml" Requires="v">
                <p:oleObj spid="_x0000_s15433" name="公式" r:id="rId7" imgW="2235200" imgH="228600" progId="Equation.3">
                  <p:embed/>
                </p:oleObj>
              </mc:Choice>
              <mc:Fallback>
                <p:oleObj name="公式" r:id="rId7" imgW="2235200" imgH="228600" progId="Equation.3">
                  <p:embed/>
                  <p:pic>
                    <p:nvPicPr>
                      <p:cNvPr id="29"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43263" y="6000750"/>
                        <a:ext cx="42164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39"/>
          <p:cNvSpPr txBox="1">
            <a:spLocks noChangeArrowheads="1"/>
          </p:cNvSpPr>
          <p:nvPr/>
        </p:nvSpPr>
        <p:spPr bwMode="auto">
          <a:xfrm>
            <a:off x="6811963" y="2611438"/>
            <a:ext cx="866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积分器</a:t>
            </a:r>
          </a:p>
        </p:txBody>
      </p:sp>
      <p:pic>
        <p:nvPicPr>
          <p:cNvPr id="29" name="Picture 45"/>
          <p:cNvPicPr>
            <a:picLocks noChangeAspect="1" noChangeArrowheads="1"/>
          </p:cNvPicPr>
          <p:nvPr/>
        </p:nvPicPr>
        <p:blipFill>
          <a:blip r:embed="rId9">
            <a:extLst>
              <a:ext uri="{BEBA8EAE-BF5A-486C-A8C5-ECC9F3942E4B}">
                <a14:imgProps xmlns:a14="http://schemas.microsoft.com/office/drawing/2010/main">
                  <a14:imgLayer r:embed="rId10">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500438" y="3867150"/>
            <a:ext cx="3364937"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 name="组合 2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4C6341D-E2DB-4BD0-AB17-F44FA2A5AE3C}"/>
              </a:ext>
            </a:extLst>
          </p:cNvPr>
          <p:cNvGrpSpPr>
            <a:grpSpLocks noChangeAspect="1"/>
          </p:cNvGrpSpPr>
          <p:nvPr/>
        </p:nvGrpSpPr>
        <p:grpSpPr>
          <a:xfrm>
            <a:off x="8606198" y="3222234"/>
            <a:ext cx="2175784" cy="3267466"/>
            <a:chOff x="4413250" y="901944"/>
            <a:chExt cx="3365500" cy="5054112"/>
          </a:xfrm>
        </p:grpSpPr>
        <p:sp>
          <p:nvSpPr>
            <p:cNvPr id="31" name="iŝ1îḓé">
              <a:extLst>
                <a:ext uri="{FF2B5EF4-FFF2-40B4-BE49-F238E27FC236}">
                  <a16:creationId xmlns:a16="http://schemas.microsoft.com/office/drawing/2014/main" id="{812E4B17-6E32-4CDF-9E6A-7DE41033E440}"/>
                </a:ext>
              </a:extLst>
            </p:cNvPr>
            <p:cNvSpPr/>
            <p:nvPr/>
          </p:nvSpPr>
          <p:spPr bwMode="auto">
            <a:xfrm>
              <a:off x="6145838" y="4211742"/>
              <a:ext cx="225736" cy="293162"/>
            </a:xfrm>
            <a:custGeom>
              <a:avLst/>
              <a:gdLst>
                <a:gd name="T0" fmla="*/ 27 w 37"/>
                <a:gd name="T1" fmla="*/ 48 h 48"/>
                <a:gd name="T2" fmla="*/ 4 w 37"/>
                <a:gd name="T3" fmla="*/ 35 h 48"/>
                <a:gd name="T4" fmla="*/ 0 w 37"/>
                <a:gd name="T5" fmla="*/ 26 h 48"/>
                <a:gd name="T6" fmla="*/ 14 w 37"/>
                <a:gd name="T7" fmla="*/ 0 h 48"/>
                <a:gd name="T8" fmla="*/ 37 w 37"/>
                <a:gd name="T9" fmla="*/ 14 h 48"/>
                <a:gd name="T10" fmla="*/ 23 w 37"/>
                <a:gd name="T11" fmla="*/ 39 h 48"/>
                <a:gd name="T12" fmla="*/ 27 w 3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7" y="48"/>
                  </a:moveTo>
                  <a:cubicBezTo>
                    <a:pt x="4" y="35"/>
                    <a:pt x="4" y="35"/>
                    <a:pt x="4" y="35"/>
                  </a:cubicBezTo>
                  <a:cubicBezTo>
                    <a:pt x="1" y="33"/>
                    <a:pt x="0" y="30"/>
                    <a:pt x="0" y="26"/>
                  </a:cubicBezTo>
                  <a:cubicBezTo>
                    <a:pt x="0" y="16"/>
                    <a:pt x="6" y="5"/>
                    <a:pt x="14" y="0"/>
                  </a:cubicBezTo>
                  <a:cubicBezTo>
                    <a:pt x="37" y="14"/>
                    <a:pt x="37" y="14"/>
                    <a:pt x="37" y="14"/>
                  </a:cubicBezTo>
                  <a:cubicBezTo>
                    <a:pt x="29" y="19"/>
                    <a:pt x="23" y="30"/>
                    <a:pt x="23" y="39"/>
                  </a:cubicBezTo>
                  <a:cubicBezTo>
                    <a:pt x="23" y="44"/>
                    <a:pt x="24" y="47"/>
                    <a:pt x="27" y="48"/>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ślïḋê">
              <a:extLst>
                <a:ext uri="{FF2B5EF4-FFF2-40B4-BE49-F238E27FC236}">
                  <a16:creationId xmlns:a16="http://schemas.microsoft.com/office/drawing/2014/main" id="{37BB4BDC-0E3C-4DB8-99E5-E57D3D29690A}"/>
                </a:ext>
              </a:extLst>
            </p:cNvPr>
            <p:cNvSpPr/>
            <p:nvPr/>
          </p:nvSpPr>
          <p:spPr bwMode="auto">
            <a:xfrm>
              <a:off x="6286555" y="4267442"/>
              <a:ext cx="175897" cy="260915"/>
            </a:xfrm>
            <a:custGeom>
              <a:avLst/>
              <a:gdLst>
                <a:gd name="T0" fmla="*/ 14 w 29"/>
                <a:gd name="T1" fmla="*/ 5 h 43"/>
                <a:gd name="T2" fmla="*/ 29 w 29"/>
                <a:gd name="T3" fmla="*/ 13 h 43"/>
                <a:gd name="T4" fmla="*/ 14 w 29"/>
                <a:gd name="T5" fmla="*/ 38 h 43"/>
                <a:gd name="T6" fmla="*/ 0 w 29"/>
                <a:gd name="T7" fmla="*/ 30 h 43"/>
                <a:gd name="T8" fmla="*/ 14 w 29"/>
                <a:gd name="T9" fmla="*/ 5 h 43"/>
              </a:gdLst>
              <a:ahLst/>
              <a:cxnLst>
                <a:cxn ang="0">
                  <a:pos x="T0" y="T1"/>
                </a:cxn>
                <a:cxn ang="0">
                  <a:pos x="T2" y="T3"/>
                </a:cxn>
                <a:cxn ang="0">
                  <a:pos x="T4" y="T5"/>
                </a:cxn>
                <a:cxn ang="0">
                  <a:pos x="T6" y="T7"/>
                </a:cxn>
                <a:cxn ang="0">
                  <a:pos x="T8" y="T9"/>
                </a:cxn>
              </a:cxnLst>
              <a:rect l="0" t="0" r="r" b="b"/>
              <a:pathLst>
                <a:path w="29" h="43">
                  <a:moveTo>
                    <a:pt x="14" y="5"/>
                  </a:moveTo>
                  <a:cubicBezTo>
                    <a:pt x="22" y="0"/>
                    <a:pt x="29" y="4"/>
                    <a:pt x="29" y="13"/>
                  </a:cubicBezTo>
                  <a:cubicBezTo>
                    <a:pt x="29" y="22"/>
                    <a:pt x="22" y="34"/>
                    <a:pt x="14" y="38"/>
                  </a:cubicBezTo>
                  <a:cubicBezTo>
                    <a:pt x="6" y="43"/>
                    <a:pt x="0" y="39"/>
                    <a:pt x="0" y="30"/>
                  </a:cubicBezTo>
                  <a:cubicBezTo>
                    <a:pt x="0" y="21"/>
                    <a:pt x="6" y="10"/>
                    <a:pt x="14" y="5"/>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sḻídê">
              <a:extLst>
                <a:ext uri="{FF2B5EF4-FFF2-40B4-BE49-F238E27FC236}">
                  <a16:creationId xmlns:a16="http://schemas.microsoft.com/office/drawing/2014/main" id="{735ED9EA-0542-4561-9B75-757119E5204D}"/>
                </a:ext>
              </a:extLst>
            </p:cNvPr>
            <p:cNvSpPr/>
            <p:nvPr/>
          </p:nvSpPr>
          <p:spPr bwMode="auto">
            <a:xfrm>
              <a:off x="6934444" y="4200016"/>
              <a:ext cx="225736" cy="287299"/>
            </a:xfrm>
            <a:custGeom>
              <a:avLst/>
              <a:gdLst>
                <a:gd name="T0" fmla="*/ 27 w 37"/>
                <a:gd name="T1" fmla="*/ 47 h 47"/>
                <a:gd name="T2" fmla="*/ 4 w 37"/>
                <a:gd name="T3" fmla="*/ 34 h 47"/>
                <a:gd name="T4" fmla="*/ 0 w 37"/>
                <a:gd name="T5" fmla="*/ 25 h 47"/>
                <a:gd name="T6" fmla="*/ 14 w 37"/>
                <a:gd name="T7" fmla="*/ 0 h 47"/>
                <a:gd name="T8" fmla="*/ 37 w 37"/>
                <a:gd name="T9" fmla="*/ 13 h 47"/>
                <a:gd name="T10" fmla="*/ 23 w 37"/>
                <a:gd name="T11" fmla="*/ 38 h 47"/>
                <a:gd name="T12" fmla="*/ 27 w 37"/>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37" h="47">
                  <a:moveTo>
                    <a:pt x="27" y="47"/>
                  </a:moveTo>
                  <a:cubicBezTo>
                    <a:pt x="4" y="34"/>
                    <a:pt x="4" y="34"/>
                    <a:pt x="4" y="34"/>
                  </a:cubicBezTo>
                  <a:cubicBezTo>
                    <a:pt x="1" y="32"/>
                    <a:pt x="0" y="29"/>
                    <a:pt x="0" y="25"/>
                  </a:cubicBezTo>
                  <a:cubicBezTo>
                    <a:pt x="0" y="15"/>
                    <a:pt x="6" y="4"/>
                    <a:pt x="14" y="0"/>
                  </a:cubicBezTo>
                  <a:cubicBezTo>
                    <a:pt x="37" y="13"/>
                    <a:pt x="37" y="13"/>
                    <a:pt x="37" y="13"/>
                  </a:cubicBezTo>
                  <a:cubicBezTo>
                    <a:pt x="29" y="18"/>
                    <a:pt x="23" y="29"/>
                    <a:pt x="23" y="38"/>
                  </a:cubicBezTo>
                  <a:cubicBezTo>
                    <a:pt x="23" y="43"/>
                    <a:pt x="24" y="46"/>
                    <a:pt x="27" y="47"/>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ṧḷîḋê">
              <a:extLst>
                <a:ext uri="{FF2B5EF4-FFF2-40B4-BE49-F238E27FC236}">
                  <a16:creationId xmlns:a16="http://schemas.microsoft.com/office/drawing/2014/main" id="{9F901CBF-E800-49E9-8D82-08D7F4BED672}"/>
                </a:ext>
              </a:extLst>
            </p:cNvPr>
            <p:cNvSpPr/>
            <p:nvPr/>
          </p:nvSpPr>
          <p:spPr bwMode="auto">
            <a:xfrm>
              <a:off x="7075162" y="4249852"/>
              <a:ext cx="175897" cy="260915"/>
            </a:xfrm>
            <a:custGeom>
              <a:avLst/>
              <a:gdLst>
                <a:gd name="T0" fmla="*/ 14 w 29"/>
                <a:gd name="T1" fmla="*/ 5 h 43"/>
                <a:gd name="T2" fmla="*/ 29 w 29"/>
                <a:gd name="T3" fmla="*/ 13 h 43"/>
                <a:gd name="T4" fmla="*/ 14 w 29"/>
                <a:gd name="T5" fmla="*/ 38 h 43"/>
                <a:gd name="T6" fmla="*/ 0 w 29"/>
                <a:gd name="T7" fmla="*/ 30 h 43"/>
                <a:gd name="T8" fmla="*/ 14 w 29"/>
                <a:gd name="T9" fmla="*/ 5 h 43"/>
              </a:gdLst>
              <a:ahLst/>
              <a:cxnLst>
                <a:cxn ang="0">
                  <a:pos x="T0" y="T1"/>
                </a:cxn>
                <a:cxn ang="0">
                  <a:pos x="T2" y="T3"/>
                </a:cxn>
                <a:cxn ang="0">
                  <a:pos x="T4" y="T5"/>
                </a:cxn>
                <a:cxn ang="0">
                  <a:pos x="T6" y="T7"/>
                </a:cxn>
                <a:cxn ang="0">
                  <a:pos x="T8" y="T9"/>
                </a:cxn>
              </a:cxnLst>
              <a:rect l="0" t="0" r="r" b="b"/>
              <a:pathLst>
                <a:path w="29" h="43">
                  <a:moveTo>
                    <a:pt x="14" y="5"/>
                  </a:moveTo>
                  <a:cubicBezTo>
                    <a:pt x="22" y="0"/>
                    <a:pt x="29" y="4"/>
                    <a:pt x="29" y="13"/>
                  </a:cubicBezTo>
                  <a:cubicBezTo>
                    <a:pt x="29" y="23"/>
                    <a:pt x="22" y="34"/>
                    <a:pt x="14" y="38"/>
                  </a:cubicBezTo>
                  <a:cubicBezTo>
                    <a:pt x="6" y="43"/>
                    <a:pt x="0" y="39"/>
                    <a:pt x="0" y="30"/>
                  </a:cubicBezTo>
                  <a:cubicBezTo>
                    <a:pt x="0" y="21"/>
                    <a:pt x="6" y="10"/>
                    <a:pt x="14" y="5"/>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ṡḻiḍé">
              <a:extLst>
                <a:ext uri="{FF2B5EF4-FFF2-40B4-BE49-F238E27FC236}">
                  <a16:creationId xmlns:a16="http://schemas.microsoft.com/office/drawing/2014/main" id="{E76E45AB-431A-4E25-B7D2-2935E21313F1}"/>
                </a:ext>
              </a:extLst>
            </p:cNvPr>
            <p:cNvSpPr/>
            <p:nvPr/>
          </p:nvSpPr>
          <p:spPr bwMode="auto">
            <a:xfrm>
              <a:off x="7081025" y="3713367"/>
              <a:ext cx="231599" cy="290231"/>
            </a:xfrm>
            <a:custGeom>
              <a:avLst/>
              <a:gdLst>
                <a:gd name="T0" fmla="*/ 11 w 38"/>
                <a:gd name="T1" fmla="*/ 48 h 48"/>
                <a:gd name="T2" fmla="*/ 34 w 38"/>
                <a:gd name="T3" fmla="*/ 34 h 48"/>
                <a:gd name="T4" fmla="*/ 38 w 38"/>
                <a:gd name="T5" fmla="*/ 25 h 48"/>
                <a:gd name="T6" fmla="*/ 24 w 38"/>
                <a:gd name="T7" fmla="*/ 0 h 48"/>
                <a:gd name="T8" fmla="*/ 0 w 38"/>
                <a:gd name="T9" fmla="*/ 13 h 48"/>
                <a:gd name="T10" fmla="*/ 15 w 38"/>
                <a:gd name="T11" fmla="*/ 38 h 48"/>
                <a:gd name="T12" fmla="*/ 11 w 3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8" h="48">
                  <a:moveTo>
                    <a:pt x="11" y="48"/>
                  </a:moveTo>
                  <a:cubicBezTo>
                    <a:pt x="34" y="34"/>
                    <a:pt x="34" y="34"/>
                    <a:pt x="34" y="34"/>
                  </a:cubicBezTo>
                  <a:cubicBezTo>
                    <a:pt x="36" y="33"/>
                    <a:pt x="38" y="29"/>
                    <a:pt x="38" y="25"/>
                  </a:cubicBezTo>
                  <a:cubicBezTo>
                    <a:pt x="38" y="16"/>
                    <a:pt x="32" y="4"/>
                    <a:pt x="24" y="0"/>
                  </a:cubicBezTo>
                  <a:cubicBezTo>
                    <a:pt x="0" y="13"/>
                    <a:pt x="0" y="13"/>
                    <a:pt x="0" y="13"/>
                  </a:cubicBezTo>
                  <a:cubicBezTo>
                    <a:pt x="9" y="18"/>
                    <a:pt x="15" y="29"/>
                    <a:pt x="15" y="38"/>
                  </a:cubicBezTo>
                  <a:cubicBezTo>
                    <a:pt x="15" y="43"/>
                    <a:pt x="13" y="46"/>
                    <a:pt x="11" y="48"/>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šľïḍè">
              <a:extLst>
                <a:ext uri="{FF2B5EF4-FFF2-40B4-BE49-F238E27FC236}">
                  <a16:creationId xmlns:a16="http://schemas.microsoft.com/office/drawing/2014/main" id="{829D53EE-6EEA-4140-B46D-58DDC0907F81}"/>
                </a:ext>
              </a:extLst>
            </p:cNvPr>
            <p:cNvSpPr/>
            <p:nvPr/>
          </p:nvSpPr>
          <p:spPr bwMode="auto">
            <a:xfrm>
              <a:off x="6996007" y="3766136"/>
              <a:ext cx="175897" cy="257982"/>
            </a:xfrm>
            <a:custGeom>
              <a:avLst/>
              <a:gdLst>
                <a:gd name="T0" fmla="*/ 14 w 29"/>
                <a:gd name="T1" fmla="*/ 4 h 42"/>
                <a:gd name="T2" fmla="*/ 0 w 29"/>
                <a:gd name="T3" fmla="*/ 13 h 42"/>
                <a:gd name="T4" fmla="*/ 14 w 29"/>
                <a:gd name="T5" fmla="*/ 38 h 42"/>
                <a:gd name="T6" fmla="*/ 29 w 29"/>
                <a:gd name="T7" fmla="*/ 29 h 42"/>
                <a:gd name="T8" fmla="*/ 14 w 29"/>
                <a:gd name="T9" fmla="*/ 4 h 42"/>
              </a:gdLst>
              <a:ahLst/>
              <a:cxnLst>
                <a:cxn ang="0">
                  <a:pos x="T0" y="T1"/>
                </a:cxn>
                <a:cxn ang="0">
                  <a:pos x="T2" y="T3"/>
                </a:cxn>
                <a:cxn ang="0">
                  <a:pos x="T4" y="T5"/>
                </a:cxn>
                <a:cxn ang="0">
                  <a:pos x="T6" y="T7"/>
                </a:cxn>
                <a:cxn ang="0">
                  <a:pos x="T8" y="T9"/>
                </a:cxn>
              </a:cxnLst>
              <a:rect l="0" t="0" r="r" b="b"/>
              <a:pathLst>
                <a:path w="29" h="42">
                  <a:moveTo>
                    <a:pt x="14" y="4"/>
                  </a:moveTo>
                  <a:cubicBezTo>
                    <a:pt x="6" y="0"/>
                    <a:pt x="0" y="3"/>
                    <a:pt x="0" y="13"/>
                  </a:cubicBezTo>
                  <a:cubicBezTo>
                    <a:pt x="0" y="22"/>
                    <a:pt x="6" y="33"/>
                    <a:pt x="14" y="38"/>
                  </a:cubicBezTo>
                  <a:cubicBezTo>
                    <a:pt x="22" y="42"/>
                    <a:pt x="29" y="39"/>
                    <a:pt x="29" y="29"/>
                  </a:cubicBezTo>
                  <a:cubicBezTo>
                    <a:pt x="29" y="20"/>
                    <a:pt x="23" y="9"/>
                    <a:pt x="14" y="4"/>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lîḓe">
              <a:extLst>
                <a:ext uri="{FF2B5EF4-FFF2-40B4-BE49-F238E27FC236}">
                  <a16:creationId xmlns:a16="http://schemas.microsoft.com/office/drawing/2014/main" id="{71DB6CF3-772C-4242-9730-60B768C12EA4}"/>
                </a:ext>
              </a:extLst>
            </p:cNvPr>
            <p:cNvSpPr/>
            <p:nvPr/>
          </p:nvSpPr>
          <p:spPr bwMode="auto">
            <a:xfrm>
              <a:off x="6163427" y="3810109"/>
              <a:ext cx="175897" cy="260915"/>
            </a:xfrm>
            <a:custGeom>
              <a:avLst/>
              <a:gdLst>
                <a:gd name="T0" fmla="*/ 14 w 29"/>
                <a:gd name="T1" fmla="*/ 4 h 43"/>
                <a:gd name="T2" fmla="*/ 0 w 29"/>
                <a:gd name="T3" fmla="*/ 13 h 43"/>
                <a:gd name="T4" fmla="*/ 14 w 29"/>
                <a:gd name="T5" fmla="*/ 38 h 43"/>
                <a:gd name="T6" fmla="*/ 29 w 29"/>
                <a:gd name="T7" fmla="*/ 30 h 43"/>
                <a:gd name="T8" fmla="*/ 14 w 29"/>
                <a:gd name="T9" fmla="*/ 4 h 43"/>
              </a:gdLst>
              <a:ahLst/>
              <a:cxnLst>
                <a:cxn ang="0">
                  <a:pos x="T0" y="T1"/>
                </a:cxn>
                <a:cxn ang="0">
                  <a:pos x="T2" y="T3"/>
                </a:cxn>
                <a:cxn ang="0">
                  <a:pos x="T4" y="T5"/>
                </a:cxn>
                <a:cxn ang="0">
                  <a:pos x="T6" y="T7"/>
                </a:cxn>
                <a:cxn ang="0">
                  <a:pos x="T8" y="T9"/>
                </a:cxn>
              </a:cxnLst>
              <a:rect l="0" t="0" r="r" b="b"/>
              <a:pathLst>
                <a:path w="29" h="43">
                  <a:moveTo>
                    <a:pt x="14" y="4"/>
                  </a:moveTo>
                  <a:cubicBezTo>
                    <a:pt x="6" y="0"/>
                    <a:pt x="0" y="4"/>
                    <a:pt x="0" y="13"/>
                  </a:cubicBezTo>
                  <a:cubicBezTo>
                    <a:pt x="0" y="22"/>
                    <a:pt x="6" y="33"/>
                    <a:pt x="14" y="38"/>
                  </a:cubicBezTo>
                  <a:cubicBezTo>
                    <a:pt x="22" y="43"/>
                    <a:pt x="29" y="39"/>
                    <a:pt x="29" y="30"/>
                  </a:cubicBezTo>
                  <a:cubicBezTo>
                    <a:pt x="29" y="20"/>
                    <a:pt x="22" y="9"/>
                    <a:pt x="14" y="4"/>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š1îḓê">
              <a:extLst>
                <a:ext uri="{FF2B5EF4-FFF2-40B4-BE49-F238E27FC236}">
                  <a16:creationId xmlns:a16="http://schemas.microsoft.com/office/drawing/2014/main" id="{2F52109D-0CFB-427E-9674-4AB9187DCE21}"/>
                </a:ext>
              </a:extLst>
            </p:cNvPr>
            <p:cNvSpPr/>
            <p:nvPr/>
          </p:nvSpPr>
          <p:spPr bwMode="auto">
            <a:xfrm>
              <a:off x="6890469" y="3771999"/>
              <a:ext cx="331274" cy="246256"/>
            </a:xfrm>
            <a:custGeom>
              <a:avLst/>
              <a:gdLst>
                <a:gd name="T0" fmla="*/ 113 w 113"/>
                <a:gd name="T1" fmla="*/ 0 h 84"/>
                <a:gd name="T2" fmla="*/ 113 w 113"/>
                <a:gd name="T3" fmla="*/ 17 h 84"/>
                <a:gd name="T4" fmla="*/ 0 w 113"/>
                <a:gd name="T5" fmla="*/ 84 h 84"/>
                <a:gd name="T6" fmla="*/ 0 w 113"/>
                <a:gd name="T7" fmla="*/ 67 h 84"/>
                <a:gd name="T8" fmla="*/ 113 w 113"/>
                <a:gd name="T9" fmla="*/ 0 h 84"/>
              </a:gdLst>
              <a:ahLst/>
              <a:cxnLst>
                <a:cxn ang="0">
                  <a:pos x="T0" y="T1"/>
                </a:cxn>
                <a:cxn ang="0">
                  <a:pos x="T2" y="T3"/>
                </a:cxn>
                <a:cxn ang="0">
                  <a:pos x="T4" y="T5"/>
                </a:cxn>
                <a:cxn ang="0">
                  <a:pos x="T6" y="T7"/>
                </a:cxn>
                <a:cxn ang="0">
                  <a:pos x="T8" y="T9"/>
                </a:cxn>
              </a:cxnLst>
              <a:rect l="0" t="0" r="r" b="b"/>
              <a:pathLst>
                <a:path w="113" h="84">
                  <a:moveTo>
                    <a:pt x="113" y="0"/>
                  </a:moveTo>
                  <a:lnTo>
                    <a:pt x="113" y="17"/>
                  </a:lnTo>
                  <a:lnTo>
                    <a:pt x="0" y="84"/>
                  </a:lnTo>
                  <a:lnTo>
                    <a:pt x="0" y="67"/>
                  </a:lnTo>
                  <a:lnTo>
                    <a:pt x="113"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šḻiḋé">
              <a:extLst>
                <a:ext uri="{FF2B5EF4-FFF2-40B4-BE49-F238E27FC236}">
                  <a16:creationId xmlns:a16="http://schemas.microsoft.com/office/drawing/2014/main" id="{54E1AF33-C3D7-4285-9B2E-BB686CD0FE07}"/>
                </a:ext>
              </a:extLst>
            </p:cNvPr>
            <p:cNvSpPr/>
            <p:nvPr/>
          </p:nvSpPr>
          <p:spPr bwMode="auto">
            <a:xfrm>
              <a:off x="6213266" y="3771999"/>
              <a:ext cx="334205" cy="246256"/>
            </a:xfrm>
            <a:custGeom>
              <a:avLst/>
              <a:gdLst>
                <a:gd name="T0" fmla="*/ 114 w 114"/>
                <a:gd name="T1" fmla="*/ 67 h 84"/>
                <a:gd name="T2" fmla="*/ 114 w 114"/>
                <a:gd name="T3" fmla="*/ 84 h 84"/>
                <a:gd name="T4" fmla="*/ 0 w 114"/>
                <a:gd name="T5" fmla="*/ 17 h 84"/>
                <a:gd name="T6" fmla="*/ 0 w 114"/>
                <a:gd name="T7" fmla="*/ 0 h 84"/>
                <a:gd name="T8" fmla="*/ 114 w 114"/>
                <a:gd name="T9" fmla="*/ 67 h 84"/>
              </a:gdLst>
              <a:ahLst/>
              <a:cxnLst>
                <a:cxn ang="0">
                  <a:pos x="T0" y="T1"/>
                </a:cxn>
                <a:cxn ang="0">
                  <a:pos x="T2" y="T3"/>
                </a:cxn>
                <a:cxn ang="0">
                  <a:pos x="T4" y="T5"/>
                </a:cxn>
                <a:cxn ang="0">
                  <a:pos x="T6" y="T7"/>
                </a:cxn>
                <a:cxn ang="0">
                  <a:pos x="T8" y="T9"/>
                </a:cxn>
              </a:cxnLst>
              <a:rect l="0" t="0" r="r" b="b"/>
              <a:pathLst>
                <a:path w="114" h="84">
                  <a:moveTo>
                    <a:pt x="114" y="67"/>
                  </a:moveTo>
                  <a:lnTo>
                    <a:pt x="114" y="84"/>
                  </a:lnTo>
                  <a:lnTo>
                    <a:pt x="0" y="17"/>
                  </a:lnTo>
                  <a:lnTo>
                    <a:pt x="0" y="0"/>
                  </a:lnTo>
                  <a:lnTo>
                    <a:pt x="114" y="67"/>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ṥļíḑè">
              <a:extLst>
                <a:ext uri="{FF2B5EF4-FFF2-40B4-BE49-F238E27FC236}">
                  <a16:creationId xmlns:a16="http://schemas.microsoft.com/office/drawing/2014/main" id="{64A75286-E4D6-44CE-A8B7-60C825EB0B55}"/>
                </a:ext>
              </a:extLst>
            </p:cNvPr>
            <p:cNvSpPr/>
            <p:nvPr/>
          </p:nvSpPr>
          <p:spPr bwMode="auto">
            <a:xfrm>
              <a:off x="6720435" y="4065161"/>
              <a:ext cx="337137" cy="246256"/>
            </a:xfrm>
            <a:custGeom>
              <a:avLst/>
              <a:gdLst>
                <a:gd name="T0" fmla="*/ 115 w 115"/>
                <a:gd name="T1" fmla="*/ 67 h 84"/>
                <a:gd name="T2" fmla="*/ 115 w 115"/>
                <a:gd name="T3" fmla="*/ 84 h 84"/>
                <a:gd name="T4" fmla="*/ 0 w 115"/>
                <a:gd name="T5" fmla="*/ 17 h 84"/>
                <a:gd name="T6" fmla="*/ 0 w 115"/>
                <a:gd name="T7" fmla="*/ 0 h 84"/>
                <a:gd name="T8" fmla="*/ 115 w 115"/>
                <a:gd name="T9" fmla="*/ 67 h 84"/>
              </a:gdLst>
              <a:ahLst/>
              <a:cxnLst>
                <a:cxn ang="0">
                  <a:pos x="T0" y="T1"/>
                </a:cxn>
                <a:cxn ang="0">
                  <a:pos x="T2" y="T3"/>
                </a:cxn>
                <a:cxn ang="0">
                  <a:pos x="T4" y="T5"/>
                </a:cxn>
                <a:cxn ang="0">
                  <a:pos x="T6" y="T7"/>
                </a:cxn>
                <a:cxn ang="0">
                  <a:pos x="T8" y="T9"/>
                </a:cxn>
              </a:cxnLst>
              <a:rect l="0" t="0" r="r" b="b"/>
              <a:pathLst>
                <a:path w="115" h="84">
                  <a:moveTo>
                    <a:pt x="115" y="67"/>
                  </a:moveTo>
                  <a:lnTo>
                    <a:pt x="115" y="84"/>
                  </a:lnTo>
                  <a:lnTo>
                    <a:pt x="0" y="17"/>
                  </a:lnTo>
                  <a:lnTo>
                    <a:pt x="0" y="0"/>
                  </a:lnTo>
                  <a:lnTo>
                    <a:pt x="115" y="67"/>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śḻîḍè">
              <a:extLst>
                <a:ext uri="{FF2B5EF4-FFF2-40B4-BE49-F238E27FC236}">
                  <a16:creationId xmlns:a16="http://schemas.microsoft.com/office/drawing/2014/main" id="{7519D8CF-91ED-4E12-ADFC-E7B69636592D}"/>
                </a:ext>
              </a:extLst>
            </p:cNvPr>
            <p:cNvSpPr/>
            <p:nvPr/>
          </p:nvSpPr>
          <p:spPr bwMode="auto">
            <a:xfrm>
              <a:off x="6389163" y="4065161"/>
              <a:ext cx="331274" cy="246256"/>
            </a:xfrm>
            <a:custGeom>
              <a:avLst/>
              <a:gdLst>
                <a:gd name="T0" fmla="*/ 113 w 113"/>
                <a:gd name="T1" fmla="*/ 0 h 84"/>
                <a:gd name="T2" fmla="*/ 113 w 113"/>
                <a:gd name="T3" fmla="*/ 17 h 84"/>
                <a:gd name="T4" fmla="*/ 0 w 113"/>
                <a:gd name="T5" fmla="*/ 84 h 84"/>
                <a:gd name="T6" fmla="*/ 0 w 113"/>
                <a:gd name="T7" fmla="*/ 67 h 84"/>
                <a:gd name="T8" fmla="*/ 113 w 113"/>
                <a:gd name="T9" fmla="*/ 0 h 84"/>
              </a:gdLst>
              <a:ahLst/>
              <a:cxnLst>
                <a:cxn ang="0">
                  <a:pos x="T0" y="T1"/>
                </a:cxn>
                <a:cxn ang="0">
                  <a:pos x="T2" y="T3"/>
                </a:cxn>
                <a:cxn ang="0">
                  <a:pos x="T4" y="T5"/>
                </a:cxn>
                <a:cxn ang="0">
                  <a:pos x="T6" y="T7"/>
                </a:cxn>
                <a:cxn ang="0">
                  <a:pos x="T8" y="T9"/>
                </a:cxn>
              </a:cxnLst>
              <a:rect l="0" t="0" r="r" b="b"/>
              <a:pathLst>
                <a:path w="113" h="84">
                  <a:moveTo>
                    <a:pt x="113" y="0"/>
                  </a:moveTo>
                  <a:lnTo>
                    <a:pt x="113" y="17"/>
                  </a:lnTo>
                  <a:lnTo>
                    <a:pt x="0" y="84"/>
                  </a:lnTo>
                  <a:lnTo>
                    <a:pt x="0" y="67"/>
                  </a:lnTo>
                  <a:lnTo>
                    <a:pt x="113"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śḷíḍê">
              <a:extLst>
                <a:ext uri="{FF2B5EF4-FFF2-40B4-BE49-F238E27FC236}">
                  <a16:creationId xmlns:a16="http://schemas.microsoft.com/office/drawing/2014/main" id="{0FA02A22-5F60-41CD-BA15-D614577109CC}"/>
                </a:ext>
              </a:extLst>
            </p:cNvPr>
            <p:cNvSpPr/>
            <p:nvPr/>
          </p:nvSpPr>
          <p:spPr bwMode="auto">
            <a:xfrm>
              <a:off x="7057572" y="4211742"/>
              <a:ext cx="202283" cy="123128"/>
            </a:xfrm>
            <a:custGeom>
              <a:avLst/>
              <a:gdLst>
                <a:gd name="T0" fmla="*/ 33 w 33"/>
                <a:gd name="T1" fmla="*/ 0 h 20"/>
                <a:gd name="T2" fmla="*/ 33 w 33"/>
                <a:gd name="T3" fmla="*/ 8 h 20"/>
                <a:gd name="T4" fmla="*/ 27 w 33"/>
                <a:gd name="T5" fmla="*/ 16 h 20"/>
                <a:gd name="T6" fmla="*/ 0 w 33"/>
                <a:gd name="T7" fmla="*/ 16 h 20"/>
                <a:gd name="T8" fmla="*/ 0 w 33"/>
                <a:gd name="T9" fmla="*/ 8 h 20"/>
                <a:gd name="T10" fmla="*/ 27 w 33"/>
                <a:gd name="T11" fmla="*/ 8 h 20"/>
                <a:gd name="T12" fmla="*/ 33 w 33"/>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3" h="20">
                  <a:moveTo>
                    <a:pt x="33" y="0"/>
                  </a:moveTo>
                  <a:cubicBezTo>
                    <a:pt x="33" y="8"/>
                    <a:pt x="33" y="8"/>
                    <a:pt x="33" y="8"/>
                  </a:cubicBezTo>
                  <a:cubicBezTo>
                    <a:pt x="33" y="11"/>
                    <a:pt x="31" y="14"/>
                    <a:pt x="27" y="16"/>
                  </a:cubicBezTo>
                  <a:cubicBezTo>
                    <a:pt x="20" y="20"/>
                    <a:pt x="7" y="20"/>
                    <a:pt x="0" y="16"/>
                  </a:cubicBezTo>
                  <a:cubicBezTo>
                    <a:pt x="0" y="8"/>
                    <a:pt x="0" y="8"/>
                    <a:pt x="0" y="8"/>
                  </a:cubicBezTo>
                  <a:cubicBezTo>
                    <a:pt x="7" y="12"/>
                    <a:pt x="20" y="12"/>
                    <a:pt x="27" y="8"/>
                  </a:cubicBezTo>
                  <a:cubicBezTo>
                    <a:pt x="31" y="6"/>
                    <a:pt x="33" y="3"/>
                    <a:pt x="33" y="0"/>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S1îḍè">
              <a:extLst>
                <a:ext uri="{FF2B5EF4-FFF2-40B4-BE49-F238E27FC236}">
                  <a16:creationId xmlns:a16="http://schemas.microsoft.com/office/drawing/2014/main" id="{39C496B6-2B48-4926-8F62-C730161DD38A}"/>
                </a:ext>
              </a:extLst>
            </p:cNvPr>
            <p:cNvSpPr/>
            <p:nvPr/>
          </p:nvSpPr>
          <p:spPr bwMode="auto">
            <a:xfrm>
              <a:off x="6181017" y="4211742"/>
              <a:ext cx="208146" cy="123128"/>
            </a:xfrm>
            <a:custGeom>
              <a:avLst/>
              <a:gdLst>
                <a:gd name="T0" fmla="*/ 0 w 34"/>
                <a:gd name="T1" fmla="*/ 8 h 20"/>
                <a:gd name="T2" fmla="*/ 0 w 34"/>
                <a:gd name="T3" fmla="*/ 0 h 20"/>
                <a:gd name="T4" fmla="*/ 6 w 34"/>
                <a:gd name="T5" fmla="*/ 8 h 20"/>
                <a:gd name="T6" fmla="*/ 34 w 34"/>
                <a:gd name="T7" fmla="*/ 8 h 20"/>
                <a:gd name="T8" fmla="*/ 34 w 34"/>
                <a:gd name="T9" fmla="*/ 16 h 20"/>
                <a:gd name="T10" fmla="*/ 6 w 34"/>
                <a:gd name="T11" fmla="*/ 16 h 20"/>
                <a:gd name="T12" fmla="*/ 0 w 34"/>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0" y="8"/>
                  </a:moveTo>
                  <a:cubicBezTo>
                    <a:pt x="0" y="0"/>
                    <a:pt x="0" y="0"/>
                    <a:pt x="0" y="0"/>
                  </a:cubicBezTo>
                  <a:cubicBezTo>
                    <a:pt x="0" y="3"/>
                    <a:pt x="2" y="5"/>
                    <a:pt x="6" y="8"/>
                  </a:cubicBezTo>
                  <a:cubicBezTo>
                    <a:pt x="13" y="12"/>
                    <a:pt x="26" y="12"/>
                    <a:pt x="34" y="8"/>
                  </a:cubicBezTo>
                  <a:cubicBezTo>
                    <a:pt x="34" y="16"/>
                    <a:pt x="34" y="16"/>
                    <a:pt x="34" y="16"/>
                  </a:cubicBezTo>
                  <a:cubicBezTo>
                    <a:pt x="26" y="20"/>
                    <a:pt x="13" y="20"/>
                    <a:pt x="6" y="16"/>
                  </a:cubicBezTo>
                  <a:cubicBezTo>
                    <a:pt x="2" y="14"/>
                    <a:pt x="0" y="11"/>
                    <a:pt x="0" y="8"/>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ṩḷiḋè">
              <a:extLst>
                <a:ext uri="{FF2B5EF4-FFF2-40B4-BE49-F238E27FC236}">
                  <a16:creationId xmlns:a16="http://schemas.microsoft.com/office/drawing/2014/main" id="{29AD24B4-7C80-41BB-8D9C-3AB2F5CFFAC4}"/>
                </a:ext>
              </a:extLst>
            </p:cNvPr>
            <p:cNvSpPr/>
            <p:nvPr/>
          </p:nvSpPr>
          <p:spPr bwMode="auto">
            <a:xfrm>
              <a:off x="6169290" y="3651802"/>
              <a:ext cx="1102289" cy="633230"/>
            </a:xfrm>
            <a:custGeom>
              <a:avLst/>
              <a:gdLst>
                <a:gd name="T0" fmla="*/ 172 w 180"/>
                <a:gd name="T1" fmla="*/ 4 h 104"/>
                <a:gd name="T2" fmla="*/ 172 w 180"/>
                <a:gd name="T3" fmla="*/ 20 h 104"/>
                <a:gd name="T4" fmla="*/ 118 w 180"/>
                <a:gd name="T5" fmla="*/ 52 h 104"/>
                <a:gd name="T6" fmla="*/ 172 w 180"/>
                <a:gd name="T7" fmla="*/ 84 h 104"/>
                <a:gd name="T8" fmla="*/ 172 w 180"/>
                <a:gd name="T9" fmla="*/ 100 h 104"/>
                <a:gd name="T10" fmla="*/ 145 w 180"/>
                <a:gd name="T11" fmla="*/ 100 h 104"/>
                <a:gd name="T12" fmla="*/ 90 w 180"/>
                <a:gd name="T13" fmla="*/ 68 h 104"/>
                <a:gd name="T14" fmla="*/ 36 w 180"/>
                <a:gd name="T15" fmla="*/ 100 h 104"/>
                <a:gd name="T16" fmla="*/ 8 w 180"/>
                <a:gd name="T17" fmla="*/ 100 h 104"/>
                <a:gd name="T18" fmla="*/ 8 w 180"/>
                <a:gd name="T19" fmla="*/ 84 h 104"/>
                <a:gd name="T20" fmla="*/ 62 w 180"/>
                <a:gd name="T21" fmla="*/ 52 h 104"/>
                <a:gd name="T22" fmla="*/ 7 w 180"/>
                <a:gd name="T23" fmla="*/ 20 h 104"/>
                <a:gd name="T24" fmla="*/ 7 w 180"/>
                <a:gd name="T25" fmla="*/ 4 h 104"/>
                <a:gd name="T26" fmla="*/ 35 w 180"/>
                <a:gd name="T27" fmla="*/ 4 h 104"/>
                <a:gd name="T28" fmla="*/ 90 w 180"/>
                <a:gd name="T29" fmla="*/ 36 h 104"/>
                <a:gd name="T30" fmla="*/ 144 w 180"/>
                <a:gd name="T31" fmla="*/ 4 h 104"/>
                <a:gd name="T32" fmla="*/ 172 w 180"/>
                <a:gd name="T33"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04">
                  <a:moveTo>
                    <a:pt x="172" y="4"/>
                  </a:moveTo>
                  <a:cubicBezTo>
                    <a:pt x="180" y="9"/>
                    <a:pt x="180" y="16"/>
                    <a:pt x="172" y="20"/>
                  </a:cubicBezTo>
                  <a:cubicBezTo>
                    <a:pt x="118" y="52"/>
                    <a:pt x="118" y="52"/>
                    <a:pt x="118" y="52"/>
                  </a:cubicBezTo>
                  <a:cubicBezTo>
                    <a:pt x="172" y="84"/>
                    <a:pt x="172" y="84"/>
                    <a:pt x="172" y="84"/>
                  </a:cubicBezTo>
                  <a:cubicBezTo>
                    <a:pt x="180" y="88"/>
                    <a:pt x="180" y="95"/>
                    <a:pt x="172" y="100"/>
                  </a:cubicBezTo>
                  <a:cubicBezTo>
                    <a:pt x="165" y="104"/>
                    <a:pt x="152" y="104"/>
                    <a:pt x="145" y="100"/>
                  </a:cubicBezTo>
                  <a:cubicBezTo>
                    <a:pt x="90" y="68"/>
                    <a:pt x="90" y="68"/>
                    <a:pt x="90" y="68"/>
                  </a:cubicBezTo>
                  <a:cubicBezTo>
                    <a:pt x="36" y="100"/>
                    <a:pt x="36" y="100"/>
                    <a:pt x="36" y="100"/>
                  </a:cubicBezTo>
                  <a:cubicBezTo>
                    <a:pt x="28" y="104"/>
                    <a:pt x="15" y="104"/>
                    <a:pt x="8" y="100"/>
                  </a:cubicBezTo>
                  <a:cubicBezTo>
                    <a:pt x="0" y="95"/>
                    <a:pt x="0" y="88"/>
                    <a:pt x="8" y="84"/>
                  </a:cubicBezTo>
                  <a:cubicBezTo>
                    <a:pt x="62" y="52"/>
                    <a:pt x="62" y="52"/>
                    <a:pt x="62" y="52"/>
                  </a:cubicBezTo>
                  <a:cubicBezTo>
                    <a:pt x="7" y="20"/>
                    <a:pt x="7" y="20"/>
                    <a:pt x="7" y="20"/>
                  </a:cubicBezTo>
                  <a:cubicBezTo>
                    <a:pt x="0" y="16"/>
                    <a:pt x="0" y="9"/>
                    <a:pt x="7" y="4"/>
                  </a:cubicBezTo>
                  <a:cubicBezTo>
                    <a:pt x="15" y="0"/>
                    <a:pt x="27" y="0"/>
                    <a:pt x="35" y="4"/>
                  </a:cubicBezTo>
                  <a:cubicBezTo>
                    <a:pt x="90" y="36"/>
                    <a:pt x="90" y="36"/>
                    <a:pt x="90" y="36"/>
                  </a:cubicBezTo>
                  <a:cubicBezTo>
                    <a:pt x="144" y="4"/>
                    <a:pt x="144" y="4"/>
                    <a:pt x="144" y="4"/>
                  </a:cubicBezTo>
                  <a:cubicBezTo>
                    <a:pt x="152" y="0"/>
                    <a:pt x="164" y="0"/>
                    <a:pt x="172" y="4"/>
                  </a:cubicBezTo>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śḷîḋê">
              <a:extLst>
                <a:ext uri="{FF2B5EF4-FFF2-40B4-BE49-F238E27FC236}">
                  <a16:creationId xmlns:a16="http://schemas.microsoft.com/office/drawing/2014/main" id="{FF200164-041E-4845-9D49-762B737D8E42}"/>
                </a:ext>
              </a:extLst>
            </p:cNvPr>
            <p:cNvSpPr/>
            <p:nvPr/>
          </p:nvSpPr>
          <p:spPr bwMode="auto">
            <a:xfrm>
              <a:off x="6524017" y="3815973"/>
              <a:ext cx="386974" cy="249188"/>
            </a:xfrm>
            <a:custGeom>
              <a:avLst/>
              <a:gdLst>
                <a:gd name="T0" fmla="*/ 63 w 63"/>
                <a:gd name="T1" fmla="*/ 0 h 41"/>
                <a:gd name="T2" fmla="*/ 63 w 63"/>
                <a:gd name="T3" fmla="*/ 21 h 41"/>
                <a:gd name="T4" fmla="*/ 54 w 63"/>
                <a:gd name="T5" fmla="*/ 34 h 41"/>
                <a:gd name="T6" fmla="*/ 9 w 63"/>
                <a:gd name="T7" fmla="*/ 34 h 41"/>
                <a:gd name="T8" fmla="*/ 0 w 63"/>
                <a:gd name="T9" fmla="*/ 21 h 41"/>
                <a:gd name="T10" fmla="*/ 0 w 63"/>
                <a:gd name="T11" fmla="*/ 0 h 41"/>
                <a:gd name="T12" fmla="*/ 10 w 63"/>
                <a:gd name="T13" fmla="*/ 13 h 41"/>
                <a:gd name="T14" fmla="*/ 54 w 63"/>
                <a:gd name="T15" fmla="*/ 13 h 41"/>
                <a:gd name="T16" fmla="*/ 63 w 6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0"/>
                  </a:moveTo>
                  <a:cubicBezTo>
                    <a:pt x="63" y="21"/>
                    <a:pt x="63" y="21"/>
                    <a:pt x="63" y="21"/>
                  </a:cubicBezTo>
                  <a:cubicBezTo>
                    <a:pt x="63" y="26"/>
                    <a:pt x="60" y="31"/>
                    <a:pt x="54" y="34"/>
                  </a:cubicBezTo>
                  <a:cubicBezTo>
                    <a:pt x="42" y="41"/>
                    <a:pt x="22" y="41"/>
                    <a:pt x="9" y="34"/>
                  </a:cubicBezTo>
                  <a:cubicBezTo>
                    <a:pt x="3" y="31"/>
                    <a:pt x="0" y="26"/>
                    <a:pt x="0" y="21"/>
                  </a:cubicBezTo>
                  <a:cubicBezTo>
                    <a:pt x="0" y="0"/>
                    <a:pt x="0" y="0"/>
                    <a:pt x="0" y="0"/>
                  </a:cubicBezTo>
                  <a:cubicBezTo>
                    <a:pt x="0" y="5"/>
                    <a:pt x="3" y="9"/>
                    <a:pt x="10" y="13"/>
                  </a:cubicBezTo>
                  <a:cubicBezTo>
                    <a:pt x="22" y="20"/>
                    <a:pt x="42" y="20"/>
                    <a:pt x="54" y="13"/>
                  </a:cubicBezTo>
                  <a:cubicBezTo>
                    <a:pt x="60" y="9"/>
                    <a:pt x="63" y="5"/>
                    <a:pt x="63" y="0"/>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ṣḷïďè">
              <a:extLst>
                <a:ext uri="{FF2B5EF4-FFF2-40B4-BE49-F238E27FC236}">
                  <a16:creationId xmlns:a16="http://schemas.microsoft.com/office/drawing/2014/main" id="{71072AB0-287F-42DE-91F9-DA48BF2CB624}"/>
                </a:ext>
              </a:extLst>
            </p:cNvPr>
            <p:cNvSpPr/>
            <p:nvPr/>
          </p:nvSpPr>
          <p:spPr bwMode="auto">
            <a:xfrm>
              <a:off x="6910991" y="3815973"/>
              <a:ext cx="0" cy="134854"/>
            </a:xfrm>
            <a:custGeom>
              <a:avLst/>
              <a:gdLst>
                <a:gd name="T0" fmla="*/ 0 h 46"/>
                <a:gd name="T1" fmla="*/ 44 h 46"/>
                <a:gd name="T2" fmla="*/ 46 h 46"/>
                <a:gd name="T3" fmla="*/ 0 h 46"/>
                <a:gd name="T4" fmla="*/ 0 h 46"/>
              </a:gdLst>
              <a:ahLst/>
              <a:cxnLst>
                <a:cxn ang="0">
                  <a:pos x="0" y="T0"/>
                </a:cxn>
                <a:cxn ang="0">
                  <a:pos x="0" y="T1"/>
                </a:cxn>
                <a:cxn ang="0">
                  <a:pos x="0" y="T2"/>
                </a:cxn>
                <a:cxn ang="0">
                  <a:pos x="0" y="T3"/>
                </a:cxn>
                <a:cxn ang="0">
                  <a:pos x="0" y="T4"/>
                </a:cxn>
              </a:cxnLst>
              <a:rect l="0" t="0" r="r" b="b"/>
              <a:pathLst>
                <a:path h="46">
                  <a:moveTo>
                    <a:pt x="0" y="0"/>
                  </a:moveTo>
                  <a:lnTo>
                    <a:pt x="0" y="44"/>
                  </a:lnTo>
                  <a:lnTo>
                    <a:pt x="0" y="46"/>
                  </a:lnTo>
                  <a:lnTo>
                    <a:pt x="0" y="0"/>
                  </a:lnTo>
                  <a:lnTo>
                    <a:pt x="0" y="0"/>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ṥľîdè">
              <a:extLst>
                <a:ext uri="{FF2B5EF4-FFF2-40B4-BE49-F238E27FC236}">
                  <a16:creationId xmlns:a16="http://schemas.microsoft.com/office/drawing/2014/main" id="{6699064F-51F3-4FF3-B580-C751CD58C2B4}"/>
                </a:ext>
              </a:extLst>
            </p:cNvPr>
            <p:cNvSpPr/>
            <p:nvPr/>
          </p:nvSpPr>
          <p:spPr bwMode="auto">
            <a:xfrm>
              <a:off x="6910991" y="3815973"/>
              <a:ext cx="0" cy="134854"/>
            </a:xfrm>
            <a:custGeom>
              <a:avLst/>
              <a:gdLst>
                <a:gd name="T0" fmla="*/ 0 h 46"/>
                <a:gd name="T1" fmla="*/ 44 h 46"/>
                <a:gd name="T2" fmla="*/ 46 h 46"/>
                <a:gd name="T3" fmla="*/ 0 h 46"/>
                <a:gd name="T4" fmla="*/ 0 h 46"/>
              </a:gdLst>
              <a:ahLst/>
              <a:cxnLst>
                <a:cxn ang="0">
                  <a:pos x="0" y="T0"/>
                </a:cxn>
                <a:cxn ang="0">
                  <a:pos x="0" y="T1"/>
                </a:cxn>
                <a:cxn ang="0">
                  <a:pos x="0" y="T2"/>
                </a:cxn>
                <a:cxn ang="0">
                  <a:pos x="0" y="T3"/>
                </a:cxn>
                <a:cxn ang="0">
                  <a:pos x="0" y="T4"/>
                </a:cxn>
              </a:cxnLst>
              <a:rect l="0" t="0" r="r" b="b"/>
              <a:pathLst>
                <a:path h="46">
                  <a:moveTo>
                    <a:pt x="0" y="0"/>
                  </a:moveTo>
                  <a:lnTo>
                    <a:pt x="0" y="44"/>
                  </a:lnTo>
                  <a:lnTo>
                    <a:pt x="0" y="4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ṩļiḍe">
              <a:extLst>
                <a:ext uri="{FF2B5EF4-FFF2-40B4-BE49-F238E27FC236}">
                  <a16:creationId xmlns:a16="http://schemas.microsoft.com/office/drawing/2014/main" id="{53826CE0-F636-48DB-ACEC-DC92AD68E6A1}"/>
                </a:ext>
              </a:extLst>
            </p:cNvPr>
            <p:cNvSpPr/>
            <p:nvPr/>
          </p:nvSpPr>
          <p:spPr bwMode="auto">
            <a:xfrm>
              <a:off x="6910991" y="3815973"/>
              <a:ext cx="0" cy="146581"/>
            </a:xfrm>
            <a:custGeom>
              <a:avLst/>
              <a:gdLst>
                <a:gd name="T0" fmla="*/ 0 h 24"/>
                <a:gd name="T1" fmla="*/ 22 h 24"/>
                <a:gd name="T2" fmla="*/ 24 h 24"/>
                <a:gd name="T3" fmla="*/ 2 h 24"/>
                <a:gd name="T4" fmla="*/ 0 h 24"/>
              </a:gdLst>
              <a:ahLst/>
              <a:cxnLst>
                <a:cxn ang="0">
                  <a:pos x="0" y="T0"/>
                </a:cxn>
                <a:cxn ang="0">
                  <a:pos x="0" y="T1"/>
                </a:cxn>
                <a:cxn ang="0">
                  <a:pos x="0" y="T2"/>
                </a:cxn>
                <a:cxn ang="0">
                  <a:pos x="0" y="T3"/>
                </a:cxn>
                <a:cxn ang="0">
                  <a:pos x="0" y="T4"/>
                </a:cxn>
              </a:cxnLst>
              <a:rect l="0" t="0" r="r" b="b"/>
              <a:pathLst>
                <a:path h="24">
                  <a:moveTo>
                    <a:pt x="0" y="0"/>
                  </a:moveTo>
                  <a:cubicBezTo>
                    <a:pt x="0" y="22"/>
                    <a:pt x="0" y="22"/>
                    <a:pt x="0" y="22"/>
                  </a:cubicBezTo>
                  <a:cubicBezTo>
                    <a:pt x="0" y="22"/>
                    <a:pt x="0" y="23"/>
                    <a:pt x="0" y="24"/>
                  </a:cubicBezTo>
                  <a:cubicBezTo>
                    <a:pt x="0" y="2"/>
                    <a:pt x="0" y="2"/>
                    <a:pt x="0" y="2"/>
                  </a:cubicBezTo>
                  <a:cubicBezTo>
                    <a:pt x="0" y="2"/>
                    <a:pt x="0" y="1"/>
                    <a:pt x="0" y="0"/>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s1iḑe">
              <a:extLst>
                <a:ext uri="{FF2B5EF4-FFF2-40B4-BE49-F238E27FC236}">
                  <a16:creationId xmlns:a16="http://schemas.microsoft.com/office/drawing/2014/main" id="{1B4138B1-DED3-4BD2-B402-9F08B6D9DCC6}"/>
                </a:ext>
              </a:extLst>
            </p:cNvPr>
            <p:cNvSpPr/>
            <p:nvPr/>
          </p:nvSpPr>
          <p:spPr bwMode="auto">
            <a:xfrm>
              <a:off x="6524015" y="3815973"/>
              <a:ext cx="85018" cy="225736"/>
            </a:xfrm>
            <a:custGeom>
              <a:avLst/>
              <a:gdLst>
                <a:gd name="T0" fmla="*/ 14 w 14"/>
                <a:gd name="T1" fmla="*/ 15 h 37"/>
                <a:gd name="T2" fmla="*/ 14 w 14"/>
                <a:gd name="T3" fmla="*/ 37 h 37"/>
                <a:gd name="T4" fmla="*/ 9 w 14"/>
                <a:gd name="T5" fmla="*/ 34 h 37"/>
                <a:gd name="T6" fmla="*/ 0 w 14"/>
                <a:gd name="T7" fmla="*/ 21 h 37"/>
                <a:gd name="T8" fmla="*/ 0 w 14"/>
                <a:gd name="T9" fmla="*/ 0 h 37"/>
                <a:gd name="T10" fmla="*/ 10 w 14"/>
                <a:gd name="T11" fmla="*/ 13 h 37"/>
                <a:gd name="T12" fmla="*/ 14 w 14"/>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14" h="37">
                  <a:moveTo>
                    <a:pt x="14" y="15"/>
                  </a:moveTo>
                  <a:cubicBezTo>
                    <a:pt x="14" y="37"/>
                    <a:pt x="14" y="37"/>
                    <a:pt x="14" y="37"/>
                  </a:cubicBezTo>
                  <a:cubicBezTo>
                    <a:pt x="12" y="36"/>
                    <a:pt x="11" y="35"/>
                    <a:pt x="9" y="34"/>
                  </a:cubicBezTo>
                  <a:cubicBezTo>
                    <a:pt x="3" y="31"/>
                    <a:pt x="0" y="26"/>
                    <a:pt x="0" y="21"/>
                  </a:cubicBezTo>
                  <a:cubicBezTo>
                    <a:pt x="0" y="0"/>
                    <a:pt x="0" y="0"/>
                    <a:pt x="0" y="0"/>
                  </a:cubicBezTo>
                  <a:cubicBezTo>
                    <a:pt x="0" y="5"/>
                    <a:pt x="3" y="9"/>
                    <a:pt x="10" y="13"/>
                  </a:cubicBezTo>
                  <a:cubicBezTo>
                    <a:pt x="11" y="14"/>
                    <a:pt x="12" y="14"/>
                    <a:pt x="14" y="15"/>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ŝ1íḓe">
              <a:extLst>
                <a:ext uri="{FF2B5EF4-FFF2-40B4-BE49-F238E27FC236}">
                  <a16:creationId xmlns:a16="http://schemas.microsoft.com/office/drawing/2014/main" id="{A4BFC17F-C21A-43B3-A169-14B44E219943}"/>
                </a:ext>
              </a:extLst>
            </p:cNvPr>
            <p:cNvSpPr/>
            <p:nvPr/>
          </p:nvSpPr>
          <p:spPr bwMode="auto">
            <a:xfrm>
              <a:off x="6506426" y="3692845"/>
              <a:ext cx="428016" cy="246256"/>
            </a:xfrm>
            <a:custGeom>
              <a:avLst/>
              <a:gdLst>
                <a:gd name="T0" fmla="*/ 57 w 70"/>
                <a:gd name="T1" fmla="*/ 7 h 40"/>
                <a:gd name="T2" fmla="*/ 57 w 70"/>
                <a:gd name="T3" fmla="*/ 33 h 40"/>
                <a:gd name="T4" fmla="*/ 13 w 70"/>
                <a:gd name="T5" fmla="*/ 33 h 40"/>
                <a:gd name="T6" fmla="*/ 12 w 70"/>
                <a:gd name="T7" fmla="*/ 7 h 40"/>
                <a:gd name="T8" fmla="*/ 57 w 70"/>
                <a:gd name="T9" fmla="*/ 7 h 40"/>
              </a:gdLst>
              <a:ahLst/>
              <a:cxnLst>
                <a:cxn ang="0">
                  <a:pos x="T0" y="T1"/>
                </a:cxn>
                <a:cxn ang="0">
                  <a:pos x="T2" y="T3"/>
                </a:cxn>
                <a:cxn ang="0">
                  <a:pos x="T4" y="T5"/>
                </a:cxn>
                <a:cxn ang="0">
                  <a:pos x="T6" y="T7"/>
                </a:cxn>
                <a:cxn ang="0">
                  <a:pos x="T8" y="T9"/>
                </a:cxn>
              </a:cxnLst>
              <a:rect l="0" t="0" r="r" b="b"/>
              <a:pathLst>
                <a:path w="70" h="40">
                  <a:moveTo>
                    <a:pt x="57" y="7"/>
                  </a:moveTo>
                  <a:cubicBezTo>
                    <a:pt x="70" y="14"/>
                    <a:pt x="70" y="26"/>
                    <a:pt x="57" y="33"/>
                  </a:cubicBezTo>
                  <a:cubicBezTo>
                    <a:pt x="45" y="40"/>
                    <a:pt x="25" y="40"/>
                    <a:pt x="13" y="33"/>
                  </a:cubicBezTo>
                  <a:cubicBezTo>
                    <a:pt x="0" y="26"/>
                    <a:pt x="0" y="14"/>
                    <a:pt x="12" y="7"/>
                  </a:cubicBezTo>
                  <a:cubicBezTo>
                    <a:pt x="25" y="0"/>
                    <a:pt x="45" y="0"/>
                    <a:pt x="57" y="7"/>
                  </a:cubicBezTo>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ṧ1îḍé">
              <a:extLst>
                <a:ext uri="{FF2B5EF4-FFF2-40B4-BE49-F238E27FC236}">
                  <a16:creationId xmlns:a16="http://schemas.microsoft.com/office/drawing/2014/main" id="{B9AB0106-8971-4DB7-9DB7-6A55F22CBF1D}"/>
                </a:ext>
              </a:extLst>
            </p:cNvPr>
            <p:cNvSpPr/>
            <p:nvPr/>
          </p:nvSpPr>
          <p:spPr bwMode="auto">
            <a:xfrm>
              <a:off x="6609033" y="2828018"/>
              <a:ext cx="208146" cy="1055383"/>
            </a:xfrm>
            <a:custGeom>
              <a:avLst/>
              <a:gdLst>
                <a:gd name="T0" fmla="*/ 34 w 34"/>
                <a:gd name="T1" fmla="*/ 0 h 173"/>
                <a:gd name="T2" fmla="*/ 33 w 34"/>
                <a:gd name="T3" fmla="*/ 163 h 173"/>
                <a:gd name="T4" fmla="*/ 29 w 34"/>
                <a:gd name="T5" fmla="*/ 170 h 173"/>
                <a:gd name="T6" fmla="*/ 5 w 34"/>
                <a:gd name="T7" fmla="*/ 170 h 173"/>
                <a:gd name="T8" fmla="*/ 0 w 34"/>
                <a:gd name="T9" fmla="*/ 163 h 173"/>
                <a:gd name="T10" fmla="*/ 1 w 34"/>
                <a:gd name="T11" fmla="*/ 0 h 173"/>
                <a:gd name="T12" fmla="*/ 6 w 34"/>
                <a:gd name="T13" fmla="*/ 7 h 173"/>
                <a:gd name="T14" fmla="*/ 29 w 34"/>
                <a:gd name="T15" fmla="*/ 7 h 173"/>
                <a:gd name="T16" fmla="*/ 34 w 34"/>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3">
                  <a:moveTo>
                    <a:pt x="34" y="0"/>
                  </a:moveTo>
                  <a:cubicBezTo>
                    <a:pt x="33" y="163"/>
                    <a:pt x="33" y="163"/>
                    <a:pt x="33" y="163"/>
                  </a:cubicBezTo>
                  <a:cubicBezTo>
                    <a:pt x="33" y="165"/>
                    <a:pt x="32" y="168"/>
                    <a:pt x="29" y="170"/>
                  </a:cubicBezTo>
                  <a:cubicBezTo>
                    <a:pt x="22" y="173"/>
                    <a:pt x="12" y="173"/>
                    <a:pt x="5" y="170"/>
                  </a:cubicBezTo>
                  <a:cubicBezTo>
                    <a:pt x="2" y="168"/>
                    <a:pt x="0" y="165"/>
                    <a:pt x="0" y="163"/>
                  </a:cubicBezTo>
                  <a:cubicBezTo>
                    <a:pt x="1" y="0"/>
                    <a:pt x="1" y="0"/>
                    <a:pt x="1" y="0"/>
                  </a:cubicBezTo>
                  <a:cubicBezTo>
                    <a:pt x="1" y="2"/>
                    <a:pt x="2" y="5"/>
                    <a:pt x="6" y="7"/>
                  </a:cubicBezTo>
                  <a:cubicBezTo>
                    <a:pt x="12" y="10"/>
                    <a:pt x="23" y="10"/>
                    <a:pt x="29" y="7"/>
                  </a:cubicBezTo>
                  <a:cubicBezTo>
                    <a:pt x="32" y="5"/>
                    <a:pt x="34" y="2"/>
                    <a:pt x="34"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ṧ1îḍê">
              <a:extLst>
                <a:ext uri="{FF2B5EF4-FFF2-40B4-BE49-F238E27FC236}">
                  <a16:creationId xmlns:a16="http://schemas.microsoft.com/office/drawing/2014/main" id="{E8C0D971-E831-470A-B821-2F072A242527}"/>
                </a:ext>
              </a:extLst>
            </p:cNvPr>
            <p:cNvSpPr/>
            <p:nvPr/>
          </p:nvSpPr>
          <p:spPr bwMode="auto">
            <a:xfrm>
              <a:off x="6811314" y="2828018"/>
              <a:ext cx="5863" cy="993820"/>
            </a:xfrm>
            <a:custGeom>
              <a:avLst/>
              <a:gdLst>
                <a:gd name="T0" fmla="*/ 2 w 2"/>
                <a:gd name="T1" fmla="*/ 0 h 339"/>
                <a:gd name="T2" fmla="*/ 0 w 2"/>
                <a:gd name="T3" fmla="*/ 339 h 339"/>
                <a:gd name="T4" fmla="*/ 0 w 2"/>
                <a:gd name="T5" fmla="*/ 339 h 339"/>
                <a:gd name="T6" fmla="*/ 2 w 2"/>
                <a:gd name="T7" fmla="*/ 0 h 339"/>
                <a:gd name="T8" fmla="*/ 2 w 2"/>
                <a:gd name="T9" fmla="*/ 0 h 339"/>
              </a:gdLst>
              <a:ahLst/>
              <a:cxnLst>
                <a:cxn ang="0">
                  <a:pos x="T0" y="T1"/>
                </a:cxn>
                <a:cxn ang="0">
                  <a:pos x="T2" y="T3"/>
                </a:cxn>
                <a:cxn ang="0">
                  <a:pos x="T4" y="T5"/>
                </a:cxn>
                <a:cxn ang="0">
                  <a:pos x="T6" y="T7"/>
                </a:cxn>
                <a:cxn ang="0">
                  <a:pos x="T8" y="T9"/>
                </a:cxn>
              </a:cxnLst>
              <a:rect l="0" t="0" r="r" b="b"/>
              <a:pathLst>
                <a:path w="2" h="339">
                  <a:moveTo>
                    <a:pt x="2" y="0"/>
                  </a:moveTo>
                  <a:lnTo>
                    <a:pt x="0" y="339"/>
                  </a:lnTo>
                  <a:lnTo>
                    <a:pt x="0" y="339"/>
                  </a:lnTo>
                  <a:lnTo>
                    <a:pt x="2" y="0"/>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ïşľíḓê">
              <a:extLst>
                <a:ext uri="{FF2B5EF4-FFF2-40B4-BE49-F238E27FC236}">
                  <a16:creationId xmlns:a16="http://schemas.microsoft.com/office/drawing/2014/main" id="{BEEE30A1-7F03-49D1-ADD4-2BB202D27CED}"/>
                </a:ext>
              </a:extLst>
            </p:cNvPr>
            <p:cNvSpPr/>
            <p:nvPr/>
          </p:nvSpPr>
          <p:spPr bwMode="auto">
            <a:xfrm>
              <a:off x="6811314" y="2828018"/>
              <a:ext cx="5863" cy="993820"/>
            </a:xfrm>
            <a:custGeom>
              <a:avLst/>
              <a:gdLst>
                <a:gd name="T0" fmla="*/ 2 w 2"/>
                <a:gd name="T1" fmla="*/ 0 h 339"/>
                <a:gd name="T2" fmla="*/ 0 w 2"/>
                <a:gd name="T3" fmla="*/ 339 h 339"/>
                <a:gd name="T4" fmla="*/ 0 w 2"/>
                <a:gd name="T5" fmla="*/ 339 h 339"/>
                <a:gd name="T6" fmla="*/ 2 w 2"/>
                <a:gd name="T7" fmla="*/ 0 h 339"/>
                <a:gd name="T8" fmla="*/ 2 w 2"/>
                <a:gd name="T9" fmla="*/ 0 h 339"/>
              </a:gdLst>
              <a:ahLst/>
              <a:cxnLst>
                <a:cxn ang="0">
                  <a:pos x="T0" y="T1"/>
                </a:cxn>
                <a:cxn ang="0">
                  <a:pos x="T2" y="T3"/>
                </a:cxn>
                <a:cxn ang="0">
                  <a:pos x="T4" y="T5"/>
                </a:cxn>
                <a:cxn ang="0">
                  <a:pos x="T6" y="T7"/>
                </a:cxn>
                <a:cxn ang="0">
                  <a:pos x="T8" y="T9"/>
                </a:cxn>
              </a:cxnLst>
              <a:rect l="0" t="0" r="r" b="b"/>
              <a:pathLst>
                <a:path w="2" h="339">
                  <a:moveTo>
                    <a:pt x="2" y="0"/>
                  </a:moveTo>
                  <a:lnTo>
                    <a:pt x="0" y="339"/>
                  </a:lnTo>
                  <a:lnTo>
                    <a:pt x="0" y="339"/>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ŝḻîḋe">
              <a:extLst>
                <a:ext uri="{FF2B5EF4-FFF2-40B4-BE49-F238E27FC236}">
                  <a16:creationId xmlns:a16="http://schemas.microsoft.com/office/drawing/2014/main" id="{C6802E32-3FA1-497A-90B0-B8F911AC59A2}"/>
                </a:ext>
              </a:extLst>
            </p:cNvPr>
            <p:cNvSpPr/>
            <p:nvPr/>
          </p:nvSpPr>
          <p:spPr bwMode="auto">
            <a:xfrm>
              <a:off x="6811314" y="2828018"/>
              <a:ext cx="5863" cy="999683"/>
            </a:xfrm>
            <a:custGeom>
              <a:avLst/>
              <a:gdLst>
                <a:gd name="T0" fmla="*/ 2 w 2"/>
                <a:gd name="T1" fmla="*/ 0 h 341"/>
                <a:gd name="T2" fmla="*/ 0 w 2"/>
                <a:gd name="T3" fmla="*/ 339 h 341"/>
                <a:gd name="T4" fmla="*/ 0 w 2"/>
                <a:gd name="T5" fmla="*/ 341 h 341"/>
                <a:gd name="T6" fmla="*/ 2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2"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ṧ1îḋè">
              <a:extLst>
                <a:ext uri="{FF2B5EF4-FFF2-40B4-BE49-F238E27FC236}">
                  <a16:creationId xmlns:a16="http://schemas.microsoft.com/office/drawing/2014/main" id="{2149CB98-00CD-4CDD-89F3-EFAF1E0A6284}"/>
                </a:ext>
              </a:extLst>
            </p:cNvPr>
            <p:cNvSpPr/>
            <p:nvPr/>
          </p:nvSpPr>
          <p:spPr bwMode="auto">
            <a:xfrm>
              <a:off x="6811314" y="2828018"/>
              <a:ext cx="5863" cy="999683"/>
            </a:xfrm>
            <a:custGeom>
              <a:avLst/>
              <a:gdLst>
                <a:gd name="T0" fmla="*/ 2 w 2"/>
                <a:gd name="T1" fmla="*/ 0 h 341"/>
                <a:gd name="T2" fmla="*/ 0 w 2"/>
                <a:gd name="T3" fmla="*/ 339 h 341"/>
                <a:gd name="T4" fmla="*/ 0 w 2"/>
                <a:gd name="T5" fmla="*/ 341 h 341"/>
                <a:gd name="T6" fmla="*/ 2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ŝḷide">
              <a:extLst>
                <a:ext uri="{FF2B5EF4-FFF2-40B4-BE49-F238E27FC236}">
                  <a16:creationId xmlns:a16="http://schemas.microsoft.com/office/drawing/2014/main" id="{A4E96FBD-CA9B-4F29-A836-31E3A7058E2E}"/>
                </a:ext>
              </a:extLst>
            </p:cNvPr>
            <p:cNvSpPr/>
            <p:nvPr/>
          </p:nvSpPr>
          <p:spPr bwMode="auto">
            <a:xfrm>
              <a:off x="6811314" y="2833881"/>
              <a:ext cx="5863" cy="999683"/>
            </a:xfrm>
            <a:custGeom>
              <a:avLst/>
              <a:gdLst>
                <a:gd name="T0" fmla="*/ 2 w 2"/>
                <a:gd name="T1" fmla="*/ 0 h 341"/>
                <a:gd name="T2" fmla="*/ 0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0"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ṥ1ïďé">
              <a:extLst>
                <a:ext uri="{FF2B5EF4-FFF2-40B4-BE49-F238E27FC236}">
                  <a16:creationId xmlns:a16="http://schemas.microsoft.com/office/drawing/2014/main" id="{39AEA607-C45A-4978-A435-A448924AC3BD}"/>
                </a:ext>
              </a:extLst>
            </p:cNvPr>
            <p:cNvSpPr/>
            <p:nvPr/>
          </p:nvSpPr>
          <p:spPr bwMode="auto">
            <a:xfrm>
              <a:off x="6811314" y="2833881"/>
              <a:ext cx="5863" cy="999683"/>
            </a:xfrm>
            <a:custGeom>
              <a:avLst/>
              <a:gdLst>
                <a:gd name="T0" fmla="*/ 2 w 2"/>
                <a:gd name="T1" fmla="*/ 0 h 341"/>
                <a:gd name="T2" fmla="*/ 0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ṧḷiḋé">
              <a:extLst>
                <a:ext uri="{FF2B5EF4-FFF2-40B4-BE49-F238E27FC236}">
                  <a16:creationId xmlns:a16="http://schemas.microsoft.com/office/drawing/2014/main" id="{9DB65BC3-3369-49E3-9760-559F9430F2C7}"/>
                </a:ext>
              </a:extLst>
            </p:cNvPr>
            <p:cNvSpPr/>
            <p:nvPr/>
          </p:nvSpPr>
          <p:spPr bwMode="auto">
            <a:xfrm>
              <a:off x="6811314" y="2839745"/>
              <a:ext cx="0" cy="999683"/>
            </a:xfrm>
            <a:custGeom>
              <a:avLst/>
              <a:gdLst>
                <a:gd name="T0" fmla="*/ 0 h 341"/>
                <a:gd name="T1" fmla="*/ 339 h 341"/>
                <a:gd name="T2" fmla="*/ 341 h 341"/>
                <a:gd name="T3" fmla="*/ 2 h 341"/>
                <a:gd name="T4" fmla="*/ 0 h 341"/>
              </a:gdLst>
              <a:ahLst/>
              <a:cxnLst>
                <a:cxn ang="0">
                  <a:pos x="0" y="T0"/>
                </a:cxn>
                <a:cxn ang="0">
                  <a:pos x="0" y="T1"/>
                </a:cxn>
                <a:cxn ang="0">
                  <a:pos x="0" y="T2"/>
                </a:cxn>
                <a:cxn ang="0">
                  <a:pos x="0" y="T3"/>
                </a:cxn>
                <a:cxn ang="0">
                  <a:pos x="0" y="T4"/>
                </a:cxn>
              </a:cxnLst>
              <a:rect l="0" t="0" r="r" b="b"/>
              <a:pathLst>
                <a:path h="341">
                  <a:moveTo>
                    <a:pt x="0" y="0"/>
                  </a:moveTo>
                  <a:lnTo>
                    <a:pt x="0" y="339"/>
                  </a:lnTo>
                  <a:lnTo>
                    <a:pt x="0" y="341"/>
                  </a:lnTo>
                  <a:lnTo>
                    <a:pt x="0" y="2"/>
                  </a:lnTo>
                  <a:lnTo>
                    <a:pt x="0"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ṡḻiḑe">
              <a:extLst>
                <a:ext uri="{FF2B5EF4-FFF2-40B4-BE49-F238E27FC236}">
                  <a16:creationId xmlns:a16="http://schemas.microsoft.com/office/drawing/2014/main" id="{BC42F083-82BF-49C9-AF29-14FD64FABB9A}"/>
                </a:ext>
              </a:extLst>
            </p:cNvPr>
            <p:cNvSpPr/>
            <p:nvPr/>
          </p:nvSpPr>
          <p:spPr bwMode="auto">
            <a:xfrm>
              <a:off x="6811314" y="2839745"/>
              <a:ext cx="0" cy="999683"/>
            </a:xfrm>
            <a:custGeom>
              <a:avLst/>
              <a:gdLst>
                <a:gd name="T0" fmla="*/ 0 h 341"/>
                <a:gd name="T1" fmla="*/ 339 h 341"/>
                <a:gd name="T2" fmla="*/ 341 h 341"/>
                <a:gd name="T3" fmla="*/ 2 h 341"/>
                <a:gd name="T4" fmla="*/ 0 h 341"/>
              </a:gdLst>
              <a:ahLst/>
              <a:cxnLst>
                <a:cxn ang="0">
                  <a:pos x="0" y="T0"/>
                </a:cxn>
                <a:cxn ang="0">
                  <a:pos x="0" y="T1"/>
                </a:cxn>
                <a:cxn ang="0">
                  <a:pos x="0" y="T2"/>
                </a:cxn>
                <a:cxn ang="0">
                  <a:pos x="0" y="T3"/>
                </a:cxn>
                <a:cxn ang="0">
                  <a:pos x="0" y="T4"/>
                </a:cxn>
              </a:cxnLst>
              <a:rect l="0" t="0" r="r" b="b"/>
              <a:pathLst>
                <a:path h="341">
                  <a:moveTo>
                    <a:pt x="0" y="0"/>
                  </a:moveTo>
                  <a:lnTo>
                    <a:pt x="0" y="339"/>
                  </a:lnTo>
                  <a:lnTo>
                    <a:pt x="0" y="341"/>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sļïďé">
              <a:extLst>
                <a:ext uri="{FF2B5EF4-FFF2-40B4-BE49-F238E27FC236}">
                  <a16:creationId xmlns:a16="http://schemas.microsoft.com/office/drawing/2014/main" id="{A849171A-3693-42EA-B48F-37B2BF9AF5B2}"/>
                </a:ext>
              </a:extLst>
            </p:cNvPr>
            <p:cNvSpPr/>
            <p:nvPr/>
          </p:nvSpPr>
          <p:spPr bwMode="auto">
            <a:xfrm>
              <a:off x="6805451" y="2845608"/>
              <a:ext cx="5863" cy="999683"/>
            </a:xfrm>
            <a:custGeom>
              <a:avLst/>
              <a:gdLst>
                <a:gd name="T0" fmla="*/ 2 w 2"/>
                <a:gd name="T1" fmla="*/ 0 h 341"/>
                <a:gd name="T2" fmla="*/ 2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2" y="339"/>
                  </a:lnTo>
                  <a:lnTo>
                    <a:pt x="0" y="341"/>
                  </a:lnTo>
                  <a:lnTo>
                    <a:pt x="0"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ṣľïḋé">
              <a:extLst>
                <a:ext uri="{FF2B5EF4-FFF2-40B4-BE49-F238E27FC236}">
                  <a16:creationId xmlns:a16="http://schemas.microsoft.com/office/drawing/2014/main" id="{73617EC0-7B52-4BBA-83DF-4D5BD3128D71}"/>
                </a:ext>
              </a:extLst>
            </p:cNvPr>
            <p:cNvSpPr/>
            <p:nvPr/>
          </p:nvSpPr>
          <p:spPr bwMode="auto">
            <a:xfrm>
              <a:off x="6805451" y="2845608"/>
              <a:ext cx="5863" cy="999683"/>
            </a:xfrm>
            <a:custGeom>
              <a:avLst/>
              <a:gdLst>
                <a:gd name="T0" fmla="*/ 2 w 2"/>
                <a:gd name="T1" fmla="*/ 0 h 341"/>
                <a:gd name="T2" fmla="*/ 2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2" y="339"/>
                  </a:lnTo>
                  <a:lnTo>
                    <a:pt x="0" y="341"/>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ṣḻiďè">
              <a:extLst>
                <a:ext uri="{FF2B5EF4-FFF2-40B4-BE49-F238E27FC236}">
                  <a16:creationId xmlns:a16="http://schemas.microsoft.com/office/drawing/2014/main" id="{88309FA0-A22D-4E0A-B27B-267F3A3C627A}"/>
                </a:ext>
              </a:extLst>
            </p:cNvPr>
            <p:cNvSpPr/>
            <p:nvPr/>
          </p:nvSpPr>
          <p:spPr bwMode="auto">
            <a:xfrm>
              <a:off x="6799588" y="2851471"/>
              <a:ext cx="5863" cy="999683"/>
            </a:xfrm>
            <a:custGeom>
              <a:avLst/>
              <a:gdLst>
                <a:gd name="T0" fmla="*/ 1 w 1"/>
                <a:gd name="T1" fmla="*/ 0 h 164"/>
                <a:gd name="T2" fmla="*/ 1 w 1"/>
                <a:gd name="T3" fmla="*/ 163 h 164"/>
                <a:gd name="T4" fmla="*/ 0 w 1"/>
                <a:gd name="T5" fmla="*/ 164 h 164"/>
                <a:gd name="T6" fmla="*/ 0 w 1"/>
                <a:gd name="T7" fmla="*/ 1 h 164"/>
                <a:gd name="T8" fmla="*/ 1 w 1"/>
                <a:gd name="T9" fmla="*/ 0 h 164"/>
              </a:gdLst>
              <a:ahLst/>
              <a:cxnLst>
                <a:cxn ang="0">
                  <a:pos x="T0" y="T1"/>
                </a:cxn>
                <a:cxn ang="0">
                  <a:pos x="T2" y="T3"/>
                </a:cxn>
                <a:cxn ang="0">
                  <a:pos x="T4" y="T5"/>
                </a:cxn>
                <a:cxn ang="0">
                  <a:pos x="T6" y="T7"/>
                </a:cxn>
                <a:cxn ang="0">
                  <a:pos x="T8" y="T9"/>
                </a:cxn>
              </a:cxnLst>
              <a:rect l="0" t="0" r="r" b="b"/>
              <a:pathLst>
                <a:path w="1" h="164">
                  <a:moveTo>
                    <a:pt x="1" y="0"/>
                  </a:moveTo>
                  <a:cubicBezTo>
                    <a:pt x="1" y="163"/>
                    <a:pt x="1" y="163"/>
                    <a:pt x="1" y="163"/>
                  </a:cubicBezTo>
                  <a:cubicBezTo>
                    <a:pt x="1" y="163"/>
                    <a:pt x="0" y="164"/>
                    <a:pt x="0" y="164"/>
                  </a:cubicBezTo>
                  <a:cubicBezTo>
                    <a:pt x="0" y="1"/>
                    <a:pt x="0" y="1"/>
                    <a:pt x="0" y="1"/>
                  </a:cubicBezTo>
                  <a:cubicBezTo>
                    <a:pt x="1" y="1"/>
                    <a:pt x="1" y="0"/>
                    <a:pt x="1"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sḻiḑè">
              <a:extLst>
                <a:ext uri="{FF2B5EF4-FFF2-40B4-BE49-F238E27FC236}">
                  <a16:creationId xmlns:a16="http://schemas.microsoft.com/office/drawing/2014/main" id="{FE14FAD7-F69A-4A90-A64F-C8929146AE68}"/>
                </a:ext>
              </a:extLst>
            </p:cNvPr>
            <p:cNvSpPr/>
            <p:nvPr/>
          </p:nvSpPr>
          <p:spPr bwMode="auto">
            <a:xfrm>
              <a:off x="6787861" y="2857334"/>
              <a:ext cx="11726" cy="1008477"/>
            </a:xfrm>
            <a:custGeom>
              <a:avLst/>
              <a:gdLst>
                <a:gd name="T0" fmla="*/ 2 w 2"/>
                <a:gd name="T1" fmla="*/ 0 h 165"/>
                <a:gd name="T2" fmla="*/ 2 w 2"/>
                <a:gd name="T3" fmla="*/ 163 h 165"/>
                <a:gd name="T4" fmla="*/ 0 w 2"/>
                <a:gd name="T5" fmla="*/ 165 h 165"/>
                <a:gd name="T6" fmla="*/ 0 w 2"/>
                <a:gd name="T7" fmla="*/ 1 h 165"/>
                <a:gd name="T8" fmla="*/ 2 w 2"/>
                <a:gd name="T9" fmla="*/ 0 h 165"/>
              </a:gdLst>
              <a:ahLst/>
              <a:cxnLst>
                <a:cxn ang="0">
                  <a:pos x="T0" y="T1"/>
                </a:cxn>
                <a:cxn ang="0">
                  <a:pos x="T2" y="T3"/>
                </a:cxn>
                <a:cxn ang="0">
                  <a:pos x="T4" y="T5"/>
                </a:cxn>
                <a:cxn ang="0">
                  <a:pos x="T6" y="T7"/>
                </a:cxn>
                <a:cxn ang="0">
                  <a:pos x="T8" y="T9"/>
                </a:cxn>
              </a:cxnLst>
              <a:rect l="0" t="0" r="r" b="b"/>
              <a:pathLst>
                <a:path w="2" h="165">
                  <a:moveTo>
                    <a:pt x="2" y="0"/>
                  </a:moveTo>
                  <a:cubicBezTo>
                    <a:pt x="2" y="163"/>
                    <a:pt x="2" y="163"/>
                    <a:pt x="2" y="163"/>
                  </a:cubicBezTo>
                  <a:cubicBezTo>
                    <a:pt x="1" y="164"/>
                    <a:pt x="1" y="164"/>
                    <a:pt x="0" y="165"/>
                  </a:cubicBezTo>
                  <a:cubicBezTo>
                    <a:pt x="0" y="1"/>
                    <a:pt x="0" y="1"/>
                    <a:pt x="0" y="1"/>
                  </a:cubicBezTo>
                  <a:cubicBezTo>
                    <a:pt x="1" y="1"/>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ŝľîdê">
              <a:extLst>
                <a:ext uri="{FF2B5EF4-FFF2-40B4-BE49-F238E27FC236}">
                  <a16:creationId xmlns:a16="http://schemas.microsoft.com/office/drawing/2014/main" id="{B1392BE6-3A55-4031-9817-B3D73F483A40}"/>
                </a:ext>
              </a:extLst>
            </p:cNvPr>
            <p:cNvSpPr/>
            <p:nvPr/>
          </p:nvSpPr>
          <p:spPr bwMode="auto">
            <a:xfrm>
              <a:off x="6761477" y="2866128"/>
              <a:ext cx="26385" cy="1005546"/>
            </a:xfrm>
            <a:custGeom>
              <a:avLst/>
              <a:gdLst>
                <a:gd name="T0" fmla="*/ 4 w 4"/>
                <a:gd name="T1" fmla="*/ 0 h 165"/>
                <a:gd name="T2" fmla="*/ 4 w 4"/>
                <a:gd name="T3" fmla="*/ 164 h 165"/>
                <a:gd name="T4" fmla="*/ 4 w 4"/>
                <a:gd name="T5" fmla="*/ 164 h 165"/>
                <a:gd name="T6" fmla="*/ 0 w 4"/>
                <a:gd name="T7" fmla="*/ 165 h 165"/>
                <a:gd name="T8" fmla="*/ 0 w 4"/>
                <a:gd name="T9" fmla="*/ 2 h 165"/>
                <a:gd name="T10" fmla="*/ 4 w 4"/>
                <a:gd name="T11" fmla="*/ 1 h 165"/>
                <a:gd name="T12" fmla="*/ 4 w 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4" h="165">
                  <a:moveTo>
                    <a:pt x="4" y="0"/>
                  </a:moveTo>
                  <a:cubicBezTo>
                    <a:pt x="4" y="164"/>
                    <a:pt x="4" y="164"/>
                    <a:pt x="4" y="164"/>
                  </a:cubicBezTo>
                  <a:cubicBezTo>
                    <a:pt x="4" y="164"/>
                    <a:pt x="4" y="164"/>
                    <a:pt x="4" y="164"/>
                  </a:cubicBezTo>
                  <a:cubicBezTo>
                    <a:pt x="2" y="164"/>
                    <a:pt x="1" y="165"/>
                    <a:pt x="0" y="165"/>
                  </a:cubicBezTo>
                  <a:cubicBezTo>
                    <a:pt x="0" y="2"/>
                    <a:pt x="0" y="2"/>
                    <a:pt x="0" y="2"/>
                  </a:cubicBezTo>
                  <a:cubicBezTo>
                    <a:pt x="2" y="2"/>
                    <a:pt x="3" y="1"/>
                    <a:pt x="4" y="1"/>
                  </a:cubicBezTo>
                  <a:cubicBezTo>
                    <a:pt x="4" y="0"/>
                    <a:pt x="4" y="0"/>
                    <a:pt x="4"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1îďê">
              <a:extLst>
                <a:ext uri="{FF2B5EF4-FFF2-40B4-BE49-F238E27FC236}">
                  <a16:creationId xmlns:a16="http://schemas.microsoft.com/office/drawing/2014/main" id="{CB3FDF84-64A9-44E2-9743-FA83433BD6AA}"/>
                </a:ext>
              </a:extLst>
            </p:cNvPr>
            <p:cNvSpPr/>
            <p:nvPr/>
          </p:nvSpPr>
          <p:spPr bwMode="auto">
            <a:xfrm>
              <a:off x="6743888" y="2877855"/>
              <a:ext cx="17590" cy="999683"/>
            </a:xfrm>
            <a:custGeom>
              <a:avLst/>
              <a:gdLst>
                <a:gd name="T0" fmla="*/ 3 w 3"/>
                <a:gd name="T1" fmla="*/ 0 h 164"/>
                <a:gd name="T2" fmla="*/ 3 w 3"/>
                <a:gd name="T3" fmla="*/ 163 h 164"/>
                <a:gd name="T4" fmla="*/ 0 w 3"/>
                <a:gd name="T5" fmla="*/ 164 h 164"/>
                <a:gd name="T6" fmla="*/ 0 w 3"/>
                <a:gd name="T7" fmla="*/ 1 h 164"/>
                <a:gd name="T8" fmla="*/ 3 w 3"/>
                <a:gd name="T9" fmla="*/ 0 h 164"/>
              </a:gdLst>
              <a:ahLst/>
              <a:cxnLst>
                <a:cxn ang="0">
                  <a:pos x="T0" y="T1"/>
                </a:cxn>
                <a:cxn ang="0">
                  <a:pos x="T2" y="T3"/>
                </a:cxn>
                <a:cxn ang="0">
                  <a:pos x="T4" y="T5"/>
                </a:cxn>
                <a:cxn ang="0">
                  <a:pos x="T6" y="T7"/>
                </a:cxn>
                <a:cxn ang="0">
                  <a:pos x="T8" y="T9"/>
                </a:cxn>
              </a:cxnLst>
              <a:rect l="0" t="0" r="r" b="b"/>
              <a:pathLst>
                <a:path w="3" h="164">
                  <a:moveTo>
                    <a:pt x="3" y="0"/>
                  </a:moveTo>
                  <a:cubicBezTo>
                    <a:pt x="3" y="163"/>
                    <a:pt x="3" y="163"/>
                    <a:pt x="3" y="163"/>
                  </a:cubicBezTo>
                  <a:cubicBezTo>
                    <a:pt x="2" y="164"/>
                    <a:pt x="1" y="164"/>
                    <a:pt x="0" y="164"/>
                  </a:cubicBezTo>
                  <a:cubicBezTo>
                    <a:pt x="0" y="1"/>
                    <a:pt x="0" y="1"/>
                    <a:pt x="0" y="1"/>
                  </a:cubicBezTo>
                  <a:cubicBezTo>
                    <a:pt x="1" y="1"/>
                    <a:pt x="2" y="1"/>
                    <a:pt x="3"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îṩḷíḋe">
              <a:extLst>
                <a:ext uri="{FF2B5EF4-FFF2-40B4-BE49-F238E27FC236}">
                  <a16:creationId xmlns:a16="http://schemas.microsoft.com/office/drawing/2014/main" id="{7F73EF16-BC1C-44CC-9CEC-335BCCF9386D}"/>
                </a:ext>
              </a:extLst>
            </p:cNvPr>
            <p:cNvSpPr/>
            <p:nvPr/>
          </p:nvSpPr>
          <p:spPr bwMode="auto">
            <a:xfrm>
              <a:off x="6732161" y="2883718"/>
              <a:ext cx="11726" cy="993820"/>
            </a:xfrm>
            <a:custGeom>
              <a:avLst/>
              <a:gdLst>
                <a:gd name="T0" fmla="*/ 2 w 2"/>
                <a:gd name="T1" fmla="*/ 0 h 163"/>
                <a:gd name="T2" fmla="*/ 2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0" y="163"/>
                    <a:pt x="0" y="163"/>
                  </a:cubicBezTo>
                  <a:cubicBezTo>
                    <a:pt x="0" y="0"/>
                    <a:pt x="0" y="0"/>
                    <a:pt x="0"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śľiďé">
              <a:extLst>
                <a:ext uri="{FF2B5EF4-FFF2-40B4-BE49-F238E27FC236}">
                  <a16:creationId xmlns:a16="http://schemas.microsoft.com/office/drawing/2014/main" id="{9CA2AC7F-E440-41BC-9AE8-D735B14CF961}"/>
                </a:ext>
              </a:extLst>
            </p:cNvPr>
            <p:cNvSpPr/>
            <p:nvPr/>
          </p:nvSpPr>
          <p:spPr bwMode="auto">
            <a:xfrm>
              <a:off x="6720435" y="2883718"/>
              <a:ext cx="11726" cy="993820"/>
            </a:xfrm>
            <a:custGeom>
              <a:avLst/>
              <a:gdLst>
                <a:gd name="T0" fmla="*/ 2 w 2"/>
                <a:gd name="T1" fmla="*/ 0 h 163"/>
                <a:gd name="T2" fmla="*/ 2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0" y="163"/>
                    <a:pt x="0" y="163"/>
                  </a:cubicBezTo>
                  <a:cubicBezTo>
                    <a:pt x="0" y="0"/>
                    <a:pt x="0" y="0"/>
                    <a:pt x="0" y="0"/>
                  </a:cubicBezTo>
                  <a:cubicBezTo>
                    <a:pt x="1" y="0"/>
                    <a:pt x="1"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ṡľîḍè">
              <a:extLst>
                <a:ext uri="{FF2B5EF4-FFF2-40B4-BE49-F238E27FC236}">
                  <a16:creationId xmlns:a16="http://schemas.microsoft.com/office/drawing/2014/main" id="{8D1972C8-D2B8-4A87-8738-6C9453F5C81F}"/>
                </a:ext>
              </a:extLst>
            </p:cNvPr>
            <p:cNvSpPr/>
            <p:nvPr/>
          </p:nvSpPr>
          <p:spPr bwMode="auto">
            <a:xfrm>
              <a:off x="6708708" y="2883718"/>
              <a:ext cx="11726" cy="993820"/>
            </a:xfrm>
            <a:custGeom>
              <a:avLst/>
              <a:gdLst>
                <a:gd name="T0" fmla="*/ 2 w 2"/>
                <a:gd name="T1" fmla="*/ 0 h 163"/>
                <a:gd name="T2" fmla="*/ 2 w 2"/>
                <a:gd name="T3" fmla="*/ 163 h 163"/>
                <a:gd name="T4" fmla="*/ 0 w 2"/>
                <a:gd name="T5" fmla="*/ 163 h 163"/>
                <a:gd name="T6" fmla="*/ 1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1" y="163"/>
                    <a:pt x="0" y="163"/>
                  </a:cubicBezTo>
                  <a:cubicBezTo>
                    <a:pt x="1" y="0"/>
                    <a:pt x="1" y="0"/>
                    <a:pt x="1"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sļiḑe">
              <a:extLst>
                <a:ext uri="{FF2B5EF4-FFF2-40B4-BE49-F238E27FC236}">
                  <a16:creationId xmlns:a16="http://schemas.microsoft.com/office/drawing/2014/main" id="{57FBBA15-0398-48AB-A3C7-F489182A2782}"/>
                </a:ext>
              </a:extLst>
            </p:cNvPr>
            <p:cNvSpPr/>
            <p:nvPr/>
          </p:nvSpPr>
          <p:spPr bwMode="auto">
            <a:xfrm>
              <a:off x="6696982" y="2883718"/>
              <a:ext cx="17590" cy="993820"/>
            </a:xfrm>
            <a:custGeom>
              <a:avLst/>
              <a:gdLst>
                <a:gd name="T0" fmla="*/ 3 w 3"/>
                <a:gd name="T1" fmla="*/ 0 h 163"/>
                <a:gd name="T2" fmla="*/ 2 w 3"/>
                <a:gd name="T3" fmla="*/ 163 h 163"/>
                <a:gd name="T4" fmla="*/ 0 w 3"/>
                <a:gd name="T5" fmla="*/ 163 h 163"/>
                <a:gd name="T6" fmla="*/ 1 w 3"/>
                <a:gd name="T7" fmla="*/ 0 h 163"/>
                <a:gd name="T8" fmla="*/ 3 w 3"/>
                <a:gd name="T9" fmla="*/ 0 h 163"/>
              </a:gdLst>
              <a:ahLst/>
              <a:cxnLst>
                <a:cxn ang="0">
                  <a:pos x="T0" y="T1"/>
                </a:cxn>
                <a:cxn ang="0">
                  <a:pos x="T2" y="T3"/>
                </a:cxn>
                <a:cxn ang="0">
                  <a:pos x="T4" y="T5"/>
                </a:cxn>
                <a:cxn ang="0">
                  <a:pos x="T6" y="T7"/>
                </a:cxn>
                <a:cxn ang="0">
                  <a:pos x="T8" y="T9"/>
                </a:cxn>
              </a:cxnLst>
              <a:rect l="0" t="0" r="r" b="b"/>
              <a:pathLst>
                <a:path w="3" h="163">
                  <a:moveTo>
                    <a:pt x="3" y="0"/>
                  </a:moveTo>
                  <a:cubicBezTo>
                    <a:pt x="2" y="163"/>
                    <a:pt x="2" y="163"/>
                    <a:pt x="2" y="163"/>
                  </a:cubicBezTo>
                  <a:cubicBezTo>
                    <a:pt x="2" y="163"/>
                    <a:pt x="1" y="163"/>
                    <a:pt x="0" y="163"/>
                  </a:cubicBezTo>
                  <a:cubicBezTo>
                    <a:pt x="1" y="0"/>
                    <a:pt x="1" y="0"/>
                    <a:pt x="1" y="0"/>
                  </a:cubicBezTo>
                  <a:cubicBezTo>
                    <a:pt x="1" y="0"/>
                    <a:pt x="2" y="0"/>
                    <a:pt x="3"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şļîḋe">
              <a:extLst>
                <a:ext uri="{FF2B5EF4-FFF2-40B4-BE49-F238E27FC236}">
                  <a16:creationId xmlns:a16="http://schemas.microsoft.com/office/drawing/2014/main" id="{01386643-D1E9-412D-89D5-50AD5F77DC98}"/>
                </a:ext>
              </a:extLst>
            </p:cNvPr>
            <p:cNvSpPr/>
            <p:nvPr/>
          </p:nvSpPr>
          <p:spPr bwMode="auto">
            <a:xfrm>
              <a:off x="6688186" y="2883718"/>
              <a:ext cx="14659" cy="993820"/>
            </a:xfrm>
            <a:custGeom>
              <a:avLst/>
              <a:gdLst>
                <a:gd name="T0" fmla="*/ 2 w 2"/>
                <a:gd name="T1" fmla="*/ 0 h 163"/>
                <a:gd name="T2" fmla="*/ 1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1" y="163"/>
                    <a:pt x="1" y="163"/>
                    <a:pt x="1" y="163"/>
                  </a:cubicBezTo>
                  <a:cubicBezTo>
                    <a:pt x="1" y="163"/>
                    <a:pt x="0" y="163"/>
                    <a:pt x="0" y="163"/>
                  </a:cubicBezTo>
                  <a:cubicBezTo>
                    <a:pt x="0" y="0"/>
                    <a:pt x="0" y="0"/>
                    <a:pt x="0" y="0"/>
                  </a:cubicBezTo>
                  <a:cubicBezTo>
                    <a:pt x="1" y="0"/>
                    <a:pt x="1"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ṥḷiḑè">
              <a:extLst>
                <a:ext uri="{FF2B5EF4-FFF2-40B4-BE49-F238E27FC236}">
                  <a16:creationId xmlns:a16="http://schemas.microsoft.com/office/drawing/2014/main" id="{2CC9E9B0-2A70-455A-9DFA-6F60474FCD93}"/>
                </a:ext>
              </a:extLst>
            </p:cNvPr>
            <p:cNvSpPr/>
            <p:nvPr/>
          </p:nvSpPr>
          <p:spPr bwMode="auto">
            <a:xfrm>
              <a:off x="6676460" y="2883718"/>
              <a:ext cx="11726" cy="993820"/>
            </a:xfrm>
            <a:custGeom>
              <a:avLst/>
              <a:gdLst>
                <a:gd name="T0" fmla="*/ 2 w 2"/>
                <a:gd name="T1" fmla="*/ 0 h 163"/>
                <a:gd name="T2" fmla="*/ 2 w 2"/>
                <a:gd name="T3" fmla="*/ 163 h 163"/>
                <a:gd name="T4" fmla="*/ 0 w 2"/>
                <a:gd name="T5" fmla="*/ 163 h 163"/>
                <a:gd name="T6" fmla="*/ 1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1" y="163"/>
                    <a:pt x="0" y="163"/>
                  </a:cubicBezTo>
                  <a:cubicBezTo>
                    <a:pt x="1" y="0"/>
                    <a:pt x="1" y="0"/>
                    <a:pt x="1"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ḻîdè">
              <a:extLst>
                <a:ext uri="{FF2B5EF4-FFF2-40B4-BE49-F238E27FC236}">
                  <a16:creationId xmlns:a16="http://schemas.microsoft.com/office/drawing/2014/main" id="{7FFC3909-19E7-4EC9-9A45-DD8AE1F554AA}"/>
                </a:ext>
              </a:extLst>
            </p:cNvPr>
            <p:cNvSpPr/>
            <p:nvPr/>
          </p:nvSpPr>
          <p:spPr bwMode="auto">
            <a:xfrm>
              <a:off x="6664733" y="2877855"/>
              <a:ext cx="17590" cy="999683"/>
            </a:xfrm>
            <a:custGeom>
              <a:avLst/>
              <a:gdLst>
                <a:gd name="T0" fmla="*/ 3 w 3"/>
                <a:gd name="T1" fmla="*/ 1 h 164"/>
                <a:gd name="T2" fmla="*/ 2 w 3"/>
                <a:gd name="T3" fmla="*/ 164 h 164"/>
                <a:gd name="T4" fmla="*/ 0 w 3"/>
                <a:gd name="T5" fmla="*/ 163 h 164"/>
                <a:gd name="T6" fmla="*/ 1 w 3"/>
                <a:gd name="T7" fmla="*/ 0 h 164"/>
                <a:gd name="T8" fmla="*/ 3 w 3"/>
                <a:gd name="T9" fmla="*/ 1 h 164"/>
              </a:gdLst>
              <a:ahLst/>
              <a:cxnLst>
                <a:cxn ang="0">
                  <a:pos x="T0" y="T1"/>
                </a:cxn>
                <a:cxn ang="0">
                  <a:pos x="T2" y="T3"/>
                </a:cxn>
                <a:cxn ang="0">
                  <a:pos x="T4" y="T5"/>
                </a:cxn>
                <a:cxn ang="0">
                  <a:pos x="T6" y="T7"/>
                </a:cxn>
                <a:cxn ang="0">
                  <a:pos x="T8" y="T9"/>
                </a:cxn>
              </a:cxnLst>
              <a:rect l="0" t="0" r="r" b="b"/>
              <a:pathLst>
                <a:path w="3" h="164">
                  <a:moveTo>
                    <a:pt x="3" y="1"/>
                  </a:moveTo>
                  <a:cubicBezTo>
                    <a:pt x="2" y="164"/>
                    <a:pt x="2" y="164"/>
                    <a:pt x="2" y="164"/>
                  </a:cubicBezTo>
                  <a:cubicBezTo>
                    <a:pt x="2" y="164"/>
                    <a:pt x="1" y="164"/>
                    <a:pt x="0" y="163"/>
                  </a:cubicBezTo>
                  <a:cubicBezTo>
                    <a:pt x="1" y="0"/>
                    <a:pt x="1" y="0"/>
                    <a:pt x="1" y="0"/>
                  </a:cubicBezTo>
                  <a:cubicBezTo>
                    <a:pt x="2" y="1"/>
                    <a:pt x="2" y="1"/>
                    <a:pt x="3" y="1"/>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ï$ḷïďé">
              <a:extLst>
                <a:ext uri="{FF2B5EF4-FFF2-40B4-BE49-F238E27FC236}">
                  <a16:creationId xmlns:a16="http://schemas.microsoft.com/office/drawing/2014/main" id="{386D2500-5FB3-41AC-B71E-CB3654CCDE66}"/>
                </a:ext>
              </a:extLst>
            </p:cNvPr>
            <p:cNvSpPr/>
            <p:nvPr/>
          </p:nvSpPr>
          <p:spPr bwMode="auto">
            <a:xfrm>
              <a:off x="6653007" y="2877855"/>
              <a:ext cx="17590" cy="993820"/>
            </a:xfrm>
            <a:custGeom>
              <a:avLst/>
              <a:gdLst>
                <a:gd name="T0" fmla="*/ 3 w 3"/>
                <a:gd name="T1" fmla="*/ 0 h 163"/>
                <a:gd name="T2" fmla="*/ 2 w 3"/>
                <a:gd name="T3" fmla="*/ 163 h 163"/>
                <a:gd name="T4" fmla="*/ 0 w 3"/>
                <a:gd name="T5" fmla="*/ 163 h 163"/>
                <a:gd name="T6" fmla="*/ 1 w 3"/>
                <a:gd name="T7" fmla="*/ 0 h 163"/>
                <a:gd name="T8" fmla="*/ 3 w 3"/>
                <a:gd name="T9" fmla="*/ 0 h 163"/>
              </a:gdLst>
              <a:ahLst/>
              <a:cxnLst>
                <a:cxn ang="0">
                  <a:pos x="T0" y="T1"/>
                </a:cxn>
                <a:cxn ang="0">
                  <a:pos x="T2" y="T3"/>
                </a:cxn>
                <a:cxn ang="0">
                  <a:pos x="T4" y="T5"/>
                </a:cxn>
                <a:cxn ang="0">
                  <a:pos x="T6" y="T7"/>
                </a:cxn>
                <a:cxn ang="0">
                  <a:pos x="T8" y="T9"/>
                </a:cxn>
              </a:cxnLst>
              <a:rect l="0" t="0" r="r" b="b"/>
              <a:pathLst>
                <a:path w="3" h="163">
                  <a:moveTo>
                    <a:pt x="3" y="0"/>
                  </a:moveTo>
                  <a:cubicBezTo>
                    <a:pt x="2" y="163"/>
                    <a:pt x="2" y="163"/>
                    <a:pt x="2" y="163"/>
                  </a:cubicBezTo>
                  <a:cubicBezTo>
                    <a:pt x="2" y="163"/>
                    <a:pt x="1" y="163"/>
                    <a:pt x="0" y="163"/>
                  </a:cubicBezTo>
                  <a:cubicBezTo>
                    <a:pt x="1" y="0"/>
                    <a:pt x="1" y="0"/>
                    <a:pt x="1" y="0"/>
                  </a:cubicBezTo>
                  <a:cubicBezTo>
                    <a:pt x="2" y="0"/>
                    <a:pt x="2" y="0"/>
                    <a:pt x="3"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ṧḷîḍê">
              <a:extLst>
                <a:ext uri="{FF2B5EF4-FFF2-40B4-BE49-F238E27FC236}">
                  <a16:creationId xmlns:a16="http://schemas.microsoft.com/office/drawing/2014/main" id="{3AB61562-DB69-4A65-A3BC-B718B0B1E7C0}"/>
                </a:ext>
              </a:extLst>
            </p:cNvPr>
            <p:cNvSpPr/>
            <p:nvPr/>
          </p:nvSpPr>
          <p:spPr bwMode="auto">
            <a:xfrm>
              <a:off x="6609033" y="2828018"/>
              <a:ext cx="49838" cy="1043656"/>
            </a:xfrm>
            <a:custGeom>
              <a:avLst/>
              <a:gdLst>
                <a:gd name="T0" fmla="*/ 8 w 8"/>
                <a:gd name="T1" fmla="*/ 8 h 171"/>
                <a:gd name="T2" fmla="*/ 7 w 8"/>
                <a:gd name="T3" fmla="*/ 171 h 171"/>
                <a:gd name="T4" fmla="*/ 5 w 8"/>
                <a:gd name="T5" fmla="*/ 170 h 171"/>
                <a:gd name="T6" fmla="*/ 0 w 8"/>
                <a:gd name="T7" fmla="*/ 163 h 171"/>
                <a:gd name="T8" fmla="*/ 1 w 8"/>
                <a:gd name="T9" fmla="*/ 0 h 171"/>
                <a:gd name="T10" fmla="*/ 6 w 8"/>
                <a:gd name="T11" fmla="*/ 7 h 171"/>
                <a:gd name="T12" fmla="*/ 8 w 8"/>
                <a:gd name="T13" fmla="*/ 8 h 171"/>
              </a:gdLst>
              <a:ahLst/>
              <a:cxnLst>
                <a:cxn ang="0">
                  <a:pos x="T0" y="T1"/>
                </a:cxn>
                <a:cxn ang="0">
                  <a:pos x="T2" y="T3"/>
                </a:cxn>
                <a:cxn ang="0">
                  <a:pos x="T4" y="T5"/>
                </a:cxn>
                <a:cxn ang="0">
                  <a:pos x="T6" y="T7"/>
                </a:cxn>
                <a:cxn ang="0">
                  <a:pos x="T8" y="T9"/>
                </a:cxn>
                <a:cxn ang="0">
                  <a:pos x="T10" y="T11"/>
                </a:cxn>
                <a:cxn ang="0">
                  <a:pos x="T12" y="T13"/>
                </a:cxn>
              </a:cxnLst>
              <a:rect l="0" t="0" r="r" b="b"/>
              <a:pathLst>
                <a:path w="8" h="171">
                  <a:moveTo>
                    <a:pt x="8" y="8"/>
                  </a:moveTo>
                  <a:cubicBezTo>
                    <a:pt x="7" y="171"/>
                    <a:pt x="7" y="171"/>
                    <a:pt x="7" y="171"/>
                  </a:cubicBezTo>
                  <a:cubicBezTo>
                    <a:pt x="7" y="170"/>
                    <a:pt x="6" y="170"/>
                    <a:pt x="5" y="170"/>
                  </a:cubicBezTo>
                  <a:cubicBezTo>
                    <a:pt x="2" y="168"/>
                    <a:pt x="0" y="165"/>
                    <a:pt x="0" y="163"/>
                  </a:cubicBezTo>
                  <a:cubicBezTo>
                    <a:pt x="1" y="0"/>
                    <a:pt x="1" y="0"/>
                    <a:pt x="1" y="0"/>
                  </a:cubicBezTo>
                  <a:cubicBezTo>
                    <a:pt x="1" y="2"/>
                    <a:pt x="2" y="5"/>
                    <a:pt x="6" y="7"/>
                  </a:cubicBezTo>
                  <a:cubicBezTo>
                    <a:pt x="6" y="7"/>
                    <a:pt x="7" y="7"/>
                    <a:pt x="8" y="8"/>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ṡḻîḍè">
              <a:extLst>
                <a:ext uri="{FF2B5EF4-FFF2-40B4-BE49-F238E27FC236}">
                  <a16:creationId xmlns:a16="http://schemas.microsoft.com/office/drawing/2014/main" id="{9FF5CF02-2C4D-4647-8E5C-4F25772F75A7}"/>
                </a:ext>
              </a:extLst>
            </p:cNvPr>
            <p:cNvSpPr/>
            <p:nvPr/>
          </p:nvSpPr>
          <p:spPr bwMode="auto">
            <a:xfrm>
              <a:off x="6603170" y="2760590"/>
              <a:ext cx="219872" cy="128991"/>
            </a:xfrm>
            <a:custGeom>
              <a:avLst/>
              <a:gdLst>
                <a:gd name="T0" fmla="*/ 30 w 36"/>
                <a:gd name="T1" fmla="*/ 4 h 21"/>
                <a:gd name="T2" fmla="*/ 30 w 36"/>
                <a:gd name="T3" fmla="*/ 18 h 21"/>
                <a:gd name="T4" fmla="*/ 7 w 36"/>
                <a:gd name="T5" fmla="*/ 18 h 21"/>
                <a:gd name="T6" fmla="*/ 6 w 36"/>
                <a:gd name="T7" fmla="*/ 4 h 21"/>
                <a:gd name="T8" fmla="*/ 30 w 36"/>
                <a:gd name="T9" fmla="*/ 4 h 21"/>
              </a:gdLst>
              <a:ahLst/>
              <a:cxnLst>
                <a:cxn ang="0">
                  <a:pos x="T0" y="T1"/>
                </a:cxn>
                <a:cxn ang="0">
                  <a:pos x="T2" y="T3"/>
                </a:cxn>
                <a:cxn ang="0">
                  <a:pos x="T4" y="T5"/>
                </a:cxn>
                <a:cxn ang="0">
                  <a:pos x="T6" y="T7"/>
                </a:cxn>
                <a:cxn ang="0">
                  <a:pos x="T8" y="T9"/>
                </a:cxn>
              </a:cxnLst>
              <a:rect l="0" t="0" r="r" b="b"/>
              <a:pathLst>
                <a:path w="36" h="21">
                  <a:moveTo>
                    <a:pt x="30" y="4"/>
                  </a:moveTo>
                  <a:cubicBezTo>
                    <a:pt x="36" y="8"/>
                    <a:pt x="36" y="14"/>
                    <a:pt x="30" y="18"/>
                  </a:cubicBezTo>
                  <a:cubicBezTo>
                    <a:pt x="24" y="21"/>
                    <a:pt x="13" y="21"/>
                    <a:pt x="7" y="18"/>
                  </a:cubicBezTo>
                  <a:cubicBezTo>
                    <a:pt x="0" y="14"/>
                    <a:pt x="0" y="8"/>
                    <a:pt x="6" y="4"/>
                  </a:cubicBezTo>
                  <a:cubicBezTo>
                    <a:pt x="13" y="0"/>
                    <a:pt x="23" y="0"/>
                    <a:pt x="30" y="4"/>
                  </a:cubicBez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ŝḻíḑè">
              <a:extLst>
                <a:ext uri="{FF2B5EF4-FFF2-40B4-BE49-F238E27FC236}">
                  <a16:creationId xmlns:a16="http://schemas.microsoft.com/office/drawing/2014/main" id="{E7FB8ABD-6FC3-485B-B72D-0E4A895C18DB}"/>
                </a:ext>
              </a:extLst>
            </p:cNvPr>
            <p:cNvSpPr/>
            <p:nvPr/>
          </p:nvSpPr>
          <p:spPr bwMode="auto">
            <a:xfrm>
              <a:off x="5949418" y="2693164"/>
              <a:ext cx="108471" cy="252119"/>
            </a:xfrm>
            <a:custGeom>
              <a:avLst/>
              <a:gdLst>
                <a:gd name="T0" fmla="*/ 0 w 18"/>
                <a:gd name="T1" fmla="*/ 16 h 41"/>
                <a:gd name="T2" fmla="*/ 0 w 18"/>
                <a:gd name="T3" fmla="*/ 0 h 41"/>
                <a:gd name="T4" fmla="*/ 18 w 18"/>
                <a:gd name="T5" fmla="*/ 25 h 41"/>
                <a:gd name="T6" fmla="*/ 18 w 18"/>
                <a:gd name="T7" fmla="*/ 41 h 41"/>
                <a:gd name="T8" fmla="*/ 0 w 18"/>
                <a:gd name="T9" fmla="*/ 16 h 41"/>
              </a:gdLst>
              <a:ahLst/>
              <a:cxnLst>
                <a:cxn ang="0">
                  <a:pos x="T0" y="T1"/>
                </a:cxn>
                <a:cxn ang="0">
                  <a:pos x="T2" y="T3"/>
                </a:cxn>
                <a:cxn ang="0">
                  <a:pos x="T4" y="T5"/>
                </a:cxn>
                <a:cxn ang="0">
                  <a:pos x="T6" y="T7"/>
                </a:cxn>
                <a:cxn ang="0">
                  <a:pos x="T8" y="T9"/>
                </a:cxn>
              </a:cxnLst>
              <a:rect l="0" t="0" r="r" b="b"/>
              <a:pathLst>
                <a:path w="18" h="41">
                  <a:moveTo>
                    <a:pt x="0" y="16"/>
                  </a:moveTo>
                  <a:cubicBezTo>
                    <a:pt x="0" y="0"/>
                    <a:pt x="0" y="0"/>
                    <a:pt x="0" y="0"/>
                  </a:cubicBezTo>
                  <a:cubicBezTo>
                    <a:pt x="0" y="9"/>
                    <a:pt x="6" y="18"/>
                    <a:pt x="18" y="25"/>
                  </a:cubicBezTo>
                  <a:cubicBezTo>
                    <a:pt x="18" y="41"/>
                    <a:pt x="18" y="41"/>
                    <a:pt x="18" y="41"/>
                  </a:cubicBezTo>
                  <a:cubicBezTo>
                    <a:pt x="6" y="34"/>
                    <a:pt x="0" y="25"/>
                    <a:pt x="0" y="16"/>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ṥḷidè">
              <a:extLst>
                <a:ext uri="{FF2B5EF4-FFF2-40B4-BE49-F238E27FC236}">
                  <a16:creationId xmlns:a16="http://schemas.microsoft.com/office/drawing/2014/main" id="{B920C285-69DB-41FF-BD63-AEA85FB1C536}"/>
                </a:ext>
              </a:extLst>
            </p:cNvPr>
            <p:cNvSpPr/>
            <p:nvPr/>
          </p:nvSpPr>
          <p:spPr bwMode="auto">
            <a:xfrm>
              <a:off x="5949418" y="2693164"/>
              <a:ext cx="108471" cy="252119"/>
            </a:xfrm>
            <a:custGeom>
              <a:avLst/>
              <a:gdLst>
                <a:gd name="T0" fmla="*/ 18 w 18"/>
                <a:gd name="T1" fmla="*/ 25 h 41"/>
                <a:gd name="T2" fmla="*/ 18 w 18"/>
                <a:gd name="T3" fmla="*/ 41 h 41"/>
                <a:gd name="T4" fmla="*/ 0 w 18"/>
                <a:gd name="T5" fmla="*/ 16 h 41"/>
                <a:gd name="T6" fmla="*/ 0 w 18"/>
                <a:gd name="T7" fmla="*/ 0 h 41"/>
                <a:gd name="T8" fmla="*/ 18 w 18"/>
                <a:gd name="T9" fmla="*/ 25 h 41"/>
              </a:gdLst>
              <a:ahLst/>
              <a:cxnLst>
                <a:cxn ang="0">
                  <a:pos x="T0" y="T1"/>
                </a:cxn>
                <a:cxn ang="0">
                  <a:pos x="T2" y="T3"/>
                </a:cxn>
                <a:cxn ang="0">
                  <a:pos x="T4" y="T5"/>
                </a:cxn>
                <a:cxn ang="0">
                  <a:pos x="T6" y="T7"/>
                </a:cxn>
                <a:cxn ang="0">
                  <a:pos x="T8" y="T9"/>
                </a:cxn>
              </a:cxnLst>
              <a:rect l="0" t="0" r="r" b="b"/>
              <a:pathLst>
                <a:path w="18" h="41">
                  <a:moveTo>
                    <a:pt x="18" y="25"/>
                  </a:moveTo>
                  <a:cubicBezTo>
                    <a:pt x="18" y="41"/>
                    <a:pt x="18" y="41"/>
                    <a:pt x="18" y="41"/>
                  </a:cubicBezTo>
                  <a:cubicBezTo>
                    <a:pt x="6" y="34"/>
                    <a:pt x="0" y="25"/>
                    <a:pt x="0" y="16"/>
                  </a:cubicBezTo>
                  <a:cubicBezTo>
                    <a:pt x="0" y="0"/>
                    <a:pt x="0" y="0"/>
                    <a:pt x="0" y="0"/>
                  </a:cubicBezTo>
                  <a:cubicBezTo>
                    <a:pt x="0" y="9"/>
                    <a:pt x="6" y="18"/>
                    <a:pt x="18" y="25"/>
                  </a:cubicBezTo>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ṥ1íḍè">
              <a:extLst>
                <a:ext uri="{FF2B5EF4-FFF2-40B4-BE49-F238E27FC236}">
                  <a16:creationId xmlns:a16="http://schemas.microsoft.com/office/drawing/2014/main" id="{1AD5612A-7583-470A-8B3B-F2A419EE8227}"/>
                </a:ext>
              </a:extLst>
            </p:cNvPr>
            <p:cNvSpPr/>
            <p:nvPr/>
          </p:nvSpPr>
          <p:spPr bwMode="auto">
            <a:xfrm>
              <a:off x="6963758" y="2895445"/>
              <a:ext cx="296094" cy="266778"/>
            </a:xfrm>
            <a:custGeom>
              <a:avLst/>
              <a:gdLst>
                <a:gd name="T0" fmla="*/ 101 w 101"/>
                <a:gd name="T1" fmla="*/ 0 h 91"/>
                <a:gd name="T2" fmla="*/ 101 w 101"/>
                <a:gd name="T3" fmla="*/ 33 h 91"/>
                <a:gd name="T4" fmla="*/ 0 w 101"/>
                <a:gd name="T5" fmla="*/ 91 h 91"/>
                <a:gd name="T6" fmla="*/ 0 w 101"/>
                <a:gd name="T7" fmla="*/ 58 h 91"/>
                <a:gd name="T8" fmla="*/ 101 w 101"/>
                <a:gd name="T9" fmla="*/ 0 h 91"/>
              </a:gdLst>
              <a:ahLst/>
              <a:cxnLst>
                <a:cxn ang="0">
                  <a:pos x="T0" y="T1"/>
                </a:cxn>
                <a:cxn ang="0">
                  <a:pos x="T2" y="T3"/>
                </a:cxn>
                <a:cxn ang="0">
                  <a:pos x="T4" y="T5"/>
                </a:cxn>
                <a:cxn ang="0">
                  <a:pos x="T6" y="T7"/>
                </a:cxn>
                <a:cxn ang="0">
                  <a:pos x="T8" y="T9"/>
                </a:cxn>
              </a:cxnLst>
              <a:rect l="0" t="0" r="r" b="b"/>
              <a:pathLst>
                <a:path w="101" h="91">
                  <a:moveTo>
                    <a:pt x="101" y="0"/>
                  </a:moveTo>
                  <a:lnTo>
                    <a:pt x="101" y="33"/>
                  </a:lnTo>
                  <a:lnTo>
                    <a:pt x="0" y="91"/>
                  </a:lnTo>
                  <a:lnTo>
                    <a:pt x="0" y="58"/>
                  </a:lnTo>
                  <a:lnTo>
                    <a:pt x="101"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ś1ïdé">
              <a:extLst>
                <a:ext uri="{FF2B5EF4-FFF2-40B4-BE49-F238E27FC236}">
                  <a16:creationId xmlns:a16="http://schemas.microsoft.com/office/drawing/2014/main" id="{20775A6F-08EB-4FF0-B4CB-1204342A4DB1}"/>
                </a:ext>
              </a:extLst>
            </p:cNvPr>
            <p:cNvSpPr/>
            <p:nvPr/>
          </p:nvSpPr>
          <p:spPr bwMode="auto">
            <a:xfrm>
              <a:off x="6057889" y="2845608"/>
              <a:ext cx="381110" cy="316615"/>
            </a:xfrm>
            <a:custGeom>
              <a:avLst/>
              <a:gdLst>
                <a:gd name="T0" fmla="*/ 130 w 130"/>
                <a:gd name="T1" fmla="*/ 75 h 108"/>
                <a:gd name="T2" fmla="*/ 130 w 130"/>
                <a:gd name="T3" fmla="*/ 108 h 108"/>
                <a:gd name="T4" fmla="*/ 0 w 130"/>
                <a:gd name="T5" fmla="*/ 34 h 108"/>
                <a:gd name="T6" fmla="*/ 0 w 130"/>
                <a:gd name="T7" fmla="*/ 0 h 108"/>
                <a:gd name="T8" fmla="*/ 130 w 130"/>
                <a:gd name="T9" fmla="*/ 75 h 108"/>
              </a:gdLst>
              <a:ahLst/>
              <a:cxnLst>
                <a:cxn ang="0">
                  <a:pos x="T0" y="T1"/>
                </a:cxn>
                <a:cxn ang="0">
                  <a:pos x="T2" y="T3"/>
                </a:cxn>
                <a:cxn ang="0">
                  <a:pos x="T4" y="T5"/>
                </a:cxn>
                <a:cxn ang="0">
                  <a:pos x="T6" y="T7"/>
                </a:cxn>
                <a:cxn ang="0">
                  <a:pos x="T8" y="T9"/>
                </a:cxn>
              </a:cxnLst>
              <a:rect l="0" t="0" r="r" b="b"/>
              <a:pathLst>
                <a:path w="130" h="108">
                  <a:moveTo>
                    <a:pt x="130" y="75"/>
                  </a:moveTo>
                  <a:lnTo>
                    <a:pt x="130" y="108"/>
                  </a:lnTo>
                  <a:lnTo>
                    <a:pt x="0" y="34"/>
                  </a:lnTo>
                  <a:lnTo>
                    <a:pt x="0" y="0"/>
                  </a:lnTo>
                  <a:lnTo>
                    <a:pt x="130" y="75"/>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ṧ1ïḓè">
              <a:extLst>
                <a:ext uri="{FF2B5EF4-FFF2-40B4-BE49-F238E27FC236}">
                  <a16:creationId xmlns:a16="http://schemas.microsoft.com/office/drawing/2014/main" id="{C5C4A3B1-B943-42B9-BBDD-A1BCF38E1313}"/>
                </a:ext>
              </a:extLst>
            </p:cNvPr>
            <p:cNvSpPr/>
            <p:nvPr/>
          </p:nvSpPr>
          <p:spPr bwMode="auto">
            <a:xfrm>
              <a:off x="6438999" y="3065478"/>
              <a:ext cx="524761" cy="184693"/>
            </a:xfrm>
            <a:custGeom>
              <a:avLst/>
              <a:gdLst>
                <a:gd name="T0" fmla="*/ 86 w 86"/>
                <a:gd name="T1" fmla="*/ 0 h 30"/>
                <a:gd name="T2" fmla="*/ 86 w 86"/>
                <a:gd name="T3" fmla="*/ 16 h 30"/>
                <a:gd name="T4" fmla="*/ 0 w 86"/>
                <a:gd name="T5" fmla="*/ 16 h 30"/>
                <a:gd name="T6" fmla="*/ 0 w 86"/>
                <a:gd name="T7" fmla="*/ 0 h 30"/>
                <a:gd name="T8" fmla="*/ 86 w 86"/>
                <a:gd name="T9" fmla="*/ 0 h 30"/>
              </a:gdLst>
              <a:ahLst/>
              <a:cxnLst>
                <a:cxn ang="0">
                  <a:pos x="T0" y="T1"/>
                </a:cxn>
                <a:cxn ang="0">
                  <a:pos x="T2" y="T3"/>
                </a:cxn>
                <a:cxn ang="0">
                  <a:pos x="T4" y="T5"/>
                </a:cxn>
                <a:cxn ang="0">
                  <a:pos x="T6" y="T7"/>
                </a:cxn>
                <a:cxn ang="0">
                  <a:pos x="T8" y="T9"/>
                </a:cxn>
              </a:cxnLst>
              <a:rect l="0" t="0" r="r" b="b"/>
              <a:pathLst>
                <a:path w="86" h="30">
                  <a:moveTo>
                    <a:pt x="86" y="0"/>
                  </a:moveTo>
                  <a:cubicBezTo>
                    <a:pt x="86" y="16"/>
                    <a:pt x="86" y="16"/>
                    <a:pt x="86" y="16"/>
                  </a:cubicBezTo>
                  <a:cubicBezTo>
                    <a:pt x="63" y="30"/>
                    <a:pt x="24" y="30"/>
                    <a:pt x="0" y="16"/>
                  </a:cubicBezTo>
                  <a:cubicBezTo>
                    <a:pt x="0" y="0"/>
                    <a:pt x="0" y="0"/>
                    <a:pt x="0" y="0"/>
                  </a:cubicBezTo>
                  <a:cubicBezTo>
                    <a:pt x="24" y="13"/>
                    <a:pt x="63" y="13"/>
                    <a:pt x="86" y="0"/>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îSḻîdè">
              <a:extLst>
                <a:ext uri="{FF2B5EF4-FFF2-40B4-BE49-F238E27FC236}">
                  <a16:creationId xmlns:a16="http://schemas.microsoft.com/office/drawing/2014/main" id="{C617AABF-E8DD-4865-B026-58C627506716}"/>
                </a:ext>
              </a:extLst>
            </p:cNvPr>
            <p:cNvSpPr/>
            <p:nvPr/>
          </p:nvSpPr>
          <p:spPr bwMode="auto">
            <a:xfrm>
              <a:off x="6494699" y="3088931"/>
              <a:ext cx="41043" cy="111401"/>
            </a:xfrm>
            <a:custGeom>
              <a:avLst/>
              <a:gdLst>
                <a:gd name="T0" fmla="*/ 7 w 7"/>
                <a:gd name="T1" fmla="*/ 2 h 18"/>
                <a:gd name="T2" fmla="*/ 7 w 7"/>
                <a:gd name="T3" fmla="*/ 18 h 18"/>
                <a:gd name="T4" fmla="*/ 0 w 7"/>
                <a:gd name="T5" fmla="*/ 16 h 18"/>
                <a:gd name="T6" fmla="*/ 0 w 7"/>
                <a:gd name="T7" fmla="*/ 0 h 18"/>
                <a:gd name="T8" fmla="*/ 7 w 7"/>
                <a:gd name="T9" fmla="*/ 2 h 18"/>
              </a:gdLst>
              <a:ahLst/>
              <a:cxnLst>
                <a:cxn ang="0">
                  <a:pos x="T0" y="T1"/>
                </a:cxn>
                <a:cxn ang="0">
                  <a:pos x="T2" y="T3"/>
                </a:cxn>
                <a:cxn ang="0">
                  <a:pos x="T4" y="T5"/>
                </a:cxn>
                <a:cxn ang="0">
                  <a:pos x="T6" y="T7"/>
                </a:cxn>
                <a:cxn ang="0">
                  <a:pos x="T8" y="T9"/>
                </a:cxn>
              </a:cxnLst>
              <a:rect l="0" t="0" r="r" b="b"/>
              <a:pathLst>
                <a:path w="7" h="18">
                  <a:moveTo>
                    <a:pt x="7" y="2"/>
                  </a:moveTo>
                  <a:cubicBezTo>
                    <a:pt x="7" y="18"/>
                    <a:pt x="7" y="18"/>
                    <a:pt x="7" y="18"/>
                  </a:cubicBezTo>
                  <a:cubicBezTo>
                    <a:pt x="5" y="18"/>
                    <a:pt x="2" y="17"/>
                    <a:pt x="0" y="16"/>
                  </a:cubicBezTo>
                  <a:cubicBezTo>
                    <a:pt x="0" y="0"/>
                    <a:pt x="0" y="0"/>
                    <a:pt x="0" y="0"/>
                  </a:cubicBezTo>
                  <a:cubicBezTo>
                    <a:pt x="2" y="1"/>
                    <a:pt x="5" y="2"/>
                    <a:pt x="7" y="2"/>
                  </a:cubicBezTo>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ṥļíḓè">
              <a:extLst>
                <a:ext uri="{FF2B5EF4-FFF2-40B4-BE49-F238E27FC236}">
                  <a16:creationId xmlns:a16="http://schemas.microsoft.com/office/drawing/2014/main" id="{44358965-6936-45E9-8ECB-FD88ED70999E}"/>
                </a:ext>
              </a:extLst>
            </p:cNvPr>
            <p:cNvSpPr/>
            <p:nvPr/>
          </p:nvSpPr>
          <p:spPr bwMode="auto">
            <a:xfrm>
              <a:off x="6438999" y="3065478"/>
              <a:ext cx="55702" cy="123128"/>
            </a:xfrm>
            <a:custGeom>
              <a:avLst/>
              <a:gdLst>
                <a:gd name="T0" fmla="*/ 9 w 9"/>
                <a:gd name="T1" fmla="*/ 4 h 20"/>
                <a:gd name="T2" fmla="*/ 9 w 9"/>
                <a:gd name="T3" fmla="*/ 20 h 20"/>
                <a:gd name="T4" fmla="*/ 0 w 9"/>
                <a:gd name="T5" fmla="*/ 16 h 20"/>
                <a:gd name="T6" fmla="*/ 0 w 9"/>
                <a:gd name="T7" fmla="*/ 0 h 20"/>
                <a:gd name="T8" fmla="*/ 9 w 9"/>
                <a:gd name="T9" fmla="*/ 4 h 20"/>
              </a:gdLst>
              <a:ahLst/>
              <a:cxnLst>
                <a:cxn ang="0">
                  <a:pos x="T0" y="T1"/>
                </a:cxn>
                <a:cxn ang="0">
                  <a:pos x="T2" y="T3"/>
                </a:cxn>
                <a:cxn ang="0">
                  <a:pos x="T4" y="T5"/>
                </a:cxn>
                <a:cxn ang="0">
                  <a:pos x="T6" y="T7"/>
                </a:cxn>
                <a:cxn ang="0">
                  <a:pos x="T8" y="T9"/>
                </a:cxn>
              </a:cxnLst>
              <a:rect l="0" t="0" r="r" b="b"/>
              <a:pathLst>
                <a:path w="9" h="20">
                  <a:moveTo>
                    <a:pt x="9" y="4"/>
                  </a:moveTo>
                  <a:cubicBezTo>
                    <a:pt x="9" y="20"/>
                    <a:pt x="9" y="20"/>
                    <a:pt x="9" y="20"/>
                  </a:cubicBezTo>
                  <a:cubicBezTo>
                    <a:pt x="6" y="19"/>
                    <a:pt x="3" y="17"/>
                    <a:pt x="0" y="16"/>
                  </a:cubicBezTo>
                  <a:cubicBezTo>
                    <a:pt x="0" y="0"/>
                    <a:pt x="0" y="0"/>
                    <a:pt x="0" y="0"/>
                  </a:cubicBezTo>
                  <a:cubicBezTo>
                    <a:pt x="3" y="1"/>
                    <a:pt x="6" y="3"/>
                    <a:pt x="9" y="4"/>
                  </a:cubicBezTo>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ṡḷídê">
              <a:extLst>
                <a:ext uri="{FF2B5EF4-FFF2-40B4-BE49-F238E27FC236}">
                  <a16:creationId xmlns:a16="http://schemas.microsoft.com/office/drawing/2014/main" id="{3ABD2137-4B2B-407B-95A6-C373949DD356}"/>
                </a:ext>
              </a:extLst>
            </p:cNvPr>
            <p:cNvSpPr/>
            <p:nvPr/>
          </p:nvSpPr>
          <p:spPr bwMode="auto">
            <a:xfrm>
              <a:off x="7380048" y="2314984"/>
              <a:ext cx="257982" cy="275572"/>
            </a:xfrm>
            <a:custGeom>
              <a:avLst/>
              <a:gdLst>
                <a:gd name="T0" fmla="*/ 17 w 42"/>
                <a:gd name="T1" fmla="*/ 39 h 45"/>
                <a:gd name="T2" fmla="*/ 0 w 42"/>
                <a:gd name="T3" fmla="*/ 45 h 45"/>
                <a:gd name="T4" fmla="*/ 25 w 42"/>
                <a:gd name="T5" fmla="*/ 7 h 45"/>
                <a:gd name="T6" fmla="*/ 42 w 42"/>
                <a:gd name="T7" fmla="*/ 0 h 45"/>
                <a:gd name="T8" fmla="*/ 17 w 42"/>
                <a:gd name="T9" fmla="*/ 39 h 45"/>
              </a:gdLst>
              <a:ahLst/>
              <a:cxnLst>
                <a:cxn ang="0">
                  <a:pos x="T0" y="T1"/>
                </a:cxn>
                <a:cxn ang="0">
                  <a:pos x="T2" y="T3"/>
                </a:cxn>
                <a:cxn ang="0">
                  <a:pos x="T4" y="T5"/>
                </a:cxn>
                <a:cxn ang="0">
                  <a:pos x="T6" y="T7"/>
                </a:cxn>
                <a:cxn ang="0">
                  <a:pos x="T8" y="T9"/>
                </a:cxn>
              </a:cxnLst>
              <a:rect l="0" t="0" r="r" b="b"/>
              <a:pathLst>
                <a:path w="42" h="45">
                  <a:moveTo>
                    <a:pt x="17" y="39"/>
                  </a:moveTo>
                  <a:cubicBezTo>
                    <a:pt x="0" y="45"/>
                    <a:pt x="0" y="45"/>
                    <a:pt x="0" y="45"/>
                  </a:cubicBezTo>
                  <a:cubicBezTo>
                    <a:pt x="13" y="40"/>
                    <a:pt x="23" y="27"/>
                    <a:pt x="25" y="7"/>
                  </a:cubicBezTo>
                  <a:cubicBezTo>
                    <a:pt x="42" y="0"/>
                    <a:pt x="42" y="0"/>
                    <a:pt x="42" y="0"/>
                  </a:cubicBezTo>
                  <a:cubicBezTo>
                    <a:pt x="40" y="20"/>
                    <a:pt x="30" y="33"/>
                    <a:pt x="17"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ş1îḋe">
              <a:extLst>
                <a:ext uri="{FF2B5EF4-FFF2-40B4-BE49-F238E27FC236}">
                  <a16:creationId xmlns:a16="http://schemas.microsoft.com/office/drawing/2014/main" id="{139CC258-596B-4D5A-B2B3-0CEC72399152}"/>
                </a:ext>
              </a:extLst>
            </p:cNvPr>
            <p:cNvSpPr/>
            <p:nvPr/>
          </p:nvSpPr>
          <p:spPr bwMode="auto">
            <a:xfrm>
              <a:off x="6843563" y="975235"/>
              <a:ext cx="366453" cy="102608"/>
            </a:xfrm>
            <a:custGeom>
              <a:avLst/>
              <a:gdLst>
                <a:gd name="T0" fmla="*/ 0 w 60"/>
                <a:gd name="T1" fmla="*/ 12 h 17"/>
                <a:gd name="T2" fmla="*/ 16 w 60"/>
                <a:gd name="T3" fmla="*/ 5 h 17"/>
                <a:gd name="T4" fmla="*/ 60 w 60"/>
                <a:gd name="T5" fmla="*/ 10 h 17"/>
                <a:gd name="T6" fmla="*/ 43 w 60"/>
                <a:gd name="T7" fmla="*/ 17 h 17"/>
                <a:gd name="T8" fmla="*/ 0 w 60"/>
                <a:gd name="T9" fmla="*/ 12 h 17"/>
              </a:gdLst>
              <a:ahLst/>
              <a:cxnLst>
                <a:cxn ang="0">
                  <a:pos x="T0" y="T1"/>
                </a:cxn>
                <a:cxn ang="0">
                  <a:pos x="T2" y="T3"/>
                </a:cxn>
                <a:cxn ang="0">
                  <a:pos x="T4" y="T5"/>
                </a:cxn>
                <a:cxn ang="0">
                  <a:pos x="T6" y="T7"/>
                </a:cxn>
                <a:cxn ang="0">
                  <a:pos x="T8" y="T9"/>
                </a:cxn>
              </a:cxnLst>
              <a:rect l="0" t="0" r="r" b="b"/>
              <a:pathLst>
                <a:path w="60" h="17">
                  <a:moveTo>
                    <a:pt x="0" y="12"/>
                  </a:moveTo>
                  <a:cubicBezTo>
                    <a:pt x="16" y="5"/>
                    <a:pt x="16" y="5"/>
                    <a:pt x="16" y="5"/>
                  </a:cubicBezTo>
                  <a:cubicBezTo>
                    <a:pt x="29" y="0"/>
                    <a:pt x="44" y="1"/>
                    <a:pt x="60" y="10"/>
                  </a:cubicBezTo>
                  <a:cubicBezTo>
                    <a:pt x="43" y="17"/>
                    <a:pt x="43" y="17"/>
                    <a:pt x="43" y="17"/>
                  </a:cubicBezTo>
                  <a:cubicBezTo>
                    <a:pt x="28" y="8"/>
                    <a:pt x="12" y="7"/>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íŝļíďê">
              <a:extLst>
                <a:ext uri="{FF2B5EF4-FFF2-40B4-BE49-F238E27FC236}">
                  <a16:creationId xmlns:a16="http://schemas.microsoft.com/office/drawing/2014/main" id="{146E9235-8E78-4102-BB5D-A3C4FBA215C4}"/>
                </a:ext>
              </a:extLst>
            </p:cNvPr>
            <p:cNvSpPr/>
            <p:nvPr/>
          </p:nvSpPr>
          <p:spPr bwMode="auto">
            <a:xfrm>
              <a:off x="7104476" y="1033868"/>
              <a:ext cx="269709" cy="134854"/>
            </a:xfrm>
            <a:custGeom>
              <a:avLst/>
              <a:gdLst>
                <a:gd name="T0" fmla="*/ 0 w 92"/>
                <a:gd name="T1" fmla="*/ 15 h 46"/>
                <a:gd name="T2" fmla="*/ 36 w 92"/>
                <a:gd name="T3" fmla="*/ 0 h 46"/>
                <a:gd name="T4" fmla="*/ 92 w 92"/>
                <a:gd name="T5" fmla="*/ 34 h 46"/>
                <a:gd name="T6" fmla="*/ 57 w 92"/>
                <a:gd name="T7" fmla="*/ 46 h 46"/>
                <a:gd name="T8" fmla="*/ 0 w 92"/>
                <a:gd name="T9" fmla="*/ 15 h 46"/>
              </a:gdLst>
              <a:ahLst/>
              <a:cxnLst>
                <a:cxn ang="0">
                  <a:pos x="T0" y="T1"/>
                </a:cxn>
                <a:cxn ang="0">
                  <a:pos x="T2" y="T3"/>
                </a:cxn>
                <a:cxn ang="0">
                  <a:pos x="T4" y="T5"/>
                </a:cxn>
                <a:cxn ang="0">
                  <a:pos x="T6" y="T7"/>
                </a:cxn>
                <a:cxn ang="0">
                  <a:pos x="T8" y="T9"/>
                </a:cxn>
              </a:cxnLst>
              <a:rect l="0" t="0" r="r" b="b"/>
              <a:pathLst>
                <a:path w="92" h="46">
                  <a:moveTo>
                    <a:pt x="0" y="15"/>
                  </a:moveTo>
                  <a:lnTo>
                    <a:pt x="36" y="0"/>
                  </a:lnTo>
                  <a:lnTo>
                    <a:pt x="92" y="34"/>
                  </a:lnTo>
                  <a:lnTo>
                    <a:pt x="57" y="46"/>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ísḷíḑe">
              <a:extLst>
                <a:ext uri="{FF2B5EF4-FFF2-40B4-BE49-F238E27FC236}">
                  <a16:creationId xmlns:a16="http://schemas.microsoft.com/office/drawing/2014/main" id="{D1B1ADE6-A63C-400A-AEC3-10DD17B8A1C3}"/>
                </a:ext>
              </a:extLst>
            </p:cNvPr>
            <p:cNvSpPr/>
            <p:nvPr/>
          </p:nvSpPr>
          <p:spPr bwMode="auto">
            <a:xfrm>
              <a:off x="7532492" y="1840062"/>
              <a:ext cx="172966" cy="518897"/>
            </a:xfrm>
            <a:custGeom>
              <a:avLst/>
              <a:gdLst>
                <a:gd name="T0" fmla="*/ 23 w 59"/>
                <a:gd name="T1" fmla="*/ 13 h 177"/>
                <a:gd name="T2" fmla="*/ 59 w 59"/>
                <a:gd name="T3" fmla="*/ 0 h 177"/>
                <a:gd name="T4" fmla="*/ 36 w 59"/>
                <a:gd name="T5" fmla="*/ 162 h 177"/>
                <a:gd name="T6" fmla="*/ 0 w 59"/>
                <a:gd name="T7" fmla="*/ 177 h 177"/>
                <a:gd name="T8" fmla="*/ 23 w 59"/>
                <a:gd name="T9" fmla="*/ 13 h 177"/>
              </a:gdLst>
              <a:ahLst/>
              <a:cxnLst>
                <a:cxn ang="0">
                  <a:pos x="T0" y="T1"/>
                </a:cxn>
                <a:cxn ang="0">
                  <a:pos x="T2" y="T3"/>
                </a:cxn>
                <a:cxn ang="0">
                  <a:pos x="T4" y="T5"/>
                </a:cxn>
                <a:cxn ang="0">
                  <a:pos x="T6" y="T7"/>
                </a:cxn>
                <a:cxn ang="0">
                  <a:pos x="T8" y="T9"/>
                </a:cxn>
              </a:cxnLst>
              <a:rect l="0" t="0" r="r" b="b"/>
              <a:pathLst>
                <a:path w="59" h="177">
                  <a:moveTo>
                    <a:pt x="23" y="13"/>
                  </a:moveTo>
                  <a:lnTo>
                    <a:pt x="59" y="0"/>
                  </a:lnTo>
                  <a:lnTo>
                    <a:pt x="36" y="162"/>
                  </a:lnTo>
                  <a:lnTo>
                    <a:pt x="0" y="177"/>
                  </a:lnTo>
                  <a:lnTo>
                    <a:pt x="2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Sļîdê">
              <a:extLst>
                <a:ext uri="{FF2B5EF4-FFF2-40B4-BE49-F238E27FC236}">
                  <a16:creationId xmlns:a16="http://schemas.microsoft.com/office/drawing/2014/main" id="{C8FBEB34-A27B-4ED1-90DD-460D1980F89D}"/>
                </a:ext>
              </a:extLst>
            </p:cNvPr>
            <p:cNvSpPr/>
            <p:nvPr/>
          </p:nvSpPr>
          <p:spPr bwMode="auto">
            <a:xfrm>
              <a:off x="7271579" y="1133543"/>
              <a:ext cx="463196" cy="744631"/>
            </a:xfrm>
            <a:custGeom>
              <a:avLst/>
              <a:gdLst>
                <a:gd name="T0" fmla="*/ 0 w 76"/>
                <a:gd name="T1" fmla="*/ 6 h 122"/>
                <a:gd name="T2" fmla="*/ 17 w 76"/>
                <a:gd name="T3" fmla="*/ 0 h 122"/>
                <a:gd name="T4" fmla="*/ 71 w 76"/>
                <a:gd name="T5" fmla="*/ 116 h 122"/>
                <a:gd name="T6" fmla="*/ 54 w 76"/>
                <a:gd name="T7" fmla="*/ 122 h 122"/>
                <a:gd name="T8" fmla="*/ 0 w 76"/>
                <a:gd name="T9" fmla="*/ 6 h 122"/>
              </a:gdLst>
              <a:ahLst/>
              <a:cxnLst>
                <a:cxn ang="0">
                  <a:pos x="T0" y="T1"/>
                </a:cxn>
                <a:cxn ang="0">
                  <a:pos x="T2" y="T3"/>
                </a:cxn>
                <a:cxn ang="0">
                  <a:pos x="T4" y="T5"/>
                </a:cxn>
                <a:cxn ang="0">
                  <a:pos x="T6" y="T7"/>
                </a:cxn>
                <a:cxn ang="0">
                  <a:pos x="T8" y="T9"/>
                </a:cxn>
              </a:cxnLst>
              <a:rect l="0" t="0" r="r" b="b"/>
              <a:pathLst>
                <a:path w="76" h="122">
                  <a:moveTo>
                    <a:pt x="0" y="6"/>
                  </a:moveTo>
                  <a:cubicBezTo>
                    <a:pt x="17" y="0"/>
                    <a:pt x="17" y="0"/>
                    <a:pt x="17" y="0"/>
                  </a:cubicBezTo>
                  <a:cubicBezTo>
                    <a:pt x="52" y="20"/>
                    <a:pt x="76" y="72"/>
                    <a:pt x="71" y="116"/>
                  </a:cubicBezTo>
                  <a:cubicBezTo>
                    <a:pt x="54" y="122"/>
                    <a:pt x="54" y="122"/>
                    <a:pt x="54" y="122"/>
                  </a:cubicBezTo>
                  <a:cubicBezTo>
                    <a:pt x="59" y="79"/>
                    <a:pt x="35" y="27"/>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Sļîdé">
              <a:extLst>
                <a:ext uri="{FF2B5EF4-FFF2-40B4-BE49-F238E27FC236}">
                  <a16:creationId xmlns:a16="http://schemas.microsoft.com/office/drawing/2014/main" id="{4D2BE453-B1BA-4610-876F-3E07C43A7316}"/>
                </a:ext>
              </a:extLst>
            </p:cNvPr>
            <p:cNvSpPr/>
            <p:nvPr/>
          </p:nvSpPr>
          <p:spPr bwMode="auto">
            <a:xfrm>
              <a:off x="6562127" y="948850"/>
              <a:ext cx="1070042" cy="1720861"/>
            </a:xfrm>
            <a:custGeom>
              <a:avLst/>
              <a:gdLst>
                <a:gd name="T0" fmla="*/ 116 w 175"/>
                <a:gd name="T1" fmla="*/ 36 h 282"/>
                <a:gd name="T2" fmla="*/ 170 w 175"/>
                <a:gd name="T3" fmla="*/ 152 h 282"/>
                <a:gd name="T4" fmla="*/ 159 w 175"/>
                <a:gd name="T5" fmla="*/ 231 h 282"/>
                <a:gd name="T6" fmla="*/ 98 w 175"/>
                <a:gd name="T7" fmla="*/ 265 h 282"/>
                <a:gd name="T8" fmla="*/ 48 w 175"/>
                <a:gd name="T9" fmla="*/ 236 h 282"/>
                <a:gd name="T10" fmla="*/ 4 w 175"/>
                <a:gd name="T11" fmla="*/ 141 h 282"/>
                <a:gd name="T12" fmla="*/ 15 w 175"/>
                <a:gd name="T13" fmla="*/ 63 h 282"/>
                <a:gd name="T14" fmla="*/ 89 w 175"/>
                <a:gd name="T15" fmla="*/ 21 h 282"/>
                <a:gd name="T16" fmla="*/ 116 w 175"/>
                <a:gd name="T17" fmla="*/ 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82">
                  <a:moveTo>
                    <a:pt x="116" y="36"/>
                  </a:moveTo>
                  <a:cubicBezTo>
                    <a:pt x="151" y="57"/>
                    <a:pt x="175" y="109"/>
                    <a:pt x="170" y="152"/>
                  </a:cubicBezTo>
                  <a:cubicBezTo>
                    <a:pt x="159" y="231"/>
                    <a:pt x="159" y="231"/>
                    <a:pt x="159" y="231"/>
                  </a:cubicBezTo>
                  <a:cubicBezTo>
                    <a:pt x="155" y="266"/>
                    <a:pt x="127" y="282"/>
                    <a:pt x="98" y="265"/>
                  </a:cubicBezTo>
                  <a:cubicBezTo>
                    <a:pt x="48" y="236"/>
                    <a:pt x="48" y="236"/>
                    <a:pt x="48" y="236"/>
                  </a:cubicBezTo>
                  <a:cubicBezTo>
                    <a:pt x="19" y="219"/>
                    <a:pt x="0" y="177"/>
                    <a:pt x="4" y="141"/>
                  </a:cubicBezTo>
                  <a:cubicBezTo>
                    <a:pt x="15" y="63"/>
                    <a:pt x="15" y="63"/>
                    <a:pt x="15" y="63"/>
                  </a:cubicBezTo>
                  <a:cubicBezTo>
                    <a:pt x="20" y="19"/>
                    <a:pt x="54" y="0"/>
                    <a:pt x="89" y="21"/>
                  </a:cubicBezTo>
                  <a:lnTo>
                    <a:pt x="116" y="36"/>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Sļidê">
              <a:extLst>
                <a:ext uri="{FF2B5EF4-FFF2-40B4-BE49-F238E27FC236}">
                  <a16:creationId xmlns:a16="http://schemas.microsoft.com/office/drawing/2014/main" id="{C6A58B96-2687-40B9-B1B3-DC5A703AB29C}"/>
                </a:ext>
              </a:extLst>
            </p:cNvPr>
            <p:cNvSpPr/>
            <p:nvPr/>
          </p:nvSpPr>
          <p:spPr bwMode="auto">
            <a:xfrm>
              <a:off x="5911308" y="2291531"/>
              <a:ext cx="1480468" cy="853102"/>
            </a:xfrm>
            <a:custGeom>
              <a:avLst/>
              <a:gdLst>
                <a:gd name="T0" fmla="*/ 220 w 242"/>
                <a:gd name="T1" fmla="*/ 54 h 140"/>
                <a:gd name="T2" fmla="*/ 220 w 242"/>
                <a:gd name="T3" fmla="*/ 99 h 140"/>
                <a:gd name="T4" fmla="*/ 172 w 242"/>
                <a:gd name="T5" fmla="*/ 127 h 140"/>
                <a:gd name="T6" fmla="*/ 86 w 242"/>
                <a:gd name="T7" fmla="*/ 127 h 140"/>
                <a:gd name="T8" fmla="*/ 24 w 242"/>
                <a:gd name="T9" fmla="*/ 91 h 140"/>
                <a:gd name="T10" fmla="*/ 23 w 242"/>
                <a:gd name="T11" fmla="*/ 41 h 140"/>
                <a:gd name="T12" fmla="*/ 71 w 242"/>
                <a:gd name="T13" fmla="*/ 13 h 140"/>
                <a:gd name="T14" fmla="*/ 149 w 242"/>
                <a:gd name="T15" fmla="*/ 13 h 140"/>
                <a:gd name="T16" fmla="*/ 220 w 242"/>
                <a:gd name="T17" fmla="*/ 5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140">
                  <a:moveTo>
                    <a:pt x="220" y="54"/>
                  </a:moveTo>
                  <a:cubicBezTo>
                    <a:pt x="241" y="66"/>
                    <a:pt x="242" y="86"/>
                    <a:pt x="220" y="99"/>
                  </a:cubicBezTo>
                  <a:cubicBezTo>
                    <a:pt x="172" y="127"/>
                    <a:pt x="172" y="127"/>
                    <a:pt x="172" y="127"/>
                  </a:cubicBezTo>
                  <a:cubicBezTo>
                    <a:pt x="149" y="140"/>
                    <a:pt x="110" y="140"/>
                    <a:pt x="86" y="127"/>
                  </a:cubicBezTo>
                  <a:cubicBezTo>
                    <a:pt x="24" y="91"/>
                    <a:pt x="24" y="91"/>
                    <a:pt x="24" y="91"/>
                  </a:cubicBezTo>
                  <a:cubicBezTo>
                    <a:pt x="0" y="77"/>
                    <a:pt x="0" y="54"/>
                    <a:pt x="23" y="41"/>
                  </a:cubicBezTo>
                  <a:cubicBezTo>
                    <a:pt x="71" y="13"/>
                    <a:pt x="71" y="13"/>
                    <a:pt x="71" y="13"/>
                  </a:cubicBezTo>
                  <a:cubicBezTo>
                    <a:pt x="93" y="0"/>
                    <a:pt x="127" y="0"/>
                    <a:pt x="149" y="13"/>
                  </a:cubicBezTo>
                  <a:lnTo>
                    <a:pt x="220" y="54"/>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Sḷïḋè">
              <a:extLst>
                <a:ext uri="{FF2B5EF4-FFF2-40B4-BE49-F238E27FC236}">
                  <a16:creationId xmlns:a16="http://schemas.microsoft.com/office/drawing/2014/main" id="{21964CDB-DC05-482A-B7FB-6E9E8CAB0B0A}"/>
                </a:ext>
              </a:extLst>
            </p:cNvPr>
            <p:cNvSpPr/>
            <p:nvPr/>
          </p:nvSpPr>
          <p:spPr bwMode="auto">
            <a:xfrm>
              <a:off x="7594057" y="3291214"/>
              <a:ext cx="93812" cy="2043339"/>
            </a:xfrm>
            <a:custGeom>
              <a:avLst/>
              <a:gdLst>
                <a:gd name="T0" fmla="*/ 32 w 32"/>
                <a:gd name="T1" fmla="*/ 0 h 697"/>
                <a:gd name="T2" fmla="*/ 30 w 32"/>
                <a:gd name="T3" fmla="*/ 680 h 697"/>
                <a:gd name="T4" fmla="*/ 0 w 32"/>
                <a:gd name="T5" fmla="*/ 697 h 697"/>
                <a:gd name="T6" fmla="*/ 2 w 32"/>
                <a:gd name="T7" fmla="*/ 19 h 697"/>
                <a:gd name="T8" fmla="*/ 32 w 32"/>
                <a:gd name="T9" fmla="*/ 0 h 697"/>
              </a:gdLst>
              <a:ahLst/>
              <a:cxnLst>
                <a:cxn ang="0">
                  <a:pos x="T0" y="T1"/>
                </a:cxn>
                <a:cxn ang="0">
                  <a:pos x="T2" y="T3"/>
                </a:cxn>
                <a:cxn ang="0">
                  <a:pos x="T4" y="T5"/>
                </a:cxn>
                <a:cxn ang="0">
                  <a:pos x="T6" y="T7"/>
                </a:cxn>
                <a:cxn ang="0">
                  <a:pos x="T8" y="T9"/>
                </a:cxn>
              </a:cxnLst>
              <a:rect l="0" t="0" r="r" b="b"/>
              <a:pathLst>
                <a:path w="32" h="697">
                  <a:moveTo>
                    <a:pt x="32" y="0"/>
                  </a:moveTo>
                  <a:lnTo>
                    <a:pt x="30" y="680"/>
                  </a:lnTo>
                  <a:lnTo>
                    <a:pt x="0" y="697"/>
                  </a:lnTo>
                  <a:lnTo>
                    <a:pt x="2" y="19"/>
                  </a:lnTo>
                  <a:lnTo>
                    <a:pt x="32"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šļïďé">
              <a:extLst>
                <a:ext uri="{FF2B5EF4-FFF2-40B4-BE49-F238E27FC236}">
                  <a16:creationId xmlns:a16="http://schemas.microsoft.com/office/drawing/2014/main" id="{86E36435-0498-46A3-B1B3-C09EAD5E4443}"/>
                </a:ext>
              </a:extLst>
            </p:cNvPr>
            <p:cNvSpPr/>
            <p:nvPr/>
          </p:nvSpPr>
          <p:spPr bwMode="auto">
            <a:xfrm>
              <a:off x="7503176" y="3291214"/>
              <a:ext cx="96744" cy="2043339"/>
            </a:xfrm>
            <a:custGeom>
              <a:avLst/>
              <a:gdLst>
                <a:gd name="T0" fmla="*/ 33 w 33"/>
                <a:gd name="T1" fmla="*/ 19 h 697"/>
                <a:gd name="T2" fmla="*/ 31 w 33"/>
                <a:gd name="T3" fmla="*/ 697 h 697"/>
                <a:gd name="T4" fmla="*/ 0 w 33"/>
                <a:gd name="T5" fmla="*/ 680 h 697"/>
                <a:gd name="T6" fmla="*/ 2 w 33"/>
                <a:gd name="T7" fmla="*/ 0 h 697"/>
                <a:gd name="T8" fmla="*/ 33 w 33"/>
                <a:gd name="T9" fmla="*/ 19 h 697"/>
              </a:gdLst>
              <a:ahLst/>
              <a:cxnLst>
                <a:cxn ang="0">
                  <a:pos x="T0" y="T1"/>
                </a:cxn>
                <a:cxn ang="0">
                  <a:pos x="T2" y="T3"/>
                </a:cxn>
                <a:cxn ang="0">
                  <a:pos x="T4" y="T5"/>
                </a:cxn>
                <a:cxn ang="0">
                  <a:pos x="T6" y="T7"/>
                </a:cxn>
                <a:cxn ang="0">
                  <a:pos x="T8" y="T9"/>
                </a:cxn>
              </a:cxnLst>
              <a:rect l="0" t="0" r="r" b="b"/>
              <a:pathLst>
                <a:path w="33" h="697">
                  <a:moveTo>
                    <a:pt x="33" y="19"/>
                  </a:moveTo>
                  <a:lnTo>
                    <a:pt x="31" y="697"/>
                  </a:lnTo>
                  <a:lnTo>
                    <a:pt x="0" y="680"/>
                  </a:lnTo>
                  <a:lnTo>
                    <a:pt x="2" y="0"/>
                  </a:lnTo>
                  <a:lnTo>
                    <a:pt x="33" y="19"/>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ṩḷïde">
              <a:extLst>
                <a:ext uri="{FF2B5EF4-FFF2-40B4-BE49-F238E27FC236}">
                  <a16:creationId xmlns:a16="http://schemas.microsoft.com/office/drawing/2014/main" id="{88163257-C8E4-4EBE-A83A-6E51FF4B2B61}"/>
                </a:ext>
              </a:extLst>
            </p:cNvPr>
            <p:cNvSpPr/>
            <p:nvPr/>
          </p:nvSpPr>
          <p:spPr bwMode="auto">
            <a:xfrm>
              <a:off x="6383298" y="3865811"/>
              <a:ext cx="178830" cy="102608"/>
            </a:xfrm>
            <a:custGeom>
              <a:avLst/>
              <a:gdLst>
                <a:gd name="T0" fmla="*/ 61 w 61"/>
                <a:gd name="T1" fmla="*/ 18 h 35"/>
                <a:gd name="T2" fmla="*/ 31 w 61"/>
                <a:gd name="T3" fmla="*/ 35 h 35"/>
                <a:gd name="T4" fmla="*/ 0 w 61"/>
                <a:gd name="T5" fmla="*/ 18 h 35"/>
                <a:gd name="T6" fmla="*/ 31 w 61"/>
                <a:gd name="T7" fmla="*/ 0 h 35"/>
                <a:gd name="T8" fmla="*/ 61 w 61"/>
                <a:gd name="T9" fmla="*/ 18 h 35"/>
              </a:gdLst>
              <a:ahLst/>
              <a:cxnLst>
                <a:cxn ang="0">
                  <a:pos x="T0" y="T1"/>
                </a:cxn>
                <a:cxn ang="0">
                  <a:pos x="T2" y="T3"/>
                </a:cxn>
                <a:cxn ang="0">
                  <a:pos x="T4" y="T5"/>
                </a:cxn>
                <a:cxn ang="0">
                  <a:pos x="T6" y="T7"/>
                </a:cxn>
                <a:cxn ang="0">
                  <a:pos x="T8" y="T9"/>
                </a:cxn>
              </a:cxnLst>
              <a:rect l="0" t="0" r="r" b="b"/>
              <a:pathLst>
                <a:path w="61" h="35">
                  <a:moveTo>
                    <a:pt x="61" y="18"/>
                  </a:moveTo>
                  <a:lnTo>
                    <a:pt x="31" y="35"/>
                  </a:lnTo>
                  <a:lnTo>
                    <a:pt x="0" y="18"/>
                  </a:lnTo>
                  <a:lnTo>
                    <a:pt x="31" y="0"/>
                  </a:lnTo>
                  <a:lnTo>
                    <a:pt x="61" y="18"/>
                  </a:lnTo>
                  <a:close/>
                </a:path>
              </a:pathLst>
            </a:custGeom>
            <a:solidFill>
              <a:srgbClr val="DCDA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sḻiḓe">
              <a:extLst>
                <a:ext uri="{FF2B5EF4-FFF2-40B4-BE49-F238E27FC236}">
                  <a16:creationId xmlns:a16="http://schemas.microsoft.com/office/drawing/2014/main" id="{8F3E9599-7E34-4CD0-9B18-A11C28D35173}"/>
                </a:ext>
              </a:extLst>
            </p:cNvPr>
            <p:cNvSpPr/>
            <p:nvPr/>
          </p:nvSpPr>
          <p:spPr bwMode="auto">
            <a:xfrm>
              <a:off x="6468316" y="3918580"/>
              <a:ext cx="93812" cy="2037476"/>
            </a:xfrm>
            <a:custGeom>
              <a:avLst/>
              <a:gdLst>
                <a:gd name="T0" fmla="*/ 32 w 32"/>
                <a:gd name="T1" fmla="*/ 0 h 695"/>
                <a:gd name="T2" fmla="*/ 30 w 32"/>
                <a:gd name="T3" fmla="*/ 679 h 695"/>
                <a:gd name="T4" fmla="*/ 0 w 32"/>
                <a:gd name="T5" fmla="*/ 695 h 695"/>
                <a:gd name="T6" fmla="*/ 2 w 32"/>
                <a:gd name="T7" fmla="*/ 17 h 695"/>
                <a:gd name="T8" fmla="*/ 32 w 32"/>
                <a:gd name="T9" fmla="*/ 0 h 695"/>
              </a:gdLst>
              <a:ahLst/>
              <a:cxnLst>
                <a:cxn ang="0">
                  <a:pos x="T0" y="T1"/>
                </a:cxn>
                <a:cxn ang="0">
                  <a:pos x="T2" y="T3"/>
                </a:cxn>
                <a:cxn ang="0">
                  <a:pos x="T4" y="T5"/>
                </a:cxn>
                <a:cxn ang="0">
                  <a:pos x="T6" y="T7"/>
                </a:cxn>
                <a:cxn ang="0">
                  <a:pos x="T8" y="T9"/>
                </a:cxn>
              </a:cxnLst>
              <a:rect l="0" t="0" r="r" b="b"/>
              <a:pathLst>
                <a:path w="32" h="695">
                  <a:moveTo>
                    <a:pt x="32" y="0"/>
                  </a:moveTo>
                  <a:lnTo>
                    <a:pt x="30" y="679"/>
                  </a:lnTo>
                  <a:lnTo>
                    <a:pt x="0" y="695"/>
                  </a:lnTo>
                  <a:lnTo>
                    <a:pt x="2" y="17"/>
                  </a:lnTo>
                  <a:lnTo>
                    <a:pt x="32"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ŝļïḓê">
              <a:extLst>
                <a:ext uri="{FF2B5EF4-FFF2-40B4-BE49-F238E27FC236}">
                  <a16:creationId xmlns:a16="http://schemas.microsoft.com/office/drawing/2014/main" id="{2954C452-D008-44D5-9410-5DA9AEF2BD32}"/>
                </a:ext>
              </a:extLst>
            </p:cNvPr>
            <p:cNvSpPr/>
            <p:nvPr/>
          </p:nvSpPr>
          <p:spPr bwMode="auto">
            <a:xfrm>
              <a:off x="6377434" y="3918580"/>
              <a:ext cx="96744" cy="2037476"/>
            </a:xfrm>
            <a:custGeom>
              <a:avLst/>
              <a:gdLst>
                <a:gd name="T0" fmla="*/ 33 w 33"/>
                <a:gd name="T1" fmla="*/ 17 h 695"/>
                <a:gd name="T2" fmla="*/ 31 w 33"/>
                <a:gd name="T3" fmla="*/ 695 h 695"/>
                <a:gd name="T4" fmla="*/ 0 w 33"/>
                <a:gd name="T5" fmla="*/ 679 h 695"/>
                <a:gd name="T6" fmla="*/ 2 w 33"/>
                <a:gd name="T7" fmla="*/ 0 h 695"/>
                <a:gd name="T8" fmla="*/ 33 w 33"/>
                <a:gd name="T9" fmla="*/ 17 h 695"/>
              </a:gdLst>
              <a:ahLst/>
              <a:cxnLst>
                <a:cxn ang="0">
                  <a:pos x="T0" y="T1"/>
                </a:cxn>
                <a:cxn ang="0">
                  <a:pos x="T2" y="T3"/>
                </a:cxn>
                <a:cxn ang="0">
                  <a:pos x="T4" y="T5"/>
                </a:cxn>
                <a:cxn ang="0">
                  <a:pos x="T6" y="T7"/>
                </a:cxn>
                <a:cxn ang="0">
                  <a:pos x="T8" y="T9"/>
                </a:cxn>
              </a:cxnLst>
              <a:rect l="0" t="0" r="r" b="b"/>
              <a:pathLst>
                <a:path w="33" h="695">
                  <a:moveTo>
                    <a:pt x="33" y="17"/>
                  </a:moveTo>
                  <a:lnTo>
                    <a:pt x="31" y="695"/>
                  </a:lnTo>
                  <a:lnTo>
                    <a:pt x="0" y="679"/>
                  </a:lnTo>
                  <a:lnTo>
                    <a:pt x="2" y="0"/>
                  </a:lnTo>
                  <a:lnTo>
                    <a:pt x="33" y="17"/>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1ïḋé">
              <a:extLst>
                <a:ext uri="{FF2B5EF4-FFF2-40B4-BE49-F238E27FC236}">
                  <a16:creationId xmlns:a16="http://schemas.microsoft.com/office/drawing/2014/main" id="{CCFD5431-7D72-4029-B2DB-17F2BF3E48F2}"/>
                </a:ext>
              </a:extLst>
            </p:cNvPr>
            <p:cNvSpPr/>
            <p:nvPr/>
          </p:nvSpPr>
          <p:spPr bwMode="auto">
            <a:xfrm>
              <a:off x="4548104" y="2845608"/>
              <a:ext cx="96744" cy="2043339"/>
            </a:xfrm>
            <a:custGeom>
              <a:avLst/>
              <a:gdLst>
                <a:gd name="T0" fmla="*/ 33 w 33"/>
                <a:gd name="T1" fmla="*/ 0 h 697"/>
                <a:gd name="T2" fmla="*/ 31 w 33"/>
                <a:gd name="T3" fmla="*/ 678 h 697"/>
                <a:gd name="T4" fmla="*/ 0 w 33"/>
                <a:gd name="T5" fmla="*/ 697 h 697"/>
                <a:gd name="T6" fmla="*/ 2 w 33"/>
                <a:gd name="T7" fmla="*/ 19 h 697"/>
                <a:gd name="T8" fmla="*/ 33 w 33"/>
                <a:gd name="T9" fmla="*/ 0 h 697"/>
              </a:gdLst>
              <a:ahLst/>
              <a:cxnLst>
                <a:cxn ang="0">
                  <a:pos x="T0" y="T1"/>
                </a:cxn>
                <a:cxn ang="0">
                  <a:pos x="T2" y="T3"/>
                </a:cxn>
                <a:cxn ang="0">
                  <a:pos x="T4" y="T5"/>
                </a:cxn>
                <a:cxn ang="0">
                  <a:pos x="T6" y="T7"/>
                </a:cxn>
                <a:cxn ang="0">
                  <a:pos x="T8" y="T9"/>
                </a:cxn>
              </a:cxnLst>
              <a:rect l="0" t="0" r="r" b="b"/>
              <a:pathLst>
                <a:path w="33" h="697">
                  <a:moveTo>
                    <a:pt x="33" y="0"/>
                  </a:moveTo>
                  <a:lnTo>
                    <a:pt x="31" y="678"/>
                  </a:lnTo>
                  <a:lnTo>
                    <a:pt x="0" y="697"/>
                  </a:lnTo>
                  <a:lnTo>
                    <a:pt x="2" y="19"/>
                  </a:lnTo>
                  <a:lnTo>
                    <a:pt x="33"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ṣḷiďe">
              <a:extLst>
                <a:ext uri="{FF2B5EF4-FFF2-40B4-BE49-F238E27FC236}">
                  <a16:creationId xmlns:a16="http://schemas.microsoft.com/office/drawing/2014/main" id="{E29D42A2-7355-4247-9469-92DAFEEBED12}"/>
                </a:ext>
              </a:extLst>
            </p:cNvPr>
            <p:cNvSpPr/>
            <p:nvPr/>
          </p:nvSpPr>
          <p:spPr bwMode="auto">
            <a:xfrm>
              <a:off x="4463088" y="2845608"/>
              <a:ext cx="90881" cy="2043339"/>
            </a:xfrm>
            <a:custGeom>
              <a:avLst/>
              <a:gdLst>
                <a:gd name="T0" fmla="*/ 31 w 31"/>
                <a:gd name="T1" fmla="*/ 19 h 697"/>
                <a:gd name="T2" fmla="*/ 29 w 31"/>
                <a:gd name="T3" fmla="*/ 697 h 697"/>
                <a:gd name="T4" fmla="*/ 0 w 31"/>
                <a:gd name="T5" fmla="*/ 678 h 697"/>
                <a:gd name="T6" fmla="*/ 2 w 31"/>
                <a:gd name="T7" fmla="*/ 0 h 697"/>
                <a:gd name="T8" fmla="*/ 31 w 31"/>
                <a:gd name="T9" fmla="*/ 19 h 697"/>
              </a:gdLst>
              <a:ahLst/>
              <a:cxnLst>
                <a:cxn ang="0">
                  <a:pos x="T0" y="T1"/>
                </a:cxn>
                <a:cxn ang="0">
                  <a:pos x="T2" y="T3"/>
                </a:cxn>
                <a:cxn ang="0">
                  <a:pos x="T4" y="T5"/>
                </a:cxn>
                <a:cxn ang="0">
                  <a:pos x="T6" y="T7"/>
                </a:cxn>
                <a:cxn ang="0">
                  <a:pos x="T8" y="T9"/>
                </a:cxn>
              </a:cxnLst>
              <a:rect l="0" t="0" r="r" b="b"/>
              <a:pathLst>
                <a:path w="31" h="697">
                  <a:moveTo>
                    <a:pt x="31" y="19"/>
                  </a:moveTo>
                  <a:lnTo>
                    <a:pt x="29" y="697"/>
                  </a:lnTo>
                  <a:lnTo>
                    <a:pt x="0" y="678"/>
                  </a:lnTo>
                  <a:lnTo>
                    <a:pt x="2" y="0"/>
                  </a:lnTo>
                  <a:lnTo>
                    <a:pt x="31" y="19"/>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ş1ïďé">
              <a:extLst>
                <a:ext uri="{FF2B5EF4-FFF2-40B4-BE49-F238E27FC236}">
                  <a16:creationId xmlns:a16="http://schemas.microsoft.com/office/drawing/2014/main" id="{8F1A2CD9-4BFD-4EA7-B474-D317EA6695CF}"/>
                </a:ext>
              </a:extLst>
            </p:cNvPr>
            <p:cNvSpPr/>
            <p:nvPr/>
          </p:nvSpPr>
          <p:spPr bwMode="auto">
            <a:xfrm>
              <a:off x="5703162" y="2200652"/>
              <a:ext cx="99675" cy="2043339"/>
            </a:xfrm>
            <a:custGeom>
              <a:avLst/>
              <a:gdLst>
                <a:gd name="T0" fmla="*/ 34 w 34"/>
                <a:gd name="T1" fmla="*/ 0 h 697"/>
                <a:gd name="T2" fmla="*/ 32 w 34"/>
                <a:gd name="T3" fmla="*/ 678 h 697"/>
                <a:gd name="T4" fmla="*/ 0 w 34"/>
                <a:gd name="T5" fmla="*/ 697 h 697"/>
                <a:gd name="T6" fmla="*/ 2 w 34"/>
                <a:gd name="T7" fmla="*/ 18 h 697"/>
                <a:gd name="T8" fmla="*/ 34 w 34"/>
                <a:gd name="T9" fmla="*/ 0 h 697"/>
              </a:gdLst>
              <a:ahLst/>
              <a:cxnLst>
                <a:cxn ang="0">
                  <a:pos x="T0" y="T1"/>
                </a:cxn>
                <a:cxn ang="0">
                  <a:pos x="T2" y="T3"/>
                </a:cxn>
                <a:cxn ang="0">
                  <a:pos x="T4" y="T5"/>
                </a:cxn>
                <a:cxn ang="0">
                  <a:pos x="T6" y="T7"/>
                </a:cxn>
                <a:cxn ang="0">
                  <a:pos x="T8" y="T9"/>
                </a:cxn>
              </a:cxnLst>
              <a:rect l="0" t="0" r="r" b="b"/>
              <a:pathLst>
                <a:path w="34" h="697">
                  <a:moveTo>
                    <a:pt x="34" y="0"/>
                  </a:moveTo>
                  <a:lnTo>
                    <a:pt x="32" y="678"/>
                  </a:lnTo>
                  <a:lnTo>
                    <a:pt x="0" y="697"/>
                  </a:lnTo>
                  <a:lnTo>
                    <a:pt x="2" y="18"/>
                  </a:lnTo>
                  <a:lnTo>
                    <a:pt x="34"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ş1îďê">
              <a:extLst>
                <a:ext uri="{FF2B5EF4-FFF2-40B4-BE49-F238E27FC236}">
                  <a16:creationId xmlns:a16="http://schemas.microsoft.com/office/drawing/2014/main" id="{A4A36088-E301-48A1-BB07-DA242E3BCD4B}"/>
                </a:ext>
              </a:extLst>
            </p:cNvPr>
            <p:cNvSpPr/>
            <p:nvPr/>
          </p:nvSpPr>
          <p:spPr bwMode="auto">
            <a:xfrm>
              <a:off x="5618146" y="2200652"/>
              <a:ext cx="90881" cy="2043339"/>
            </a:xfrm>
            <a:custGeom>
              <a:avLst/>
              <a:gdLst>
                <a:gd name="T0" fmla="*/ 31 w 31"/>
                <a:gd name="T1" fmla="*/ 18 h 697"/>
                <a:gd name="T2" fmla="*/ 29 w 31"/>
                <a:gd name="T3" fmla="*/ 697 h 697"/>
                <a:gd name="T4" fmla="*/ 0 w 31"/>
                <a:gd name="T5" fmla="*/ 678 h 697"/>
                <a:gd name="T6" fmla="*/ 2 w 31"/>
                <a:gd name="T7" fmla="*/ 0 h 697"/>
                <a:gd name="T8" fmla="*/ 31 w 31"/>
                <a:gd name="T9" fmla="*/ 18 h 697"/>
              </a:gdLst>
              <a:ahLst/>
              <a:cxnLst>
                <a:cxn ang="0">
                  <a:pos x="T0" y="T1"/>
                </a:cxn>
                <a:cxn ang="0">
                  <a:pos x="T2" y="T3"/>
                </a:cxn>
                <a:cxn ang="0">
                  <a:pos x="T4" y="T5"/>
                </a:cxn>
                <a:cxn ang="0">
                  <a:pos x="T6" y="T7"/>
                </a:cxn>
                <a:cxn ang="0">
                  <a:pos x="T8" y="T9"/>
                </a:cxn>
              </a:cxnLst>
              <a:rect l="0" t="0" r="r" b="b"/>
              <a:pathLst>
                <a:path w="31" h="697">
                  <a:moveTo>
                    <a:pt x="31" y="18"/>
                  </a:moveTo>
                  <a:lnTo>
                    <a:pt x="29" y="697"/>
                  </a:lnTo>
                  <a:lnTo>
                    <a:pt x="0" y="678"/>
                  </a:lnTo>
                  <a:lnTo>
                    <a:pt x="2" y="0"/>
                  </a:lnTo>
                  <a:lnTo>
                    <a:pt x="31" y="18"/>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ïSlîḋé">
              <a:extLst>
                <a:ext uri="{FF2B5EF4-FFF2-40B4-BE49-F238E27FC236}">
                  <a16:creationId xmlns:a16="http://schemas.microsoft.com/office/drawing/2014/main" id="{740704CE-3CF8-4D8D-A0BB-AB6BC81A4F7A}"/>
                </a:ext>
              </a:extLst>
            </p:cNvPr>
            <p:cNvSpPr/>
            <p:nvPr/>
          </p:nvSpPr>
          <p:spPr bwMode="auto">
            <a:xfrm>
              <a:off x="5685572" y="1022141"/>
              <a:ext cx="905871" cy="1122811"/>
            </a:xfrm>
            <a:custGeom>
              <a:avLst/>
              <a:gdLst>
                <a:gd name="T0" fmla="*/ 123 w 148"/>
                <a:gd name="T1" fmla="*/ 184 h 184"/>
                <a:gd name="T2" fmla="*/ 110 w 148"/>
                <a:gd name="T3" fmla="*/ 174 h 184"/>
                <a:gd name="T4" fmla="*/ 24 w 148"/>
                <a:gd name="T5" fmla="*/ 66 h 184"/>
                <a:gd name="T6" fmla="*/ 0 w 148"/>
                <a:gd name="T7" fmla="*/ 18 h 184"/>
                <a:gd name="T8" fmla="*/ 36 w 148"/>
                <a:gd name="T9" fmla="*/ 0 h 184"/>
                <a:gd name="T10" fmla="*/ 60 w 148"/>
                <a:gd name="T11" fmla="*/ 49 h 184"/>
                <a:gd name="T12" fmla="*/ 135 w 148"/>
                <a:gd name="T13" fmla="*/ 142 h 184"/>
                <a:gd name="T14" fmla="*/ 148 w 148"/>
                <a:gd name="T15" fmla="*/ 152 h 184"/>
                <a:gd name="T16" fmla="*/ 123 w 148"/>
                <a:gd name="T1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84">
                  <a:moveTo>
                    <a:pt x="123" y="184"/>
                  </a:moveTo>
                  <a:cubicBezTo>
                    <a:pt x="110" y="174"/>
                    <a:pt x="110" y="174"/>
                    <a:pt x="110" y="174"/>
                  </a:cubicBezTo>
                  <a:cubicBezTo>
                    <a:pt x="74" y="144"/>
                    <a:pt x="45" y="108"/>
                    <a:pt x="24" y="66"/>
                  </a:cubicBezTo>
                  <a:cubicBezTo>
                    <a:pt x="0" y="18"/>
                    <a:pt x="0" y="18"/>
                    <a:pt x="0" y="18"/>
                  </a:cubicBezTo>
                  <a:cubicBezTo>
                    <a:pt x="36" y="0"/>
                    <a:pt x="36" y="0"/>
                    <a:pt x="36" y="0"/>
                  </a:cubicBezTo>
                  <a:cubicBezTo>
                    <a:pt x="60" y="49"/>
                    <a:pt x="60" y="49"/>
                    <a:pt x="60" y="49"/>
                  </a:cubicBezTo>
                  <a:cubicBezTo>
                    <a:pt x="78" y="85"/>
                    <a:pt x="103" y="117"/>
                    <a:pt x="135" y="142"/>
                  </a:cubicBezTo>
                  <a:cubicBezTo>
                    <a:pt x="148" y="152"/>
                    <a:pt x="148" y="152"/>
                    <a:pt x="148" y="152"/>
                  </a:cubicBezTo>
                  <a:lnTo>
                    <a:pt x="123" y="184"/>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îṧlîḑé">
              <a:extLst>
                <a:ext uri="{FF2B5EF4-FFF2-40B4-BE49-F238E27FC236}">
                  <a16:creationId xmlns:a16="http://schemas.microsoft.com/office/drawing/2014/main" id="{DA8CD5F2-B8E6-40D1-980D-5D179EDE18B8}"/>
                </a:ext>
              </a:extLst>
            </p:cNvPr>
            <p:cNvSpPr/>
            <p:nvPr/>
          </p:nvSpPr>
          <p:spPr bwMode="auto">
            <a:xfrm>
              <a:off x="5594693" y="4311417"/>
              <a:ext cx="410427" cy="369384"/>
            </a:xfrm>
            <a:custGeom>
              <a:avLst/>
              <a:gdLst>
                <a:gd name="T0" fmla="*/ 56 w 67"/>
                <a:gd name="T1" fmla="*/ 0 h 61"/>
                <a:gd name="T2" fmla="*/ 65 w 67"/>
                <a:gd name="T3" fmla="*/ 17 h 61"/>
                <a:gd name="T4" fmla="*/ 64 w 67"/>
                <a:gd name="T5" fmla="*/ 27 h 61"/>
                <a:gd name="T6" fmla="*/ 48 w 67"/>
                <a:gd name="T7" fmla="*/ 35 h 61"/>
                <a:gd name="T8" fmla="*/ 26 w 67"/>
                <a:gd name="T9" fmla="*/ 52 h 61"/>
                <a:gd name="T10" fmla="*/ 3 w 67"/>
                <a:gd name="T11" fmla="*/ 54 h 61"/>
                <a:gd name="T12" fmla="*/ 38 w 67"/>
                <a:gd name="T13" fmla="*/ 7 h 61"/>
                <a:gd name="T14" fmla="*/ 56 w 67"/>
                <a:gd name="T15" fmla="*/ 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1">
                  <a:moveTo>
                    <a:pt x="56" y="0"/>
                  </a:moveTo>
                  <a:cubicBezTo>
                    <a:pt x="56" y="0"/>
                    <a:pt x="64" y="10"/>
                    <a:pt x="65" y="17"/>
                  </a:cubicBezTo>
                  <a:cubicBezTo>
                    <a:pt x="67" y="24"/>
                    <a:pt x="64" y="27"/>
                    <a:pt x="64" y="27"/>
                  </a:cubicBezTo>
                  <a:cubicBezTo>
                    <a:pt x="64" y="27"/>
                    <a:pt x="52" y="34"/>
                    <a:pt x="48" y="35"/>
                  </a:cubicBezTo>
                  <a:cubicBezTo>
                    <a:pt x="45" y="36"/>
                    <a:pt x="35" y="49"/>
                    <a:pt x="26" y="52"/>
                  </a:cubicBezTo>
                  <a:cubicBezTo>
                    <a:pt x="17" y="55"/>
                    <a:pt x="6" y="61"/>
                    <a:pt x="3" y="54"/>
                  </a:cubicBezTo>
                  <a:cubicBezTo>
                    <a:pt x="0" y="47"/>
                    <a:pt x="38" y="7"/>
                    <a:pt x="38" y="7"/>
                  </a:cubicBezTo>
                  <a:lnTo>
                    <a:pt x="56"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ŝlíḑè">
              <a:extLst>
                <a:ext uri="{FF2B5EF4-FFF2-40B4-BE49-F238E27FC236}">
                  <a16:creationId xmlns:a16="http://schemas.microsoft.com/office/drawing/2014/main" id="{8DB9C23A-491F-44AE-8C89-EF8EDF7DFB08}"/>
                </a:ext>
              </a:extLst>
            </p:cNvPr>
            <p:cNvSpPr/>
            <p:nvPr/>
          </p:nvSpPr>
          <p:spPr bwMode="auto">
            <a:xfrm>
              <a:off x="6585580" y="4229332"/>
              <a:ext cx="208146" cy="483718"/>
            </a:xfrm>
            <a:custGeom>
              <a:avLst/>
              <a:gdLst>
                <a:gd name="T0" fmla="*/ 22 w 34"/>
                <a:gd name="T1" fmla="*/ 0 h 79"/>
                <a:gd name="T2" fmla="*/ 14 w 34"/>
                <a:gd name="T3" fmla="*/ 8 h 79"/>
                <a:gd name="T4" fmla="*/ 0 w 34"/>
                <a:gd name="T5" fmla="*/ 0 h 79"/>
                <a:gd name="T6" fmla="*/ 2 w 34"/>
                <a:gd name="T7" fmla="*/ 28 h 79"/>
                <a:gd name="T8" fmla="*/ 19 w 34"/>
                <a:gd name="T9" fmla="*/ 75 h 79"/>
                <a:gd name="T10" fmla="*/ 34 w 34"/>
                <a:gd name="T11" fmla="*/ 56 h 79"/>
                <a:gd name="T12" fmla="*/ 22 w 3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22" y="0"/>
                  </a:moveTo>
                  <a:cubicBezTo>
                    <a:pt x="22" y="0"/>
                    <a:pt x="21" y="8"/>
                    <a:pt x="14" y="8"/>
                  </a:cubicBezTo>
                  <a:cubicBezTo>
                    <a:pt x="7" y="7"/>
                    <a:pt x="0" y="0"/>
                    <a:pt x="0" y="0"/>
                  </a:cubicBezTo>
                  <a:cubicBezTo>
                    <a:pt x="2" y="28"/>
                    <a:pt x="2" y="28"/>
                    <a:pt x="2" y="28"/>
                  </a:cubicBezTo>
                  <a:cubicBezTo>
                    <a:pt x="2" y="28"/>
                    <a:pt x="6" y="71"/>
                    <a:pt x="19" y="75"/>
                  </a:cubicBezTo>
                  <a:cubicBezTo>
                    <a:pt x="31" y="79"/>
                    <a:pt x="34" y="56"/>
                    <a:pt x="34" y="56"/>
                  </a:cubicBezTo>
                  <a:lnTo>
                    <a:pt x="22"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slïdê">
              <a:extLst>
                <a:ext uri="{FF2B5EF4-FFF2-40B4-BE49-F238E27FC236}">
                  <a16:creationId xmlns:a16="http://schemas.microsoft.com/office/drawing/2014/main" id="{0DDC61EB-FC3C-48A1-A5ED-83C15CD96F63}"/>
                </a:ext>
              </a:extLst>
            </p:cNvPr>
            <p:cNvSpPr/>
            <p:nvPr/>
          </p:nvSpPr>
          <p:spPr bwMode="auto">
            <a:xfrm>
              <a:off x="6304145" y="3024436"/>
              <a:ext cx="820853" cy="1339751"/>
            </a:xfrm>
            <a:custGeom>
              <a:avLst/>
              <a:gdLst>
                <a:gd name="T0" fmla="*/ 56 w 134"/>
                <a:gd name="T1" fmla="*/ 220 h 220"/>
                <a:gd name="T2" fmla="*/ 67 w 134"/>
                <a:gd name="T3" fmla="*/ 217 h 220"/>
                <a:gd name="T4" fmla="*/ 76 w 134"/>
                <a:gd name="T5" fmla="*/ 186 h 220"/>
                <a:gd name="T6" fmla="*/ 48 w 134"/>
                <a:gd name="T7" fmla="*/ 98 h 220"/>
                <a:gd name="T8" fmla="*/ 116 w 134"/>
                <a:gd name="T9" fmla="*/ 47 h 220"/>
                <a:gd name="T10" fmla="*/ 129 w 134"/>
                <a:gd name="T11" fmla="*/ 17 h 220"/>
                <a:gd name="T12" fmla="*/ 99 w 134"/>
                <a:gd name="T13" fmla="*/ 5 h 220"/>
                <a:gd name="T14" fmla="*/ 2 w 134"/>
                <a:gd name="T15" fmla="*/ 96 h 220"/>
                <a:gd name="T16" fmla="*/ 36 w 134"/>
                <a:gd name="T17" fmla="*/ 209 h 220"/>
                <a:gd name="T18" fmla="*/ 56 w 134"/>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220">
                  <a:moveTo>
                    <a:pt x="56" y="220"/>
                  </a:moveTo>
                  <a:cubicBezTo>
                    <a:pt x="60" y="220"/>
                    <a:pt x="64" y="219"/>
                    <a:pt x="67" y="217"/>
                  </a:cubicBezTo>
                  <a:cubicBezTo>
                    <a:pt x="78" y="211"/>
                    <a:pt x="82" y="197"/>
                    <a:pt x="76" y="186"/>
                  </a:cubicBezTo>
                  <a:cubicBezTo>
                    <a:pt x="68" y="172"/>
                    <a:pt x="47" y="128"/>
                    <a:pt x="48" y="98"/>
                  </a:cubicBezTo>
                  <a:cubicBezTo>
                    <a:pt x="49" y="84"/>
                    <a:pt x="85" y="60"/>
                    <a:pt x="116" y="47"/>
                  </a:cubicBezTo>
                  <a:cubicBezTo>
                    <a:pt x="128" y="42"/>
                    <a:pt x="134" y="29"/>
                    <a:pt x="129" y="17"/>
                  </a:cubicBezTo>
                  <a:cubicBezTo>
                    <a:pt x="124" y="6"/>
                    <a:pt x="111" y="0"/>
                    <a:pt x="99" y="5"/>
                  </a:cubicBezTo>
                  <a:cubicBezTo>
                    <a:pt x="84" y="11"/>
                    <a:pt x="5" y="45"/>
                    <a:pt x="2" y="96"/>
                  </a:cubicBezTo>
                  <a:cubicBezTo>
                    <a:pt x="0" y="144"/>
                    <a:pt x="32" y="202"/>
                    <a:pt x="36" y="209"/>
                  </a:cubicBezTo>
                  <a:cubicBezTo>
                    <a:pt x="40" y="216"/>
                    <a:pt x="48" y="220"/>
                    <a:pt x="56" y="220"/>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ṣḷidê">
              <a:extLst>
                <a:ext uri="{FF2B5EF4-FFF2-40B4-BE49-F238E27FC236}">
                  <a16:creationId xmlns:a16="http://schemas.microsoft.com/office/drawing/2014/main" id="{984EB45E-024C-4F57-9D31-34DAA345AE6A}"/>
                </a:ext>
              </a:extLst>
            </p:cNvPr>
            <p:cNvSpPr/>
            <p:nvPr/>
          </p:nvSpPr>
          <p:spPr bwMode="auto">
            <a:xfrm>
              <a:off x="6321735" y="1784362"/>
              <a:ext cx="894145" cy="1500989"/>
            </a:xfrm>
            <a:custGeom>
              <a:avLst/>
              <a:gdLst>
                <a:gd name="T0" fmla="*/ 11 w 146"/>
                <a:gd name="T1" fmla="*/ 69 h 246"/>
                <a:gd name="T2" fmla="*/ 22 w 146"/>
                <a:gd name="T3" fmla="*/ 194 h 246"/>
                <a:gd name="T4" fmla="*/ 121 w 146"/>
                <a:gd name="T5" fmla="*/ 230 h 246"/>
                <a:gd name="T6" fmla="*/ 146 w 146"/>
                <a:gd name="T7" fmla="*/ 198 h 246"/>
                <a:gd name="T8" fmla="*/ 145 w 146"/>
                <a:gd name="T9" fmla="*/ 187 h 246"/>
                <a:gd name="T10" fmla="*/ 130 w 146"/>
                <a:gd name="T11" fmla="*/ 82 h 246"/>
                <a:gd name="T12" fmla="*/ 77 w 146"/>
                <a:gd name="T13" fmla="*/ 20 h 246"/>
                <a:gd name="T14" fmla="*/ 11 w 146"/>
                <a:gd name="T15" fmla="*/ 69 h 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246">
                  <a:moveTo>
                    <a:pt x="11" y="69"/>
                  </a:moveTo>
                  <a:cubicBezTo>
                    <a:pt x="12" y="75"/>
                    <a:pt x="22" y="194"/>
                    <a:pt x="22" y="194"/>
                  </a:cubicBezTo>
                  <a:cubicBezTo>
                    <a:pt x="22" y="194"/>
                    <a:pt x="88" y="246"/>
                    <a:pt x="121" y="230"/>
                  </a:cubicBezTo>
                  <a:cubicBezTo>
                    <a:pt x="144" y="218"/>
                    <a:pt x="146" y="205"/>
                    <a:pt x="146" y="198"/>
                  </a:cubicBezTo>
                  <a:cubicBezTo>
                    <a:pt x="145" y="194"/>
                    <a:pt x="145" y="191"/>
                    <a:pt x="145" y="187"/>
                  </a:cubicBezTo>
                  <a:cubicBezTo>
                    <a:pt x="130" y="82"/>
                    <a:pt x="130" y="82"/>
                    <a:pt x="130" y="82"/>
                  </a:cubicBezTo>
                  <a:cubicBezTo>
                    <a:pt x="127" y="60"/>
                    <a:pt x="100" y="26"/>
                    <a:pt x="77" y="20"/>
                  </a:cubicBezTo>
                  <a:cubicBezTo>
                    <a:pt x="0" y="0"/>
                    <a:pt x="10" y="61"/>
                    <a:pt x="11" y="69"/>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ṣliďe">
              <a:extLst>
                <a:ext uri="{FF2B5EF4-FFF2-40B4-BE49-F238E27FC236}">
                  <a16:creationId xmlns:a16="http://schemas.microsoft.com/office/drawing/2014/main" id="{7DCE1A7C-1885-4E87-AA95-693735CD1813}"/>
                </a:ext>
              </a:extLst>
            </p:cNvPr>
            <p:cNvSpPr/>
            <p:nvPr/>
          </p:nvSpPr>
          <p:spPr bwMode="auto">
            <a:xfrm>
              <a:off x="5729548" y="2924761"/>
              <a:ext cx="996750" cy="1539101"/>
            </a:xfrm>
            <a:custGeom>
              <a:avLst/>
              <a:gdLst>
                <a:gd name="T0" fmla="*/ 24 w 163"/>
                <a:gd name="T1" fmla="*/ 252 h 252"/>
                <a:gd name="T2" fmla="*/ 46 w 163"/>
                <a:gd name="T3" fmla="*/ 231 h 252"/>
                <a:gd name="T4" fmla="*/ 71 w 163"/>
                <a:gd name="T5" fmla="*/ 93 h 252"/>
                <a:gd name="T6" fmla="*/ 144 w 163"/>
                <a:gd name="T7" fmla="*/ 47 h 252"/>
                <a:gd name="T8" fmla="*/ 159 w 163"/>
                <a:gd name="T9" fmla="*/ 19 h 252"/>
                <a:gd name="T10" fmla="*/ 130 w 163"/>
                <a:gd name="T11" fmla="*/ 4 h 252"/>
                <a:gd name="T12" fmla="*/ 29 w 163"/>
                <a:gd name="T13" fmla="*/ 75 h 252"/>
                <a:gd name="T14" fmla="*/ 1 w 163"/>
                <a:gd name="T15" fmla="*/ 228 h 252"/>
                <a:gd name="T16" fmla="*/ 22 w 163"/>
                <a:gd name="T17" fmla="*/ 252 h 252"/>
                <a:gd name="T18" fmla="*/ 24 w 163"/>
                <a:gd name="T19"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252">
                  <a:moveTo>
                    <a:pt x="24" y="252"/>
                  </a:moveTo>
                  <a:cubicBezTo>
                    <a:pt x="36" y="252"/>
                    <a:pt x="46" y="243"/>
                    <a:pt x="46" y="231"/>
                  </a:cubicBezTo>
                  <a:cubicBezTo>
                    <a:pt x="49" y="203"/>
                    <a:pt x="57" y="123"/>
                    <a:pt x="71" y="93"/>
                  </a:cubicBezTo>
                  <a:cubicBezTo>
                    <a:pt x="78" y="75"/>
                    <a:pt x="118" y="55"/>
                    <a:pt x="144" y="47"/>
                  </a:cubicBezTo>
                  <a:cubicBezTo>
                    <a:pt x="156" y="43"/>
                    <a:pt x="163" y="31"/>
                    <a:pt x="159" y="19"/>
                  </a:cubicBezTo>
                  <a:cubicBezTo>
                    <a:pt x="155" y="7"/>
                    <a:pt x="142" y="0"/>
                    <a:pt x="130" y="4"/>
                  </a:cubicBezTo>
                  <a:cubicBezTo>
                    <a:pt x="117" y="8"/>
                    <a:pt x="48" y="32"/>
                    <a:pt x="29" y="75"/>
                  </a:cubicBezTo>
                  <a:cubicBezTo>
                    <a:pt x="10" y="117"/>
                    <a:pt x="2" y="217"/>
                    <a:pt x="1" y="228"/>
                  </a:cubicBezTo>
                  <a:cubicBezTo>
                    <a:pt x="0" y="240"/>
                    <a:pt x="9" y="251"/>
                    <a:pt x="22" y="252"/>
                  </a:cubicBezTo>
                  <a:cubicBezTo>
                    <a:pt x="23" y="252"/>
                    <a:pt x="23" y="252"/>
                    <a:pt x="24" y="252"/>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íṩliḑe">
              <a:extLst>
                <a:ext uri="{FF2B5EF4-FFF2-40B4-BE49-F238E27FC236}">
                  <a16:creationId xmlns:a16="http://schemas.microsoft.com/office/drawing/2014/main" id="{46F5AB19-1F67-4D58-9D08-BFE709879E0C}"/>
                </a:ext>
              </a:extLst>
            </p:cNvPr>
            <p:cNvSpPr/>
            <p:nvPr/>
          </p:nvSpPr>
          <p:spPr bwMode="auto">
            <a:xfrm>
              <a:off x="4413250" y="2866128"/>
              <a:ext cx="2049202" cy="1298708"/>
            </a:xfrm>
            <a:custGeom>
              <a:avLst/>
              <a:gdLst>
                <a:gd name="T0" fmla="*/ 699 w 699"/>
                <a:gd name="T1" fmla="*/ 403 h 443"/>
                <a:gd name="T2" fmla="*/ 699 w 699"/>
                <a:gd name="T3" fmla="*/ 443 h 443"/>
                <a:gd name="T4" fmla="*/ 0 w 699"/>
                <a:gd name="T5" fmla="*/ 39 h 443"/>
                <a:gd name="T6" fmla="*/ 0 w 699"/>
                <a:gd name="T7" fmla="*/ 0 h 443"/>
                <a:gd name="T8" fmla="*/ 699 w 699"/>
                <a:gd name="T9" fmla="*/ 403 h 443"/>
              </a:gdLst>
              <a:ahLst/>
              <a:cxnLst>
                <a:cxn ang="0">
                  <a:pos x="T0" y="T1"/>
                </a:cxn>
                <a:cxn ang="0">
                  <a:pos x="T2" y="T3"/>
                </a:cxn>
                <a:cxn ang="0">
                  <a:pos x="T4" y="T5"/>
                </a:cxn>
                <a:cxn ang="0">
                  <a:pos x="T6" y="T7"/>
                </a:cxn>
                <a:cxn ang="0">
                  <a:pos x="T8" y="T9"/>
                </a:cxn>
              </a:cxnLst>
              <a:rect l="0" t="0" r="r" b="b"/>
              <a:pathLst>
                <a:path w="699" h="443">
                  <a:moveTo>
                    <a:pt x="699" y="403"/>
                  </a:moveTo>
                  <a:lnTo>
                    <a:pt x="699" y="443"/>
                  </a:lnTo>
                  <a:lnTo>
                    <a:pt x="0" y="39"/>
                  </a:lnTo>
                  <a:lnTo>
                    <a:pt x="0" y="0"/>
                  </a:lnTo>
                  <a:lnTo>
                    <a:pt x="699" y="403"/>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ṩľíḍè">
              <a:extLst>
                <a:ext uri="{FF2B5EF4-FFF2-40B4-BE49-F238E27FC236}">
                  <a16:creationId xmlns:a16="http://schemas.microsoft.com/office/drawing/2014/main" id="{03890174-7FA7-4FED-A77B-146B47F0599B}"/>
                </a:ext>
              </a:extLst>
            </p:cNvPr>
            <p:cNvSpPr/>
            <p:nvPr/>
          </p:nvSpPr>
          <p:spPr bwMode="auto">
            <a:xfrm>
              <a:off x="4413250" y="2100977"/>
              <a:ext cx="3365498" cy="1946595"/>
            </a:xfrm>
            <a:custGeom>
              <a:avLst/>
              <a:gdLst>
                <a:gd name="T0" fmla="*/ 1148 w 1148"/>
                <a:gd name="T1" fmla="*/ 404 h 664"/>
                <a:gd name="T2" fmla="*/ 699 w 1148"/>
                <a:gd name="T3" fmla="*/ 664 h 664"/>
                <a:gd name="T4" fmla="*/ 0 w 1148"/>
                <a:gd name="T5" fmla="*/ 261 h 664"/>
                <a:gd name="T6" fmla="*/ 449 w 1148"/>
                <a:gd name="T7" fmla="*/ 0 h 664"/>
                <a:gd name="T8" fmla="*/ 1148 w 1148"/>
                <a:gd name="T9" fmla="*/ 404 h 664"/>
              </a:gdLst>
              <a:ahLst/>
              <a:cxnLst>
                <a:cxn ang="0">
                  <a:pos x="T0" y="T1"/>
                </a:cxn>
                <a:cxn ang="0">
                  <a:pos x="T2" y="T3"/>
                </a:cxn>
                <a:cxn ang="0">
                  <a:pos x="T4" y="T5"/>
                </a:cxn>
                <a:cxn ang="0">
                  <a:pos x="T6" y="T7"/>
                </a:cxn>
                <a:cxn ang="0">
                  <a:pos x="T8" y="T9"/>
                </a:cxn>
              </a:cxnLst>
              <a:rect l="0" t="0" r="r" b="b"/>
              <a:pathLst>
                <a:path w="1148" h="664">
                  <a:moveTo>
                    <a:pt x="1148" y="404"/>
                  </a:moveTo>
                  <a:lnTo>
                    <a:pt x="699" y="664"/>
                  </a:lnTo>
                  <a:lnTo>
                    <a:pt x="0" y="261"/>
                  </a:lnTo>
                  <a:lnTo>
                    <a:pt x="449" y="0"/>
                  </a:lnTo>
                  <a:lnTo>
                    <a:pt x="1148" y="404"/>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ṥlîḋê">
              <a:extLst>
                <a:ext uri="{FF2B5EF4-FFF2-40B4-BE49-F238E27FC236}">
                  <a16:creationId xmlns:a16="http://schemas.microsoft.com/office/drawing/2014/main" id="{3DC115D3-054B-4848-8B44-1973AD3EBD58}"/>
                </a:ext>
              </a:extLst>
            </p:cNvPr>
            <p:cNvSpPr/>
            <p:nvPr/>
          </p:nvSpPr>
          <p:spPr bwMode="auto">
            <a:xfrm>
              <a:off x="6462452" y="3285351"/>
              <a:ext cx="1316298" cy="879486"/>
            </a:xfrm>
            <a:custGeom>
              <a:avLst/>
              <a:gdLst>
                <a:gd name="T0" fmla="*/ 449 w 449"/>
                <a:gd name="T1" fmla="*/ 0 h 300"/>
                <a:gd name="T2" fmla="*/ 449 w 449"/>
                <a:gd name="T3" fmla="*/ 42 h 300"/>
                <a:gd name="T4" fmla="*/ 0 w 449"/>
                <a:gd name="T5" fmla="*/ 300 h 300"/>
                <a:gd name="T6" fmla="*/ 0 w 449"/>
                <a:gd name="T7" fmla="*/ 260 h 300"/>
                <a:gd name="T8" fmla="*/ 449 w 449"/>
                <a:gd name="T9" fmla="*/ 0 h 300"/>
              </a:gdLst>
              <a:ahLst/>
              <a:cxnLst>
                <a:cxn ang="0">
                  <a:pos x="T0" y="T1"/>
                </a:cxn>
                <a:cxn ang="0">
                  <a:pos x="T2" y="T3"/>
                </a:cxn>
                <a:cxn ang="0">
                  <a:pos x="T4" y="T5"/>
                </a:cxn>
                <a:cxn ang="0">
                  <a:pos x="T6" y="T7"/>
                </a:cxn>
                <a:cxn ang="0">
                  <a:pos x="T8" y="T9"/>
                </a:cxn>
              </a:cxnLst>
              <a:rect l="0" t="0" r="r" b="b"/>
              <a:pathLst>
                <a:path w="449" h="300">
                  <a:moveTo>
                    <a:pt x="449" y="0"/>
                  </a:moveTo>
                  <a:lnTo>
                    <a:pt x="449" y="42"/>
                  </a:lnTo>
                  <a:lnTo>
                    <a:pt x="0" y="300"/>
                  </a:lnTo>
                  <a:lnTo>
                    <a:pt x="0" y="260"/>
                  </a:lnTo>
                  <a:lnTo>
                    <a:pt x="449"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s1íḓé">
              <a:extLst>
                <a:ext uri="{FF2B5EF4-FFF2-40B4-BE49-F238E27FC236}">
                  <a16:creationId xmlns:a16="http://schemas.microsoft.com/office/drawing/2014/main" id="{1FE0F394-426B-4C3C-BA40-E240124AB11D}"/>
                </a:ext>
              </a:extLst>
            </p:cNvPr>
            <p:cNvSpPr/>
            <p:nvPr/>
          </p:nvSpPr>
          <p:spPr bwMode="auto">
            <a:xfrm>
              <a:off x="6304145" y="1327030"/>
              <a:ext cx="592187" cy="592187"/>
            </a:xfrm>
            <a:custGeom>
              <a:avLst/>
              <a:gdLst>
                <a:gd name="T0" fmla="*/ 8 w 97"/>
                <a:gd name="T1" fmla="*/ 63 h 97"/>
                <a:gd name="T2" fmla="*/ 63 w 97"/>
                <a:gd name="T3" fmla="*/ 89 h 97"/>
                <a:gd name="T4" fmla="*/ 90 w 97"/>
                <a:gd name="T5" fmla="*/ 34 h 97"/>
                <a:gd name="T6" fmla="*/ 35 w 97"/>
                <a:gd name="T7" fmla="*/ 8 h 97"/>
                <a:gd name="T8" fmla="*/ 8 w 97"/>
                <a:gd name="T9" fmla="*/ 63 h 97"/>
              </a:gdLst>
              <a:ahLst/>
              <a:cxnLst>
                <a:cxn ang="0">
                  <a:pos x="T0" y="T1"/>
                </a:cxn>
                <a:cxn ang="0">
                  <a:pos x="T2" y="T3"/>
                </a:cxn>
                <a:cxn ang="0">
                  <a:pos x="T4" y="T5"/>
                </a:cxn>
                <a:cxn ang="0">
                  <a:pos x="T6" y="T7"/>
                </a:cxn>
                <a:cxn ang="0">
                  <a:pos x="T8" y="T9"/>
                </a:cxn>
              </a:cxnLst>
              <a:rect l="0" t="0" r="r" b="b"/>
              <a:pathLst>
                <a:path w="97" h="97">
                  <a:moveTo>
                    <a:pt x="8" y="63"/>
                  </a:moveTo>
                  <a:cubicBezTo>
                    <a:pt x="16" y="85"/>
                    <a:pt x="40" y="97"/>
                    <a:pt x="63" y="89"/>
                  </a:cubicBezTo>
                  <a:cubicBezTo>
                    <a:pt x="85" y="82"/>
                    <a:pt x="97" y="57"/>
                    <a:pt x="90" y="34"/>
                  </a:cubicBezTo>
                  <a:cubicBezTo>
                    <a:pt x="82" y="12"/>
                    <a:pt x="57" y="0"/>
                    <a:pt x="35" y="8"/>
                  </a:cubicBezTo>
                  <a:cubicBezTo>
                    <a:pt x="12" y="15"/>
                    <a:pt x="0" y="40"/>
                    <a:pt x="8" y="63"/>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ŝḷíďê">
              <a:extLst>
                <a:ext uri="{FF2B5EF4-FFF2-40B4-BE49-F238E27FC236}">
                  <a16:creationId xmlns:a16="http://schemas.microsoft.com/office/drawing/2014/main" id="{CFA9D762-CCF3-489A-9B4C-B0F8991E76CF}"/>
                </a:ext>
              </a:extLst>
            </p:cNvPr>
            <p:cNvSpPr/>
            <p:nvPr/>
          </p:nvSpPr>
          <p:spPr bwMode="auto">
            <a:xfrm>
              <a:off x="6541605" y="1675891"/>
              <a:ext cx="307821" cy="340068"/>
            </a:xfrm>
            <a:custGeom>
              <a:avLst/>
              <a:gdLst>
                <a:gd name="T0" fmla="*/ 0 w 50"/>
                <a:gd name="T1" fmla="*/ 3 h 56"/>
                <a:gd name="T2" fmla="*/ 11 w 50"/>
                <a:gd name="T3" fmla="*/ 37 h 56"/>
                <a:gd name="T4" fmla="*/ 14 w 50"/>
                <a:gd name="T5" fmla="*/ 44 h 56"/>
                <a:gd name="T6" fmla="*/ 26 w 50"/>
                <a:gd name="T7" fmla="*/ 55 h 56"/>
                <a:gd name="T8" fmla="*/ 46 w 50"/>
                <a:gd name="T9" fmla="*/ 51 h 56"/>
                <a:gd name="T10" fmla="*/ 49 w 50"/>
                <a:gd name="T11" fmla="*/ 43 h 56"/>
                <a:gd name="T12" fmla="*/ 38 w 50"/>
                <a:gd name="T13" fmla="*/ 0 h 56"/>
                <a:gd name="T14" fmla="*/ 0 w 50"/>
                <a:gd name="T15" fmla="*/ 3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6">
                  <a:moveTo>
                    <a:pt x="0" y="3"/>
                  </a:moveTo>
                  <a:cubicBezTo>
                    <a:pt x="11" y="37"/>
                    <a:pt x="11" y="37"/>
                    <a:pt x="11" y="37"/>
                  </a:cubicBezTo>
                  <a:cubicBezTo>
                    <a:pt x="14" y="44"/>
                    <a:pt x="14" y="44"/>
                    <a:pt x="14" y="44"/>
                  </a:cubicBezTo>
                  <a:cubicBezTo>
                    <a:pt x="15" y="49"/>
                    <a:pt x="20" y="54"/>
                    <a:pt x="26" y="55"/>
                  </a:cubicBezTo>
                  <a:cubicBezTo>
                    <a:pt x="32" y="56"/>
                    <a:pt x="39" y="54"/>
                    <a:pt x="46" y="51"/>
                  </a:cubicBezTo>
                  <a:cubicBezTo>
                    <a:pt x="49" y="49"/>
                    <a:pt x="50" y="46"/>
                    <a:pt x="49" y="43"/>
                  </a:cubicBezTo>
                  <a:cubicBezTo>
                    <a:pt x="38" y="0"/>
                    <a:pt x="38" y="0"/>
                    <a:pt x="38" y="0"/>
                  </a:cubicBezTo>
                  <a:lnTo>
                    <a:pt x="0" y="3"/>
                  </a:ln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śḷide">
              <a:extLst>
                <a:ext uri="{FF2B5EF4-FFF2-40B4-BE49-F238E27FC236}">
                  <a16:creationId xmlns:a16="http://schemas.microsoft.com/office/drawing/2014/main" id="{CCB77809-4C32-42CD-885F-8525B618F1FA}"/>
                </a:ext>
              </a:extLst>
            </p:cNvPr>
            <p:cNvSpPr/>
            <p:nvPr/>
          </p:nvSpPr>
          <p:spPr bwMode="auto">
            <a:xfrm>
              <a:off x="6957895" y="3003915"/>
              <a:ext cx="0" cy="43975"/>
            </a:xfrm>
            <a:custGeom>
              <a:avLst/>
              <a:gdLst>
                <a:gd name="T0" fmla="*/ 0 h 15"/>
                <a:gd name="T1" fmla="*/ 13 h 15"/>
                <a:gd name="T2" fmla="*/ 15 h 15"/>
                <a:gd name="T3" fmla="*/ 0 h 15"/>
                <a:gd name="T4" fmla="*/ 0 h 15"/>
              </a:gdLst>
              <a:ahLst/>
              <a:cxnLst>
                <a:cxn ang="0">
                  <a:pos x="0" y="T0"/>
                </a:cxn>
                <a:cxn ang="0">
                  <a:pos x="0" y="T1"/>
                </a:cxn>
                <a:cxn ang="0">
                  <a:pos x="0" y="T2"/>
                </a:cxn>
                <a:cxn ang="0">
                  <a:pos x="0" y="T3"/>
                </a:cxn>
                <a:cxn ang="0">
                  <a:pos x="0" y="T4"/>
                </a:cxn>
              </a:cxnLst>
              <a:rect l="0" t="0" r="r" b="b"/>
              <a:pathLst>
                <a:path h="15">
                  <a:moveTo>
                    <a:pt x="0" y="0"/>
                  </a:moveTo>
                  <a:lnTo>
                    <a:pt x="0" y="13"/>
                  </a:lnTo>
                  <a:lnTo>
                    <a:pt x="0" y="15"/>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ļiďé">
              <a:extLst>
                <a:ext uri="{FF2B5EF4-FFF2-40B4-BE49-F238E27FC236}">
                  <a16:creationId xmlns:a16="http://schemas.microsoft.com/office/drawing/2014/main" id="{788173E4-AC8C-4135-AD47-6E15B2765A3A}"/>
                </a:ext>
              </a:extLst>
            </p:cNvPr>
            <p:cNvSpPr/>
            <p:nvPr/>
          </p:nvSpPr>
          <p:spPr bwMode="auto">
            <a:xfrm>
              <a:off x="6474179" y="3009779"/>
              <a:ext cx="471992" cy="319547"/>
            </a:xfrm>
            <a:custGeom>
              <a:avLst/>
              <a:gdLst>
                <a:gd name="T0" fmla="*/ 161 w 161"/>
                <a:gd name="T1" fmla="*/ 0 h 109"/>
                <a:gd name="T2" fmla="*/ 161 w 161"/>
                <a:gd name="T3" fmla="*/ 15 h 109"/>
                <a:gd name="T4" fmla="*/ 0 w 161"/>
                <a:gd name="T5" fmla="*/ 109 h 109"/>
                <a:gd name="T6" fmla="*/ 0 w 161"/>
                <a:gd name="T7" fmla="*/ 94 h 109"/>
                <a:gd name="T8" fmla="*/ 161 w 161"/>
                <a:gd name="T9" fmla="*/ 0 h 109"/>
              </a:gdLst>
              <a:ahLst/>
              <a:cxnLst>
                <a:cxn ang="0">
                  <a:pos x="T0" y="T1"/>
                </a:cxn>
                <a:cxn ang="0">
                  <a:pos x="T2" y="T3"/>
                </a:cxn>
                <a:cxn ang="0">
                  <a:pos x="T4" y="T5"/>
                </a:cxn>
                <a:cxn ang="0">
                  <a:pos x="T6" y="T7"/>
                </a:cxn>
                <a:cxn ang="0">
                  <a:pos x="T8" y="T9"/>
                </a:cxn>
              </a:cxnLst>
              <a:rect l="0" t="0" r="r" b="b"/>
              <a:pathLst>
                <a:path w="161" h="109">
                  <a:moveTo>
                    <a:pt x="161" y="0"/>
                  </a:moveTo>
                  <a:lnTo>
                    <a:pt x="161" y="15"/>
                  </a:lnTo>
                  <a:lnTo>
                    <a:pt x="0" y="109"/>
                  </a:lnTo>
                  <a:lnTo>
                    <a:pt x="0" y="94"/>
                  </a:lnTo>
                  <a:lnTo>
                    <a:pt x="161" y="0"/>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íṥlíḓé">
              <a:extLst>
                <a:ext uri="{FF2B5EF4-FFF2-40B4-BE49-F238E27FC236}">
                  <a16:creationId xmlns:a16="http://schemas.microsoft.com/office/drawing/2014/main" id="{E1EE8C59-FA6F-4D9A-8B40-BF2D5821A408}"/>
                </a:ext>
              </a:extLst>
            </p:cNvPr>
            <p:cNvSpPr/>
            <p:nvPr/>
          </p:nvSpPr>
          <p:spPr bwMode="auto">
            <a:xfrm>
              <a:off x="5582967" y="2822155"/>
              <a:ext cx="806196" cy="507171"/>
            </a:xfrm>
            <a:custGeom>
              <a:avLst/>
              <a:gdLst>
                <a:gd name="T0" fmla="*/ 275 w 275"/>
                <a:gd name="T1" fmla="*/ 158 h 173"/>
                <a:gd name="T2" fmla="*/ 275 w 275"/>
                <a:gd name="T3" fmla="*/ 173 h 173"/>
                <a:gd name="T4" fmla="*/ 0 w 275"/>
                <a:gd name="T5" fmla="*/ 12 h 173"/>
                <a:gd name="T6" fmla="*/ 0 w 275"/>
                <a:gd name="T7" fmla="*/ 0 h 173"/>
                <a:gd name="T8" fmla="*/ 275 w 275"/>
                <a:gd name="T9" fmla="*/ 158 h 173"/>
              </a:gdLst>
              <a:ahLst/>
              <a:cxnLst>
                <a:cxn ang="0">
                  <a:pos x="T0" y="T1"/>
                </a:cxn>
                <a:cxn ang="0">
                  <a:pos x="T2" y="T3"/>
                </a:cxn>
                <a:cxn ang="0">
                  <a:pos x="T4" y="T5"/>
                </a:cxn>
                <a:cxn ang="0">
                  <a:pos x="T6" y="T7"/>
                </a:cxn>
                <a:cxn ang="0">
                  <a:pos x="T8" y="T9"/>
                </a:cxn>
              </a:cxnLst>
              <a:rect l="0" t="0" r="r" b="b"/>
              <a:pathLst>
                <a:path w="275" h="173">
                  <a:moveTo>
                    <a:pt x="275" y="158"/>
                  </a:moveTo>
                  <a:lnTo>
                    <a:pt x="275" y="173"/>
                  </a:lnTo>
                  <a:lnTo>
                    <a:pt x="0" y="12"/>
                  </a:lnTo>
                  <a:lnTo>
                    <a:pt x="0" y="0"/>
                  </a:lnTo>
                  <a:lnTo>
                    <a:pt x="275" y="158"/>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í$ľîḑê">
              <a:extLst>
                <a:ext uri="{FF2B5EF4-FFF2-40B4-BE49-F238E27FC236}">
                  <a16:creationId xmlns:a16="http://schemas.microsoft.com/office/drawing/2014/main" id="{731F4FB7-800A-406C-94E0-B362992B3C45}"/>
                </a:ext>
              </a:extLst>
            </p:cNvPr>
            <p:cNvSpPr/>
            <p:nvPr/>
          </p:nvSpPr>
          <p:spPr bwMode="auto">
            <a:xfrm>
              <a:off x="6389161" y="3285351"/>
              <a:ext cx="85018" cy="55702"/>
            </a:xfrm>
            <a:custGeom>
              <a:avLst/>
              <a:gdLst>
                <a:gd name="T0" fmla="*/ 14 w 14"/>
                <a:gd name="T1" fmla="*/ 0 h 9"/>
                <a:gd name="T2" fmla="*/ 14 w 14"/>
                <a:gd name="T3" fmla="*/ 7 h 9"/>
                <a:gd name="T4" fmla="*/ 0 w 14"/>
                <a:gd name="T5" fmla="*/ 7 h 9"/>
                <a:gd name="T6" fmla="*/ 0 w 14"/>
                <a:gd name="T7" fmla="*/ 0 h 9"/>
                <a:gd name="T8" fmla="*/ 14 w 14"/>
                <a:gd name="T9" fmla="*/ 0 h 9"/>
              </a:gdLst>
              <a:ahLst/>
              <a:cxnLst>
                <a:cxn ang="0">
                  <a:pos x="T0" y="T1"/>
                </a:cxn>
                <a:cxn ang="0">
                  <a:pos x="T2" y="T3"/>
                </a:cxn>
                <a:cxn ang="0">
                  <a:pos x="T4" y="T5"/>
                </a:cxn>
                <a:cxn ang="0">
                  <a:pos x="T6" y="T7"/>
                </a:cxn>
                <a:cxn ang="0">
                  <a:pos x="T8" y="T9"/>
                </a:cxn>
              </a:cxnLst>
              <a:rect l="0" t="0" r="r" b="b"/>
              <a:pathLst>
                <a:path w="14" h="9">
                  <a:moveTo>
                    <a:pt x="14" y="0"/>
                  </a:moveTo>
                  <a:cubicBezTo>
                    <a:pt x="14" y="7"/>
                    <a:pt x="14" y="7"/>
                    <a:pt x="14" y="7"/>
                  </a:cubicBezTo>
                  <a:cubicBezTo>
                    <a:pt x="10" y="9"/>
                    <a:pt x="4" y="9"/>
                    <a:pt x="0" y="7"/>
                  </a:cubicBezTo>
                  <a:cubicBezTo>
                    <a:pt x="0" y="0"/>
                    <a:pt x="0" y="0"/>
                    <a:pt x="0" y="0"/>
                  </a:cubicBezTo>
                  <a:cubicBezTo>
                    <a:pt x="4" y="3"/>
                    <a:pt x="10" y="3"/>
                    <a:pt x="14" y="0"/>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ṧḷîḋê">
              <a:extLst>
                <a:ext uri="{FF2B5EF4-FFF2-40B4-BE49-F238E27FC236}">
                  <a16:creationId xmlns:a16="http://schemas.microsoft.com/office/drawing/2014/main" id="{C2D8F835-9216-4F32-AD81-7F16AC89C685}"/>
                </a:ext>
              </a:extLst>
            </p:cNvPr>
            <p:cNvSpPr/>
            <p:nvPr/>
          </p:nvSpPr>
          <p:spPr bwMode="auto">
            <a:xfrm>
              <a:off x="6462452" y="3285351"/>
              <a:ext cx="11726" cy="49838"/>
            </a:xfrm>
            <a:custGeom>
              <a:avLst/>
              <a:gdLst>
                <a:gd name="T0" fmla="*/ 2 w 2"/>
                <a:gd name="T1" fmla="*/ 0 h 8"/>
                <a:gd name="T2" fmla="*/ 2 w 2"/>
                <a:gd name="T3" fmla="*/ 7 h 8"/>
                <a:gd name="T4" fmla="*/ 0 w 2"/>
                <a:gd name="T5" fmla="*/ 8 h 8"/>
                <a:gd name="T6" fmla="*/ 0 w 2"/>
                <a:gd name="T7" fmla="*/ 1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7"/>
                    <a:pt x="2" y="7"/>
                    <a:pt x="2" y="7"/>
                  </a:cubicBezTo>
                  <a:cubicBezTo>
                    <a:pt x="1" y="7"/>
                    <a:pt x="1" y="8"/>
                    <a:pt x="0" y="8"/>
                  </a:cubicBezTo>
                  <a:cubicBezTo>
                    <a:pt x="0" y="1"/>
                    <a:pt x="0" y="1"/>
                    <a:pt x="0" y="1"/>
                  </a:cubicBezTo>
                  <a:cubicBezTo>
                    <a:pt x="1" y="1"/>
                    <a:pt x="1" y="1"/>
                    <a:pt x="2" y="0"/>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ṥļíde">
              <a:extLst>
                <a:ext uri="{FF2B5EF4-FFF2-40B4-BE49-F238E27FC236}">
                  <a16:creationId xmlns:a16="http://schemas.microsoft.com/office/drawing/2014/main" id="{5365AC1D-A8A2-422B-B6F0-73CCDE4E1FAC}"/>
                </a:ext>
              </a:extLst>
            </p:cNvPr>
            <p:cNvSpPr/>
            <p:nvPr/>
          </p:nvSpPr>
          <p:spPr bwMode="auto">
            <a:xfrm>
              <a:off x="5556581" y="2487950"/>
              <a:ext cx="1413040" cy="814990"/>
            </a:xfrm>
            <a:custGeom>
              <a:avLst/>
              <a:gdLst>
                <a:gd name="T0" fmla="*/ 227 w 231"/>
                <a:gd name="T1" fmla="*/ 78 h 134"/>
                <a:gd name="T2" fmla="*/ 227 w 231"/>
                <a:gd name="T3" fmla="*/ 86 h 134"/>
                <a:gd name="T4" fmla="*/ 150 w 231"/>
                <a:gd name="T5" fmla="*/ 131 h 134"/>
                <a:gd name="T6" fmla="*/ 136 w 231"/>
                <a:gd name="T7" fmla="*/ 131 h 134"/>
                <a:gd name="T8" fmla="*/ 4 w 231"/>
                <a:gd name="T9" fmla="*/ 55 h 134"/>
                <a:gd name="T10" fmla="*/ 4 w 231"/>
                <a:gd name="T11" fmla="*/ 47 h 134"/>
                <a:gd name="T12" fmla="*/ 81 w 231"/>
                <a:gd name="T13" fmla="*/ 2 h 134"/>
                <a:gd name="T14" fmla="*/ 95 w 231"/>
                <a:gd name="T15" fmla="*/ 2 h 134"/>
                <a:gd name="T16" fmla="*/ 227 w 231"/>
                <a:gd name="T17" fmla="*/ 7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134">
                  <a:moveTo>
                    <a:pt x="227" y="78"/>
                  </a:moveTo>
                  <a:cubicBezTo>
                    <a:pt x="231" y="81"/>
                    <a:pt x="231" y="84"/>
                    <a:pt x="227" y="86"/>
                  </a:cubicBezTo>
                  <a:cubicBezTo>
                    <a:pt x="150" y="131"/>
                    <a:pt x="150" y="131"/>
                    <a:pt x="150" y="131"/>
                  </a:cubicBezTo>
                  <a:cubicBezTo>
                    <a:pt x="146" y="134"/>
                    <a:pt x="140" y="134"/>
                    <a:pt x="136" y="131"/>
                  </a:cubicBezTo>
                  <a:cubicBezTo>
                    <a:pt x="4" y="55"/>
                    <a:pt x="4" y="55"/>
                    <a:pt x="4" y="55"/>
                  </a:cubicBezTo>
                  <a:cubicBezTo>
                    <a:pt x="0" y="53"/>
                    <a:pt x="0" y="49"/>
                    <a:pt x="4" y="47"/>
                  </a:cubicBezTo>
                  <a:cubicBezTo>
                    <a:pt x="81" y="2"/>
                    <a:pt x="81" y="2"/>
                    <a:pt x="81" y="2"/>
                  </a:cubicBezTo>
                  <a:cubicBezTo>
                    <a:pt x="85" y="0"/>
                    <a:pt x="91" y="0"/>
                    <a:pt x="95" y="2"/>
                  </a:cubicBezTo>
                  <a:lnTo>
                    <a:pt x="227"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śļiḑe">
              <a:extLst>
                <a:ext uri="{FF2B5EF4-FFF2-40B4-BE49-F238E27FC236}">
                  <a16:creationId xmlns:a16="http://schemas.microsoft.com/office/drawing/2014/main" id="{6E605C3A-64B7-4788-AC26-A95ECB6B2884}"/>
                </a:ext>
              </a:extLst>
            </p:cNvPr>
            <p:cNvSpPr/>
            <p:nvPr/>
          </p:nvSpPr>
          <p:spPr bwMode="auto">
            <a:xfrm>
              <a:off x="5911308" y="2772317"/>
              <a:ext cx="105538" cy="61565"/>
            </a:xfrm>
            <a:custGeom>
              <a:avLst/>
              <a:gdLst>
                <a:gd name="T0" fmla="*/ 36 w 36"/>
                <a:gd name="T1" fmla="*/ 11 h 21"/>
                <a:gd name="T2" fmla="*/ 17 w 36"/>
                <a:gd name="T3" fmla="*/ 21 h 21"/>
                <a:gd name="T4" fmla="*/ 0 w 36"/>
                <a:gd name="T5" fmla="*/ 11 h 21"/>
                <a:gd name="T6" fmla="*/ 17 w 36"/>
                <a:gd name="T7" fmla="*/ 0 h 21"/>
                <a:gd name="T8" fmla="*/ 36 w 36"/>
                <a:gd name="T9" fmla="*/ 11 h 21"/>
              </a:gdLst>
              <a:ahLst/>
              <a:cxnLst>
                <a:cxn ang="0">
                  <a:pos x="T0" y="T1"/>
                </a:cxn>
                <a:cxn ang="0">
                  <a:pos x="T2" y="T3"/>
                </a:cxn>
                <a:cxn ang="0">
                  <a:pos x="T4" y="T5"/>
                </a:cxn>
                <a:cxn ang="0">
                  <a:pos x="T6" y="T7"/>
                </a:cxn>
                <a:cxn ang="0">
                  <a:pos x="T8" y="T9"/>
                </a:cxn>
              </a:cxnLst>
              <a:rect l="0" t="0" r="r" b="b"/>
              <a:pathLst>
                <a:path w="36" h="21">
                  <a:moveTo>
                    <a:pt x="36" y="11"/>
                  </a:moveTo>
                  <a:lnTo>
                    <a:pt x="17" y="21"/>
                  </a:lnTo>
                  <a:lnTo>
                    <a:pt x="0" y="11"/>
                  </a:lnTo>
                  <a:lnTo>
                    <a:pt x="17"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iṣlíde">
              <a:extLst>
                <a:ext uri="{FF2B5EF4-FFF2-40B4-BE49-F238E27FC236}">
                  <a16:creationId xmlns:a16="http://schemas.microsoft.com/office/drawing/2014/main" id="{7DD69AB7-BB20-4717-84E9-5B4916410A92}"/>
                </a:ext>
              </a:extLst>
            </p:cNvPr>
            <p:cNvSpPr/>
            <p:nvPr/>
          </p:nvSpPr>
          <p:spPr bwMode="auto">
            <a:xfrm>
              <a:off x="5826290" y="2828018"/>
              <a:ext cx="105538" cy="55702"/>
            </a:xfrm>
            <a:custGeom>
              <a:avLst/>
              <a:gdLst>
                <a:gd name="T0" fmla="*/ 36 w 36"/>
                <a:gd name="T1" fmla="*/ 8 h 19"/>
                <a:gd name="T2" fmla="*/ 19 w 36"/>
                <a:gd name="T3" fmla="*/ 19 h 19"/>
                <a:gd name="T4" fmla="*/ 0 w 36"/>
                <a:gd name="T5" fmla="*/ 8 h 19"/>
                <a:gd name="T6" fmla="*/ 17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lnTo>
                    <a:pt x="19" y="19"/>
                  </a:lnTo>
                  <a:lnTo>
                    <a:pt x="0" y="8"/>
                  </a:lnTo>
                  <a:lnTo>
                    <a:pt x="17"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ṩ1iďé">
              <a:extLst>
                <a:ext uri="{FF2B5EF4-FFF2-40B4-BE49-F238E27FC236}">
                  <a16:creationId xmlns:a16="http://schemas.microsoft.com/office/drawing/2014/main" id="{EB3C774C-9A47-4AEF-AC1C-BD9BA428517D}"/>
                </a:ext>
              </a:extLst>
            </p:cNvPr>
            <p:cNvSpPr/>
            <p:nvPr/>
          </p:nvSpPr>
          <p:spPr bwMode="auto">
            <a:xfrm>
              <a:off x="5984598" y="2816292"/>
              <a:ext cx="99675" cy="61565"/>
            </a:xfrm>
            <a:custGeom>
              <a:avLst/>
              <a:gdLst>
                <a:gd name="T0" fmla="*/ 34 w 34"/>
                <a:gd name="T1" fmla="*/ 10 h 21"/>
                <a:gd name="T2" fmla="*/ 17 w 34"/>
                <a:gd name="T3" fmla="*/ 21 h 21"/>
                <a:gd name="T4" fmla="*/ 0 w 34"/>
                <a:gd name="T5" fmla="*/ 10 h 21"/>
                <a:gd name="T6" fmla="*/ 17 w 34"/>
                <a:gd name="T7" fmla="*/ 0 h 21"/>
                <a:gd name="T8" fmla="*/ 34 w 34"/>
                <a:gd name="T9" fmla="*/ 10 h 21"/>
              </a:gdLst>
              <a:ahLst/>
              <a:cxnLst>
                <a:cxn ang="0">
                  <a:pos x="T0" y="T1"/>
                </a:cxn>
                <a:cxn ang="0">
                  <a:pos x="T2" y="T3"/>
                </a:cxn>
                <a:cxn ang="0">
                  <a:pos x="T4" y="T5"/>
                </a:cxn>
                <a:cxn ang="0">
                  <a:pos x="T6" y="T7"/>
                </a:cxn>
                <a:cxn ang="0">
                  <a:pos x="T8" y="T9"/>
                </a:cxn>
              </a:cxnLst>
              <a:rect l="0" t="0" r="r" b="b"/>
              <a:pathLst>
                <a:path w="34" h="21">
                  <a:moveTo>
                    <a:pt x="34" y="10"/>
                  </a:moveTo>
                  <a:lnTo>
                    <a:pt x="17" y="21"/>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šḷïďe">
              <a:extLst>
                <a:ext uri="{FF2B5EF4-FFF2-40B4-BE49-F238E27FC236}">
                  <a16:creationId xmlns:a16="http://schemas.microsoft.com/office/drawing/2014/main" id="{E7ACE889-FF6D-46D8-923C-79201DC3FC98}"/>
                </a:ext>
              </a:extLst>
            </p:cNvPr>
            <p:cNvSpPr/>
            <p:nvPr/>
          </p:nvSpPr>
          <p:spPr bwMode="auto">
            <a:xfrm>
              <a:off x="6057889" y="2857334"/>
              <a:ext cx="99675" cy="61565"/>
            </a:xfrm>
            <a:custGeom>
              <a:avLst/>
              <a:gdLst>
                <a:gd name="T0" fmla="*/ 34 w 34"/>
                <a:gd name="T1" fmla="*/ 11 h 21"/>
                <a:gd name="T2" fmla="*/ 17 w 34"/>
                <a:gd name="T3" fmla="*/ 21 h 21"/>
                <a:gd name="T4" fmla="*/ 0 w 34"/>
                <a:gd name="T5" fmla="*/ 11 h 21"/>
                <a:gd name="T6" fmla="*/ 17 w 34"/>
                <a:gd name="T7" fmla="*/ 0 h 21"/>
                <a:gd name="T8" fmla="*/ 34 w 34"/>
                <a:gd name="T9" fmla="*/ 11 h 21"/>
              </a:gdLst>
              <a:ahLst/>
              <a:cxnLst>
                <a:cxn ang="0">
                  <a:pos x="T0" y="T1"/>
                </a:cxn>
                <a:cxn ang="0">
                  <a:pos x="T2" y="T3"/>
                </a:cxn>
                <a:cxn ang="0">
                  <a:pos x="T4" y="T5"/>
                </a:cxn>
                <a:cxn ang="0">
                  <a:pos x="T6" y="T7"/>
                </a:cxn>
                <a:cxn ang="0">
                  <a:pos x="T8" y="T9"/>
                </a:cxn>
              </a:cxnLst>
              <a:rect l="0" t="0" r="r" b="b"/>
              <a:pathLst>
                <a:path w="34" h="21">
                  <a:moveTo>
                    <a:pt x="34" y="11"/>
                  </a:moveTo>
                  <a:lnTo>
                    <a:pt x="17" y="21"/>
                  </a:lnTo>
                  <a:lnTo>
                    <a:pt x="0" y="11"/>
                  </a:lnTo>
                  <a:lnTo>
                    <a:pt x="17" y="0"/>
                  </a:lnTo>
                  <a:lnTo>
                    <a:pt x="34"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ṩḻïḑè">
              <a:extLst>
                <a:ext uri="{FF2B5EF4-FFF2-40B4-BE49-F238E27FC236}">
                  <a16:creationId xmlns:a16="http://schemas.microsoft.com/office/drawing/2014/main" id="{B4D2EA1B-45B2-4F43-A9F7-5C69F1A4980E}"/>
                </a:ext>
              </a:extLst>
            </p:cNvPr>
            <p:cNvSpPr/>
            <p:nvPr/>
          </p:nvSpPr>
          <p:spPr bwMode="auto">
            <a:xfrm>
              <a:off x="5899582" y="2866128"/>
              <a:ext cx="105538" cy="58632"/>
            </a:xfrm>
            <a:custGeom>
              <a:avLst/>
              <a:gdLst>
                <a:gd name="T0" fmla="*/ 36 w 36"/>
                <a:gd name="T1" fmla="*/ 10 h 20"/>
                <a:gd name="T2" fmla="*/ 17 w 36"/>
                <a:gd name="T3" fmla="*/ 20 h 20"/>
                <a:gd name="T4" fmla="*/ 0 w 36"/>
                <a:gd name="T5" fmla="*/ 10 h 20"/>
                <a:gd name="T6" fmla="*/ 17 w 36"/>
                <a:gd name="T7" fmla="*/ 0 h 20"/>
                <a:gd name="T8" fmla="*/ 36 w 36"/>
                <a:gd name="T9" fmla="*/ 10 h 20"/>
              </a:gdLst>
              <a:ahLst/>
              <a:cxnLst>
                <a:cxn ang="0">
                  <a:pos x="T0" y="T1"/>
                </a:cxn>
                <a:cxn ang="0">
                  <a:pos x="T2" y="T3"/>
                </a:cxn>
                <a:cxn ang="0">
                  <a:pos x="T4" y="T5"/>
                </a:cxn>
                <a:cxn ang="0">
                  <a:pos x="T6" y="T7"/>
                </a:cxn>
                <a:cxn ang="0">
                  <a:pos x="T8" y="T9"/>
                </a:cxn>
              </a:cxnLst>
              <a:rect l="0" t="0" r="r" b="b"/>
              <a:pathLst>
                <a:path w="36" h="20">
                  <a:moveTo>
                    <a:pt x="36" y="10"/>
                  </a:moveTo>
                  <a:lnTo>
                    <a:pt x="17" y="20"/>
                  </a:lnTo>
                  <a:lnTo>
                    <a:pt x="0" y="10"/>
                  </a:lnTo>
                  <a:lnTo>
                    <a:pt x="17"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šļíḓè">
              <a:extLst>
                <a:ext uri="{FF2B5EF4-FFF2-40B4-BE49-F238E27FC236}">
                  <a16:creationId xmlns:a16="http://schemas.microsoft.com/office/drawing/2014/main" id="{E89BADB9-D516-435D-92BF-24F33BA8F5E3}"/>
                </a:ext>
              </a:extLst>
            </p:cNvPr>
            <p:cNvSpPr/>
            <p:nvPr/>
          </p:nvSpPr>
          <p:spPr bwMode="auto">
            <a:xfrm>
              <a:off x="6213264" y="2699027"/>
              <a:ext cx="433880" cy="257982"/>
            </a:xfrm>
            <a:custGeom>
              <a:avLst/>
              <a:gdLst>
                <a:gd name="T0" fmla="*/ 148 w 148"/>
                <a:gd name="T1" fmla="*/ 61 h 88"/>
                <a:gd name="T2" fmla="*/ 104 w 148"/>
                <a:gd name="T3" fmla="*/ 88 h 88"/>
                <a:gd name="T4" fmla="*/ 0 w 148"/>
                <a:gd name="T5" fmla="*/ 27 h 88"/>
                <a:gd name="T6" fmla="*/ 43 w 148"/>
                <a:gd name="T7" fmla="*/ 0 h 88"/>
                <a:gd name="T8" fmla="*/ 148 w 148"/>
                <a:gd name="T9" fmla="*/ 61 h 88"/>
              </a:gdLst>
              <a:ahLst/>
              <a:cxnLst>
                <a:cxn ang="0">
                  <a:pos x="T0" y="T1"/>
                </a:cxn>
                <a:cxn ang="0">
                  <a:pos x="T2" y="T3"/>
                </a:cxn>
                <a:cxn ang="0">
                  <a:pos x="T4" y="T5"/>
                </a:cxn>
                <a:cxn ang="0">
                  <a:pos x="T6" y="T7"/>
                </a:cxn>
                <a:cxn ang="0">
                  <a:pos x="T8" y="T9"/>
                </a:cxn>
              </a:cxnLst>
              <a:rect l="0" t="0" r="r" b="b"/>
              <a:pathLst>
                <a:path w="148" h="88">
                  <a:moveTo>
                    <a:pt x="148" y="61"/>
                  </a:moveTo>
                  <a:lnTo>
                    <a:pt x="104" y="88"/>
                  </a:lnTo>
                  <a:lnTo>
                    <a:pt x="0" y="27"/>
                  </a:lnTo>
                  <a:lnTo>
                    <a:pt x="43" y="0"/>
                  </a:lnTo>
                  <a:lnTo>
                    <a:pt x="148" y="6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iśḷíḋê">
              <a:extLst>
                <a:ext uri="{FF2B5EF4-FFF2-40B4-BE49-F238E27FC236}">
                  <a16:creationId xmlns:a16="http://schemas.microsoft.com/office/drawing/2014/main" id="{1AE0F335-9D66-4D52-856D-C22B5A40A5F9}"/>
                </a:ext>
              </a:extLst>
            </p:cNvPr>
            <p:cNvSpPr/>
            <p:nvPr/>
          </p:nvSpPr>
          <p:spPr bwMode="auto">
            <a:xfrm>
              <a:off x="6125315" y="2901308"/>
              <a:ext cx="105538" cy="61565"/>
            </a:xfrm>
            <a:custGeom>
              <a:avLst/>
              <a:gdLst>
                <a:gd name="T0" fmla="*/ 36 w 36"/>
                <a:gd name="T1" fmla="*/ 10 h 21"/>
                <a:gd name="T2" fmla="*/ 19 w 36"/>
                <a:gd name="T3" fmla="*/ 21 h 21"/>
                <a:gd name="T4" fmla="*/ 0 w 36"/>
                <a:gd name="T5" fmla="*/ 10 h 21"/>
                <a:gd name="T6" fmla="*/ 19 w 36"/>
                <a:gd name="T7" fmla="*/ 0 h 21"/>
                <a:gd name="T8" fmla="*/ 36 w 36"/>
                <a:gd name="T9" fmla="*/ 10 h 21"/>
              </a:gdLst>
              <a:ahLst/>
              <a:cxnLst>
                <a:cxn ang="0">
                  <a:pos x="T0" y="T1"/>
                </a:cxn>
                <a:cxn ang="0">
                  <a:pos x="T2" y="T3"/>
                </a:cxn>
                <a:cxn ang="0">
                  <a:pos x="T4" y="T5"/>
                </a:cxn>
                <a:cxn ang="0">
                  <a:pos x="T6" y="T7"/>
                </a:cxn>
                <a:cxn ang="0">
                  <a:pos x="T8" y="T9"/>
                </a:cxn>
              </a:cxnLst>
              <a:rect l="0" t="0" r="r" b="b"/>
              <a:pathLst>
                <a:path w="36" h="21">
                  <a:moveTo>
                    <a:pt x="36" y="10"/>
                  </a:moveTo>
                  <a:lnTo>
                    <a:pt x="19" y="21"/>
                  </a:lnTo>
                  <a:lnTo>
                    <a:pt x="0" y="10"/>
                  </a:lnTo>
                  <a:lnTo>
                    <a:pt x="19"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ŝḷîḋê">
              <a:extLst>
                <a:ext uri="{FF2B5EF4-FFF2-40B4-BE49-F238E27FC236}">
                  <a16:creationId xmlns:a16="http://schemas.microsoft.com/office/drawing/2014/main" id="{A6DCCC53-61EC-44D0-9C9A-92FFD63D86C5}"/>
                </a:ext>
              </a:extLst>
            </p:cNvPr>
            <p:cNvSpPr/>
            <p:nvPr/>
          </p:nvSpPr>
          <p:spPr bwMode="auto">
            <a:xfrm>
              <a:off x="5972871" y="2907171"/>
              <a:ext cx="99675" cy="61565"/>
            </a:xfrm>
            <a:custGeom>
              <a:avLst/>
              <a:gdLst>
                <a:gd name="T0" fmla="*/ 34 w 34"/>
                <a:gd name="T1" fmla="*/ 10 h 21"/>
                <a:gd name="T2" fmla="*/ 17 w 34"/>
                <a:gd name="T3" fmla="*/ 21 h 21"/>
                <a:gd name="T4" fmla="*/ 0 w 34"/>
                <a:gd name="T5" fmla="*/ 10 h 21"/>
                <a:gd name="T6" fmla="*/ 17 w 34"/>
                <a:gd name="T7" fmla="*/ 0 h 21"/>
                <a:gd name="T8" fmla="*/ 34 w 34"/>
                <a:gd name="T9" fmla="*/ 10 h 21"/>
              </a:gdLst>
              <a:ahLst/>
              <a:cxnLst>
                <a:cxn ang="0">
                  <a:pos x="T0" y="T1"/>
                </a:cxn>
                <a:cxn ang="0">
                  <a:pos x="T2" y="T3"/>
                </a:cxn>
                <a:cxn ang="0">
                  <a:pos x="T4" y="T5"/>
                </a:cxn>
                <a:cxn ang="0">
                  <a:pos x="T6" y="T7"/>
                </a:cxn>
                <a:cxn ang="0">
                  <a:pos x="T8" y="T9"/>
                </a:cxn>
              </a:cxnLst>
              <a:rect l="0" t="0" r="r" b="b"/>
              <a:pathLst>
                <a:path w="34" h="21">
                  <a:moveTo>
                    <a:pt x="34" y="10"/>
                  </a:moveTo>
                  <a:lnTo>
                    <a:pt x="17" y="21"/>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śļïďe">
              <a:extLst>
                <a:ext uri="{FF2B5EF4-FFF2-40B4-BE49-F238E27FC236}">
                  <a16:creationId xmlns:a16="http://schemas.microsoft.com/office/drawing/2014/main" id="{924C5C86-4A42-420C-88C9-541C6532DED8}"/>
                </a:ext>
              </a:extLst>
            </p:cNvPr>
            <p:cNvSpPr/>
            <p:nvPr/>
          </p:nvSpPr>
          <p:spPr bwMode="auto">
            <a:xfrm>
              <a:off x="6198607" y="2945283"/>
              <a:ext cx="105538" cy="52769"/>
            </a:xfrm>
            <a:custGeom>
              <a:avLst/>
              <a:gdLst>
                <a:gd name="T0" fmla="*/ 36 w 36"/>
                <a:gd name="T1" fmla="*/ 10 h 18"/>
                <a:gd name="T2" fmla="*/ 19 w 36"/>
                <a:gd name="T3" fmla="*/ 18 h 18"/>
                <a:gd name="T4" fmla="*/ 0 w 36"/>
                <a:gd name="T5" fmla="*/ 10 h 18"/>
                <a:gd name="T6" fmla="*/ 19 w 36"/>
                <a:gd name="T7" fmla="*/ 0 h 18"/>
                <a:gd name="T8" fmla="*/ 36 w 36"/>
                <a:gd name="T9" fmla="*/ 10 h 18"/>
              </a:gdLst>
              <a:ahLst/>
              <a:cxnLst>
                <a:cxn ang="0">
                  <a:pos x="T0" y="T1"/>
                </a:cxn>
                <a:cxn ang="0">
                  <a:pos x="T2" y="T3"/>
                </a:cxn>
                <a:cxn ang="0">
                  <a:pos x="T4" y="T5"/>
                </a:cxn>
                <a:cxn ang="0">
                  <a:pos x="T6" y="T7"/>
                </a:cxn>
                <a:cxn ang="0">
                  <a:pos x="T8" y="T9"/>
                </a:cxn>
              </a:cxnLst>
              <a:rect l="0" t="0" r="r" b="b"/>
              <a:pathLst>
                <a:path w="36" h="18">
                  <a:moveTo>
                    <a:pt x="36" y="10"/>
                  </a:moveTo>
                  <a:lnTo>
                    <a:pt x="19" y="18"/>
                  </a:lnTo>
                  <a:lnTo>
                    <a:pt x="0" y="10"/>
                  </a:lnTo>
                  <a:lnTo>
                    <a:pt x="19"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ŝľíḓe">
              <a:extLst>
                <a:ext uri="{FF2B5EF4-FFF2-40B4-BE49-F238E27FC236}">
                  <a16:creationId xmlns:a16="http://schemas.microsoft.com/office/drawing/2014/main" id="{2D8756F4-449F-42D2-928C-1018A02D2352}"/>
                </a:ext>
              </a:extLst>
            </p:cNvPr>
            <p:cNvSpPr/>
            <p:nvPr/>
          </p:nvSpPr>
          <p:spPr bwMode="auto">
            <a:xfrm>
              <a:off x="6046162" y="2951146"/>
              <a:ext cx="99675" cy="58632"/>
            </a:xfrm>
            <a:custGeom>
              <a:avLst/>
              <a:gdLst>
                <a:gd name="T0" fmla="*/ 34 w 34"/>
                <a:gd name="T1" fmla="*/ 10 h 20"/>
                <a:gd name="T2" fmla="*/ 17 w 34"/>
                <a:gd name="T3" fmla="*/ 20 h 20"/>
                <a:gd name="T4" fmla="*/ 0 w 34"/>
                <a:gd name="T5" fmla="*/ 10 h 20"/>
                <a:gd name="T6" fmla="*/ 17 w 34"/>
                <a:gd name="T7" fmla="*/ 0 h 20"/>
                <a:gd name="T8" fmla="*/ 34 w 34"/>
                <a:gd name="T9" fmla="*/ 10 h 20"/>
              </a:gdLst>
              <a:ahLst/>
              <a:cxnLst>
                <a:cxn ang="0">
                  <a:pos x="T0" y="T1"/>
                </a:cxn>
                <a:cxn ang="0">
                  <a:pos x="T2" y="T3"/>
                </a:cxn>
                <a:cxn ang="0">
                  <a:pos x="T4" y="T5"/>
                </a:cxn>
                <a:cxn ang="0">
                  <a:pos x="T6" y="T7"/>
                </a:cxn>
                <a:cxn ang="0">
                  <a:pos x="T8" y="T9"/>
                </a:cxn>
              </a:cxnLst>
              <a:rect l="0" t="0" r="r" b="b"/>
              <a:pathLst>
                <a:path w="34" h="20">
                  <a:moveTo>
                    <a:pt x="34" y="10"/>
                  </a:moveTo>
                  <a:lnTo>
                    <a:pt x="17" y="20"/>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ṩḻïḑe">
              <a:extLst>
                <a:ext uri="{FF2B5EF4-FFF2-40B4-BE49-F238E27FC236}">
                  <a16:creationId xmlns:a16="http://schemas.microsoft.com/office/drawing/2014/main" id="{2267477D-67CE-4F7B-A564-FA4D12E7EB55}"/>
                </a:ext>
              </a:extLst>
            </p:cNvPr>
            <p:cNvSpPr/>
            <p:nvPr/>
          </p:nvSpPr>
          <p:spPr bwMode="auto">
            <a:xfrm>
              <a:off x="6057889" y="2766453"/>
              <a:ext cx="477855" cy="275572"/>
            </a:xfrm>
            <a:custGeom>
              <a:avLst/>
              <a:gdLst>
                <a:gd name="T0" fmla="*/ 163 w 163"/>
                <a:gd name="T1" fmla="*/ 86 h 94"/>
                <a:gd name="T2" fmla="*/ 149 w 163"/>
                <a:gd name="T3" fmla="*/ 94 h 94"/>
                <a:gd name="T4" fmla="*/ 0 w 163"/>
                <a:gd name="T5" fmla="*/ 9 h 94"/>
                <a:gd name="T6" fmla="*/ 15 w 163"/>
                <a:gd name="T7" fmla="*/ 0 h 94"/>
                <a:gd name="T8" fmla="*/ 163 w 163"/>
                <a:gd name="T9" fmla="*/ 86 h 94"/>
              </a:gdLst>
              <a:ahLst/>
              <a:cxnLst>
                <a:cxn ang="0">
                  <a:pos x="T0" y="T1"/>
                </a:cxn>
                <a:cxn ang="0">
                  <a:pos x="T2" y="T3"/>
                </a:cxn>
                <a:cxn ang="0">
                  <a:pos x="T4" y="T5"/>
                </a:cxn>
                <a:cxn ang="0">
                  <a:pos x="T6" y="T7"/>
                </a:cxn>
                <a:cxn ang="0">
                  <a:pos x="T8" y="T9"/>
                </a:cxn>
              </a:cxnLst>
              <a:rect l="0" t="0" r="r" b="b"/>
              <a:pathLst>
                <a:path w="163" h="94">
                  <a:moveTo>
                    <a:pt x="163" y="86"/>
                  </a:moveTo>
                  <a:lnTo>
                    <a:pt x="149" y="94"/>
                  </a:lnTo>
                  <a:lnTo>
                    <a:pt x="0" y="9"/>
                  </a:lnTo>
                  <a:lnTo>
                    <a:pt x="15" y="0"/>
                  </a:lnTo>
                  <a:lnTo>
                    <a:pt x="163" y="86"/>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sļîdé">
              <a:extLst>
                <a:ext uri="{FF2B5EF4-FFF2-40B4-BE49-F238E27FC236}">
                  <a16:creationId xmlns:a16="http://schemas.microsoft.com/office/drawing/2014/main" id="{95897F88-74EE-46EA-8C71-629F0455B0FF}"/>
                </a:ext>
              </a:extLst>
            </p:cNvPr>
            <p:cNvSpPr/>
            <p:nvPr/>
          </p:nvSpPr>
          <p:spPr bwMode="auto">
            <a:xfrm>
              <a:off x="6271896" y="2986326"/>
              <a:ext cx="105538" cy="55702"/>
            </a:xfrm>
            <a:custGeom>
              <a:avLst/>
              <a:gdLst>
                <a:gd name="T0" fmla="*/ 36 w 36"/>
                <a:gd name="T1" fmla="*/ 8 h 19"/>
                <a:gd name="T2" fmla="*/ 17 w 36"/>
                <a:gd name="T3" fmla="*/ 19 h 19"/>
                <a:gd name="T4" fmla="*/ 0 w 36"/>
                <a:gd name="T5" fmla="*/ 8 h 19"/>
                <a:gd name="T6" fmla="*/ 17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lnTo>
                    <a:pt x="17" y="19"/>
                  </a:lnTo>
                  <a:lnTo>
                    <a:pt x="0" y="8"/>
                  </a:lnTo>
                  <a:lnTo>
                    <a:pt x="17"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śļïḍe">
              <a:extLst>
                <a:ext uri="{FF2B5EF4-FFF2-40B4-BE49-F238E27FC236}">
                  <a16:creationId xmlns:a16="http://schemas.microsoft.com/office/drawing/2014/main" id="{7BE52F6A-094F-45DA-B211-D9EC1355CE49}"/>
                </a:ext>
              </a:extLst>
            </p:cNvPr>
            <p:cNvSpPr/>
            <p:nvPr/>
          </p:nvSpPr>
          <p:spPr bwMode="auto">
            <a:xfrm>
              <a:off x="6113589" y="2992189"/>
              <a:ext cx="105538" cy="55702"/>
            </a:xfrm>
            <a:custGeom>
              <a:avLst/>
              <a:gdLst>
                <a:gd name="T0" fmla="*/ 36 w 36"/>
                <a:gd name="T1" fmla="*/ 11 h 19"/>
                <a:gd name="T2" fmla="*/ 19 w 36"/>
                <a:gd name="T3" fmla="*/ 19 h 19"/>
                <a:gd name="T4" fmla="*/ 0 w 36"/>
                <a:gd name="T5" fmla="*/ 11 h 19"/>
                <a:gd name="T6" fmla="*/ 19 w 36"/>
                <a:gd name="T7" fmla="*/ 0 h 19"/>
                <a:gd name="T8" fmla="*/ 36 w 36"/>
                <a:gd name="T9" fmla="*/ 11 h 19"/>
              </a:gdLst>
              <a:ahLst/>
              <a:cxnLst>
                <a:cxn ang="0">
                  <a:pos x="T0" y="T1"/>
                </a:cxn>
                <a:cxn ang="0">
                  <a:pos x="T2" y="T3"/>
                </a:cxn>
                <a:cxn ang="0">
                  <a:pos x="T4" y="T5"/>
                </a:cxn>
                <a:cxn ang="0">
                  <a:pos x="T6" y="T7"/>
                </a:cxn>
                <a:cxn ang="0">
                  <a:pos x="T8" y="T9"/>
                </a:cxn>
              </a:cxnLst>
              <a:rect l="0" t="0" r="r" b="b"/>
              <a:pathLst>
                <a:path w="36" h="19">
                  <a:moveTo>
                    <a:pt x="36" y="11"/>
                  </a:moveTo>
                  <a:lnTo>
                    <a:pt x="19" y="19"/>
                  </a:lnTo>
                  <a:lnTo>
                    <a:pt x="0" y="11"/>
                  </a:lnTo>
                  <a:lnTo>
                    <a:pt x="19"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íšliďè">
              <a:extLst>
                <a:ext uri="{FF2B5EF4-FFF2-40B4-BE49-F238E27FC236}">
                  <a16:creationId xmlns:a16="http://schemas.microsoft.com/office/drawing/2014/main" id="{5C6563E1-0949-4FE2-A671-852C7B251D25}"/>
                </a:ext>
              </a:extLst>
            </p:cNvPr>
            <p:cNvSpPr/>
            <p:nvPr/>
          </p:nvSpPr>
          <p:spPr bwMode="auto">
            <a:xfrm>
              <a:off x="6348118" y="3024436"/>
              <a:ext cx="102608" cy="58632"/>
            </a:xfrm>
            <a:custGeom>
              <a:avLst/>
              <a:gdLst>
                <a:gd name="T0" fmla="*/ 35 w 35"/>
                <a:gd name="T1" fmla="*/ 10 h 20"/>
                <a:gd name="T2" fmla="*/ 16 w 35"/>
                <a:gd name="T3" fmla="*/ 20 h 20"/>
                <a:gd name="T4" fmla="*/ 0 w 35"/>
                <a:gd name="T5" fmla="*/ 10 h 20"/>
                <a:gd name="T6" fmla="*/ 16 w 35"/>
                <a:gd name="T7" fmla="*/ 0 h 20"/>
                <a:gd name="T8" fmla="*/ 35 w 35"/>
                <a:gd name="T9" fmla="*/ 10 h 20"/>
              </a:gdLst>
              <a:ahLst/>
              <a:cxnLst>
                <a:cxn ang="0">
                  <a:pos x="T0" y="T1"/>
                </a:cxn>
                <a:cxn ang="0">
                  <a:pos x="T2" y="T3"/>
                </a:cxn>
                <a:cxn ang="0">
                  <a:pos x="T4" y="T5"/>
                </a:cxn>
                <a:cxn ang="0">
                  <a:pos x="T6" y="T7"/>
                </a:cxn>
                <a:cxn ang="0">
                  <a:pos x="T8" y="T9"/>
                </a:cxn>
              </a:cxnLst>
              <a:rect l="0" t="0" r="r" b="b"/>
              <a:pathLst>
                <a:path w="35" h="20">
                  <a:moveTo>
                    <a:pt x="35" y="10"/>
                  </a:moveTo>
                  <a:lnTo>
                    <a:pt x="16" y="20"/>
                  </a:lnTo>
                  <a:lnTo>
                    <a:pt x="0" y="10"/>
                  </a:lnTo>
                  <a:lnTo>
                    <a:pt x="16" y="0"/>
                  </a:lnTo>
                  <a:lnTo>
                    <a:pt x="35"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îşḻíde">
              <a:extLst>
                <a:ext uri="{FF2B5EF4-FFF2-40B4-BE49-F238E27FC236}">
                  <a16:creationId xmlns:a16="http://schemas.microsoft.com/office/drawing/2014/main" id="{69C74D19-4C0C-4AF8-9D86-8B5D799CDA5B}"/>
                </a:ext>
              </a:extLst>
            </p:cNvPr>
            <p:cNvSpPr/>
            <p:nvPr/>
          </p:nvSpPr>
          <p:spPr bwMode="auto">
            <a:xfrm>
              <a:off x="6186880" y="3036162"/>
              <a:ext cx="105538" cy="52769"/>
            </a:xfrm>
            <a:custGeom>
              <a:avLst/>
              <a:gdLst>
                <a:gd name="T0" fmla="*/ 36 w 36"/>
                <a:gd name="T1" fmla="*/ 8 h 18"/>
                <a:gd name="T2" fmla="*/ 19 w 36"/>
                <a:gd name="T3" fmla="*/ 18 h 18"/>
                <a:gd name="T4" fmla="*/ 0 w 36"/>
                <a:gd name="T5" fmla="*/ 8 h 18"/>
                <a:gd name="T6" fmla="*/ 19 w 36"/>
                <a:gd name="T7" fmla="*/ 0 h 18"/>
                <a:gd name="T8" fmla="*/ 36 w 36"/>
                <a:gd name="T9" fmla="*/ 8 h 18"/>
              </a:gdLst>
              <a:ahLst/>
              <a:cxnLst>
                <a:cxn ang="0">
                  <a:pos x="T0" y="T1"/>
                </a:cxn>
                <a:cxn ang="0">
                  <a:pos x="T2" y="T3"/>
                </a:cxn>
                <a:cxn ang="0">
                  <a:pos x="T4" y="T5"/>
                </a:cxn>
                <a:cxn ang="0">
                  <a:pos x="T6" y="T7"/>
                </a:cxn>
                <a:cxn ang="0">
                  <a:pos x="T8" y="T9"/>
                </a:cxn>
              </a:cxnLst>
              <a:rect l="0" t="0" r="r" b="b"/>
              <a:pathLst>
                <a:path w="36" h="18">
                  <a:moveTo>
                    <a:pt x="36" y="8"/>
                  </a:moveTo>
                  <a:lnTo>
                    <a:pt x="19" y="18"/>
                  </a:lnTo>
                  <a:lnTo>
                    <a:pt x="0" y="8"/>
                  </a:lnTo>
                  <a:lnTo>
                    <a:pt x="19"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ïṧļîdê">
              <a:extLst>
                <a:ext uri="{FF2B5EF4-FFF2-40B4-BE49-F238E27FC236}">
                  <a16:creationId xmlns:a16="http://schemas.microsoft.com/office/drawing/2014/main" id="{6F48F5FD-2D8A-464F-983E-1EDB65157320}"/>
                </a:ext>
              </a:extLst>
            </p:cNvPr>
            <p:cNvSpPr/>
            <p:nvPr/>
          </p:nvSpPr>
          <p:spPr bwMode="auto">
            <a:xfrm>
              <a:off x="6260170" y="3071342"/>
              <a:ext cx="105538" cy="61565"/>
            </a:xfrm>
            <a:custGeom>
              <a:avLst/>
              <a:gdLst>
                <a:gd name="T0" fmla="*/ 36 w 36"/>
                <a:gd name="T1" fmla="*/ 11 h 21"/>
                <a:gd name="T2" fmla="*/ 17 w 36"/>
                <a:gd name="T3" fmla="*/ 21 h 21"/>
                <a:gd name="T4" fmla="*/ 0 w 36"/>
                <a:gd name="T5" fmla="*/ 11 h 21"/>
                <a:gd name="T6" fmla="*/ 17 w 36"/>
                <a:gd name="T7" fmla="*/ 0 h 21"/>
                <a:gd name="T8" fmla="*/ 36 w 36"/>
                <a:gd name="T9" fmla="*/ 11 h 21"/>
              </a:gdLst>
              <a:ahLst/>
              <a:cxnLst>
                <a:cxn ang="0">
                  <a:pos x="T0" y="T1"/>
                </a:cxn>
                <a:cxn ang="0">
                  <a:pos x="T2" y="T3"/>
                </a:cxn>
                <a:cxn ang="0">
                  <a:pos x="T4" y="T5"/>
                </a:cxn>
                <a:cxn ang="0">
                  <a:pos x="T6" y="T7"/>
                </a:cxn>
                <a:cxn ang="0">
                  <a:pos x="T8" y="T9"/>
                </a:cxn>
              </a:cxnLst>
              <a:rect l="0" t="0" r="r" b="b"/>
              <a:pathLst>
                <a:path w="36" h="21">
                  <a:moveTo>
                    <a:pt x="36" y="11"/>
                  </a:moveTo>
                  <a:lnTo>
                    <a:pt x="17" y="21"/>
                  </a:lnTo>
                  <a:lnTo>
                    <a:pt x="0" y="11"/>
                  </a:lnTo>
                  <a:lnTo>
                    <a:pt x="17"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ïṥlîďe">
              <a:extLst>
                <a:ext uri="{FF2B5EF4-FFF2-40B4-BE49-F238E27FC236}">
                  <a16:creationId xmlns:a16="http://schemas.microsoft.com/office/drawing/2014/main" id="{D82FCCF0-8EC8-4A85-9886-423A0FC21695}"/>
                </a:ext>
              </a:extLst>
            </p:cNvPr>
            <p:cNvSpPr/>
            <p:nvPr/>
          </p:nvSpPr>
          <p:spPr bwMode="auto">
            <a:xfrm>
              <a:off x="6421410" y="3065478"/>
              <a:ext cx="96744" cy="61565"/>
            </a:xfrm>
            <a:custGeom>
              <a:avLst/>
              <a:gdLst>
                <a:gd name="T0" fmla="*/ 33 w 33"/>
                <a:gd name="T1" fmla="*/ 11 h 21"/>
                <a:gd name="T2" fmla="*/ 16 w 33"/>
                <a:gd name="T3" fmla="*/ 21 h 21"/>
                <a:gd name="T4" fmla="*/ 0 w 33"/>
                <a:gd name="T5" fmla="*/ 11 h 21"/>
                <a:gd name="T6" fmla="*/ 16 w 33"/>
                <a:gd name="T7" fmla="*/ 0 h 21"/>
                <a:gd name="T8" fmla="*/ 33 w 33"/>
                <a:gd name="T9" fmla="*/ 11 h 21"/>
              </a:gdLst>
              <a:ahLst/>
              <a:cxnLst>
                <a:cxn ang="0">
                  <a:pos x="T0" y="T1"/>
                </a:cxn>
                <a:cxn ang="0">
                  <a:pos x="T2" y="T3"/>
                </a:cxn>
                <a:cxn ang="0">
                  <a:pos x="T4" y="T5"/>
                </a:cxn>
                <a:cxn ang="0">
                  <a:pos x="T6" y="T7"/>
                </a:cxn>
                <a:cxn ang="0">
                  <a:pos x="T8" y="T9"/>
                </a:cxn>
              </a:cxnLst>
              <a:rect l="0" t="0" r="r" b="b"/>
              <a:pathLst>
                <a:path w="33" h="21">
                  <a:moveTo>
                    <a:pt x="33" y="11"/>
                  </a:moveTo>
                  <a:lnTo>
                    <a:pt x="16" y="21"/>
                  </a:lnTo>
                  <a:lnTo>
                    <a:pt x="0" y="11"/>
                  </a:lnTo>
                  <a:lnTo>
                    <a:pt x="16" y="0"/>
                  </a:lnTo>
                  <a:lnTo>
                    <a:pt x="33"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sliďé">
              <a:extLst>
                <a:ext uri="{FF2B5EF4-FFF2-40B4-BE49-F238E27FC236}">
                  <a16:creationId xmlns:a16="http://schemas.microsoft.com/office/drawing/2014/main" id="{06B121BF-B27F-413C-B1FB-89FE925894BD}"/>
                </a:ext>
              </a:extLst>
            </p:cNvPr>
            <p:cNvSpPr/>
            <p:nvPr/>
          </p:nvSpPr>
          <p:spPr bwMode="auto">
            <a:xfrm>
              <a:off x="6333461" y="3115317"/>
              <a:ext cx="105538" cy="61565"/>
            </a:xfrm>
            <a:custGeom>
              <a:avLst/>
              <a:gdLst>
                <a:gd name="T0" fmla="*/ 36 w 36"/>
                <a:gd name="T1" fmla="*/ 10 h 21"/>
                <a:gd name="T2" fmla="*/ 17 w 36"/>
                <a:gd name="T3" fmla="*/ 21 h 21"/>
                <a:gd name="T4" fmla="*/ 0 w 36"/>
                <a:gd name="T5" fmla="*/ 10 h 21"/>
                <a:gd name="T6" fmla="*/ 17 w 36"/>
                <a:gd name="T7" fmla="*/ 0 h 21"/>
                <a:gd name="T8" fmla="*/ 36 w 36"/>
                <a:gd name="T9" fmla="*/ 10 h 21"/>
              </a:gdLst>
              <a:ahLst/>
              <a:cxnLst>
                <a:cxn ang="0">
                  <a:pos x="T0" y="T1"/>
                </a:cxn>
                <a:cxn ang="0">
                  <a:pos x="T2" y="T3"/>
                </a:cxn>
                <a:cxn ang="0">
                  <a:pos x="T4" y="T5"/>
                </a:cxn>
                <a:cxn ang="0">
                  <a:pos x="T6" y="T7"/>
                </a:cxn>
                <a:cxn ang="0">
                  <a:pos x="T8" y="T9"/>
                </a:cxn>
              </a:cxnLst>
              <a:rect l="0" t="0" r="r" b="b"/>
              <a:pathLst>
                <a:path w="36" h="21">
                  <a:moveTo>
                    <a:pt x="36" y="10"/>
                  </a:moveTo>
                  <a:lnTo>
                    <a:pt x="17" y="21"/>
                  </a:lnTo>
                  <a:lnTo>
                    <a:pt x="0" y="10"/>
                  </a:lnTo>
                  <a:lnTo>
                    <a:pt x="17"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îṡľíďê">
              <a:extLst>
                <a:ext uri="{FF2B5EF4-FFF2-40B4-BE49-F238E27FC236}">
                  <a16:creationId xmlns:a16="http://schemas.microsoft.com/office/drawing/2014/main" id="{29369A14-9673-43FB-997D-5C2129BB0A71}"/>
                </a:ext>
              </a:extLst>
            </p:cNvPr>
            <p:cNvSpPr/>
            <p:nvPr/>
          </p:nvSpPr>
          <p:spPr bwMode="auto">
            <a:xfrm>
              <a:off x="5533128" y="2247558"/>
              <a:ext cx="861896" cy="495444"/>
            </a:xfrm>
            <a:custGeom>
              <a:avLst/>
              <a:gdLst>
                <a:gd name="T0" fmla="*/ 294 w 294"/>
                <a:gd name="T1" fmla="*/ 165 h 169"/>
                <a:gd name="T2" fmla="*/ 286 w 294"/>
                <a:gd name="T3" fmla="*/ 169 h 169"/>
                <a:gd name="T4" fmla="*/ 0 w 294"/>
                <a:gd name="T5" fmla="*/ 5 h 169"/>
                <a:gd name="T6" fmla="*/ 8 w 294"/>
                <a:gd name="T7" fmla="*/ 0 h 169"/>
                <a:gd name="T8" fmla="*/ 294 w 294"/>
                <a:gd name="T9" fmla="*/ 165 h 169"/>
              </a:gdLst>
              <a:ahLst/>
              <a:cxnLst>
                <a:cxn ang="0">
                  <a:pos x="T0" y="T1"/>
                </a:cxn>
                <a:cxn ang="0">
                  <a:pos x="T2" y="T3"/>
                </a:cxn>
                <a:cxn ang="0">
                  <a:pos x="T4" y="T5"/>
                </a:cxn>
                <a:cxn ang="0">
                  <a:pos x="T6" y="T7"/>
                </a:cxn>
                <a:cxn ang="0">
                  <a:pos x="T8" y="T9"/>
                </a:cxn>
              </a:cxnLst>
              <a:rect l="0" t="0" r="r" b="b"/>
              <a:pathLst>
                <a:path w="294" h="169">
                  <a:moveTo>
                    <a:pt x="294" y="165"/>
                  </a:moveTo>
                  <a:lnTo>
                    <a:pt x="286" y="169"/>
                  </a:lnTo>
                  <a:lnTo>
                    <a:pt x="0" y="5"/>
                  </a:lnTo>
                  <a:lnTo>
                    <a:pt x="8" y="0"/>
                  </a:lnTo>
                  <a:lnTo>
                    <a:pt x="294" y="165"/>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Sľîḋé">
              <a:extLst>
                <a:ext uri="{FF2B5EF4-FFF2-40B4-BE49-F238E27FC236}">
                  <a16:creationId xmlns:a16="http://schemas.microsoft.com/office/drawing/2014/main" id="{56DF5B6F-F527-46D6-8640-EE7CCCAE4E1F}"/>
                </a:ext>
              </a:extLst>
            </p:cNvPr>
            <p:cNvSpPr/>
            <p:nvPr/>
          </p:nvSpPr>
          <p:spPr bwMode="auto">
            <a:xfrm>
              <a:off x="6371571" y="2731274"/>
              <a:ext cx="23453" cy="609777"/>
            </a:xfrm>
            <a:custGeom>
              <a:avLst/>
              <a:gdLst>
                <a:gd name="T0" fmla="*/ 8 w 8"/>
                <a:gd name="T1" fmla="*/ 0 h 208"/>
                <a:gd name="T2" fmla="*/ 8 w 8"/>
                <a:gd name="T3" fmla="*/ 204 h 208"/>
                <a:gd name="T4" fmla="*/ 0 w 8"/>
                <a:gd name="T5" fmla="*/ 208 h 208"/>
                <a:gd name="T6" fmla="*/ 0 w 8"/>
                <a:gd name="T7" fmla="*/ 4 h 208"/>
                <a:gd name="T8" fmla="*/ 8 w 8"/>
                <a:gd name="T9" fmla="*/ 0 h 208"/>
              </a:gdLst>
              <a:ahLst/>
              <a:cxnLst>
                <a:cxn ang="0">
                  <a:pos x="T0" y="T1"/>
                </a:cxn>
                <a:cxn ang="0">
                  <a:pos x="T2" y="T3"/>
                </a:cxn>
                <a:cxn ang="0">
                  <a:pos x="T4" y="T5"/>
                </a:cxn>
                <a:cxn ang="0">
                  <a:pos x="T6" y="T7"/>
                </a:cxn>
                <a:cxn ang="0">
                  <a:pos x="T8" y="T9"/>
                </a:cxn>
              </a:cxnLst>
              <a:rect l="0" t="0" r="r" b="b"/>
              <a:pathLst>
                <a:path w="8" h="208">
                  <a:moveTo>
                    <a:pt x="8" y="0"/>
                  </a:moveTo>
                  <a:lnTo>
                    <a:pt x="8" y="204"/>
                  </a:lnTo>
                  <a:lnTo>
                    <a:pt x="0" y="208"/>
                  </a:lnTo>
                  <a:lnTo>
                    <a:pt x="0" y="4"/>
                  </a:lnTo>
                  <a:lnTo>
                    <a:pt x="8" y="0"/>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íś1îḓè">
              <a:extLst>
                <a:ext uri="{FF2B5EF4-FFF2-40B4-BE49-F238E27FC236}">
                  <a16:creationId xmlns:a16="http://schemas.microsoft.com/office/drawing/2014/main" id="{1CE12852-0595-4239-9D2F-8D4E7A597861}"/>
                </a:ext>
              </a:extLst>
            </p:cNvPr>
            <p:cNvSpPr/>
            <p:nvPr/>
          </p:nvSpPr>
          <p:spPr bwMode="auto">
            <a:xfrm>
              <a:off x="5533128" y="2262215"/>
              <a:ext cx="838443" cy="1078836"/>
            </a:xfrm>
            <a:custGeom>
              <a:avLst/>
              <a:gdLst>
                <a:gd name="T0" fmla="*/ 286 w 286"/>
                <a:gd name="T1" fmla="*/ 164 h 368"/>
                <a:gd name="T2" fmla="*/ 286 w 286"/>
                <a:gd name="T3" fmla="*/ 368 h 368"/>
                <a:gd name="T4" fmla="*/ 0 w 286"/>
                <a:gd name="T5" fmla="*/ 203 h 368"/>
                <a:gd name="T6" fmla="*/ 0 w 286"/>
                <a:gd name="T7" fmla="*/ 0 h 368"/>
                <a:gd name="T8" fmla="*/ 286 w 286"/>
                <a:gd name="T9" fmla="*/ 164 h 368"/>
              </a:gdLst>
              <a:ahLst/>
              <a:cxnLst>
                <a:cxn ang="0">
                  <a:pos x="T0" y="T1"/>
                </a:cxn>
                <a:cxn ang="0">
                  <a:pos x="T2" y="T3"/>
                </a:cxn>
                <a:cxn ang="0">
                  <a:pos x="T4" y="T5"/>
                </a:cxn>
                <a:cxn ang="0">
                  <a:pos x="T6" y="T7"/>
                </a:cxn>
                <a:cxn ang="0">
                  <a:pos x="T8" y="T9"/>
                </a:cxn>
              </a:cxnLst>
              <a:rect l="0" t="0" r="r" b="b"/>
              <a:pathLst>
                <a:path w="286" h="368">
                  <a:moveTo>
                    <a:pt x="286" y="164"/>
                  </a:moveTo>
                  <a:lnTo>
                    <a:pt x="286" y="368"/>
                  </a:lnTo>
                  <a:lnTo>
                    <a:pt x="0" y="203"/>
                  </a:lnTo>
                  <a:lnTo>
                    <a:pt x="0" y="0"/>
                  </a:lnTo>
                  <a:lnTo>
                    <a:pt x="286" y="164"/>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ṡ1îďê">
              <a:extLst>
                <a:ext uri="{FF2B5EF4-FFF2-40B4-BE49-F238E27FC236}">
                  <a16:creationId xmlns:a16="http://schemas.microsoft.com/office/drawing/2014/main" id="{1D66FFF5-E46A-45E8-86E7-4FFBDF9AE669}"/>
                </a:ext>
              </a:extLst>
            </p:cNvPr>
            <p:cNvSpPr/>
            <p:nvPr/>
          </p:nvSpPr>
          <p:spPr bwMode="auto">
            <a:xfrm>
              <a:off x="5843880" y="2681437"/>
              <a:ext cx="128991" cy="190556"/>
            </a:xfrm>
            <a:custGeom>
              <a:avLst/>
              <a:gdLst>
                <a:gd name="T0" fmla="*/ 10 w 21"/>
                <a:gd name="T1" fmla="*/ 4 h 31"/>
                <a:gd name="T2" fmla="*/ 20 w 21"/>
                <a:gd name="T3" fmla="*/ 22 h 31"/>
                <a:gd name="T4" fmla="*/ 10 w 21"/>
                <a:gd name="T5" fmla="*/ 27 h 31"/>
                <a:gd name="T6" fmla="*/ 0 w 21"/>
                <a:gd name="T7" fmla="*/ 10 h 31"/>
                <a:gd name="T8" fmla="*/ 10 w 21"/>
                <a:gd name="T9" fmla="*/ 4 h 31"/>
              </a:gdLst>
              <a:ahLst/>
              <a:cxnLst>
                <a:cxn ang="0">
                  <a:pos x="T0" y="T1"/>
                </a:cxn>
                <a:cxn ang="0">
                  <a:pos x="T2" y="T3"/>
                </a:cxn>
                <a:cxn ang="0">
                  <a:pos x="T4" y="T5"/>
                </a:cxn>
                <a:cxn ang="0">
                  <a:pos x="T6" y="T7"/>
                </a:cxn>
                <a:cxn ang="0">
                  <a:pos x="T8" y="T9"/>
                </a:cxn>
              </a:cxnLst>
              <a:rect l="0" t="0" r="r" b="b"/>
              <a:pathLst>
                <a:path w="21" h="31">
                  <a:moveTo>
                    <a:pt x="10" y="4"/>
                  </a:moveTo>
                  <a:cubicBezTo>
                    <a:pt x="16" y="7"/>
                    <a:pt x="21" y="15"/>
                    <a:pt x="20" y="22"/>
                  </a:cubicBezTo>
                  <a:cubicBezTo>
                    <a:pt x="20" y="28"/>
                    <a:pt x="16" y="31"/>
                    <a:pt x="10" y="27"/>
                  </a:cubicBezTo>
                  <a:cubicBezTo>
                    <a:pt x="4" y="24"/>
                    <a:pt x="0" y="16"/>
                    <a:pt x="0" y="10"/>
                  </a:cubicBezTo>
                  <a:cubicBezTo>
                    <a:pt x="0" y="3"/>
                    <a:pt x="5" y="0"/>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ïš1idê">
              <a:extLst>
                <a:ext uri="{FF2B5EF4-FFF2-40B4-BE49-F238E27FC236}">
                  <a16:creationId xmlns:a16="http://schemas.microsoft.com/office/drawing/2014/main" id="{45FF6E69-E88D-4B44-98CB-ABFE2EC6E89C}"/>
                </a:ext>
              </a:extLst>
            </p:cNvPr>
            <p:cNvSpPr/>
            <p:nvPr/>
          </p:nvSpPr>
          <p:spPr bwMode="auto">
            <a:xfrm>
              <a:off x="6682323" y="2015959"/>
              <a:ext cx="729974" cy="1166784"/>
            </a:xfrm>
            <a:custGeom>
              <a:avLst/>
              <a:gdLst>
                <a:gd name="T0" fmla="*/ 17 w 119"/>
                <a:gd name="T1" fmla="*/ 191 h 191"/>
                <a:gd name="T2" fmla="*/ 1 w 119"/>
                <a:gd name="T3" fmla="*/ 178 h 191"/>
                <a:gd name="T4" fmla="*/ 14 w 119"/>
                <a:gd name="T5" fmla="*/ 159 h 191"/>
                <a:gd name="T6" fmla="*/ 85 w 119"/>
                <a:gd name="T7" fmla="*/ 121 h 191"/>
                <a:gd name="T8" fmla="*/ 27 w 119"/>
                <a:gd name="T9" fmla="*/ 29 h 191"/>
                <a:gd name="T10" fmla="*/ 27 w 119"/>
                <a:gd name="T11" fmla="*/ 6 h 191"/>
                <a:gd name="T12" fmla="*/ 50 w 119"/>
                <a:gd name="T13" fmla="*/ 6 h 191"/>
                <a:gd name="T14" fmla="*/ 84 w 119"/>
                <a:gd name="T15" fmla="*/ 46 h 191"/>
                <a:gd name="T16" fmla="*/ 117 w 119"/>
                <a:gd name="T17" fmla="*/ 123 h 191"/>
                <a:gd name="T18" fmla="*/ 64 w 119"/>
                <a:gd name="T19" fmla="*/ 177 h 191"/>
                <a:gd name="T20" fmla="*/ 20 w 119"/>
                <a:gd name="T21" fmla="*/ 191 h 191"/>
                <a:gd name="T22" fmla="*/ 17 w 119"/>
                <a:gd name="T23"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191">
                  <a:moveTo>
                    <a:pt x="17" y="191"/>
                  </a:moveTo>
                  <a:cubicBezTo>
                    <a:pt x="9" y="191"/>
                    <a:pt x="3" y="186"/>
                    <a:pt x="1" y="178"/>
                  </a:cubicBezTo>
                  <a:cubicBezTo>
                    <a:pt x="0" y="170"/>
                    <a:pt x="5" y="161"/>
                    <a:pt x="14" y="159"/>
                  </a:cubicBezTo>
                  <a:cubicBezTo>
                    <a:pt x="43" y="154"/>
                    <a:pt x="83" y="137"/>
                    <a:pt x="85" y="121"/>
                  </a:cubicBezTo>
                  <a:cubicBezTo>
                    <a:pt x="87" y="100"/>
                    <a:pt x="52" y="54"/>
                    <a:pt x="27" y="29"/>
                  </a:cubicBezTo>
                  <a:cubicBezTo>
                    <a:pt x="21" y="22"/>
                    <a:pt x="21" y="12"/>
                    <a:pt x="27" y="6"/>
                  </a:cubicBezTo>
                  <a:cubicBezTo>
                    <a:pt x="34" y="0"/>
                    <a:pt x="44" y="0"/>
                    <a:pt x="50" y="6"/>
                  </a:cubicBezTo>
                  <a:cubicBezTo>
                    <a:pt x="51" y="7"/>
                    <a:pt x="67" y="24"/>
                    <a:pt x="84" y="46"/>
                  </a:cubicBezTo>
                  <a:cubicBezTo>
                    <a:pt x="108" y="78"/>
                    <a:pt x="119" y="104"/>
                    <a:pt x="117" y="123"/>
                  </a:cubicBezTo>
                  <a:cubicBezTo>
                    <a:pt x="115" y="145"/>
                    <a:pt x="97" y="164"/>
                    <a:pt x="64" y="177"/>
                  </a:cubicBezTo>
                  <a:cubicBezTo>
                    <a:pt x="42" y="187"/>
                    <a:pt x="21" y="191"/>
                    <a:pt x="20" y="191"/>
                  </a:cubicBezTo>
                  <a:cubicBezTo>
                    <a:pt x="19" y="191"/>
                    <a:pt x="18" y="191"/>
                    <a:pt x="17" y="191"/>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ŝ1íďé">
              <a:extLst>
                <a:ext uri="{FF2B5EF4-FFF2-40B4-BE49-F238E27FC236}">
                  <a16:creationId xmlns:a16="http://schemas.microsoft.com/office/drawing/2014/main" id="{9886DFE0-ADDB-4ADA-A8E6-ACFD7582AF1E}"/>
                </a:ext>
              </a:extLst>
            </p:cNvPr>
            <p:cNvSpPr/>
            <p:nvPr/>
          </p:nvSpPr>
          <p:spPr bwMode="auto">
            <a:xfrm>
              <a:off x="6749751" y="1523447"/>
              <a:ext cx="190556" cy="193487"/>
            </a:xfrm>
            <a:custGeom>
              <a:avLst/>
              <a:gdLst>
                <a:gd name="T0" fmla="*/ 2 w 31"/>
                <a:gd name="T1" fmla="*/ 21 h 32"/>
                <a:gd name="T2" fmla="*/ 20 w 31"/>
                <a:gd name="T3" fmla="*/ 29 h 32"/>
                <a:gd name="T4" fmla="*/ 28 w 31"/>
                <a:gd name="T5" fmla="*/ 12 h 32"/>
                <a:gd name="T6" fmla="*/ 11 w 31"/>
                <a:gd name="T7" fmla="*/ 3 h 32"/>
                <a:gd name="T8" fmla="*/ 2 w 31"/>
                <a:gd name="T9" fmla="*/ 21 h 32"/>
              </a:gdLst>
              <a:ahLst/>
              <a:cxnLst>
                <a:cxn ang="0">
                  <a:pos x="T0" y="T1"/>
                </a:cxn>
                <a:cxn ang="0">
                  <a:pos x="T2" y="T3"/>
                </a:cxn>
                <a:cxn ang="0">
                  <a:pos x="T4" y="T5"/>
                </a:cxn>
                <a:cxn ang="0">
                  <a:pos x="T6" y="T7"/>
                </a:cxn>
                <a:cxn ang="0">
                  <a:pos x="T8" y="T9"/>
                </a:cxn>
              </a:cxnLst>
              <a:rect l="0" t="0" r="r" b="b"/>
              <a:pathLst>
                <a:path w="31" h="32">
                  <a:moveTo>
                    <a:pt x="2" y="21"/>
                  </a:moveTo>
                  <a:cubicBezTo>
                    <a:pt x="5" y="28"/>
                    <a:pt x="13" y="32"/>
                    <a:pt x="20" y="29"/>
                  </a:cubicBezTo>
                  <a:cubicBezTo>
                    <a:pt x="27" y="27"/>
                    <a:pt x="31" y="19"/>
                    <a:pt x="28" y="12"/>
                  </a:cubicBezTo>
                  <a:cubicBezTo>
                    <a:pt x="26" y="4"/>
                    <a:pt x="18" y="0"/>
                    <a:pt x="11" y="3"/>
                  </a:cubicBezTo>
                  <a:cubicBezTo>
                    <a:pt x="4" y="5"/>
                    <a:pt x="0" y="13"/>
                    <a:pt x="2" y="21"/>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ṣḻîḓe">
              <a:extLst>
                <a:ext uri="{FF2B5EF4-FFF2-40B4-BE49-F238E27FC236}">
                  <a16:creationId xmlns:a16="http://schemas.microsoft.com/office/drawing/2014/main" id="{2EAC5F80-AA2A-42E5-BD7C-8A7B5512167F}"/>
                </a:ext>
              </a:extLst>
            </p:cNvPr>
            <p:cNvSpPr/>
            <p:nvPr/>
          </p:nvSpPr>
          <p:spPr bwMode="auto">
            <a:xfrm>
              <a:off x="6236717" y="1274260"/>
              <a:ext cx="647889" cy="436812"/>
            </a:xfrm>
            <a:custGeom>
              <a:avLst/>
              <a:gdLst>
                <a:gd name="T0" fmla="*/ 19 w 106"/>
                <a:gd name="T1" fmla="*/ 36 h 72"/>
                <a:gd name="T2" fmla="*/ 30 w 106"/>
                <a:gd name="T3" fmla="*/ 42 h 72"/>
                <a:gd name="T4" fmla="*/ 38 w 106"/>
                <a:gd name="T5" fmla="*/ 45 h 72"/>
                <a:gd name="T6" fmla="*/ 56 w 106"/>
                <a:gd name="T7" fmla="*/ 46 h 72"/>
                <a:gd name="T8" fmla="*/ 72 w 106"/>
                <a:gd name="T9" fmla="*/ 38 h 72"/>
                <a:gd name="T10" fmla="*/ 84 w 106"/>
                <a:gd name="T11" fmla="*/ 41 h 72"/>
                <a:gd name="T12" fmla="*/ 83 w 106"/>
                <a:gd name="T13" fmla="*/ 47 h 72"/>
                <a:gd name="T14" fmla="*/ 86 w 106"/>
                <a:gd name="T15" fmla="*/ 61 h 72"/>
                <a:gd name="T16" fmla="*/ 90 w 106"/>
                <a:gd name="T17" fmla="*/ 71 h 72"/>
                <a:gd name="T18" fmla="*/ 96 w 106"/>
                <a:gd name="T19" fmla="*/ 70 h 72"/>
                <a:gd name="T20" fmla="*/ 96 w 106"/>
                <a:gd name="T21" fmla="*/ 68 h 72"/>
                <a:gd name="T22" fmla="*/ 94 w 106"/>
                <a:gd name="T23" fmla="*/ 58 h 72"/>
                <a:gd name="T24" fmla="*/ 94 w 106"/>
                <a:gd name="T25" fmla="*/ 52 h 72"/>
                <a:gd name="T26" fmla="*/ 97 w 106"/>
                <a:gd name="T27" fmla="*/ 46 h 72"/>
                <a:gd name="T28" fmla="*/ 99 w 106"/>
                <a:gd name="T29" fmla="*/ 45 h 72"/>
                <a:gd name="T30" fmla="*/ 100 w 106"/>
                <a:gd name="T31" fmla="*/ 43 h 72"/>
                <a:gd name="T32" fmla="*/ 106 w 106"/>
                <a:gd name="T33" fmla="*/ 25 h 72"/>
                <a:gd name="T34" fmla="*/ 91 w 106"/>
                <a:gd name="T35" fmla="*/ 10 h 72"/>
                <a:gd name="T36" fmla="*/ 69 w 106"/>
                <a:gd name="T37" fmla="*/ 9 h 72"/>
                <a:gd name="T38" fmla="*/ 46 w 106"/>
                <a:gd name="T39" fmla="*/ 4 h 72"/>
                <a:gd name="T40" fmla="*/ 40 w 106"/>
                <a:gd name="T41" fmla="*/ 7 h 72"/>
                <a:gd name="T42" fmla="*/ 20 w 106"/>
                <a:gd name="T43" fmla="*/ 9 h 72"/>
                <a:gd name="T44" fmla="*/ 3 w 106"/>
                <a:gd name="T45" fmla="*/ 15 h 72"/>
                <a:gd name="T46" fmla="*/ 1 w 106"/>
                <a:gd name="T47" fmla="*/ 21 h 72"/>
                <a:gd name="T48" fmla="*/ 6 w 106"/>
                <a:gd name="T49" fmla="*/ 34 h 72"/>
                <a:gd name="T50" fmla="*/ 19 w 106"/>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72">
                  <a:moveTo>
                    <a:pt x="19" y="36"/>
                  </a:moveTo>
                  <a:cubicBezTo>
                    <a:pt x="22" y="38"/>
                    <a:pt x="26" y="41"/>
                    <a:pt x="30" y="42"/>
                  </a:cubicBezTo>
                  <a:cubicBezTo>
                    <a:pt x="32" y="44"/>
                    <a:pt x="35" y="44"/>
                    <a:pt x="38" y="45"/>
                  </a:cubicBezTo>
                  <a:cubicBezTo>
                    <a:pt x="44" y="46"/>
                    <a:pt x="50" y="47"/>
                    <a:pt x="56" y="46"/>
                  </a:cubicBezTo>
                  <a:cubicBezTo>
                    <a:pt x="62" y="45"/>
                    <a:pt x="68" y="42"/>
                    <a:pt x="72" y="38"/>
                  </a:cubicBezTo>
                  <a:cubicBezTo>
                    <a:pt x="76" y="40"/>
                    <a:pt x="80" y="40"/>
                    <a:pt x="84" y="41"/>
                  </a:cubicBezTo>
                  <a:cubicBezTo>
                    <a:pt x="84" y="43"/>
                    <a:pt x="83" y="45"/>
                    <a:pt x="83" y="47"/>
                  </a:cubicBezTo>
                  <a:cubicBezTo>
                    <a:pt x="82" y="52"/>
                    <a:pt x="84" y="57"/>
                    <a:pt x="86" y="61"/>
                  </a:cubicBezTo>
                  <a:cubicBezTo>
                    <a:pt x="87" y="65"/>
                    <a:pt x="88" y="68"/>
                    <a:pt x="90" y="71"/>
                  </a:cubicBezTo>
                  <a:cubicBezTo>
                    <a:pt x="92" y="72"/>
                    <a:pt x="95" y="72"/>
                    <a:pt x="96" y="70"/>
                  </a:cubicBezTo>
                  <a:cubicBezTo>
                    <a:pt x="96" y="69"/>
                    <a:pt x="96" y="68"/>
                    <a:pt x="96" y="68"/>
                  </a:cubicBezTo>
                  <a:cubicBezTo>
                    <a:pt x="95" y="65"/>
                    <a:pt x="95" y="61"/>
                    <a:pt x="94" y="58"/>
                  </a:cubicBezTo>
                  <a:cubicBezTo>
                    <a:pt x="94" y="56"/>
                    <a:pt x="93" y="54"/>
                    <a:pt x="94" y="52"/>
                  </a:cubicBezTo>
                  <a:cubicBezTo>
                    <a:pt x="94" y="49"/>
                    <a:pt x="95" y="47"/>
                    <a:pt x="97" y="46"/>
                  </a:cubicBezTo>
                  <a:cubicBezTo>
                    <a:pt x="98" y="46"/>
                    <a:pt x="99" y="45"/>
                    <a:pt x="99" y="45"/>
                  </a:cubicBezTo>
                  <a:cubicBezTo>
                    <a:pt x="100" y="44"/>
                    <a:pt x="100" y="43"/>
                    <a:pt x="100" y="43"/>
                  </a:cubicBezTo>
                  <a:cubicBezTo>
                    <a:pt x="102" y="37"/>
                    <a:pt x="104" y="31"/>
                    <a:pt x="106" y="25"/>
                  </a:cubicBezTo>
                  <a:cubicBezTo>
                    <a:pt x="103" y="18"/>
                    <a:pt x="97" y="13"/>
                    <a:pt x="91" y="10"/>
                  </a:cubicBezTo>
                  <a:cubicBezTo>
                    <a:pt x="84" y="7"/>
                    <a:pt x="76" y="7"/>
                    <a:pt x="69" y="9"/>
                  </a:cubicBezTo>
                  <a:cubicBezTo>
                    <a:pt x="62" y="4"/>
                    <a:pt x="53" y="0"/>
                    <a:pt x="46" y="4"/>
                  </a:cubicBezTo>
                  <a:cubicBezTo>
                    <a:pt x="44" y="5"/>
                    <a:pt x="42" y="6"/>
                    <a:pt x="40" y="7"/>
                  </a:cubicBezTo>
                  <a:cubicBezTo>
                    <a:pt x="34" y="10"/>
                    <a:pt x="27" y="9"/>
                    <a:pt x="20" y="9"/>
                  </a:cubicBezTo>
                  <a:cubicBezTo>
                    <a:pt x="14" y="9"/>
                    <a:pt x="6" y="10"/>
                    <a:pt x="3" y="15"/>
                  </a:cubicBezTo>
                  <a:cubicBezTo>
                    <a:pt x="2" y="17"/>
                    <a:pt x="1" y="19"/>
                    <a:pt x="1" y="21"/>
                  </a:cubicBezTo>
                  <a:cubicBezTo>
                    <a:pt x="0" y="26"/>
                    <a:pt x="2" y="31"/>
                    <a:pt x="6" y="34"/>
                  </a:cubicBezTo>
                  <a:cubicBezTo>
                    <a:pt x="10" y="36"/>
                    <a:pt x="15" y="36"/>
                    <a:pt x="19" y="36"/>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lîḋé">
              <a:extLst>
                <a:ext uri="{FF2B5EF4-FFF2-40B4-BE49-F238E27FC236}">
                  <a16:creationId xmlns:a16="http://schemas.microsoft.com/office/drawing/2014/main" id="{B85300E0-FD86-426B-A299-CC116FDF4197}"/>
                </a:ext>
              </a:extLst>
            </p:cNvPr>
            <p:cNvSpPr/>
            <p:nvPr/>
          </p:nvSpPr>
          <p:spPr bwMode="auto">
            <a:xfrm>
              <a:off x="6682323" y="2945283"/>
              <a:ext cx="337137" cy="237462"/>
            </a:xfrm>
            <a:custGeom>
              <a:avLst/>
              <a:gdLst>
                <a:gd name="T0" fmla="*/ 17 w 55"/>
                <a:gd name="T1" fmla="*/ 39 h 39"/>
                <a:gd name="T2" fmla="*/ 1 w 55"/>
                <a:gd name="T3" fmla="*/ 26 h 39"/>
                <a:gd name="T4" fmla="*/ 14 w 55"/>
                <a:gd name="T5" fmla="*/ 7 h 39"/>
                <a:gd name="T6" fmla="*/ 33 w 55"/>
                <a:gd name="T7" fmla="*/ 3 h 39"/>
                <a:gd name="T8" fmla="*/ 53 w 55"/>
                <a:gd name="T9" fmla="*/ 13 h 39"/>
                <a:gd name="T10" fmla="*/ 42 w 55"/>
                <a:gd name="T11" fmla="*/ 33 h 39"/>
                <a:gd name="T12" fmla="*/ 20 w 55"/>
                <a:gd name="T13" fmla="*/ 39 h 39"/>
                <a:gd name="T14" fmla="*/ 17 w 55"/>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9">
                  <a:moveTo>
                    <a:pt x="17" y="39"/>
                  </a:moveTo>
                  <a:cubicBezTo>
                    <a:pt x="9" y="39"/>
                    <a:pt x="3" y="34"/>
                    <a:pt x="1" y="26"/>
                  </a:cubicBezTo>
                  <a:cubicBezTo>
                    <a:pt x="0" y="18"/>
                    <a:pt x="5" y="9"/>
                    <a:pt x="14" y="7"/>
                  </a:cubicBezTo>
                  <a:cubicBezTo>
                    <a:pt x="14" y="7"/>
                    <a:pt x="22" y="6"/>
                    <a:pt x="33" y="3"/>
                  </a:cubicBezTo>
                  <a:cubicBezTo>
                    <a:pt x="41" y="0"/>
                    <a:pt x="50" y="5"/>
                    <a:pt x="53" y="13"/>
                  </a:cubicBezTo>
                  <a:cubicBezTo>
                    <a:pt x="55" y="22"/>
                    <a:pt x="51" y="31"/>
                    <a:pt x="42" y="33"/>
                  </a:cubicBezTo>
                  <a:cubicBezTo>
                    <a:pt x="30" y="37"/>
                    <a:pt x="20" y="39"/>
                    <a:pt x="20" y="39"/>
                  </a:cubicBezTo>
                  <a:cubicBezTo>
                    <a:pt x="19" y="39"/>
                    <a:pt x="18" y="39"/>
                    <a:pt x="17" y="39"/>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iṥľïďé">
              <a:extLst>
                <a:ext uri="{FF2B5EF4-FFF2-40B4-BE49-F238E27FC236}">
                  <a16:creationId xmlns:a16="http://schemas.microsoft.com/office/drawing/2014/main" id="{929A4EB9-BDFA-49BB-B418-1243D60EBA91}"/>
                </a:ext>
              </a:extLst>
            </p:cNvPr>
            <p:cNvSpPr/>
            <p:nvPr/>
          </p:nvSpPr>
          <p:spPr bwMode="auto">
            <a:xfrm>
              <a:off x="5662120" y="901944"/>
              <a:ext cx="255052" cy="278505"/>
            </a:xfrm>
            <a:custGeom>
              <a:avLst/>
              <a:gdLst>
                <a:gd name="T0" fmla="*/ 24 w 42"/>
                <a:gd name="T1" fmla="*/ 46 h 46"/>
                <a:gd name="T2" fmla="*/ 11 w 42"/>
                <a:gd name="T3" fmla="*/ 40 h 46"/>
                <a:gd name="T4" fmla="*/ 2 w 42"/>
                <a:gd name="T5" fmla="*/ 15 h 46"/>
                <a:gd name="T6" fmla="*/ 11 w 42"/>
                <a:gd name="T7" fmla="*/ 4 h 46"/>
                <a:gd name="T8" fmla="*/ 32 w 42"/>
                <a:gd name="T9" fmla="*/ 11 h 46"/>
                <a:gd name="T10" fmla="*/ 33 w 42"/>
                <a:gd name="T11" fmla="*/ 16 h 46"/>
                <a:gd name="T12" fmla="*/ 37 w 42"/>
                <a:gd name="T13" fmla="*/ 21 h 46"/>
                <a:gd name="T14" fmla="*/ 34 w 42"/>
                <a:gd name="T15" fmla="*/ 43 h 46"/>
                <a:gd name="T16" fmla="*/ 24 w 42"/>
                <a:gd name="T17" fmla="*/ 46 h 46"/>
                <a:gd name="T18" fmla="*/ 25 w 42"/>
                <a:gd name="T19" fmla="*/ 33 h 46"/>
                <a:gd name="T20" fmla="*/ 25 w 42"/>
                <a:gd name="T21" fmla="*/ 33 h 46"/>
                <a:gd name="T22" fmla="*/ 29 w 42"/>
                <a:gd name="T23" fmla="*/ 30 h 46"/>
                <a:gd name="T24" fmla="*/ 25 w 42"/>
                <a:gd name="T25" fmla="*/ 33 h 46"/>
                <a:gd name="T26" fmla="*/ 29 w 42"/>
                <a:gd name="T27"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24" y="46"/>
                  </a:moveTo>
                  <a:cubicBezTo>
                    <a:pt x="19" y="46"/>
                    <a:pt x="14" y="44"/>
                    <a:pt x="11" y="40"/>
                  </a:cubicBezTo>
                  <a:cubicBezTo>
                    <a:pt x="4" y="30"/>
                    <a:pt x="0" y="23"/>
                    <a:pt x="2" y="15"/>
                  </a:cubicBezTo>
                  <a:cubicBezTo>
                    <a:pt x="3" y="11"/>
                    <a:pt x="6" y="6"/>
                    <a:pt x="11" y="4"/>
                  </a:cubicBezTo>
                  <a:cubicBezTo>
                    <a:pt x="18" y="0"/>
                    <a:pt x="28" y="4"/>
                    <a:pt x="32" y="11"/>
                  </a:cubicBezTo>
                  <a:cubicBezTo>
                    <a:pt x="33" y="13"/>
                    <a:pt x="33" y="14"/>
                    <a:pt x="33" y="16"/>
                  </a:cubicBezTo>
                  <a:cubicBezTo>
                    <a:pt x="34" y="17"/>
                    <a:pt x="35" y="18"/>
                    <a:pt x="37" y="21"/>
                  </a:cubicBezTo>
                  <a:cubicBezTo>
                    <a:pt x="42" y="28"/>
                    <a:pt x="41" y="38"/>
                    <a:pt x="34" y="43"/>
                  </a:cubicBezTo>
                  <a:cubicBezTo>
                    <a:pt x="31" y="45"/>
                    <a:pt x="27" y="46"/>
                    <a:pt x="24" y="46"/>
                  </a:cubicBezTo>
                  <a:close/>
                  <a:moveTo>
                    <a:pt x="25" y="33"/>
                  </a:moveTo>
                  <a:cubicBezTo>
                    <a:pt x="25" y="33"/>
                    <a:pt x="25" y="33"/>
                    <a:pt x="25" y="33"/>
                  </a:cubicBezTo>
                  <a:close/>
                  <a:moveTo>
                    <a:pt x="29" y="30"/>
                  </a:moveTo>
                  <a:cubicBezTo>
                    <a:pt x="28" y="31"/>
                    <a:pt x="27" y="32"/>
                    <a:pt x="25" y="33"/>
                  </a:cubicBezTo>
                  <a:cubicBezTo>
                    <a:pt x="27" y="32"/>
                    <a:pt x="28" y="31"/>
                    <a:pt x="29" y="30"/>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šľîḍê">
              <a:extLst>
                <a:ext uri="{FF2B5EF4-FFF2-40B4-BE49-F238E27FC236}">
                  <a16:creationId xmlns:a16="http://schemas.microsoft.com/office/drawing/2014/main" id="{819F69F2-3EA7-4664-BA7B-E98ADD500EBC}"/>
                </a:ext>
              </a:extLst>
            </p:cNvPr>
            <p:cNvSpPr/>
            <p:nvPr/>
          </p:nvSpPr>
          <p:spPr bwMode="auto">
            <a:xfrm>
              <a:off x="6406751" y="3584376"/>
              <a:ext cx="466128" cy="196419"/>
            </a:xfrm>
            <a:prstGeom prst="ellipse">
              <a:avLst/>
            </a:prstGeom>
            <a:solidFill>
              <a:srgbClr val="B5B4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ṧḻîḑé">
              <a:extLst>
                <a:ext uri="{FF2B5EF4-FFF2-40B4-BE49-F238E27FC236}">
                  <a16:creationId xmlns:a16="http://schemas.microsoft.com/office/drawing/2014/main" id="{C81DD6C9-FBF3-4156-850F-117168732C1F}"/>
                </a:ext>
              </a:extLst>
            </p:cNvPr>
            <p:cNvSpPr/>
            <p:nvPr/>
          </p:nvSpPr>
          <p:spPr bwMode="auto">
            <a:xfrm>
              <a:off x="6547468" y="3302940"/>
              <a:ext cx="331274" cy="439743"/>
            </a:xfrm>
            <a:custGeom>
              <a:avLst/>
              <a:gdLst>
                <a:gd name="T0" fmla="*/ 35 w 54"/>
                <a:gd name="T1" fmla="*/ 0 h 72"/>
                <a:gd name="T2" fmla="*/ 0 w 54"/>
                <a:gd name="T3" fmla="*/ 12 h 72"/>
                <a:gd name="T4" fmla="*/ 0 w 54"/>
                <a:gd name="T5" fmla="*/ 56 h 72"/>
                <a:gd name="T6" fmla="*/ 27 w 54"/>
                <a:gd name="T7" fmla="*/ 72 h 72"/>
                <a:gd name="T8" fmla="*/ 54 w 54"/>
                <a:gd name="T9" fmla="*/ 56 h 72"/>
                <a:gd name="T10" fmla="*/ 54 w 54"/>
                <a:gd name="T11" fmla="*/ 12 h 72"/>
                <a:gd name="T12" fmla="*/ 35 w 54"/>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54" h="72">
                  <a:moveTo>
                    <a:pt x="35" y="0"/>
                  </a:moveTo>
                  <a:cubicBezTo>
                    <a:pt x="0" y="12"/>
                    <a:pt x="0" y="12"/>
                    <a:pt x="0" y="12"/>
                  </a:cubicBezTo>
                  <a:cubicBezTo>
                    <a:pt x="0" y="56"/>
                    <a:pt x="0" y="56"/>
                    <a:pt x="0" y="56"/>
                  </a:cubicBezTo>
                  <a:cubicBezTo>
                    <a:pt x="0" y="65"/>
                    <a:pt x="12" y="72"/>
                    <a:pt x="27" y="72"/>
                  </a:cubicBezTo>
                  <a:cubicBezTo>
                    <a:pt x="42" y="72"/>
                    <a:pt x="54" y="65"/>
                    <a:pt x="54" y="56"/>
                  </a:cubicBezTo>
                  <a:cubicBezTo>
                    <a:pt x="54" y="12"/>
                    <a:pt x="54" y="12"/>
                    <a:pt x="54" y="12"/>
                  </a:cubicBezTo>
                  <a:lnTo>
                    <a:pt x="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şľíďe">
              <a:extLst>
                <a:ext uri="{FF2B5EF4-FFF2-40B4-BE49-F238E27FC236}">
                  <a16:creationId xmlns:a16="http://schemas.microsoft.com/office/drawing/2014/main" id="{945D7E2F-FCF8-4910-A752-7E46A6C62C5E}"/>
                </a:ext>
              </a:extLst>
            </p:cNvPr>
            <p:cNvSpPr/>
            <p:nvPr/>
          </p:nvSpPr>
          <p:spPr bwMode="auto">
            <a:xfrm>
              <a:off x="6547468" y="3279487"/>
              <a:ext cx="331274" cy="196419"/>
            </a:xfrm>
            <a:prstGeom prst="ellipse">
              <a:avLst/>
            </a:prstGeom>
            <a:solidFill>
              <a:srgbClr val="DCDE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śḷiḋé">
              <a:extLst>
                <a:ext uri="{FF2B5EF4-FFF2-40B4-BE49-F238E27FC236}">
                  <a16:creationId xmlns:a16="http://schemas.microsoft.com/office/drawing/2014/main" id="{C48CBDCF-BCDB-4CFB-B322-B9076202648D}"/>
                </a:ext>
              </a:extLst>
            </p:cNvPr>
            <p:cNvSpPr/>
            <p:nvPr/>
          </p:nvSpPr>
          <p:spPr bwMode="auto">
            <a:xfrm>
              <a:off x="6573854" y="3323461"/>
              <a:ext cx="281435" cy="152444"/>
            </a:xfrm>
            <a:custGeom>
              <a:avLst/>
              <a:gdLst>
                <a:gd name="T0" fmla="*/ 0 w 46"/>
                <a:gd name="T1" fmla="*/ 17 h 25"/>
                <a:gd name="T2" fmla="*/ 23 w 46"/>
                <a:gd name="T3" fmla="*/ 25 h 25"/>
                <a:gd name="T4" fmla="*/ 46 w 46"/>
                <a:gd name="T5" fmla="*/ 17 h 25"/>
                <a:gd name="T6" fmla="*/ 46 w 46"/>
                <a:gd name="T7" fmla="*/ 15 h 25"/>
                <a:gd name="T8" fmla="*/ 23 w 46"/>
                <a:gd name="T9" fmla="*/ 0 h 25"/>
                <a:gd name="T10" fmla="*/ 0 w 46"/>
                <a:gd name="T11" fmla="*/ 15 h 25"/>
                <a:gd name="T12" fmla="*/ 0 w 46"/>
                <a:gd name="T13" fmla="*/ 17 h 25"/>
              </a:gdLst>
              <a:ahLst/>
              <a:cxnLst>
                <a:cxn ang="0">
                  <a:pos x="T0" y="T1"/>
                </a:cxn>
                <a:cxn ang="0">
                  <a:pos x="T2" y="T3"/>
                </a:cxn>
                <a:cxn ang="0">
                  <a:pos x="T4" y="T5"/>
                </a:cxn>
                <a:cxn ang="0">
                  <a:pos x="T6" y="T7"/>
                </a:cxn>
                <a:cxn ang="0">
                  <a:pos x="T8" y="T9"/>
                </a:cxn>
                <a:cxn ang="0">
                  <a:pos x="T10" y="T11"/>
                </a:cxn>
                <a:cxn ang="0">
                  <a:pos x="T12" y="T13"/>
                </a:cxn>
              </a:cxnLst>
              <a:rect l="0" t="0" r="r" b="b"/>
              <a:pathLst>
                <a:path w="46" h="25">
                  <a:moveTo>
                    <a:pt x="0" y="17"/>
                  </a:moveTo>
                  <a:cubicBezTo>
                    <a:pt x="5" y="22"/>
                    <a:pt x="13" y="25"/>
                    <a:pt x="23" y="25"/>
                  </a:cubicBezTo>
                  <a:cubicBezTo>
                    <a:pt x="32" y="25"/>
                    <a:pt x="41" y="22"/>
                    <a:pt x="46" y="17"/>
                  </a:cubicBezTo>
                  <a:cubicBezTo>
                    <a:pt x="46" y="16"/>
                    <a:pt x="46" y="16"/>
                    <a:pt x="46" y="15"/>
                  </a:cubicBezTo>
                  <a:cubicBezTo>
                    <a:pt x="46" y="7"/>
                    <a:pt x="36" y="0"/>
                    <a:pt x="23" y="0"/>
                  </a:cubicBezTo>
                  <a:cubicBezTo>
                    <a:pt x="10" y="0"/>
                    <a:pt x="0" y="7"/>
                    <a:pt x="0" y="15"/>
                  </a:cubicBezTo>
                  <a:cubicBezTo>
                    <a:pt x="0" y="16"/>
                    <a:pt x="0" y="16"/>
                    <a:pt x="0" y="17"/>
                  </a:cubicBezTo>
                  <a:close/>
                </a:path>
              </a:pathLst>
            </a:custGeom>
            <a:solidFill>
              <a:srgbClr val="AD73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śļídé">
              <a:extLst>
                <a:ext uri="{FF2B5EF4-FFF2-40B4-BE49-F238E27FC236}">
                  <a16:creationId xmlns:a16="http://schemas.microsoft.com/office/drawing/2014/main" id="{E4BF0F6D-5E91-4308-A19F-06592F3A5713}"/>
                </a:ext>
              </a:extLst>
            </p:cNvPr>
            <p:cNvSpPr/>
            <p:nvPr/>
          </p:nvSpPr>
          <p:spPr bwMode="auto">
            <a:xfrm>
              <a:off x="6547468" y="3279487"/>
              <a:ext cx="331274" cy="196419"/>
            </a:xfrm>
            <a:custGeom>
              <a:avLst/>
              <a:gdLst>
                <a:gd name="T0" fmla="*/ 27 w 54"/>
                <a:gd name="T1" fmla="*/ 2 h 32"/>
                <a:gd name="T2" fmla="*/ 52 w 54"/>
                <a:gd name="T3" fmla="*/ 16 h 32"/>
                <a:gd name="T4" fmla="*/ 27 w 54"/>
                <a:gd name="T5" fmla="*/ 30 h 32"/>
                <a:gd name="T6" fmla="*/ 2 w 54"/>
                <a:gd name="T7" fmla="*/ 16 h 32"/>
                <a:gd name="T8" fmla="*/ 27 w 54"/>
                <a:gd name="T9" fmla="*/ 2 h 32"/>
                <a:gd name="T10" fmla="*/ 27 w 54"/>
                <a:gd name="T11" fmla="*/ 0 h 32"/>
                <a:gd name="T12" fmla="*/ 0 w 54"/>
                <a:gd name="T13" fmla="*/ 16 h 32"/>
                <a:gd name="T14" fmla="*/ 27 w 54"/>
                <a:gd name="T15" fmla="*/ 32 h 32"/>
                <a:gd name="T16" fmla="*/ 54 w 54"/>
                <a:gd name="T17" fmla="*/ 16 h 32"/>
                <a:gd name="T18" fmla="*/ 27 w 54"/>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32">
                  <a:moveTo>
                    <a:pt x="27" y="2"/>
                  </a:moveTo>
                  <a:cubicBezTo>
                    <a:pt x="40" y="2"/>
                    <a:pt x="52" y="8"/>
                    <a:pt x="52" y="16"/>
                  </a:cubicBezTo>
                  <a:cubicBezTo>
                    <a:pt x="52" y="24"/>
                    <a:pt x="40" y="30"/>
                    <a:pt x="27" y="30"/>
                  </a:cubicBezTo>
                  <a:cubicBezTo>
                    <a:pt x="13" y="30"/>
                    <a:pt x="2" y="24"/>
                    <a:pt x="2" y="16"/>
                  </a:cubicBezTo>
                  <a:cubicBezTo>
                    <a:pt x="2" y="8"/>
                    <a:pt x="13" y="2"/>
                    <a:pt x="27" y="2"/>
                  </a:cubicBezTo>
                  <a:moveTo>
                    <a:pt x="27" y="0"/>
                  </a:moveTo>
                  <a:cubicBezTo>
                    <a:pt x="12" y="0"/>
                    <a:pt x="0" y="7"/>
                    <a:pt x="0" y="16"/>
                  </a:cubicBezTo>
                  <a:cubicBezTo>
                    <a:pt x="0" y="25"/>
                    <a:pt x="12" y="32"/>
                    <a:pt x="27" y="32"/>
                  </a:cubicBezTo>
                  <a:cubicBezTo>
                    <a:pt x="42" y="32"/>
                    <a:pt x="54" y="25"/>
                    <a:pt x="54" y="16"/>
                  </a:cubicBezTo>
                  <a:cubicBezTo>
                    <a:pt x="54" y="7"/>
                    <a:pt x="42" y="0"/>
                    <a:pt x="27" y="0"/>
                  </a:cubicBezTo>
                  <a:close/>
                </a:path>
              </a:pathLst>
            </a:custGeom>
            <a:solidFill>
              <a:srgbClr val="FF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sḷíḓê">
              <a:extLst>
                <a:ext uri="{FF2B5EF4-FFF2-40B4-BE49-F238E27FC236}">
                  <a16:creationId xmlns:a16="http://schemas.microsoft.com/office/drawing/2014/main" id="{160F98DF-A044-4205-A9FF-878367434AD2}"/>
                </a:ext>
              </a:extLst>
            </p:cNvPr>
            <p:cNvSpPr/>
            <p:nvPr/>
          </p:nvSpPr>
          <p:spPr bwMode="auto">
            <a:xfrm>
              <a:off x="6817177" y="3481768"/>
              <a:ext cx="99675" cy="193487"/>
            </a:xfrm>
            <a:custGeom>
              <a:avLst/>
              <a:gdLst>
                <a:gd name="T0" fmla="*/ 4 w 16"/>
                <a:gd name="T1" fmla="*/ 0 h 32"/>
                <a:gd name="T2" fmla="*/ 4 w 16"/>
                <a:gd name="T3" fmla="*/ 1 h 32"/>
                <a:gd name="T4" fmla="*/ 4 w 16"/>
                <a:gd name="T5" fmla="*/ 1 h 32"/>
                <a:gd name="T6" fmla="*/ 4 w 16"/>
                <a:gd name="T7" fmla="*/ 1 h 32"/>
                <a:gd name="T8" fmla="*/ 4 w 16"/>
                <a:gd name="T9" fmla="*/ 1 h 32"/>
                <a:gd name="T10" fmla="*/ 3 w 16"/>
                <a:gd name="T11" fmla="*/ 1 h 32"/>
                <a:gd name="T12" fmla="*/ 3 w 16"/>
                <a:gd name="T13" fmla="*/ 1 h 32"/>
                <a:gd name="T14" fmla="*/ 3 w 16"/>
                <a:gd name="T15" fmla="*/ 1 h 32"/>
                <a:gd name="T16" fmla="*/ 3 w 16"/>
                <a:gd name="T17" fmla="*/ 1 h 32"/>
                <a:gd name="T18" fmla="*/ 2 w 16"/>
                <a:gd name="T19" fmla="*/ 2 h 32"/>
                <a:gd name="T20" fmla="*/ 2 w 16"/>
                <a:gd name="T21" fmla="*/ 2 h 32"/>
                <a:gd name="T22" fmla="*/ 2 w 16"/>
                <a:gd name="T23" fmla="*/ 2 h 32"/>
                <a:gd name="T24" fmla="*/ 2 w 16"/>
                <a:gd name="T25" fmla="*/ 2 h 32"/>
                <a:gd name="T26" fmla="*/ 2 w 16"/>
                <a:gd name="T27" fmla="*/ 2 h 32"/>
                <a:gd name="T28" fmla="*/ 1 w 16"/>
                <a:gd name="T29" fmla="*/ 2 h 32"/>
                <a:gd name="T30" fmla="*/ 1 w 16"/>
                <a:gd name="T31" fmla="*/ 2 h 32"/>
                <a:gd name="T32" fmla="*/ 1 w 16"/>
                <a:gd name="T33" fmla="*/ 2 h 32"/>
                <a:gd name="T34" fmla="*/ 1 w 16"/>
                <a:gd name="T35" fmla="*/ 2 h 32"/>
                <a:gd name="T36" fmla="*/ 0 w 16"/>
                <a:gd name="T37" fmla="*/ 3 h 32"/>
                <a:gd name="T38" fmla="*/ 0 w 16"/>
                <a:gd name="T39" fmla="*/ 3 h 32"/>
                <a:gd name="T40" fmla="*/ 5 w 16"/>
                <a:gd name="T41" fmla="*/ 26 h 32"/>
                <a:gd name="T42" fmla="*/ 4 w 16"/>
                <a:gd name="T43" fmla="*/ 26 h 32"/>
                <a:gd name="T44" fmla="*/ 4 w 16"/>
                <a:gd name="T45" fmla="*/ 26 h 32"/>
                <a:gd name="T46" fmla="*/ 4 w 16"/>
                <a:gd name="T47" fmla="*/ 26 h 32"/>
                <a:gd name="T48" fmla="*/ 4 w 16"/>
                <a:gd name="T49" fmla="*/ 26 h 32"/>
                <a:gd name="T50" fmla="*/ 4 w 16"/>
                <a:gd name="T51" fmla="*/ 26 h 32"/>
                <a:gd name="T52" fmla="*/ 3 w 16"/>
                <a:gd name="T53" fmla="*/ 27 h 32"/>
                <a:gd name="T54" fmla="*/ 3 w 16"/>
                <a:gd name="T55" fmla="*/ 27 h 32"/>
                <a:gd name="T56" fmla="*/ 3 w 16"/>
                <a:gd name="T57" fmla="*/ 27 h 32"/>
                <a:gd name="T58" fmla="*/ 3 w 16"/>
                <a:gd name="T59" fmla="*/ 27 h 32"/>
                <a:gd name="T60" fmla="*/ 2 w 16"/>
                <a:gd name="T61" fmla="*/ 27 h 32"/>
                <a:gd name="T62" fmla="*/ 2 w 16"/>
                <a:gd name="T63" fmla="*/ 27 h 32"/>
                <a:gd name="T64" fmla="*/ 2 w 16"/>
                <a:gd name="T65" fmla="*/ 27 h 32"/>
                <a:gd name="T66" fmla="*/ 2 w 16"/>
                <a:gd name="T67" fmla="*/ 27 h 32"/>
                <a:gd name="T68" fmla="*/ 2 w 16"/>
                <a:gd name="T69" fmla="*/ 28 h 32"/>
                <a:gd name="T70" fmla="*/ 1 w 16"/>
                <a:gd name="T71" fmla="*/ 28 h 32"/>
                <a:gd name="T72" fmla="*/ 1 w 16"/>
                <a:gd name="T73" fmla="*/ 28 h 32"/>
                <a:gd name="T74" fmla="*/ 1 w 16"/>
                <a:gd name="T75" fmla="*/ 28 h 32"/>
                <a:gd name="T76" fmla="*/ 1 w 16"/>
                <a:gd name="T77" fmla="*/ 28 h 32"/>
                <a:gd name="T78" fmla="*/ 0 w 16"/>
                <a:gd name="T79" fmla="*/ 28 h 32"/>
                <a:gd name="T80" fmla="*/ 0 w 16"/>
                <a:gd name="T81" fmla="*/ 28 h 32"/>
                <a:gd name="T82" fmla="*/ 6 w 16"/>
                <a:gd name="T83" fmla="*/ 31 h 32"/>
                <a:gd name="T84" fmla="*/ 6 w 16"/>
                <a:gd name="T85" fmla="*/ 31 h 32"/>
                <a:gd name="T86" fmla="*/ 6 w 16"/>
                <a:gd name="T87" fmla="*/ 30 h 32"/>
                <a:gd name="T88" fmla="*/ 6 w 16"/>
                <a:gd name="T89" fmla="*/ 30 h 32"/>
                <a:gd name="T90" fmla="*/ 7 w 16"/>
                <a:gd name="T91" fmla="*/ 30 h 32"/>
                <a:gd name="T92" fmla="*/ 7 w 16"/>
                <a:gd name="T93" fmla="*/ 30 h 32"/>
                <a:gd name="T94" fmla="*/ 7 w 16"/>
                <a:gd name="T95" fmla="*/ 30 h 32"/>
                <a:gd name="T96" fmla="*/ 7 w 16"/>
                <a:gd name="T97" fmla="*/ 30 h 32"/>
                <a:gd name="T98" fmla="*/ 7 w 16"/>
                <a:gd name="T99" fmla="*/ 30 h 32"/>
                <a:gd name="T100" fmla="*/ 8 w 16"/>
                <a:gd name="T101" fmla="*/ 30 h 32"/>
                <a:gd name="T102" fmla="*/ 8 w 16"/>
                <a:gd name="T103" fmla="*/ 29 h 32"/>
                <a:gd name="T104" fmla="*/ 8 w 16"/>
                <a:gd name="T105" fmla="*/ 29 h 32"/>
                <a:gd name="T106" fmla="*/ 8 w 16"/>
                <a:gd name="T107" fmla="*/ 29 h 32"/>
                <a:gd name="T108" fmla="*/ 9 w 16"/>
                <a:gd name="T109" fmla="*/ 29 h 32"/>
                <a:gd name="T110" fmla="*/ 9 w 16"/>
                <a:gd name="T111" fmla="*/ 29 h 32"/>
                <a:gd name="T112" fmla="*/ 9 w 16"/>
                <a:gd name="T113" fmla="*/ 29 h 32"/>
                <a:gd name="T114" fmla="*/ 9 w 16"/>
                <a:gd name="T115" fmla="*/ 29 h 32"/>
                <a:gd name="T116" fmla="*/ 9 w 16"/>
                <a:gd name="T117" fmla="*/ 29 h 32"/>
                <a:gd name="T118" fmla="*/ 10 w 16"/>
                <a:gd name="T119" fmla="*/ 28 h 32"/>
                <a:gd name="T120" fmla="*/ 10 w 16"/>
                <a:gd name="T121" fmla="*/ 28 h 32"/>
                <a:gd name="T122" fmla="*/ 10 w 16"/>
                <a:gd name="T12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 h="32">
                  <a:moveTo>
                    <a:pt x="6" y="1"/>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2"/>
                    <a:pt x="2" y="2"/>
                    <a:pt x="2" y="2"/>
                  </a:cubicBezTo>
                  <a:cubicBezTo>
                    <a:pt x="2" y="1"/>
                    <a:pt x="2" y="1"/>
                    <a:pt x="2" y="1"/>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3"/>
                    <a:pt x="1" y="3"/>
                    <a:pt x="1" y="3"/>
                  </a:cubicBezTo>
                  <a:cubicBezTo>
                    <a:pt x="1" y="2"/>
                    <a:pt x="1" y="2"/>
                    <a:pt x="1" y="2"/>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7"/>
                    <a:pt x="0" y="7"/>
                    <a:pt x="0" y="7"/>
                  </a:cubicBezTo>
                  <a:cubicBezTo>
                    <a:pt x="5" y="10"/>
                    <a:pt x="7" y="16"/>
                    <a:pt x="7" y="21"/>
                  </a:cubicBezTo>
                  <a:cubicBezTo>
                    <a:pt x="7" y="23"/>
                    <a:pt x="7" y="24"/>
                    <a:pt x="6"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32"/>
                    <a:pt x="0" y="32"/>
                    <a:pt x="0" y="32"/>
                  </a:cubicBezTo>
                  <a:cubicBezTo>
                    <a:pt x="2" y="32"/>
                    <a:pt x="4" y="32"/>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4" y="26"/>
                    <a:pt x="16" y="22"/>
                    <a:pt x="16" y="18"/>
                  </a:cubicBezTo>
                  <a:cubicBezTo>
                    <a:pt x="16" y="11"/>
                    <a:pt x="12" y="4"/>
                    <a:pt x="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slïďê">
              <a:extLst>
                <a:ext uri="{FF2B5EF4-FFF2-40B4-BE49-F238E27FC236}">
                  <a16:creationId xmlns:a16="http://schemas.microsoft.com/office/drawing/2014/main" id="{BCCA092F-DAD2-4003-A7F9-22037703F6E4}"/>
                </a:ext>
              </a:extLst>
            </p:cNvPr>
            <p:cNvSpPr/>
            <p:nvPr/>
          </p:nvSpPr>
          <p:spPr bwMode="auto">
            <a:xfrm>
              <a:off x="6817177" y="3499358"/>
              <a:ext cx="67428" cy="175897"/>
            </a:xfrm>
            <a:custGeom>
              <a:avLst/>
              <a:gdLst>
                <a:gd name="T0" fmla="*/ 1 w 11"/>
                <a:gd name="T1" fmla="*/ 0 h 29"/>
                <a:gd name="T2" fmla="*/ 0 w 11"/>
                <a:gd name="T3" fmla="*/ 0 h 29"/>
                <a:gd name="T4" fmla="*/ 0 w 11"/>
                <a:gd name="T5" fmla="*/ 4 h 29"/>
                <a:gd name="T6" fmla="*/ 7 w 11"/>
                <a:gd name="T7" fmla="*/ 18 h 29"/>
                <a:gd name="T8" fmla="*/ 4 w 11"/>
                <a:gd name="T9" fmla="*/ 24 h 29"/>
                <a:gd name="T10" fmla="*/ 0 w 11"/>
                <a:gd name="T11" fmla="*/ 25 h 29"/>
                <a:gd name="T12" fmla="*/ 0 w 11"/>
                <a:gd name="T13" fmla="*/ 29 h 29"/>
                <a:gd name="T14" fmla="*/ 6 w 11"/>
                <a:gd name="T15" fmla="*/ 28 h 29"/>
                <a:gd name="T16" fmla="*/ 11 w 11"/>
                <a:gd name="T17" fmla="*/ 18 h 29"/>
                <a:gd name="T18" fmla="*/ 1 w 11"/>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9">
                  <a:moveTo>
                    <a:pt x="1" y="0"/>
                  </a:moveTo>
                  <a:cubicBezTo>
                    <a:pt x="0" y="0"/>
                    <a:pt x="0" y="0"/>
                    <a:pt x="0" y="0"/>
                  </a:cubicBezTo>
                  <a:cubicBezTo>
                    <a:pt x="0" y="4"/>
                    <a:pt x="0" y="4"/>
                    <a:pt x="0" y="4"/>
                  </a:cubicBezTo>
                  <a:cubicBezTo>
                    <a:pt x="5" y="7"/>
                    <a:pt x="7" y="13"/>
                    <a:pt x="7" y="18"/>
                  </a:cubicBezTo>
                  <a:cubicBezTo>
                    <a:pt x="7" y="21"/>
                    <a:pt x="6" y="23"/>
                    <a:pt x="4" y="24"/>
                  </a:cubicBezTo>
                  <a:cubicBezTo>
                    <a:pt x="3" y="25"/>
                    <a:pt x="1" y="25"/>
                    <a:pt x="0" y="25"/>
                  </a:cubicBezTo>
                  <a:cubicBezTo>
                    <a:pt x="0" y="29"/>
                    <a:pt x="0" y="29"/>
                    <a:pt x="0" y="29"/>
                  </a:cubicBezTo>
                  <a:cubicBezTo>
                    <a:pt x="2" y="29"/>
                    <a:pt x="4" y="29"/>
                    <a:pt x="6" y="28"/>
                  </a:cubicBezTo>
                  <a:cubicBezTo>
                    <a:pt x="9" y="26"/>
                    <a:pt x="11" y="22"/>
                    <a:pt x="11" y="18"/>
                  </a:cubicBezTo>
                  <a:cubicBezTo>
                    <a:pt x="11" y="11"/>
                    <a:pt x="7" y="4"/>
                    <a:pt x="1" y="0"/>
                  </a:cubicBez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0679652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graphicFrame>
        <p:nvGraphicFramePr>
          <p:cNvPr id="3" name="Object 41"/>
          <p:cNvGraphicFramePr>
            <a:graphicFrameLocks noChangeAspect="1"/>
          </p:cNvGraphicFramePr>
          <p:nvPr>
            <p:extLst>
              <p:ext uri="{D42A27DB-BD31-4B8C-83A1-F6EECF244321}">
                <p14:modId xmlns:p14="http://schemas.microsoft.com/office/powerpoint/2010/main" val="4228695004"/>
              </p:ext>
            </p:extLst>
          </p:nvPr>
        </p:nvGraphicFramePr>
        <p:xfrm>
          <a:off x="7069138" y="3149600"/>
          <a:ext cx="3003550" cy="1009650"/>
        </p:xfrm>
        <a:graphic>
          <a:graphicData uri="http://schemas.openxmlformats.org/presentationml/2006/ole">
            <mc:AlternateContent xmlns:mc="http://schemas.openxmlformats.org/markup-compatibility/2006">
              <mc:Choice xmlns:v="urn:schemas-microsoft-com:vml" Requires="v">
                <p:oleObj spid="_x0000_s16533" name="公式" r:id="rId3" imgW="1435100" imgH="482600" progId="Equations">
                  <p:embed/>
                </p:oleObj>
              </mc:Choice>
              <mc:Fallback>
                <p:oleObj name="公式" r:id="rId3" imgW="1435100" imgH="482600" progId="Equations">
                  <p:embed/>
                  <p:pic>
                    <p:nvPicPr>
                      <p:cNvPr id="8" name="Object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9138" y="3149600"/>
                        <a:ext cx="300355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 Box 42"/>
          <p:cNvSpPr txBox="1">
            <a:spLocks noChangeArrowheads="1"/>
          </p:cNvSpPr>
          <p:nvPr/>
        </p:nvSpPr>
        <p:spPr bwMode="auto">
          <a:xfrm>
            <a:off x="1055687" y="5603875"/>
            <a:ext cx="51133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又有</a:t>
            </a:r>
          </a:p>
        </p:txBody>
      </p:sp>
      <p:graphicFrame>
        <p:nvGraphicFramePr>
          <p:cNvPr id="5" name="Object 43"/>
          <p:cNvGraphicFramePr>
            <a:graphicFrameLocks noChangeAspect="1"/>
          </p:cNvGraphicFramePr>
          <p:nvPr>
            <p:extLst>
              <p:ext uri="{D42A27DB-BD31-4B8C-83A1-F6EECF244321}">
                <p14:modId xmlns:p14="http://schemas.microsoft.com/office/powerpoint/2010/main" val="2596983671"/>
              </p:ext>
            </p:extLst>
          </p:nvPr>
        </p:nvGraphicFramePr>
        <p:xfrm>
          <a:off x="2384425" y="5675312"/>
          <a:ext cx="1966912" cy="285750"/>
        </p:xfrm>
        <a:graphic>
          <a:graphicData uri="http://schemas.openxmlformats.org/presentationml/2006/ole">
            <mc:AlternateContent xmlns:mc="http://schemas.openxmlformats.org/markup-compatibility/2006">
              <mc:Choice xmlns:v="urn:schemas-microsoft-com:vml" Requires="v">
                <p:oleObj spid="_x0000_s16534" name="公式" r:id="rId5" imgW="1396394" imgH="203112" progId="Equation.3">
                  <p:embed/>
                </p:oleObj>
              </mc:Choice>
              <mc:Fallback>
                <p:oleObj name="公式" r:id="rId5" imgW="1396394" imgH="203112" progId="Equation.3">
                  <p:embed/>
                  <p:pic>
                    <p:nvPicPr>
                      <p:cNvPr id="10" name="Object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84425" y="5675312"/>
                        <a:ext cx="1966912" cy="285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44"/>
          <p:cNvSpPr txBox="1">
            <a:spLocks noChangeArrowheads="1"/>
          </p:cNvSpPr>
          <p:nvPr/>
        </p:nvSpPr>
        <p:spPr bwMode="auto">
          <a:xfrm>
            <a:off x="1055687" y="6035675"/>
            <a:ext cx="11509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所以</a:t>
            </a:r>
          </a:p>
        </p:txBody>
      </p:sp>
      <p:graphicFrame>
        <p:nvGraphicFramePr>
          <p:cNvPr id="7" name="Object 45"/>
          <p:cNvGraphicFramePr>
            <a:graphicFrameLocks noChangeAspect="1"/>
          </p:cNvGraphicFramePr>
          <p:nvPr>
            <p:extLst>
              <p:ext uri="{D42A27DB-BD31-4B8C-83A1-F6EECF244321}">
                <p14:modId xmlns:p14="http://schemas.microsoft.com/office/powerpoint/2010/main" val="1083194117"/>
              </p:ext>
            </p:extLst>
          </p:nvPr>
        </p:nvGraphicFramePr>
        <p:xfrm>
          <a:off x="2384425" y="6107112"/>
          <a:ext cx="3305175" cy="285750"/>
        </p:xfrm>
        <a:graphic>
          <a:graphicData uri="http://schemas.openxmlformats.org/presentationml/2006/ole">
            <mc:AlternateContent xmlns:mc="http://schemas.openxmlformats.org/markup-compatibility/2006">
              <mc:Choice xmlns:v="urn:schemas-microsoft-com:vml" Requires="v">
                <p:oleObj spid="_x0000_s16535" name="公式" r:id="rId7" imgW="2349500" imgH="203200" progId="Equation.3">
                  <p:embed/>
                </p:oleObj>
              </mc:Choice>
              <mc:Fallback>
                <p:oleObj name="公式" r:id="rId7" imgW="2349500" imgH="203200" progId="Equation.3">
                  <p:embed/>
                  <p:pic>
                    <p:nvPicPr>
                      <p:cNvPr id="12"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84425" y="6107112"/>
                        <a:ext cx="3305175" cy="285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46"/>
          <p:cNvSpPr txBox="1">
            <a:spLocks noChangeArrowheads="1"/>
          </p:cNvSpPr>
          <p:nvPr/>
        </p:nvSpPr>
        <p:spPr bwMode="auto">
          <a:xfrm>
            <a:off x="6751636" y="6035675"/>
            <a:ext cx="259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一阶非奇次差分方程</a:t>
            </a:r>
          </a:p>
        </p:txBody>
      </p:sp>
      <p:sp>
        <p:nvSpPr>
          <p:cNvPr id="9" name="Line 47"/>
          <p:cNvSpPr>
            <a:spLocks noChangeShapeType="1"/>
          </p:cNvSpPr>
          <p:nvPr/>
        </p:nvSpPr>
        <p:spPr bwMode="auto">
          <a:xfrm>
            <a:off x="6014244" y="6251575"/>
            <a:ext cx="5032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Oval 13"/>
          <p:cNvSpPr>
            <a:spLocks noChangeArrowheads="1"/>
          </p:cNvSpPr>
          <p:nvPr/>
        </p:nvSpPr>
        <p:spPr bwMode="auto">
          <a:xfrm>
            <a:off x="3962400" y="1501775"/>
            <a:ext cx="287338"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Line 14"/>
          <p:cNvSpPr>
            <a:spLocks noChangeShapeType="1"/>
          </p:cNvSpPr>
          <p:nvPr/>
        </p:nvSpPr>
        <p:spPr bwMode="auto">
          <a:xfrm>
            <a:off x="3241675" y="1646238"/>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15"/>
          <p:cNvSpPr>
            <a:spLocks noChangeShapeType="1"/>
          </p:cNvSpPr>
          <p:nvPr/>
        </p:nvSpPr>
        <p:spPr bwMode="auto">
          <a:xfrm>
            <a:off x="4249738" y="1646238"/>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6"/>
          <p:cNvSpPr>
            <a:spLocks noChangeShapeType="1"/>
          </p:cNvSpPr>
          <p:nvPr/>
        </p:nvSpPr>
        <p:spPr bwMode="auto">
          <a:xfrm flipV="1">
            <a:off x="4754563" y="1501775"/>
            <a:ext cx="360362"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17"/>
          <p:cNvSpPr>
            <a:spLocks noChangeShapeType="1"/>
          </p:cNvSpPr>
          <p:nvPr/>
        </p:nvSpPr>
        <p:spPr bwMode="auto">
          <a:xfrm>
            <a:off x="5114925" y="1646238"/>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15" name="Object 18"/>
          <p:cNvGraphicFramePr>
            <a:graphicFrameLocks noChangeAspect="1"/>
          </p:cNvGraphicFramePr>
          <p:nvPr>
            <p:extLst>
              <p:ext uri="{D42A27DB-BD31-4B8C-83A1-F6EECF244321}">
                <p14:modId xmlns:p14="http://schemas.microsoft.com/office/powerpoint/2010/main" val="1067733799"/>
              </p:ext>
            </p:extLst>
          </p:nvPr>
        </p:nvGraphicFramePr>
        <p:xfrm>
          <a:off x="5834063" y="1357313"/>
          <a:ext cx="679450" cy="590550"/>
        </p:xfrm>
        <a:graphic>
          <a:graphicData uri="http://schemas.openxmlformats.org/presentationml/2006/ole">
            <mc:AlternateContent xmlns:mc="http://schemas.openxmlformats.org/markup-compatibility/2006">
              <mc:Choice xmlns:v="urn:schemas-microsoft-com:vml" Requires="v">
                <p:oleObj spid="_x0000_s16536" name="公式" r:id="rId9" imgW="482391" imgH="418918" progId="Equation.3">
                  <p:embed/>
                </p:oleObj>
              </mc:Choice>
              <mc:Fallback>
                <p:oleObj name="公式" r:id="rId9" imgW="482391" imgH="418918" progId="Equation.3">
                  <p:embed/>
                  <p:pic>
                    <p:nvPicPr>
                      <p:cNvPr id="20"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34063" y="1357313"/>
                        <a:ext cx="679450"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21"/>
          <p:cNvSpPr>
            <a:spLocks noChangeArrowheads="1"/>
          </p:cNvSpPr>
          <p:nvPr/>
        </p:nvSpPr>
        <p:spPr bwMode="auto">
          <a:xfrm>
            <a:off x="5689600" y="1357313"/>
            <a:ext cx="936625" cy="576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7" name="Line 22"/>
          <p:cNvSpPr>
            <a:spLocks noChangeShapeType="1"/>
          </p:cNvSpPr>
          <p:nvPr/>
        </p:nvSpPr>
        <p:spPr bwMode="auto">
          <a:xfrm>
            <a:off x="6626225" y="1646238"/>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18" name="Object 23"/>
          <p:cNvGraphicFramePr>
            <a:graphicFrameLocks noChangeAspect="1"/>
          </p:cNvGraphicFramePr>
          <p:nvPr>
            <p:extLst>
              <p:ext uri="{D42A27DB-BD31-4B8C-83A1-F6EECF244321}">
                <p14:modId xmlns:p14="http://schemas.microsoft.com/office/powerpoint/2010/main" val="2531796797"/>
              </p:ext>
            </p:extLst>
          </p:nvPr>
        </p:nvGraphicFramePr>
        <p:xfrm>
          <a:off x="7418388" y="1357313"/>
          <a:ext cx="214312" cy="554037"/>
        </p:xfrm>
        <a:graphic>
          <a:graphicData uri="http://schemas.openxmlformats.org/presentationml/2006/ole">
            <mc:AlternateContent xmlns:mc="http://schemas.openxmlformats.org/markup-compatibility/2006">
              <mc:Choice xmlns:v="urn:schemas-microsoft-com:vml" Requires="v">
                <p:oleObj spid="_x0000_s16537" name="公式" r:id="rId11" imgW="152334" imgH="393529" progId="Equation.3">
                  <p:embed/>
                </p:oleObj>
              </mc:Choice>
              <mc:Fallback>
                <p:oleObj name="公式" r:id="rId11" imgW="152334" imgH="393529" progId="Equation.3">
                  <p:embed/>
                  <p:pic>
                    <p:nvPicPr>
                      <p:cNvPr id="23"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18388" y="1357313"/>
                        <a:ext cx="214312"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24"/>
          <p:cNvSpPr>
            <a:spLocks noChangeArrowheads="1"/>
          </p:cNvSpPr>
          <p:nvPr/>
        </p:nvSpPr>
        <p:spPr bwMode="auto">
          <a:xfrm>
            <a:off x="7346950" y="1357313"/>
            <a:ext cx="431800" cy="576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20" name="Line 25"/>
          <p:cNvSpPr>
            <a:spLocks noChangeShapeType="1"/>
          </p:cNvSpPr>
          <p:nvPr/>
        </p:nvSpPr>
        <p:spPr bwMode="auto">
          <a:xfrm>
            <a:off x="7778750" y="1646238"/>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26"/>
          <p:cNvSpPr>
            <a:spLocks noChangeShapeType="1"/>
          </p:cNvSpPr>
          <p:nvPr/>
        </p:nvSpPr>
        <p:spPr bwMode="auto">
          <a:xfrm flipV="1">
            <a:off x="4106863" y="1789113"/>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Line 27"/>
          <p:cNvSpPr>
            <a:spLocks noChangeShapeType="1"/>
          </p:cNvSpPr>
          <p:nvPr/>
        </p:nvSpPr>
        <p:spPr bwMode="auto">
          <a:xfrm>
            <a:off x="4106863" y="2293938"/>
            <a:ext cx="40322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3" name="Line 28"/>
          <p:cNvSpPr>
            <a:spLocks noChangeShapeType="1"/>
          </p:cNvSpPr>
          <p:nvPr/>
        </p:nvSpPr>
        <p:spPr bwMode="auto">
          <a:xfrm flipV="1">
            <a:off x="8139113" y="1646238"/>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4" name="Text Box 29"/>
          <p:cNvSpPr txBox="1">
            <a:spLocks noChangeArrowheads="1"/>
          </p:cNvSpPr>
          <p:nvPr/>
        </p:nvSpPr>
        <p:spPr bwMode="auto">
          <a:xfrm>
            <a:off x="3243263" y="1285875"/>
            <a:ext cx="719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25" name="Text Box 30"/>
          <p:cNvSpPr txBox="1">
            <a:spLocks noChangeArrowheads="1"/>
          </p:cNvSpPr>
          <p:nvPr/>
        </p:nvSpPr>
        <p:spPr bwMode="auto">
          <a:xfrm>
            <a:off x="4251325" y="1285875"/>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26" name="Text Box 31"/>
          <p:cNvSpPr txBox="1">
            <a:spLocks noChangeArrowheads="1"/>
          </p:cNvSpPr>
          <p:nvPr/>
        </p:nvSpPr>
        <p:spPr bwMode="auto">
          <a:xfrm>
            <a:off x="5114925" y="1285875"/>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a:t>
            </a:r>
            <a:r>
              <a:rPr lang="en-US" altLang="zh-CN" baseline="30000">
                <a:latin typeface="+mn-ea"/>
                <a:ea typeface="+mn-ea"/>
              </a:rPr>
              <a:t>*</a:t>
            </a:r>
            <a:r>
              <a:rPr lang="en-US" altLang="zh-CN">
                <a:latin typeface="+mn-ea"/>
                <a:ea typeface="+mn-ea"/>
              </a:rPr>
              <a:t>(t)</a:t>
            </a:r>
          </a:p>
        </p:txBody>
      </p:sp>
      <p:sp>
        <p:nvSpPr>
          <p:cNvPr id="27" name="Text Box 32"/>
          <p:cNvSpPr txBox="1">
            <a:spLocks noChangeArrowheads="1"/>
          </p:cNvSpPr>
          <p:nvPr/>
        </p:nvSpPr>
        <p:spPr bwMode="auto">
          <a:xfrm>
            <a:off x="6627813" y="1285875"/>
            <a:ext cx="719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a:t>
            </a:r>
            <a:r>
              <a:rPr lang="en-US" altLang="zh-CN" baseline="-25000">
                <a:latin typeface="+mn-ea"/>
                <a:ea typeface="+mn-ea"/>
              </a:rPr>
              <a:t>h</a:t>
            </a:r>
            <a:r>
              <a:rPr lang="en-US" altLang="zh-CN">
                <a:latin typeface="+mn-ea"/>
                <a:ea typeface="+mn-ea"/>
              </a:rPr>
              <a:t>(t)</a:t>
            </a:r>
          </a:p>
        </p:txBody>
      </p:sp>
      <p:sp>
        <p:nvSpPr>
          <p:cNvPr id="28" name="Text Box 33"/>
          <p:cNvSpPr txBox="1">
            <a:spLocks noChangeArrowheads="1"/>
          </p:cNvSpPr>
          <p:nvPr/>
        </p:nvSpPr>
        <p:spPr bwMode="auto">
          <a:xfrm>
            <a:off x="7851775" y="1285875"/>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29" name="Line 34"/>
          <p:cNvSpPr>
            <a:spLocks noChangeShapeType="1"/>
          </p:cNvSpPr>
          <p:nvPr/>
        </p:nvSpPr>
        <p:spPr bwMode="auto">
          <a:xfrm>
            <a:off x="4899025" y="1430338"/>
            <a:ext cx="144463"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0" name="Text Box 35"/>
          <p:cNvSpPr txBox="1">
            <a:spLocks noChangeArrowheads="1"/>
          </p:cNvSpPr>
          <p:nvPr/>
        </p:nvSpPr>
        <p:spPr bwMode="auto">
          <a:xfrm>
            <a:off x="4756150" y="1717675"/>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a:t>
            </a:r>
          </a:p>
        </p:txBody>
      </p:sp>
      <p:sp>
        <p:nvSpPr>
          <p:cNvPr id="31" name="Text Box 36"/>
          <p:cNvSpPr txBox="1">
            <a:spLocks noChangeArrowheads="1"/>
          </p:cNvSpPr>
          <p:nvPr/>
        </p:nvSpPr>
        <p:spPr bwMode="auto">
          <a:xfrm>
            <a:off x="5691188" y="1933575"/>
            <a:ext cx="12954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零阶保持器</a:t>
            </a:r>
          </a:p>
        </p:txBody>
      </p:sp>
      <p:sp>
        <p:nvSpPr>
          <p:cNvPr id="32" name="Text Box 39"/>
          <p:cNvSpPr txBox="1">
            <a:spLocks noChangeArrowheads="1"/>
          </p:cNvSpPr>
          <p:nvPr/>
        </p:nvSpPr>
        <p:spPr bwMode="auto">
          <a:xfrm>
            <a:off x="7204075" y="1933575"/>
            <a:ext cx="865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积分器</a:t>
            </a:r>
          </a:p>
        </p:txBody>
      </p:sp>
      <p:graphicFrame>
        <p:nvGraphicFramePr>
          <p:cNvPr id="33" name="Object 7"/>
          <p:cNvGraphicFramePr>
            <a:graphicFrameLocks noChangeAspect="1"/>
          </p:cNvGraphicFramePr>
          <p:nvPr>
            <p:extLst>
              <p:ext uri="{D42A27DB-BD31-4B8C-83A1-F6EECF244321}">
                <p14:modId xmlns:p14="http://schemas.microsoft.com/office/powerpoint/2010/main" val="568363373"/>
              </p:ext>
            </p:extLst>
          </p:nvPr>
        </p:nvGraphicFramePr>
        <p:xfrm>
          <a:off x="4263232" y="4970859"/>
          <a:ext cx="3289300" cy="357187"/>
        </p:xfrm>
        <a:graphic>
          <a:graphicData uri="http://schemas.openxmlformats.org/presentationml/2006/ole">
            <mc:AlternateContent xmlns:mc="http://schemas.openxmlformats.org/markup-compatibility/2006">
              <mc:Choice xmlns:v="urn:schemas-microsoft-com:vml" Requires="v">
                <p:oleObj spid="_x0000_s16538" name="公式" r:id="rId13" imgW="1866090" imgH="203112" progId="Equation.3">
                  <p:embed/>
                </p:oleObj>
              </mc:Choice>
              <mc:Fallback>
                <p:oleObj name="公式" r:id="rId13" imgW="1866090" imgH="203112" progId="Equation.3">
                  <p:embed/>
                  <p:pic>
                    <p:nvPicPr>
                      <p:cNvPr id="38"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63232" y="4970859"/>
                        <a:ext cx="3289300"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8"/>
          <p:cNvGraphicFramePr>
            <a:graphicFrameLocks noChangeAspect="1"/>
          </p:cNvGraphicFramePr>
          <p:nvPr>
            <p:extLst>
              <p:ext uri="{D42A27DB-BD31-4B8C-83A1-F6EECF244321}">
                <p14:modId xmlns:p14="http://schemas.microsoft.com/office/powerpoint/2010/main" val="835222167"/>
              </p:ext>
            </p:extLst>
          </p:nvPr>
        </p:nvGraphicFramePr>
        <p:xfrm>
          <a:off x="2028825" y="3365500"/>
          <a:ext cx="4154488" cy="652463"/>
        </p:xfrm>
        <a:graphic>
          <a:graphicData uri="http://schemas.openxmlformats.org/presentationml/2006/ole">
            <mc:AlternateContent xmlns:mc="http://schemas.openxmlformats.org/markup-compatibility/2006">
              <mc:Choice xmlns:v="urn:schemas-microsoft-com:vml" Requires="v">
                <p:oleObj spid="_x0000_s16539" name="公式" r:id="rId15" imgW="2501640" imgH="393480" progId="Equation.3">
                  <p:embed/>
                </p:oleObj>
              </mc:Choice>
              <mc:Fallback>
                <p:oleObj name="公式" r:id="rId15" imgW="2501640" imgH="393480" progId="Equation.3">
                  <p:embed/>
                  <p:pic>
                    <p:nvPicPr>
                      <p:cNvPr id="39"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028825" y="3365500"/>
                        <a:ext cx="4154488"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Text Box 40"/>
          <p:cNvSpPr txBox="1">
            <a:spLocks noChangeArrowheads="1"/>
          </p:cNvSpPr>
          <p:nvPr/>
        </p:nvSpPr>
        <p:spPr bwMode="auto">
          <a:xfrm>
            <a:off x="515938" y="4366418"/>
            <a:ext cx="655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即在一个采样周期</a:t>
            </a:r>
            <a:r>
              <a:rPr lang="zh-CN" altLang="en-US" sz="2000" b="1" dirty="0">
                <a:latin typeface="+mj-ea"/>
                <a:ea typeface="+mj-ea"/>
              </a:rPr>
              <a:t>（</a:t>
            </a:r>
            <a:r>
              <a:rPr lang="en-US" altLang="zh-CN" sz="2000" b="1" i="1" dirty="0">
                <a:latin typeface="+mj-ea"/>
                <a:ea typeface="+mj-ea"/>
                <a:cs typeface="Times New Roman" panose="02020603050405020304" pitchFamily="18" charset="0"/>
              </a:rPr>
              <a:t> </a:t>
            </a:r>
            <a:r>
              <a:rPr lang="en-US" altLang="zh-CN" sz="2000" b="1" i="1" dirty="0" err="1">
                <a:latin typeface="+mj-ea"/>
                <a:ea typeface="+mj-ea"/>
                <a:cs typeface="Times New Roman" panose="02020603050405020304" pitchFamily="18" charset="0"/>
              </a:rPr>
              <a:t>kT</a:t>
            </a:r>
            <a:r>
              <a:rPr lang="en-US" altLang="zh-CN" sz="2000" b="1" dirty="0">
                <a:latin typeface="+mj-ea"/>
                <a:ea typeface="+mj-ea"/>
                <a:cs typeface="Times New Roman" panose="02020603050405020304" pitchFamily="18" charset="0"/>
              </a:rPr>
              <a:t> ≤ </a:t>
            </a:r>
            <a:r>
              <a:rPr lang="en-US" altLang="zh-CN" sz="2000" b="1" i="1" dirty="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 </a:t>
            </a:r>
            <a:r>
              <a:rPr lang="en-US" altLang="zh-CN" sz="2000" b="1" dirty="0">
                <a:solidFill>
                  <a:srgbClr val="000000"/>
                </a:solidFill>
                <a:latin typeface="+mj-ea"/>
                <a:ea typeface="+mj-ea"/>
                <a:cs typeface="Times New Roman" panose="02020603050405020304" pitchFamily="18" charset="0"/>
              </a:rPr>
              <a:t>≤ (</a:t>
            </a:r>
            <a:r>
              <a:rPr lang="en-US" altLang="zh-CN" sz="2000" b="1" i="1" dirty="0">
                <a:solidFill>
                  <a:srgbClr val="000000"/>
                </a:solidFill>
                <a:latin typeface="+mj-ea"/>
                <a:ea typeface="+mj-ea"/>
                <a:cs typeface="Times New Roman" panose="02020603050405020304" pitchFamily="18" charset="0"/>
              </a:rPr>
              <a:t>k</a:t>
            </a:r>
            <a:r>
              <a:rPr lang="en-US" altLang="zh-CN" sz="2000" b="1" dirty="0">
                <a:solidFill>
                  <a:srgbClr val="000000"/>
                </a:solidFill>
                <a:latin typeface="+mj-ea"/>
                <a:ea typeface="+mj-ea"/>
                <a:cs typeface="Times New Roman" panose="02020603050405020304" pitchFamily="18" charset="0"/>
              </a:rPr>
              <a:t>+1)</a:t>
            </a:r>
            <a:r>
              <a:rPr lang="en-US" altLang="zh-CN" sz="2000" b="1" i="1" dirty="0">
                <a:solidFill>
                  <a:srgbClr val="000000"/>
                </a:solidFill>
                <a:latin typeface="+mj-ea"/>
                <a:ea typeface="+mj-ea"/>
                <a:cs typeface="Times New Roman" panose="02020603050405020304" pitchFamily="18" charset="0"/>
              </a:rPr>
              <a:t>T</a:t>
            </a:r>
            <a:r>
              <a:rPr lang="en-US" altLang="zh-CN" sz="2000" b="1" dirty="0">
                <a:solidFill>
                  <a:srgbClr val="000000"/>
                </a:solidFill>
                <a:latin typeface="+mj-ea"/>
                <a:ea typeface="+mj-ea"/>
                <a:cs typeface="Times New Roman" panose="02020603050405020304" pitchFamily="18" charset="0"/>
              </a:rPr>
              <a:t> </a:t>
            </a:r>
            <a:r>
              <a:rPr lang="zh-CN" altLang="en-US" sz="2000" b="1" dirty="0">
                <a:solidFill>
                  <a:srgbClr val="000000"/>
                </a:solidFill>
                <a:latin typeface="+mj-ea"/>
                <a:ea typeface="+mj-ea"/>
              </a:rPr>
              <a:t>）</a:t>
            </a:r>
            <a:r>
              <a:rPr lang="zh-CN" altLang="en-US" sz="2000" dirty="0">
                <a:latin typeface="+mn-ea"/>
                <a:ea typeface="+mn-ea"/>
              </a:rPr>
              <a:t>内的输出应为</a:t>
            </a:r>
          </a:p>
        </p:txBody>
      </p:sp>
      <p:sp>
        <p:nvSpPr>
          <p:cNvPr id="36" name="Text Box 40"/>
          <p:cNvSpPr txBox="1">
            <a:spLocks noChangeArrowheads="1"/>
          </p:cNvSpPr>
          <p:nvPr/>
        </p:nvSpPr>
        <p:spPr bwMode="auto">
          <a:xfrm>
            <a:off x="515937" y="2503488"/>
            <a:ext cx="111601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rPr>
              <a:t>在 </a:t>
            </a:r>
            <a:r>
              <a:rPr lang="en-US" altLang="zh-CN" sz="2000" b="1" i="1" dirty="0" err="1" smtClean="0">
                <a:latin typeface="+mj-ea"/>
                <a:ea typeface="+mj-ea"/>
                <a:cs typeface="Times New Roman" panose="02020603050405020304" pitchFamily="18" charset="0"/>
              </a:rPr>
              <a:t>kT</a:t>
            </a:r>
            <a:r>
              <a:rPr lang="en-US" altLang="zh-CN" sz="2000" b="1" dirty="0" smtClean="0">
                <a:latin typeface="+mj-ea"/>
                <a:ea typeface="+mj-ea"/>
                <a:cs typeface="Times New Roman" panose="02020603050405020304" pitchFamily="18" charset="0"/>
              </a:rPr>
              <a:t> </a:t>
            </a:r>
            <a:r>
              <a:rPr lang="en-US" altLang="zh-CN" sz="2000" b="1" dirty="0">
                <a:latin typeface="+mj-ea"/>
                <a:ea typeface="+mj-ea"/>
                <a:cs typeface="Times New Roman" panose="02020603050405020304" pitchFamily="18" charset="0"/>
              </a:rPr>
              <a:t>≤ </a:t>
            </a:r>
            <a:r>
              <a:rPr lang="en-US" altLang="zh-CN" sz="2000" b="1" i="1" dirty="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 </a:t>
            </a:r>
            <a:r>
              <a:rPr lang="en-US" altLang="zh-CN" sz="2000" b="1" dirty="0">
                <a:solidFill>
                  <a:srgbClr val="000000"/>
                </a:solidFill>
                <a:latin typeface="+mj-ea"/>
                <a:ea typeface="+mj-ea"/>
                <a:cs typeface="Times New Roman" panose="02020603050405020304" pitchFamily="18" charset="0"/>
              </a:rPr>
              <a:t>≤ (</a:t>
            </a:r>
            <a:r>
              <a:rPr lang="en-US" altLang="zh-CN" sz="2000" b="1" i="1" dirty="0">
                <a:solidFill>
                  <a:srgbClr val="000000"/>
                </a:solidFill>
                <a:latin typeface="+mj-ea"/>
                <a:ea typeface="+mj-ea"/>
                <a:cs typeface="Times New Roman" panose="02020603050405020304" pitchFamily="18" charset="0"/>
              </a:rPr>
              <a:t>k</a:t>
            </a:r>
            <a:r>
              <a:rPr lang="en-US" altLang="zh-CN" sz="2000" b="1" dirty="0">
                <a:solidFill>
                  <a:srgbClr val="000000"/>
                </a:solidFill>
                <a:latin typeface="+mj-ea"/>
                <a:ea typeface="+mj-ea"/>
                <a:cs typeface="Times New Roman" panose="02020603050405020304" pitchFamily="18" charset="0"/>
              </a:rPr>
              <a:t>+1)</a:t>
            </a:r>
            <a:r>
              <a:rPr lang="en-US" altLang="zh-CN" sz="2000" b="1" i="1" dirty="0">
                <a:solidFill>
                  <a:srgbClr val="000000"/>
                </a:solidFill>
                <a:latin typeface="+mj-ea"/>
                <a:ea typeface="+mj-ea"/>
                <a:cs typeface="Times New Roman" panose="02020603050405020304" pitchFamily="18" charset="0"/>
              </a:rPr>
              <a:t>T</a:t>
            </a:r>
            <a:r>
              <a:rPr lang="en-US" altLang="zh-CN" sz="2000" b="1" dirty="0">
                <a:solidFill>
                  <a:srgbClr val="000000"/>
                </a:solidFill>
                <a:latin typeface="+mj-ea"/>
                <a:ea typeface="+mj-ea"/>
                <a:cs typeface="Times New Roman" panose="02020603050405020304" pitchFamily="18" charset="0"/>
              </a:rPr>
              <a:t> </a:t>
            </a:r>
            <a:r>
              <a:rPr lang="en-US" altLang="zh-CN" sz="2000" b="1" dirty="0" smtClean="0">
                <a:solidFill>
                  <a:srgbClr val="000000"/>
                </a:solidFill>
                <a:latin typeface="+mj-ea"/>
                <a:ea typeface="+mj-ea"/>
                <a:cs typeface="Times New Roman" panose="02020603050405020304" pitchFamily="18" charset="0"/>
              </a:rPr>
              <a:t> </a:t>
            </a:r>
            <a:r>
              <a:rPr lang="zh-CN" altLang="en-US" sz="2000" dirty="0" smtClean="0">
                <a:solidFill>
                  <a:srgbClr val="000000"/>
                </a:solidFill>
                <a:latin typeface="+mn-ea"/>
                <a:ea typeface="+mn-ea"/>
              </a:rPr>
              <a:t>的</a:t>
            </a:r>
            <a:r>
              <a:rPr lang="zh-CN" altLang="en-US" sz="2000" dirty="0">
                <a:solidFill>
                  <a:srgbClr val="000000"/>
                </a:solidFill>
                <a:latin typeface="+mn-ea"/>
                <a:ea typeface="+mn-ea"/>
              </a:rPr>
              <a:t>范围内，</a:t>
            </a:r>
            <a:r>
              <a:rPr lang="zh-CN" altLang="en-US" sz="2000" dirty="0" smtClean="0">
                <a:solidFill>
                  <a:srgbClr val="000000"/>
                </a:solidFill>
                <a:latin typeface="+mn-ea"/>
                <a:ea typeface="+mn-ea"/>
              </a:rPr>
              <a:t>有 </a:t>
            </a:r>
            <a:r>
              <a:rPr lang="en-US" altLang="zh-CN" sz="2000" b="1" i="1" dirty="0" smtClean="0">
                <a:solidFill>
                  <a:srgbClr val="000000"/>
                </a:solidFill>
                <a:latin typeface="+mj-ea"/>
                <a:ea typeface="+mj-ea"/>
                <a:cs typeface="Times New Roman" panose="02020603050405020304" pitchFamily="18" charset="0"/>
              </a:rPr>
              <a:t>e</a:t>
            </a:r>
            <a:r>
              <a:rPr lang="en-US" altLang="zh-CN" sz="2000" b="1" i="1" baseline="-25000" dirty="0" smtClean="0">
                <a:solidFill>
                  <a:srgbClr val="000000"/>
                </a:solidFill>
                <a:latin typeface="+mj-ea"/>
                <a:ea typeface="+mj-ea"/>
                <a:cs typeface="Times New Roman" panose="02020603050405020304" pitchFamily="18" charset="0"/>
              </a:rPr>
              <a:t>h</a:t>
            </a:r>
            <a:r>
              <a:rPr lang="en-US" altLang="zh-CN" sz="2000" b="1" dirty="0" smtClean="0">
                <a:solidFill>
                  <a:srgbClr val="000000"/>
                </a:solidFill>
                <a:latin typeface="+mj-ea"/>
                <a:ea typeface="+mj-ea"/>
                <a:cs typeface="Times New Roman" panose="02020603050405020304" pitchFamily="18" charset="0"/>
              </a:rPr>
              <a:t>(</a:t>
            </a:r>
            <a:r>
              <a:rPr lang="en-US" altLang="zh-CN" sz="2000" b="1" i="1" dirty="0" smtClean="0">
                <a:solidFill>
                  <a:srgbClr val="000000"/>
                </a:solidFill>
                <a:latin typeface="+mj-ea"/>
                <a:ea typeface="+mj-ea"/>
                <a:cs typeface="Times New Roman" panose="02020603050405020304" pitchFamily="18" charset="0"/>
              </a:rPr>
              <a:t>t</a:t>
            </a:r>
            <a:r>
              <a:rPr lang="en-US" altLang="zh-CN" sz="2000" b="1" dirty="0">
                <a:solidFill>
                  <a:srgbClr val="000000"/>
                </a:solidFill>
                <a:latin typeface="+mj-ea"/>
                <a:ea typeface="+mj-ea"/>
                <a:cs typeface="Times New Roman" panose="02020603050405020304" pitchFamily="18" charset="0"/>
              </a:rPr>
              <a:t>)=</a:t>
            </a:r>
            <a:r>
              <a:rPr lang="en-US" altLang="zh-CN" sz="2000" b="1" i="1" dirty="0">
                <a:solidFill>
                  <a:srgbClr val="000000"/>
                </a:solidFill>
                <a:latin typeface="+mj-ea"/>
                <a:ea typeface="+mj-ea"/>
                <a:cs typeface="Times New Roman" panose="02020603050405020304" pitchFamily="18" charset="0"/>
              </a:rPr>
              <a:t>e</a:t>
            </a:r>
            <a:r>
              <a:rPr lang="en-US" altLang="zh-CN" sz="2000" b="1" dirty="0">
                <a:solidFill>
                  <a:srgbClr val="000000"/>
                </a:solidFill>
                <a:latin typeface="+mj-ea"/>
                <a:ea typeface="+mj-ea"/>
                <a:cs typeface="Times New Roman" panose="02020603050405020304" pitchFamily="18" charset="0"/>
              </a:rPr>
              <a:t>(</a:t>
            </a:r>
            <a:r>
              <a:rPr lang="en-US" altLang="zh-CN" sz="2000" b="1" i="1" dirty="0" err="1">
                <a:solidFill>
                  <a:srgbClr val="000000"/>
                </a:solidFill>
                <a:latin typeface="+mj-ea"/>
                <a:ea typeface="+mj-ea"/>
                <a:cs typeface="Times New Roman" panose="02020603050405020304" pitchFamily="18" charset="0"/>
              </a:rPr>
              <a:t>kT</a:t>
            </a:r>
            <a:r>
              <a:rPr lang="en-US" altLang="zh-CN" sz="2000" b="1" dirty="0" smtClean="0">
                <a:solidFill>
                  <a:srgbClr val="000000"/>
                </a:solidFill>
                <a:latin typeface="+mj-ea"/>
                <a:ea typeface="+mj-ea"/>
                <a:cs typeface="Times New Roman" panose="02020603050405020304" pitchFamily="18" charset="0"/>
              </a:rPr>
              <a:t>) </a:t>
            </a:r>
            <a:r>
              <a:rPr lang="zh-CN" altLang="en-US" sz="2000" dirty="0" smtClean="0">
                <a:solidFill>
                  <a:srgbClr val="000000"/>
                </a:solidFill>
                <a:latin typeface="+mn-ea"/>
                <a:ea typeface="+mn-ea"/>
              </a:rPr>
              <a:t>。</a:t>
            </a:r>
            <a:r>
              <a:rPr lang="zh-CN" altLang="en-US" sz="2000" dirty="0">
                <a:solidFill>
                  <a:srgbClr val="000000"/>
                </a:solidFill>
                <a:latin typeface="+mn-ea"/>
                <a:ea typeface="+mn-ea"/>
              </a:rPr>
              <a:t>那么，按积分器的输出，有</a:t>
            </a:r>
            <a:endParaRPr lang="en-US" altLang="zh-CN" sz="2000" dirty="0">
              <a:latin typeface="+mn-ea"/>
              <a:ea typeface="+mn-ea"/>
            </a:endParaRPr>
          </a:p>
        </p:txBody>
      </p:sp>
      <p:cxnSp>
        <p:nvCxnSpPr>
          <p:cNvPr id="37" name="直接箭头连接符 36"/>
          <p:cNvCxnSpPr/>
          <p:nvPr/>
        </p:nvCxnSpPr>
        <p:spPr>
          <a:xfrm>
            <a:off x="6421438" y="3725863"/>
            <a:ext cx="5032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39055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1258888" y="1543050"/>
            <a:ext cx="82089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zh-CN" sz="2000" b="1" dirty="0" smtClean="0">
                <a:solidFill>
                  <a:srgbClr val="0070C0"/>
                </a:solidFill>
                <a:latin typeface="+mj-ea"/>
                <a:ea typeface="+mj-ea"/>
              </a:rPr>
              <a:t>①</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迭代法</a:t>
            </a:r>
            <a:r>
              <a:rPr lang="zh-CN" altLang="en-US" sz="2000" dirty="0">
                <a:solidFill>
                  <a:srgbClr val="0070C0"/>
                </a:solidFill>
                <a:latin typeface="+mn-ea"/>
                <a:ea typeface="+mn-ea"/>
              </a:rPr>
              <a:t>：</a:t>
            </a:r>
            <a:r>
              <a:rPr lang="zh-CN" altLang="en-US" sz="2000" dirty="0">
                <a:latin typeface="+mn-ea"/>
                <a:ea typeface="+mn-ea"/>
              </a:rPr>
              <a:t>对于差分方程</a:t>
            </a:r>
          </a:p>
        </p:txBody>
      </p:sp>
      <p:sp>
        <p:nvSpPr>
          <p:cNvPr id="4" name="Text Box 7"/>
          <p:cNvSpPr txBox="1">
            <a:spLocks noChangeArrowheads="1"/>
          </p:cNvSpPr>
          <p:nvPr/>
        </p:nvSpPr>
        <p:spPr bwMode="auto">
          <a:xfrm>
            <a:off x="515938" y="1089025"/>
            <a:ext cx="3395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3</a:t>
            </a:r>
            <a:r>
              <a:rPr lang="zh-CN" altLang="en-US" sz="2400" b="1" dirty="0">
                <a:solidFill>
                  <a:srgbClr val="C00000"/>
                </a:solidFill>
                <a:latin typeface="+mj-ea"/>
                <a:ea typeface="+mj-ea"/>
              </a:rPr>
              <a:t>）差分方程的计算</a:t>
            </a:r>
          </a:p>
        </p:txBody>
      </p:sp>
      <p:graphicFrame>
        <p:nvGraphicFramePr>
          <p:cNvPr id="5" name="Object 8"/>
          <p:cNvGraphicFramePr>
            <a:graphicFrameLocks noChangeAspect="1"/>
          </p:cNvGraphicFramePr>
          <p:nvPr>
            <p:extLst>
              <p:ext uri="{D42A27DB-BD31-4B8C-83A1-F6EECF244321}">
                <p14:modId xmlns:p14="http://schemas.microsoft.com/office/powerpoint/2010/main" val="1945858249"/>
              </p:ext>
            </p:extLst>
          </p:nvPr>
        </p:nvGraphicFramePr>
        <p:xfrm>
          <a:off x="2213769" y="3322992"/>
          <a:ext cx="7747000" cy="1474787"/>
        </p:xfrm>
        <a:graphic>
          <a:graphicData uri="http://schemas.openxmlformats.org/presentationml/2006/ole">
            <mc:AlternateContent xmlns:mc="http://schemas.openxmlformats.org/markup-compatibility/2006">
              <mc:Choice xmlns:v="urn:schemas-microsoft-com:vml" Requires="v">
                <p:oleObj spid="_x0000_s17454" name="公式" r:id="rId3" imgW="4813300" imgH="914400" progId="Equation.3">
                  <p:embed/>
                </p:oleObj>
              </mc:Choice>
              <mc:Fallback>
                <p:oleObj name="公式" r:id="rId3" imgW="4813300" imgH="914400" progId="Equation.3">
                  <p:embed/>
                  <p:pic>
                    <p:nvPicPr>
                      <p:cNvPr id="16386"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3769" y="3322992"/>
                        <a:ext cx="7747000" cy="1474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1604753746"/>
              </p:ext>
            </p:extLst>
          </p:nvPr>
        </p:nvGraphicFramePr>
        <p:xfrm>
          <a:off x="2262188" y="2117725"/>
          <a:ext cx="7561262" cy="406400"/>
        </p:xfrm>
        <a:graphic>
          <a:graphicData uri="http://schemas.openxmlformats.org/presentationml/2006/ole">
            <mc:AlternateContent xmlns:mc="http://schemas.openxmlformats.org/markup-compatibility/2006">
              <mc:Choice xmlns:v="urn:schemas-microsoft-com:vml" Requires="v">
                <p:oleObj spid="_x0000_s17455" name="公式" r:id="rId5" imgW="4254500" imgH="228600" progId="Equation.3">
                  <p:embed/>
                </p:oleObj>
              </mc:Choice>
              <mc:Fallback>
                <p:oleObj name="公式" r:id="rId5" imgW="4254500" imgH="228600" progId="Equation.3">
                  <p:embed/>
                  <p:pic>
                    <p:nvPicPr>
                      <p:cNvPr id="16387"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2188" y="2117725"/>
                        <a:ext cx="7561262" cy="406400"/>
                      </a:xfrm>
                      <a:prstGeom prst="rect">
                        <a:avLst/>
                      </a:prstGeom>
                      <a:solidFill>
                        <a:schemeClr val="accent1">
                          <a:lumMod val="10000"/>
                          <a:lumOff val="90000"/>
                        </a:schemeClr>
                      </a:solidFill>
                      <a:ln w="6350" cmpd="sng">
                        <a:noFill/>
                        <a:miter lim="800000"/>
                        <a:headEnd/>
                        <a:tailEnd/>
                      </a:ln>
                      <a:effectLst/>
                    </p:spPr>
                  </p:pic>
                </p:oleObj>
              </mc:Fallback>
            </mc:AlternateContent>
          </a:graphicData>
        </a:graphic>
      </p:graphicFrame>
      <p:sp>
        <p:nvSpPr>
          <p:cNvPr id="7" name="Text Box 12"/>
          <p:cNvSpPr txBox="1">
            <a:spLocks noChangeArrowheads="1"/>
          </p:cNvSpPr>
          <p:nvPr/>
        </p:nvSpPr>
        <p:spPr bwMode="auto">
          <a:xfrm>
            <a:off x="1620839" y="4947622"/>
            <a:ext cx="3381374"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428750" indent="-1428750" eaLnBrk="1" hangingPunct="1">
              <a:lnSpc>
                <a:spcPct val="150000"/>
              </a:lnSpc>
            </a:pPr>
            <a:r>
              <a:rPr lang="en-US" altLang="zh-CN" dirty="0">
                <a:latin typeface="+mn-ea"/>
                <a:ea typeface="+mn-ea"/>
                <a:cs typeface="Times New Roman" panose="02020603050405020304" pitchFamily="18" charset="0"/>
              </a:rPr>
              <a:t>(1</a:t>
            </a:r>
            <a:r>
              <a:rPr lang="en-US" altLang="zh-CN" dirty="0" smtClean="0">
                <a:latin typeface="+mn-ea"/>
                <a:ea typeface="+mn-ea"/>
                <a:cs typeface="Times New Roman" panose="02020603050405020304" pitchFamily="18" charset="0"/>
              </a:rPr>
              <a:t>) </a:t>
            </a:r>
            <a:r>
              <a:rPr lang="zh-CN" altLang="en-US" dirty="0" smtClean="0">
                <a:latin typeface="+mn-ea"/>
                <a:ea typeface="+mn-ea"/>
                <a:cs typeface="Times New Roman" panose="02020603050405020304" pitchFamily="18" charset="0"/>
              </a:rPr>
              <a:t>初始条件</a:t>
            </a:r>
            <a:r>
              <a:rPr lang="zh-CN" altLang="en-US" dirty="0">
                <a:latin typeface="+mn-ea"/>
                <a:ea typeface="+mn-ea"/>
                <a:cs typeface="Times New Roman" panose="02020603050405020304" pitchFamily="18" charset="0"/>
              </a:rPr>
              <a:t>：已知</a:t>
            </a:r>
            <a:r>
              <a:rPr lang="en-US" altLang="zh-CN" b="1" i="1" dirty="0">
                <a:latin typeface="+mj-ea"/>
                <a:ea typeface="+mj-ea"/>
                <a:cs typeface="Times New Roman" panose="02020603050405020304" pitchFamily="18" charset="0"/>
              </a:rPr>
              <a:t>y</a:t>
            </a:r>
            <a:r>
              <a:rPr lang="en-US" altLang="zh-CN" b="1" dirty="0">
                <a:latin typeface="+mj-ea"/>
                <a:ea typeface="+mj-ea"/>
                <a:cs typeface="Times New Roman" panose="02020603050405020304" pitchFamily="18" charset="0"/>
              </a:rPr>
              <a:t>(-</a:t>
            </a: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a:t>
            </a:r>
            <a:r>
              <a:rPr lang="zh-CN" altLang="en-US" dirty="0">
                <a:latin typeface="+mn-ea"/>
                <a:ea typeface="+mn-ea"/>
                <a:cs typeface="Times New Roman" panose="02020603050405020304" pitchFamily="18" charset="0"/>
              </a:rPr>
              <a:t>和</a:t>
            </a:r>
            <a:r>
              <a:rPr lang="en-US" altLang="zh-CN" b="1" i="1" dirty="0">
                <a:latin typeface="+mj-ea"/>
                <a:ea typeface="+mj-ea"/>
                <a:cs typeface="Times New Roman" panose="02020603050405020304" pitchFamily="18" charset="0"/>
              </a:rPr>
              <a:t>u</a:t>
            </a:r>
            <a:r>
              <a:rPr lang="en-US" altLang="zh-CN" b="1" dirty="0">
                <a:latin typeface="+mj-ea"/>
                <a:ea typeface="+mj-ea"/>
                <a:cs typeface="Times New Roman" panose="02020603050405020304" pitchFamily="18" charset="0"/>
              </a:rPr>
              <a:t>(</a:t>
            </a: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a:t>
            </a:r>
            <a:r>
              <a:rPr lang="zh-CN" altLang="en-US" dirty="0">
                <a:latin typeface="+mn-ea"/>
                <a:ea typeface="+mn-ea"/>
                <a:cs typeface="Times New Roman" panose="02020603050405020304" pitchFamily="18" charset="0"/>
              </a:rPr>
              <a:t>。</a:t>
            </a:r>
          </a:p>
          <a:p>
            <a:pPr eaLnBrk="1" hangingPunct="1">
              <a:lnSpc>
                <a:spcPct val="150000"/>
              </a:lnSpc>
            </a:pPr>
            <a:r>
              <a:rPr lang="en-US" altLang="zh-CN" dirty="0">
                <a:latin typeface="+mn-ea"/>
                <a:ea typeface="+mn-ea"/>
                <a:cs typeface="Times New Roman" panose="02020603050405020304" pitchFamily="18" charset="0"/>
              </a:rPr>
              <a:t>(2</a:t>
            </a:r>
            <a:r>
              <a:rPr lang="en-US" altLang="zh-CN" dirty="0" smtClean="0">
                <a:latin typeface="+mn-ea"/>
                <a:ea typeface="+mn-ea"/>
                <a:cs typeface="Times New Roman" panose="02020603050405020304" pitchFamily="18" charset="0"/>
              </a:rPr>
              <a:t>) </a:t>
            </a:r>
            <a:r>
              <a:rPr lang="zh-CN" altLang="en-US" dirty="0" smtClean="0">
                <a:latin typeface="+mn-ea"/>
                <a:ea typeface="+mn-ea"/>
                <a:cs typeface="Times New Roman" panose="02020603050405020304" pitchFamily="18" charset="0"/>
              </a:rPr>
              <a:t>令</a:t>
            </a: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和计算长度</a:t>
            </a:r>
            <a:r>
              <a:rPr lang="en-US" altLang="zh-CN" b="1" i="1" dirty="0">
                <a:latin typeface="+mj-ea"/>
                <a:ea typeface="+mj-ea"/>
                <a:cs typeface="Times New Roman" panose="02020603050405020304" pitchFamily="18" charset="0"/>
              </a:rPr>
              <a:t>n</a:t>
            </a:r>
          </a:p>
        </p:txBody>
      </p:sp>
      <p:sp>
        <p:nvSpPr>
          <p:cNvPr id="8" name="Text Box 13"/>
          <p:cNvSpPr txBox="1">
            <a:spLocks noChangeArrowheads="1"/>
          </p:cNvSpPr>
          <p:nvPr/>
        </p:nvSpPr>
        <p:spPr bwMode="auto">
          <a:xfrm>
            <a:off x="5435600" y="5196242"/>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a:t>
            </a: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+1</a:t>
            </a:r>
          </a:p>
        </p:txBody>
      </p:sp>
      <p:sp>
        <p:nvSpPr>
          <p:cNvPr id="9" name="Text Box 14"/>
          <p:cNvSpPr txBox="1">
            <a:spLocks noChangeArrowheads="1"/>
          </p:cNvSpPr>
          <p:nvPr/>
        </p:nvSpPr>
        <p:spPr bwMode="auto">
          <a:xfrm>
            <a:off x="6804025" y="5196242"/>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dirty="0">
                <a:latin typeface="+mn-ea"/>
                <a:ea typeface="+mn-ea"/>
              </a:rPr>
              <a:t>计算</a:t>
            </a:r>
            <a:r>
              <a:rPr lang="en-US" altLang="zh-CN" b="1" i="1" dirty="0">
                <a:latin typeface="+mj-ea"/>
                <a:ea typeface="+mj-ea"/>
                <a:cs typeface="Times New Roman" panose="02020603050405020304" pitchFamily="18" charset="0"/>
              </a:rPr>
              <a:t>y</a:t>
            </a:r>
            <a:r>
              <a:rPr lang="en-US" altLang="zh-CN" b="1" dirty="0">
                <a:latin typeface="+mj-ea"/>
                <a:ea typeface="+mj-ea"/>
                <a:cs typeface="Times New Roman" panose="02020603050405020304" pitchFamily="18" charset="0"/>
              </a:rPr>
              <a:t>(</a:t>
            </a: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a:t>
            </a:r>
          </a:p>
        </p:txBody>
      </p:sp>
      <p:sp>
        <p:nvSpPr>
          <p:cNvPr id="10" name="Text Box 15"/>
          <p:cNvSpPr txBox="1">
            <a:spLocks noChangeArrowheads="1"/>
          </p:cNvSpPr>
          <p:nvPr/>
        </p:nvSpPr>
        <p:spPr bwMode="auto">
          <a:xfrm>
            <a:off x="8459788" y="5196242"/>
            <a:ext cx="863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dirty="0">
                <a:latin typeface="+mj-ea"/>
                <a:ea typeface="+mj-ea"/>
                <a:cs typeface="Times New Roman" panose="02020603050405020304" pitchFamily="18" charset="0"/>
              </a:rPr>
              <a:t>k</a:t>
            </a:r>
            <a:r>
              <a:rPr lang="en-US" altLang="zh-CN" b="1" dirty="0">
                <a:latin typeface="+mj-ea"/>
                <a:ea typeface="+mj-ea"/>
                <a:cs typeface="Times New Roman" panose="02020603050405020304" pitchFamily="18" charset="0"/>
              </a:rPr>
              <a:t>&gt;</a:t>
            </a:r>
            <a:r>
              <a:rPr lang="en-US" altLang="zh-CN" b="1" i="1" dirty="0">
                <a:latin typeface="+mj-ea"/>
                <a:ea typeface="+mj-ea"/>
                <a:cs typeface="Times New Roman" panose="02020603050405020304" pitchFamily="18" charset="0"/>
              </a:rPr>
              <a:t>n </a:t>
            </a:r>
            <a:r>
              <a:rPr lang="en-US" altLang="zh-CN" b="1" dirty="0">
                <a:latin typeface="+mj-ea"/>
                <a:ea typeface="+mj-ea"/>
                <a:cs typeface="Times New Roman" panose="02020603050405020304" pitchFamily="18" charset="0"/>
              </a:rPr>
              <a:t>?</a:t>
            </a:r>
          </a:p>
        </p:txBody>
      </p:sp>
      <p:sp>
        <p:nvSpPr>
          <p:cNvPr id="11" name="Text Box 16"/>
          <p:cNvSpPr txBox="1">
            <a:spLocks noChangeArrowheads="1"/>
          </p:cNvSpPr>
          <p:nvPr/>
        </p:nvSpPr>
        <p:spPr bwMode="auto">
          <a:xfrm>
            <a:off x="9612313" y="5196242"/>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结束</a:t>
            </a:r>
          </a:p>
        </p:txBody>
      </p:sp>
      <p:sp>
        <p:nvSpPr>
          <p:cNvPr id="12" name="Rectangle 17"/>
          <p:cNvSpPr>
            <a:spLocks noChangeArrowheads="1"/>
          </p:cNvSpPr>
          <p:nvPr/>
        </p:nvSpPr>
        <p:spPr bwMode="auto">
          <a:xfrm>
            <a:off x="1549400" y="4819210"/>
            <a:ext cx="3571875" cy="1152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3" name="Rectangle 18"/>
          <p:cNvSpPr>
            <a:spLocks noChangeArrowheads="1"/>
          </p:cNvSpPr>
          <p:nvPr/>
        </p:nvSpPr>
        <p:spPr bwMode="auto">
          <a:xfrm>
            <a:off x="5578475" y="5196242"/>
            <a:ext cx="865188" cy="3603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4" name="Rectangle 19"/>
          <p:cNvSpPr>
            <a:spLocks noChangeArrowheads="1"/>
          </p:cNvSpPr>
          <p:nvPr/>
        </p:nvSpPr>
        <p:spPr bwMode="auto">
          <a:xfrm>
            <a:off x="6875463" y="5196242"/>
            <a:ext cx="1008062" cy="3603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5" name="Rectangle 21"/>
          <p:cNvSpPr>
            <a:spLocks noChangeArrowheads="1"/>
          </p:cNvSpPr>
          <p:nvPr/>
        </p:nvSpPr>
        <p:spPr bwMode="auto">
          <a:xfrm>
            <a:off x="9780588" y="5215292"/>
            <a:ext cx="792162" cy="3603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6" name="Line 23"/>
          <p:cNvSpPr>
            <a:spLocks noChangeShapeType="1"/>
          </p:cNvSpPr>
          <p:nvPr/>
        </p:nvSpPr>
        <p:spPr bwMode="auto">
          <a:xfrm>
            <a:off x="9323388" y="541214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7" name="Line 24"/>
          <p:cNvSpPr>
            <a:spLocks noChangeShapeType="1"/>
          </p:cNvSpPr>
          <p:nvPr/>
        </p:nvSpPr>
        <p:spPr bwMode="auto">
          <a:xfrm>
            <a:off x="6443663" y="541214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8" name="Line 25"/>
          <p:cNvSpPr>
            <a:spLocks noChangeShapeType="1"/>
          </p:cNvSpPr>
          <p:nvPr/>
        </p:nvSpPr>
        <p:spPr bwMode="auto">
          <a:xfrm>
            <a:off x="7883525" y="541214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9" name="Line 26"/>
          <p:cNvSpPr>
            <a:spLocks noChangeShapeType="1"/>
          </p:cNvSpPr>
          <p:nvPr/>
        </p:nvSpPr>
        <p:spPr bwMode="auto">
          <a:xfrm>
            <a:off x="8818563" y="5699479"/>
            <a:ext cx="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0" name="Line 27"/>
          <p:cNvSpPr>
            <a:spLocks noChangeShapeType="1"/>
          </p:cNvSpPr>
          <p:nvPr/>
        </p:nvSpPr>
        <p:spPr bwMode="auto">
          <a:xfrm flipH="1">
            <a:off x="6010275" y="5915379"/>
            <a:ext cx="2808288"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28"/>
          <p:cNvSpPr>
            <a:spLocks noChangeShapeType="1"/>
          </p:cNvSpPr>
          <p:nvPr/>
        </p:nvSpPr>
        <p:spPr bwMode="auto">
          <a:xfrm flipV="1">
            <a:off x="6010275" y="5556604"/>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Text Box 29"/>
          <p:cNvSpPr txBox="1">
            <a:spLocks noChangeArrowheads="1"/>
          </p:cNvSpPr>
          <p:nvPr/>
        </p:nvSpPr>
        <p:spPr bwMode="auto">
          <a:xfrm>
            <a:off x="8818563" y="5699479"/>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b="1">
                <a:latin typeface="+mj-ea"/>
                <a:ea typeface="+mj-ea"/>
              </a:rPr>
              <a:t>No</a:t>
            </a:r>
          </a:p>
        </p:txBody>
      </p:sp>
      <p:sp>
        <p:nvSpPr>
          <p:cNvPr id="23" name="Text Box 30"/>
          <p:cNvSpPr txBox="1">
            <a:spLocks noChangeArrowheads="1"/>
          </p:cNvSpPr>
          <p:nvPr/>
        </p:nvSpPr>
        <p:spPr bwMode="auto">
          <a:xfrm>
            <a:off x="9251950" y="5104167"/>
            <a:ext cx="576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b="1">
                <a:latin typeface="+mj-ea"/>
                <a:ea typeface="+mj-ea"/>
              </a:rPr>
              <a:t>Y</a:t>
            </a:r>
          </a:p>
        </p:txBody>
      </p:sp>
      <p:sp>
        <p:nvSpPr>
          <p:cNvPr id="24" name="Text Box 31"/>
          <p:cNvSpPr txBox="1">
            <a:spLocks noChangeArrowheads="1"/>
          </p:cNvSpPr>
          <p:nvPr/>
        </p:nvSpPr>
        <p:spPr bwMode="auto">
          <a:xfrm>
            <a:off x="1620839" y="6059840"/>
            <a:ext cx="7305675" cy="42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5000"/>
              </a:lnSpc>
              <a:spcBef>
                <a:spcPct val="50000"/>
              </a:spcBef>
            </a:pPr>
            <a:r>
              <a:rPr lang="zh-CN" altLang="en-US" b="1" dirty="0">
                <a:solidFill>
                  <a:srgbClr val="C00000"/>
                </a:solidFill>
                <a:latin typeface="+mj-ea"/>
                <a:ea typeface="+mj-ea"/>
              </a:rPr>
              <a:t>注意：</a:t>
            </a:r>
            <a:r>
              <a:rPr lang="zh-CN" altLang="en-US" dirty="0" smtClean="0">
                <a:latin typeface="+mn-ea"/>
                <a:ea typeface="+mn-ea"/>
              </a:rPr>
              <a:t>采样周期 </a:t>
            </a:r>
            <a:r>
              <a:rPr lang="en-US" altLang="zh-CN" b="1" dirty="0" smtClean="0">
                <a:latin typeface="+mj-ea"/>
                <a:ea typeface="+mj-ea"/>
              </a:rPr>
              <a:t>T </a:t>
            </a:r>
            <a:r>
              <a:rPr lang="zh-CN" altLang="en-US" dirty="0" smtClean="0">
                <a:latin typeface="+mn-ea"/>
                <a:ea typeface="+mn-ea"/>
              </a:rPr>
              <a:t>取得</a:t>
            </a:r>
            <a:r>
              <a:rPr lang="zh-CN" altLang="en-US" dirty="0">
                <a:latin typeface="+mn-ea"/>
                <a:ea typeface="+mn-ea"/>
              </a:rPr>
              <a:t>不适当时，计算可能会出现系统不收敛的现象。</a:t>
            </a:r>
          </a:p>
        </p:txBody>
      </p:sp>
      <p:sp>
        <p:nvSpPr>
          <p:cNvPr id="25" name="Line 24"/>
          <p:cNvSpPr>
            <a:spLocks noChangeShapeType="1"/>
          </p:cNvSpPr>
          <p:nvPr/>
        </p:nvSpPr>
        <p:spPr bwMode="auto">
          <a:xfrm>
            <a:off x="5146675" y="5378804"/>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6" name="Text Box 6"/>
          <p:cNvSpPr txBox="1">
            <a:spLocks noChangeArrowheads="1"/>
          </p:cNvSpPr>
          <p:nvPr/>
        </p:nvSpPr>
        <p:spPr bwMode="auto">
          <a:xfrm>
            <a:off x="1595438" y="2660650"/>
            <a:ext cx="1013301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已知其</a:t>
            </a:r>
            <a:r>
              <a:rPr lang="zh-CN" altLang="en-US" sz="2000" dirty="0" smtClean="0">
                <a:latin typeface="+mn-ea"/>
                <a:ea typeface="+mn-ea"/>
              </a:rPr>
              <a:t>初始条件 </a:t>
            </a:r>
            <a:r>
              <a:rPr lang="en-US" altLang="zh-CN" sz="2000" b="1" i="1" dirty="0" smtClean="0">
                <a:latin typeface="+mj-ea"/>
                <a:ea typeface="+mj-ea"/>
                <a:cs typeface="Times New Roman" panose="02020603050405020304" pitchFamily="18" charset="0"/>
              </a:rPr>
              <a:t>y</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 </a:t>
            </a:r>
            <a:r>
              <a:rPr lang="zh-CN" altLang="en-US"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=0,-1,…,-(</a:t>
            </a:r>
            <a:r>
              <a:rPr lang="en-US" altLang="zh-CN" sz="2000" b="1" i="1" dirty="0">
                <a:latin typeface="+mj-ea"/>
                <a:ea typeface="+mj-ea"/>
                <a:cs typeface="Times New Roman" panose="02020603050405020304" pitchFamily="18" charset="0"/>
              </a:rPr>
              <a:t>n</a:t>
            </a:r>
            <a:r>
              <a:rPr lang="en-US" altLang="zh-CN" sz="2000" b="1" dirty="0">
                <a:latin typeface="+mj-ea"/>
                <a:ea typeface="+mj-ea"/>
                <a:cs typeface="Times New Roman" panose="02020603050405020304" pitchFamily="18" charset="0"/>
              </a:rPr>
              <a:t>-1)</a:t>
            </a:r>
            <a:r>
              <a:rPr lang="zh-CN" altLang="en-US"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和</a:t>
            </a:r>
            <a:r>
              <a:rPr lang="zh-CN" altLang="en-US" sz="2000" dirty="0" smtClean="0">
                <a:latin typeface="+mn-ea"/>
                <a:ea typeface="+mn-ea"/>
                <a:cs typeface="Times New Roman" panose="02020603050405020304" pitchFamily="18" charset="0"/>
              </a:rPr>
              <a:t>输入 </a:t>
            </a:r>
            <a:r>
              <a:rPr lang="en-US" altLang="zh-CN" sz="2000" b="1" i="1" dirty="0" smtClean="0">
                <a:latin typeface="+mj-ea"/>
                <a:ea typeface="+mj-ea"/>
                <a:cs typeface="Times New Roman" panose="02020603050405020304" pitchFamily="18" charset="0"/>
              </a:rPr>
              <a:t>u</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a:t>
            </a:r>
            <a:r>
              <a:rPr lang="zh-CN" altLang="en-US" sz="2000" b="1" dirty="0">
                <a:latin typeface="+mj-ea"/>
                <a:ea typeface="+mj-ea"/>
                <a:cs typeface="Times New Roman" panose="02020603050405020304" pitchFamily="18" charset="0"/>
              </a:rPr>
              <a:t> </a:t>
            </a:r>
            <a:r>
              <a:rPr lang="zh-CN" altLang="en-US" sz="2000" dirty="0">
                <a:latin typeface="+mn-ea"/>
                <a:ea typeface="+mn-ea"/>
                <a:cs typeface="Times New Roman" panose="02020603050405020304" pitchFamily="18" charset="0"/>
              </a:rPr>
              <a:t>以及采样周期</a:t>
            </a:r>
            <a:r>
              <a:rPr lang="en-US" altLang="zh-CN" sz="2000" b="1" i="1" dirty="0" smtClean="0">
                <a:latin typeface="+mj-ea"/>
                <a:ea typeface="+mj-ea"/>
                <a:cs typeface="Times New Roman" panose="02020603050405020304" pitchFamily="18" charset="0"/>
              </a:rPr>
              <a:t>T </a:t>
            </a:r>
            <a:r>
              <a:rPr lang="zh-CN" altLang="en-US" sz="2000" dirty="0" smtClean="0">
                <a:latin typeface="+mn-ea"/>
                <a:ea typeface="+mn-ea"/>
                <a:cs typeface="Times New Roman" panose="02020603050405020304" pitchFamily="18" charset="0"/>
              </a:rPr>
              <a:t>时</a:t>
            </a:r>
            <a:r>
              <a:rPr lang="zh-CN" altLang="en-US" sz="2000" dirty="0">
                <a:latin typeface="+mn-ea"/>
                <a:ea typeface="+mn-ea"/>
              </a:rPr>
              <a:t>，迭代计算有</a:t>
            </a:r>
          </a:p>
        </p:txBody>
      </p:sp>
      <p:sp>
        <p:nvSpPr>
          <p:cNvPr id="27" name="流程图: 决策 26"/>
          <p:cNvSpPr/>
          <p:nvPr/>
        </p:nvSpPr>
        <p:spPr>
          <a:xfrm>
            <a:off x="8315325" y="5123217"/>
            <a:ext cx="1008063" cy="576262"/>
          </a:xfrm>
          <a:prstGeom prst="flowChartDecisi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Tree>
    <p:extLst>
      <p:ext uri="{BB962C8B-B14F-4D97-AF65-F5344CB8AC3E}">
        <p14:creationId xmlns:p14="http://schemas.microsoft.com/office/powerpoint/2010/main" val="2288401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15938" y="4686300"/>
            <a:ext cx="11160125" cy="1787694"/>
          </a:xfrm>
          <a:prstGeom prst="round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515938" y="1089025"/>
            <a:ext cx="8493125" cy="507831"/>
          </a:xfrm>
          <a:prstGeom prst="rect">
            <a:avLst/>
          </a:prstGeom>
          <a:noFill/>
          <a:ln w="9525">
            <a:noFill/>
            <a:miter lim="800000"/>
            <a:headEnd/>
            <a:tailEnd/>
          </a:ln>
        </p:spPr>
        <p:txBody>
          <a:bodyPr wrap="square">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6</a:t>
            </a:r>
            <a:r>
              <a:rPr lang="zh-CN" altLang="en-US" sz="2000" dirty="0">
                <a:latin typeface="+mn-ea"/>
              </a:rPr>
              <a:t>：计算差分方程，</a:t>
            </a:r>
            <a:r>
              <a:rPr lang="zh-CN" altLang="en-US" sz="2000" dirty="0" smtClean="0">
                <a:latin typeface="+mn-ea"/>
              </a:rPr>
              <a:t>已知 </a:t>
            </a:r>
            <a:r>
              <a:rPr lang="en-US" altLang="zh-CN" sz="2000" b="1" dirty="0" smtClean="0">
                <a:latin typeface="+mj-ea"/>
                <a:ea typeface="+mj-ea"/>
              </a:rPr>
              <a:t>y(0)</a:t>
            </a:r>
            <a:r>
              <a:rPr lang="zh-CN" altLang="en-US" sz="2000" dirty="0" smtClean="0">
                <a:latin typeface="+mn-ea"/>
              </a:rPr>
              <a:t> 输入 </a:t>
            </a:r>
            <a:r>
              <a:rPr lang="en-US" altLang="zh-CN" sz="2000" b="1" dirty="0" smtClean="0">
                <a:latin typeface="+mj-ea"/>
                <a:ea typeface="+mj-ea"/>
              </a:rPr>
              <a:t>u(k</a:t>
            </a:r>
            <a:r>
              <a:rPr lang="en-US" altLang="zh-CN" sz="2000" b="1" dirty="0">
                <a:latin typeface="+mj-ea"/>
                <a:ea typeface="+mj-ea"/>
              </a:rPr>
              <a:t>)</a:t>
            </a:r>
            <a:endParaRPr lang="zh-CN" altLang="en-US" sz="2000" b="1" dirty="0">
              <a:latin typeface="+mj-ea"/>
              <a:ea typeface="+mj-ea"/>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2093131406"/>
              </p:ext>
            </p:extLst>
          </p:nvPr>
        </p:nvGraphicFramePr>
        <p:xfrm>
          <a:off x="4616450" y="1619080"/>
          <a:ext cx="3260725" cy="411162"/>
        </p:xfrm>
        <a:graphic>
          <a:graphicData uri="http://schemas.openxmlformats.org/presentationml/2006/ole">
            <mc:AlternateContent xmlns:mc="http://schemas.openxmlformats.org/markup-compatibility/2006">
              <mc:Choice xmlns:v="urn:schemas-microsoft-com:vml" Requires="v">
                <p:oleObj spid="_x0000_s18522" name="公式" r:id="rId3" imgW="1409400" imgH="177480" progId="Equations">
                  <p:embed/>
                </p:oleObj>
              </mc:Choice>
              <mc:Fallback>
                <p:oleObj name="公式" r:id="rId3" imgW="1409400" imgH="177480" progId="Equations">
                  <p:embed/>
                  <p:pic>
                    <p:nvPicPr>
                      <p:cNvPr id="1741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6450" y="1619080"/>
                        <a:ext cx="3260725"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9"/>
          <p:cNvSpPr txBox="1">
            <a:spLocks noChangeArrowheads="1"/>
          </p:cNvSpPr>
          <p:nvPr/>
        </p:nvSpPr>
        <p:spPr bwMode="auto">
          <a:xfrm>
            <a:off x="1168399" y="1967706"/>
            <a:ext cx="635001"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a:t>
            </a:r>
          </a:p>
        </p:txBody>
      </p:sp>
      <p:graphicFrame>
        <p:nvGraphicFramePr>
          <p:cNvPr id="6" name="Object 10"/>
          <p:cNvGraphicFramePr>
            <a:graphicFrameLocks noChangeAspect="1"/>
          </p:cNvGraphicFramePr>
          <p:nvPr>
            <p:extLst>
              <p:ext uri="{D42A27DB-BD31-4B8C-83A1-F6EECF244321}">
                <p14:modId xmlns:p14="http://schemas.microsoft.com/office/powerpoint/2010/main" val="3926857947"/>
              </p:ext>
            </p:extLst>
          </p:nvPr>
        </p:nvGraphicFramePr>
        <p:xfrm>
          <a:off x="3613944" y="2170113"/>
          <a:ext cx="4964112" cy="1782762"/>
        </p:xfrm>
        <a:graphic>
          <a:graphicData uri="http://schemas.openxmlformats.org/presentationml/2006/ole">
            <mc:AlternateContent xmlns:mc="http://schemas.openxmlformats.org/markup-compatibility/2006">
              <mc:Choice xmlns:v="urn:schemas-microsoft-com:vml" Requires="v">
                <p:oleObj spid="_x0000_s18523" name="公式" r:id="rId5" imgW="2616120" imgH="939600" progId="Equations">
                  <p:embed/>
                </p:oleObj>
              </mc:Choice>
              <mc:Fallback>
                <p:oleObj name="公式" r:id="rId5" imgW="2616120" imgH="939600" progId="Equations">
                  <p:embed/>
                  <p:pic>
                    <p:nvPicPr>
                      <p:cNvPr id="17411"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3944" y="2170113"/>
                        <a:ext cx="4964112" cy="1782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3"/>
          <p:cNvSpPr txBox="1">
            <a:spLocks noChangeArrowheads="1"/>
          </p:cNvSpPr>
          <p:nvPr/>
        </p:nvSpPr>
        <p:spPr bwMode="auto">
          <a:xfrm>
            <a:off x="5177631" y="3908425"/>
            <a:ext cx="1368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dirty="0">
                <a:latin typeface="+mn-ea"/>
                <a:ea typeface="+mn-ea"/>
              </a:rPr>
              <a:t>零输入响应</a:t>
            </a:r>
          </a:p>
        </p:txBody>
      </p:sp>
      <p:sp>
        <p:nvSpPr>
          <p:cNvPr id="8" name="Text Box 14"/>
          <p:cNvSpPr txBox="1">
            <a:spLocks noChangeArrowheads="1"/>
          </p:cNvSpPr>
          <p:nvPr/>
        </p:nvSpPr>
        <p:spPr bwMode="auto">
          <a:xfrm>
            <a:off x="7050881" y="3908425"/>
            <a:ext cx="1368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a:latin typeface="+mn-ea"/>
                <a:ea typeface="+mn-ea"/>
              </a:rPr>
              <a:t>输入响应</a:t>
            </a:r>
          </a:p>
        </p:txBody>
      </p:sp>
      <p:sp>
        <p:nvSpPr>
          <p:cNvPr id="9" name="Line 15"/>
          <p:cNvSpPr>
            <a:spLocks noChangeShapeType="1"/>
          </p:cNvSpPr>
          <p:nvPr/>
        </p:nvSpPr>
        <p:spPr bwMode="auto">
          <a:xfrm>
            <a:off x="5193506" y="3952875"/>
            <a:ext cx="1295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Line 16"/>
          <p:cNvSpPr>
            <a:spLocks noChangeShapeType="1"/>
          </p:cNvSpPr>
          <p:nvPr/>
        </p:nvSpPr>
        <p:spPr bwMode="auto">
          <a:xfrm>
            <a:off x="6777831" y="3952875"/>
            <a:ext cx="18716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1" name="Text Box 17"/>
          <p:cNvSpPr txBox="1">
            <a:spLocks noChangeArrowheads="1"/>
          </p:cNvSpPr>
          <p:nvPr/>
        </p:nvSpPr>
        <p:spPr bwMode="auto">
          <a:xfrm>
            <a:off x="1168399" y="4232275"/>
            <a:ext cx="1016635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系统的稳定性由零输入响应决定</a:t>
            </a:r>
          </a:p>
          <a:p>
            <a:pPr marL="781050" indent="-781050" eaLnBrk="1" hangingPunct="1">
              <a:lnSpc>
                <a:spcPct val="135000"/>
              </a:lnSpc>
              <a:spcBef>
                <a:spcPct val="50000"/>
              </a:spcBef>
            </a:pPr>
            <a:r>
              <a:rPr lang="zh-CN" altLang="en-US" sz="2000" dirty="0">
                <a:latin typeface="+mn-ea"/>
                <a:ea typeface="+mn-ea"/>
              </a:rPr>
              <a:t>可见：</a:t>
            </a:r>
            <a:r>
              <a:rPr lang="zh-CN" altLang="en-US" sz="2000" dirty="0" smtClean="0">
                <a:latin typeface="+mn-ea"/>
                <a:ea typeface="+mn-ea"/>
              </a:rPr>
              <a:t>当 </a:t>
            </a: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1-</a:t>
            </a:r>
            <a:r>
              <a:rPr lang="en-US" altLang="zh-CN" sz="2000" b="1" i="1" dirty="0">
                <a:latin typeface="+mj-ea"/>
                <a:ea typeface="+mj-ea"/>
                <a:cs typeface="Times New Roman" panose="02020603050405020304" pitchFamily="18" charset="0"/>
              </a:rPr>
              <a:t>aT</a:t>
            </a:r>
            <a:r>
              <a:rPr lang="en-US" altLang="zh-CN" sz="2000" b="1" i="1" baseline="-25000" dirty="0">
                <a:latin typeface="+mj-ea"/>
                <a:ea typeface="+mj-ea"/>
                <a:cs typeface="Times New Roman" panose="02020603050405020304" pitchFamily="18" charset="0"/>
              </a:rPr>
              <a:t>c</a:t>
            </a:r>
            <a:r>
              <a:rPr lang="en-US" altLang="zh-CN" sz="2000" b="1" dirty="0">
                <a:latin typeface="+mj-ea"/>
                <a:ea typeface="+mj-ea"/>
                <a:cs typeface="Times New Roman" panose="02020603050405020304" pitchFamily="18" charset="0"/>
              </a:rPr>
              <a:t>|&lt;</a:t>
            </a:r>
            <a:r>
              <a:rPr lang="en-US" altLang="zh-CN" sz="2000" b="1" dirty="0" smtClean="0">
                <a:latin typeface="+mj-ea"/>
                <a:ea typeface="+mj-ea"/>
                <a:cs typeface="Times New Roman" panose="02020603050405020304" pitchFamily="18" charset="0"/>
              </a:rPr>
              <a:t>1 </a:t>
            </a:r>
            <a:r>
              <a:rPr lang="zh-CN" altLang="en-US" sz="2000" dirty="0" smtClean="0">
                <a:latin typeface="+mn-ea"/>
                <a:ea typeface="+mn-ea"/>
                <a:cs typeface="Times New Roman" panose="02020603050405020304" pitchFamily="18" charset="0"/>
              </a:rPr>
              <a:t>，则 </a:t>
            </a: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1-</a:t>
            </a:r>
            <a:r>
              <a:rPr lang="en-US" altLang="zh-CN" sz="2000" b="1" i="1" dirty="0">
                <a:latin typeface="+mj-ea"/>
                <a:ea typeface="+mj-ea"/>
                <a:cs typeface="Times New Roman" panose="02020603050405020304" pitchFamily="18" charset="0"/>
              </a:rPr>
              <a:t>aT</a:t>
            </a:r>
            <a:r>
              <a:rPr lang="en-US" altLang="zh-CN" sz="2000" b="1" i="1" baseline="-25000" dirty="0">
                <a:latin typeface="+mj-ea"/>
                <a:ea typeface="+mj-ea"/>
                <a:cs typeface="Times New Roman" panose="02020603050405020304" pitchFamily="18" charset="0"/>
              </a:rPr>
              <a:t>c</a:t>
            </a:r>
            <a:r>
              <a:rPr lang="en-US" altLang="zh-CN" sz="2000" b="1" dirty="0">
                <a:latin typeface="+mj-ea"/>
                <a:ea typeface="+mj-ea"/>
                <a:cs typeface="Times New Roman" panose="02020603050405020304" pitchFamily="18" charset="0"/>
              </a:rPr>
              <a:t>)</a:t>
            </a:r>
            <a:r>
              <a:rPr lang="en-US" altLang="zh-CN" sz="2000" b="1" i="1" baseline="30000" dirty="0" err="1">
                <a:latin typeface="+mj-ea"/>
                <a:ea typeface="+mj-ea"/>
                <a:cs typeface="Times New Roman" panose="02020603050405020304" pitchFamily="18" charset="0"/>
              </a:rPr>
              <a:t>n</a:t>
            </a:r>
            <a:r>
              <a:rPr lang="en-US" altLang="zh-CN" sz="2000" b="1" i="1" dirty="0" err="1">
                <a:latin typeface="+mj-ea"/>
                <a:ea typeface="+mj-ea"/>
                <a:cs typeface="Times New Roman" panose="02020603050405020304" pitchFamily="18" charset="0"/>
              </a:rPr>
              <a:t>y</a:t>
            </a:r>
            <a:r>
              <a:rPr lang="en-US" altLang="zh-CN" sz="2000" b="1" dirty="0">
                <a:latin typeface="+mj-ea"/>
                <a:ea typeface="+mj-ea"/>
                <a:cs typeface="Times New Roman" panose="02020603050405020304" pitchFamily="18" charset="0"/>
              </a:rPr>
              <a:t>(0</a:t>
            </a:r>
            <a:r>
              <a:rPr lang="en-US" altLang="zh-CN" sz="2000" b="1" dirty="0" smtClean="0">
                <a:latin typeface="+mj-ea"/>
                <a:ea typeface="+mj-ea"/>
              </a:rPr>
              <a:t>)</a:t>
            </a:r>
            <a:r>
              <a:rPr lang="en-US" altLang="zh-CN" sz="2000" dirty="0" smtClean="0">
                <a:latin typeface="+mn-ea"/>
                <a:ea typeface="+mn-ea"/>
              </a:rPr>
              <a:t> </a:t>
            </a:r>
            <a:r>
              <a:rPr lang="zh-CN" altLang="en-US" sz="2000" dirty="0" smtClean="0">
                <a:latin typeface="+mn-ea"/>
                <a:ea typeface="+mn-ea"/>
              </a:rPr>
              <a:t>项随 </a:t>
            </a:r>
            <a:r>
              <a:rPr lang="en-US" altLang="zh-CN" sz="2000" b="1" dirty="0" smtClean="0">
                <a:latin typeface="+mj-ea"/>
                <a:ea typeface="+mj-ea"/>
              </a:rPr>
              <a:t>n </a:t>
            </a:r>
            <a:r>
              <a:rPr lang="zh-CN" altLang="en-US" sz="2000" dirty="0" smtClean="0">
                <a:latin typeface="+mn-ea"/>
                <a:ea typeface="+mn-ea"/>
              </a:rPr>
              <a:t>的</a:t>
            </a:r>
            <a:r>
              <a:rPr lang="zh-CN" altLang="en-US" sz="2000" dirty="0">
                <a:latin typeface="+mn-ea"/>
                <a:ea typeface="+mn-ea"/>
              </a:rPr>
              <a:t>增加而衰减，表明该离散系统是稳定的，否则不稳定。而对于相近的连续系统，即</a:t>
            </a:r>
          </a:p>
        </p:txBody>
      </p:sp>
      <p:graphicFrame>
        <p:nvGraphicFramePr>
          <p:cNvPr id="12" name="Object 18"/>
          <p:cNvGraphicFramePr>
            <a:graphicFrameLocks noChangeAspect="1"/>
          </p:cNvGraphicFramePr>
          <p:nvPr>
            <p:extLst>
              <p:ext uri="{D42A27DB-BD31-4B8C-83A1-F6EECF244321}">
                <p14:modId xmlns:p14="http://schemas.microsoft.com/office/powerpoint/2010/main" val="1040141788"/>
              </p:ext>
            </p:extLst>
          </p:nvPr>
        </p:nvGraphicFramePr>
        <p:xfrm>
          <a:off x="3526632" y="5560217"/>
          <a:ext cx="2314575" cy="449263"/>
        </p:xfrm>
        <a:graphic>
          <a:graphicData uri="http://schemas.openxmlformats.org/presentationml/2006/ole">
            <mc:AlternateContent xmlns:mc="http://schemas.openxmlformats.org/markup-compatibility/2006">
              <mc:Choice xmlns:v="urn:schemas-microsoft-com:vml" Requires="v">
                <p:oleObj spid="_x0000_s18524" name="公式" r:id="rId7" imgW="1041120" imgH="203040" progId="Equations">
                  <p:embed/>
                </p:oleObj>
              </mc:Choice>
              <mc:Fallback>
                <p:oleObj name="公式" r:id="rId7" imgW="1041120" imgH="203040" progId="Equations">
                  <p:embed/>
                  <p:pic>
                    <p:nvPicPr>
                      <p:cNvPr id="17412"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26632" y="5560217"/>
                        <a:ext cx="2314575"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 Box 19"/>
          <p:cNvSpPr txBox="1">
            <a:spLocks noChangeArrowheads="1"/>
          </p:cNvSpPr>
          <p:nvPr/>
        </p:nvSpPr>
        <p:spPr bwMode="auto">
          <a:xfrm>
            <a:off x="1168399" y="6026962"/>
            <a:ext cx="35607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只要 </a:t>
            </a:r>
            <a:r>
              <a:rPr lang="en-US" altLang="zh-CN" sz="2000" b="1" i="1" dirty="0" smtClean="0">
                <a:latin typeface="+mj-ea"/>
                <a:ea typeface="+mj-ea"/>
                <a:cs typeface="Times New Roman" panose="02020603050405020304" pitchFamily="18" charset="0"/>
              </a:rPr>
              <a:t>a</a:t>
            </a:r>
            <a:r>
              <a:rPr lang="en-US" altLang="zh-CN" sz="2000" b="1" dirty="0" smtClean="0">
                <a:latin typeface="+mj-ea"/>
                <a:ea typeface="+mj-ea"/>
                <a:cs typeface="Times New Roman" panose="02020603050405020304" pitchFamily="18" charset="0"/>
              </a:rPr>
              <a:t>&gt;0 </a:t>
            </a:r>
            <a:r>
              <a:rPr lang="zh-CN" altLang="en-US" sz="2000" dirty="0" smtClean="0">
                <a:latin typeface="+mn-ea"/>
                <a:ea typeface="+mn-ea"/>
              </a:rPr>
              <a:t>，</a:t>
            </a:r>
            <a:r>
              <a:rPr lang="zh-CN" altLang="en-US" sz="2000" dirty="0">
                <a:latin typeface="+mn-ea"/>
                <a:ea typeface="+mn-ea"/>
              </a:rPr>
              <a:t>系统就是稳定的。</a:t>
            </a:r>
          </a:p>
        </p:txBody>
      </p:sp>
      <p:graphicFrame>
        <p:nvGraphicFramePr>
          <p:cNvPr id="14" name="Object 21"/>
          <p:cNvGraphicFramePr>
            <a:graphicFrameLocks noChangeAspect="1"/>
          </p:cNvGraphicFramePr>
          <p:nvPr>
            <p:extLst>
              <p:ext uri="{D42A27DB-BD31-4B8C-83A1-F6EECF244321}">
                <p14:modId xmlns:p14="http://schemas.microsoft.com/office/powerpoint/2010/main" val="3428984184"/>
              </p:ext>
            </p:extLst>
          </p:nvPr>
        </p:nvGraphicFramePr>
        <p:xfrm>
          <a:off x="6630194" y="5561805"/>
          <a:ext cx="2087563" cy="566737"/>
        </p:xfrm>
        <a:graphic>
          <a:graphicData uri="http://schemas.openxmlformats.org/presentationml/2006/ole">
            <mc:AlternateContent xmlns:mc="http://schemas.openxmlformats.org/markup-compatibility/2006">
              <mc:Choice xmlns:v="urn:schemas-microsoft-com:vml" Requires="v">
                <p:oleObj spid="_x0000_s18525" name="公式" r:id="rId9" imgW="1447172" imgH="393529" progId="Equation.3">
                  <p:embed/>
                </p:oleObj>
              </mc:Choice>
              <mc:Fallback>
                <p:oleObj name="公式" r:id="rId9" imgW="1447172" imgH="393529" progId="Equation.3">
                  <p:embed/>
                  <p:pic>
                    <p:nvPicPr>
                      <p:cNvPr id="17413"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30194" y="5561805"/>
                        <a:ext cx="2087563" cy="566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660794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539751" y="1088759"/>
            <a:ext cx="24383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400" b="1" dirty="0" smtClean="0">
                <a:solidFill>
                  <a:srgbClr val="0070C0"/>
                </a:solidFill>
                <a:latin typeface="+mj-ea"/>
                <a:ea typeface="+mj-ea"/>
                <a:cs typeface="Times New Roman" panose="02020603050405020304" pitchFamily="18" charset="0"/>
              </a:rPr>
              <a:t>②</a:t>
            </a:r>
            <a:r>
              <a:rPr lang="en-US" altLang="zh-CN" sz="2400" b="1" dirty="0" smtClean="0">
                <a:solidFill>
                  <a:srgbClr val="0070C0"/>
                </a:solidFill>
                <a:latin typeface="+mj-ea"/>
                <a:ea typeface="+mj-ea"/>
                <a:cs typeface="Times New Roman" panose="02020603050405020304" pitchFamily="18" charset="0"/>
              </a:rPr>
              <a:t> z</a:t>
            </a:r>
            <a:r>
              <a:rPr lang="zh-CN" altLang="en-US" sz="2400" b="1" dirty="0">
                <a:solidFill>
                  <a:srgbClr val="0070C0"/>
                </a:solidFill>
                <a:latin typeface="+mj-ea"/>
                <a:ea typeface="+mj-ea"/>
                <a:cs typeface="Times New Roman" panose="02020603050405020304" pitchFamily="18" charset="0"/>
              </a:rPr>
              <a:t>变化计算法：</a:t>
            </a:r>
            <a:endParaRPr lang="zh-CN" altLang="en-US" sz="2000" b="1" dirty="0">
              <a:solidFill>
                <a:srgbClr val="0070C0"/>
              </a:solidFill>
              <a:latin typeface="+mj-ea"/>
              <a:ea typeface="+mj-ea"/>
              <a:cs typeface="Times New Roman" panose="02020603050405020304" pitchFamily="18" charset="0"/>
            </a:endParaRPr>
          </a:p>
        </p:txBody>
      </p:sp>
      <p:sp>
        <p:nvSpPr>
          <p:cNvPr id="4" name="Text Box 7"/>
          <p:cNvSpPr txBox="1">
            <a:spLocks noChangeArrowheads="1"/>
          </p:cNvSpPr>
          <p:nvPr/>
        </p:nvSpPr>
        <p:spPr bwMode="auto">
          <a:xfrm>
            <a:off x="939800" y="1557338"/>
            <a:ext cx="8137525" cy="507831"/>
          </a:xfrm>
          <a:prstGeom prst="rect">
            <a:avLst/>
          </a:prstGeom>
          <a:noFill/>
          <a:ln w="9525">
            <a:noFill/>
            <a:miter lim="800000"/>
            <a:headEnd/>
            <a:tailEnd/>
          </a:ln>
        </p:spPr>
        <p:txBody>
          <a:bodyPr>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7</a:t>
            </a:r>
            <a:r>
              <a:rPr lang="zh-CN" altLang="en-US" sz="2000" dirty="0">
                <a:latin typeface="+mn-ea"/>
              </a:rPr>
              <a:t>：计算差分方程的解，</a:t>
            </a:r>
            <a:r>
              <a:rPr lang="zh-CN" altLang="en-US" sz="2000" dirty="0" smtClean="0">
                <a:latin typeface="+mn-ea"/>
              </a:rPr>
              <a:t>已知 </a:t>
            </a:r>
            <a:r>
              <a:rPr lang="en-US" altLang="zh-CN" sz="2000" b="1" dirty="0" smtClean="0">
                <a:latin typeface="+mj-ea"/>
                <a:ea typeface="+mj-ea"/>
              </a:rPr>
              <a:t>y(0</a:t>
            </a:r>
            <a:r>
              <a:rPr lang="en-US" altLang="zh-CN" sz="2000" b="1" dirty="0">
                <a:latin typeface="+mj-ea"/>
                <a:ea typeface="+mj-ea"/>
              </a:rPr>
              <a:t>)=y(1)=0</a:t>
            </a:r>
            <a:r>
              <a:rPr lang="zh-CN" altLang="en-US" sz="2000" dirty="0">
                <a:latin typeface="+mn-ea"/>
              </a:rPr>
              <a:t>，</a:t>
            </a:r>
            <a:r>
              <a:rPr lang="en-US" altLang="zh-CN" sz="2000" b="1" dirty="0">
                <a:latin typeface="+mj-ea"/>
                <a:ea typeface="+mj-ea"/>
              </a:rPr>
              <a:t>u(t</a:t>
            </a:r>
            <a:r>
              <a:rPr lang="en-US" altLang="zh-CN" sz="2000" b="1" dirty="0" smtClean="0">
                <a:latin typeface="+mj-ea"/>
                <a:ea typeface="+mj-ea"/>
              </a:rPr>
              <a:t>) </a:t>
            </a:r>
            <a:r>
              <a:rPr lang="zh-CN" altLang="en-US" sz="2000" dirty="0" smtClean="0">
                <a:latin typeface="+mn-ea"/>
              </a:rPr>
              <a:t>是</a:t>
            </a:r>
            <a:r>
              <a:rPr lang="zh-CN" altLang="en-US" sz="2000" dirty="0">
                <a:latin typeface="+mn-ea"/>
              </a:rPr>
              <a:t>单位脉冲信号</a:t>
            </a:r>
          </a:p>
        </p:txBody>
      </p:sp>
      <p:graphicFrame>
        <p:nvGraphicFramePr>
          <p:cNvPr id="5" name="Object 8"/>
          <p:cNvGraphicFramePr>
            <a:graphicFrameLocks noChangeAspect="1"/>
          </p:cNvGraphicFramePr>
          <p:nvPr>
            <p:extLst>
              <p:ext uri="{D42A27DB-BD31-4B8C-83A1-F6EECF244321}">
                <p14:modId xmlns:p14="http://schemas.microsoft.com/office/powerpoint/2010/main" val="1672899810"/>
              </p:ext>
            </p:extLst>
          </p:nvPr>
        </p:nvGraphicFramePr>
        <p:xfrm>
          <a:off x="4021138" y="2149306"/>
          <a:ext cx="4246562" cy="311150"/>
        </p:xfrm>
        <a:graphic>
          <a:graphicData uri="http://schemas.openxmlformats.org/presentationml/2006/ole">
            <mc:AlternateContent xmlns:mc="http://schemas.openxmlformats.org/markup-compatibility/2006">
              <mc:Choice xmlns:v="urn:schemas-microsoft-com:vml" Requires="v">
                <p:oleObj spid="_x0000_s19590" name="公式" r:id="rId3" imgW="2768600" imgH="203200" progId="Equation.3">
                  <p:embed/>
                </p:oleObj>
              </mc:Choice>
              <mc:Fallback>
                <p:oleObj name="公式" r:id="rId3" imgW="2768600" imgH="203200" progId="Equation.3">
                  <p:embed/>
                  <p:pic>
                    <p:nvPicPr>
                      <p:cNvPr id="18434"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1138" y="2149306"/>
                        <a:ext cx="4246562"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10"/>
          <p:cNvSpPr txBox="1">
            <a:spLocks noChangeArrowheads="1"/>
          </p:cNvSpPr>
          <p:nvPr/>
        </p:nvSpPr>
        <p:spPr bwMode="auto">
          <a:xfrm>
            <a:off x="939800" y="2517647"/>
            <a:ext cx="8137525"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a:t>
            </a:r>
            <a:r>
              <a:rPr lang="en-US" altLang="zh-CN" sz="2000" dirty="0">
                <a:latin typeface="+mn-ea"/>
                <a:ea typeface="+mn-ea"/>
              </a:rPr>
              <a:t>:  </a:t>
            </a:r>
            <a:r>
              <a:rPr lang="zh-CN" altLang="en-US" sz="2000" dirty="0">
                <a:latin typeface="+mn-ea"/>
                <a:ea typeface="+mn-ea"/>
              </a:rPr>
              <a:t>对差分方程的两边同时</a:t>
            </a:r>
            <a:r>
              <a:rPr lang="zh-CN" altLang="en-US" sz="2000" dirty="0" smtClean="0">
                <a:latin typeface="+mn-ea"/>
                <a:ea typeface="+mn-ea"/>
              </a:rPr>
              <a:t>进行 </a:t>
            </a:r>
            <a:r>
              <a:rPr lang="en-US" altLang="zh-CN" sz="2000" b="1" dirty="0" smtClean="0">
                <a:latin typeface="+mj-ea"/>
                <a:ea typeface="+mj-ea"/>
              </a:rPr>
              <a:t>z </a:t>
            </a:r>
            <a:r>
              <a:rPr lang="zh-CN" altLang="en-US" sz="2000" dirty="0" smtClean="0">
                <a:latin typeface="+mn-ea"/>
                <a:ea typeface="+mn-ea"/>
              </a:rPr>
              <a:t>变换</a:t>
            </a:r>
            <a:r>
              <a:rPr lang="zh-CN" altLang="en-US" sz="2000" b="1" dirty="0">
                <a:latin typeface="+mj-ea"/>
                <a:ea typeface="+mj-ea"/>
              </a:rPr>
              <a:t>（</a:t>
            </a:r>
            <a:r>
              <a:rPr lang="en-US" altLang="zh-CN" sz="2000" b="1" i="1" dirty="0">
                <a:latin typeface="+mj-ea"/>
                <a:ea typeface="+mj-ea"/>
                <a:cs typeface="Times New Roman" panose="02020603050405020304" pitchFamily="18" charset="0"/>
              </a:rPr>
              <a:t>u</a:t>
            </a:r>
            <a:r>
              <a:rPr lang="en-US" altLang="zh-CN"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z</a:t>
            </a:r>
            <a:r>
              <a:rPr lang="en-US" altLang="zh-CN" sz="2000" b="1" dirty="0">
                <a:latin typeface="+mj-ea"/>
                <a:ea typeface="+mj-ea"/>
                <a:cs typeface="Times New Roman" panose="02020603050405020304" pitchFamily="18" charset="0"/>
              </a:rPr>
              <a:t>)=1</a:t>
            </a:r>
            <a:r>
              <a:rPr lang="zh-CN" altLang="en-US" sz="2000" b="1" dirty="0">
                <a:latin typeface="+mj-ea"/>
                <a:ea typeface="+mj-ea"/>
              </a:rPr>
              <a:t>）</a:t>
            </a:r>
          </a:p>
        </p:txBody>
      </p:sp>
      <p:graphicFrame>
        <p:nvGraphicFramePr>
          <p:cNvPr id="7" name="Object 11"/>
          <p:cNvGraphicFramePr>
            <a:graphicFrameLocks noChangeAspect="1"/>
          </p:cNvGraphicFramePr>
          <p:nvPr>
            <p:extLst>
              <p:ext uri="{D42A27DB-BD31-4B8C-83A1-F6EECF244321}">
                <p14:modId xmlns:p14="http://schemas.microsoft.com/office/powerpoint/2010/main" val="1846139298"/>
              </p:ext>
            </p:extLst>
          </p:nvPr>
        </p:nvGraphicFramePr>
        <p:xfrm>
          <a:off x="2671763" y="3028683"/>
          <a:ext cx="6645275" cy="649288"/>
        </p:xfrm>
        <a:graphic>
          <a:graphicData uri="http://schemas.openxmlformats.org/presentationml/2006/ole">
            <mc:AlternateContent xmlns:mc="http://schemas.openxmlformats.org/markup-compatibility/2006">
              <mc:Choice xmlns:v="urn:schemas-microsoft-com:vml" Requires="v">
                <p:oleObj spid="_x0000_s19591" name="公式" r:id="rId5" imgW="3111480" imgH="304560" progId="Equations">
                  <p:embed/>
                </p:oleObj>
              </mc:Choice>
              <mc:Fallback>
                <p:oleObj name="公式" r:id="rId5" imgW="3111480" imgH="304560" progId="Equations">
                  <p:embed/>
                  <p:pic>
                    <p:nvPicPr>
                      <p:cNvPr id="18435"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1763" y="3028683"/>
                        <a:ext cx="6645275" cy="649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12"/>
          <p:cNvGraphicFramePr>
            <a:graphicFrameLocks noChangeAspect="1"/>
          </p:cNvGraphicFramePr>
          <p:nvPr>
            <p:extLst>
              <p:ext uri="{D42A27DB-BD31-4B8C-83A1-F6EECF244321}">
                <p14:modId xmlns:p14="http://schemas.microsoft.com/office/powerpoint/2010/main" val="2756536463"/>
              </p:ext>
            </p:extLst>
          </p:nvPr>
        </p:nvGraphicFramePr>
        <p:xfrm>
          <a:off x="2671763" y="3723348"/>
          <a:ext cx="3328987" cy="590550"/>
        </p:xfrm>
        <a:graphic>
          <a:graphicData uri="http://schemas.openxmlformats.org/presentationml/2006/ole">
            <mc:AlternateContent xmlns:mc="http://schemas.openxmlformats.org/markup-compatibility/2006">
              <mc:Choice xmlns:v="urn:schemas-microsoft-com:vml" Requires="v">
                <p:oleObj spid="_x0000_s19592" name="公式" r:id="rId7" imgW="2362200" imgH="419100" progId="Equation.3">
                  <p:embed/>
                </p:oleObj>
              </mc:Choice>
              <mc:Fallback>
                <p:oleObj name="公式" r:id="rId7" imgW="2362200" imgH="419100" progId="Equation.3">
                  <p:embed/>
                  <p:pic>
                    <p:nvPicPr>
                      <p:cNvPr id="18436"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71763" y="3723348"/>
                        <a:ext cx="3328987"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0"/>
          <p:cNvGraphicFramePr>
            <a:graphicFrameLocks noChangeAspect="1"/>
          </p:cNvGraphicFramePr>
          <p:nvPr>
            <p:extLst>
              <p:ext uri="{D42A27DB-BD31-4B8C-83A1-F6EECF244321}">
                <p14:modId xmlns:p14="http://schemas.microsoft.com/office/powerpoint/2010/main" val="3298522810"/>
              </p:ext>
            </p:extLst>
          </p:nvPr>
        </p:nvGraphicFramePr>
        <p:xfrm>
          <a:off x="4363244" y="5074577"/>
          <a:ext cx="3562350" cy="590550"/>
        </p:xfrm>
        <a:graphic>
          <a:graphicData uri="http://schemas.openxmlformats.org/presentationml/2006/ole">
            <mc:AlternateContent xmlns:mc="http://schemas.openxmlformats.org/markup-compatibility/2006">
              <mc:Choice xmlns:v="urn:schemas-microsoft-com:vml" Requires="v">
                <p:oleObj spid="_x0000_s19593" name="公式" r:id="rId9" imgW="2527300" imgH="419100" progId="Equation.3">
                  <p:embed/>
                </p:oleObj>
              </mc:Choice>
              <mc:Fallback>
                <p:oleObj name="公式" r:id="rId9" imgW="2527300" imgH="419100" progId="Equation.3">
                  <p:embed/>
                  <p:pic>
                    <p:nvPicPr>
                      <p:cNvPr id="18437"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63244" y="5074577"/>
                        <a:ext cx="3562350"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502788280"/>
              </p:ext>
            </p:extLst>
          </p:nvPr>
        </p:nvGraphicFramePr>
        <p:xfrm>
          <a:off x="2924175" y="5838266"/>
          <a:ext cx="7069138" cy="642937"/>
        </p:xfrm>
        <a:graphic>
          <a:graphicData uri="http://schemas.openxmlformats.org/presentationml/2006/ole">
            <mc:AlternateContent xmlns:mc="http://schemas.openxmlformats.org/markup-compatibility/2006">
              <mc:Choice xmlns:v="urn:schemas-microsoft-com:vml" Requires="v">
                <p:oleObj spid="_x0000_s19594" name="公式" r:id="rId11" imgW="5016500" imgH="457200" progId="Equation.3">
                  <p:embed/>
                </p:oleObj>
              </mc:Choice>
              <mc:Fallback>
                <p:oleObj name="公式" r:id="rId11" imgW="5016500" imgH="457200" progId="Equation.3">
                  <p:embed/>
                  <p:pic>
                    <p:nvPicPr>
                      <p:cNvPr id="18438"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24175" y="5838266"/>
                        <a:ext cx="7069138"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 Box 10"/>
          <p:cNvSpPr txBox="1">
            <a:spLocks noChangeArrowheads="1"/>
          </p:cNvSpPr>
          <p:nvPr/>
        </p:nvSpPr>
        <p:spPr bwMode="auto">
          <a:xfrm>
            <a:off x="1417638" y="4437063"/>
            <a:ext cx="4321175"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按</a:t>
            </a:r>
            <a:r>
              <a:rPr lang="en-US" altLang="zh-CN" sz="2000" dirty="0">
                <a:latin typeface="+mn-ea"/>
                <a:ea typeface="+mn-ea"/>
              </a:rPr>
              <a:t>z</a:t>
            </a:r>
            <a:r>
              <a:rPr lang="zh-CN" altLang="en-US" sz="2000" dirty="0">
                <a:latin typeface="+mn-ea"/>
                <a:ea typeface="+mn-ea"/>
              </a:rPr>
              <a:t>变换的超前性质，有</a:t>
            </a:r>
          </a:p>
        </p:txBody>
      </p:sp>
      <p:graphicFrame>
        <p:nvGraphicFramePr>
          <p:cNvPr id="12" name="Object 7"/>
          <p:cNvGraphicFramePr>
            <a:graphicFrameLocks noChangeAspect="1"/>
          </p:cNvGraphicFramePr>
          <p:nvPr>
            <p:extLst>
              <p:ext uri="{D42A27DB-BD31-4B8C-83A1-F6EECF244321}">
                <p14:modId xmlns:p14="http://schemas.microsoft.com/office/powerpoint/2010/main" val="1336030822"/>
              </p:ext>
            </p:extLst>
          </p:nvPr>
        </p:nvGraphicFramePr>
        <p:xfrm>
          <a:off x="4213225" y="4600575"/>
          <a:ext cx="1808163" cy="287338"/>
        </p:xfrm>
        <a:graphic>
          <a:graphicData uri="http://schemas.openxmlformats.org/presentationml/2006/ole">
            <mc:AlternateContent xmlns:mc="http://schemas.openxmlformats.org/markup-compatibility/2006">
              <mc:Choice xmlns:v="urn:schemas-microsoft-com:vml" Requires="v">
                <p:oleObj spid="_x0000_s19595" name="公式" r:id="rId13" imgW="1282680" imgH="203040" progId="Equations">
                  <p:embed/>
                </p:oleObj>
              </mc:Choice>
              <mc:Fallback>
                <p:oleObj name="公式" r:id="rId13" imgW="1282680" imgH="203040" progId="Equations">
                  <p:embed/>
                  <p:pic>
                    <p:nvPicPr>
                      <p:cNvPr id="18439"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13225" y="4600575"/>
                        <a:ext cx="1808163" cy="287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Box 13"/>
          <p:cNvSpPr txBox="1">
            <a:spLocks noChangeArrowheads="1"/>
          </p:cNvSpPr>
          <p:nvPr/>
        </p:nvSpPr>
        <p:spPr bwMode="auto">
          <a:xfrm>
            <a:off x="5954713" y="4531550"/>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，即有</a:t>
            </a:r>
          </a:p>
        </p:txBody>
      </p:sp>
    </p:spTree>
    <p:extLst>
      <p:ext uri="{BB962C8B-B14F-4D97-AF65-F5344CB8AC3E}">
        <p14:creationId xmlns:p14="http://schemas.microsoft.com/office/powerpoint/2010/main" val="8717550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圆角矩形 2"/>
          <p:cNvSpPr/>
          <p:nvPr/>
        </p:nvSpPr>
        <p:spPr>
          <a:xfrm>
            <a:off x="1168398" y="2139950"/>
            <a:ext cx="9886952" cy="1406058"/>
          </a:xfrm>
          <a:prstGeom prst="round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4" name="Text Box 6"/>
          <p:cNvSpPr txBox="1">
            <a:spLocks noChangeArrowheads="1"/>
          </p:cNvSpPr>
          <p:nvPr/>
        </p:nvSpPr>
        <p:spPr bwMode="auto">
          <a:xfrm>
            <a:off x="515938" y="1089025"/>
            <a:ext cx="46815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二、</a:t>
            </a:r>
            <a:r>
              <a:rPr lang="en-US" altLang="zh-CN" sz="2400" b="1" dirty="0">
                <a:solidFill>
                  <a:srgbClr val="C00000"/>
                </a:solidFill>
                <a:latin typeface="+mj-ea"/>
                <a:ea typeface="+mj-ea"/>
              </a:rPr>
              <a:t> </a:t>
            </a:r>
            <a:r>
              <a:rPr lang="zh-CN" altLang="en-US" sz="2400" b="1" dirty="0">
                <a:solidFill>
                  <a:srgbClr val="C00000"/>
                </a:solidFill>
                <a:latin typeface="+mj-ea"/>
                <a:ea typeface="+mj-ea"/>
              </a:rPr>
              <a:t>离散系统的脉冲传递函数</a:t>
            </a:r>
          </a:p>
        </p:txBody>
      </p:sp>
      <p:sp>
        <p:nvSpPr>
          <p:cNvPr id="5" name="Text Box 7"/>
          <p:cNvSpPr txBox="1">
            <a:spLocks noChangeArrowheads="1"/>
          </p:cNvSpPr>
          <p:nvPr/>
        </p:nvSpPr>
        <p:spPr bwMode="auto">
          <a:xfrm>
            <a:off x="515938" y="1708150"/>
            <a:ext cx="11206162" cy="96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rPr>
              <a:t>（</a:t>
            </a:r>
            <a:r>
              <a:rPr lang="en-US" altLang="zh-CN" sz="2000" b="1" dirty="0">
                <a:solidFill>
                  <a:srgbClr val="0070C0"/>
                </a:solidFill>
                <a:latin typeface="+mj-ea"/>
                <a:ea typeface="+mj-ea"/>
              </a:rPr>
              <a:t>1</a:t>
            </a:r>
            <a:r>
              <a:rPr lang="zh-CN" altLang="en-US" sz="2000" b="1" dirty="0">
                <a:solidFill>
                  <a:srgbClr val="0070C0"/>
                </a:solidFill>
                <a:latin typeface="+mj-ea"/>
                <a:ea typeface="+mj-ea"/>
              </a:rPr>
              <a:t>）离散系统的脉冲传递函数定义</a:t>
            </a:r>
          </a:p>
          <a:p>
            <a:pPr indent="666750" eaLnBrk="1" hangingPunct="1">
              <a:lnSpc>
                <a:spcPct val="135000"/>
              </a:lnSpc>
              <a:spcBef>
                <a:spcPct val="50000"/>
              </a:spcBef>
            </a:pPr>
            <a:r>
              <a:rPr lang="zh-CN" altLang="en-US" sz="2000" dirty="0" smtClean="0">
                <a:latin typeface="+mn-ea"/>
                <a:ea typeface="+mn-ea"/>
                <a:cs typeface="Times New Roman" panose="02020603050405020304" pitchFamily="18" charset="0"/>
              </a:rPr>
              <a:t>在</a:t>
            </a:r>
            <a:r>
              <a:rPr lang="zh-CN" altLang="en-US" sz="2000" dirty="0">
                <a:latin typeface="+mn-ea"/>
                <a:ea typeface="+mn-ea"/>
                <a:cs typeface="Times New Roman" panose="02020603050405020304" pitchFamily="18" charset="0"/>
              </a:rPr>
              <a:t>零初始条件下，离散系统</a:t>
            </a:r>
            <a:r>
              <a:rPr lang="zh-CN" altLang="en-US" sz="2000" dirty="0" smtClean="0">
                <a:latin typeface="+mn-ea"/>
                <a:ea typeface="+mn-ea"/>
                <a:cs typeface="Times New Roman" panose="02020603050405020304" pitchFamily="18" charset="0"/>
              </a:rPr>
              <a:t>输出信号 </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变换 </a:t>
            </a:r>
            <a:r>
              <a:rPr lang="en-US" altLang="zh-CN" sz="2000" b="1" dirty="0" smtClean="0">
                <a:latin typeface="+mj-ea"/>
                <a:ea typeface="+mj-ea"/>
                <a:cs typeface="Times New Roman" panose="02020603050405020304" pitchFamily="18" charset="0"/>
              </a:rPr>
              <a:t>y(z) </a:t>
            </a:r>
            <a:r>
              <a:rPr lang="zh-CN" altLang="en-US" sz="2000" dirty="0" smtClean="0">
                <a:latin typeface="+mn-ea"/>
                <a:ea typeface="+mn-ea"/>
                <a:cs typeface="Times New Roman" panose="02020603050405020304" pitchFamily="18" charset="0"/>
              </a:rPr>
              <a:t>与输入信号 </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变换 </a:t>
            </a:r>
            <a:r>
              <a:rPr lang="en-US" altLang="zh-CN" sz="2000" b="1" dirty="0" smtClean="0">
                <a:latin typeface="+mj-ea"/>
                <a:ea typeface="+mj-ea"/>
                <a:cs typeface="Times New Roman" panose="02020603050405020304" pitchFamily="18" charset="0"/>
              </a:rPr>
              <a:t>u(z) </a:t>
            </a:r>
            <a:r>
              <a:rPr lang="zh-CN" altLang="en-US" sz="2000" dirty="0" smtClean="0">
                <a:latin typeface="+mn-ea"/>
                <a:ea typeface="+mn-ea"/>
                <a:cs typeface="Times New Roman" panose="02020603050405020304" pitchFamily="18" charset="0"/>
              </a:rPr>
              <a:t>之</a:t>
            </a:r>
            <a:r>
              <a:rPr lang="zh-CN" altLang="en-US" sz="2000" dirty="0">
                <a:latin typeface="+mn-ea"/>
                <a:ea typeface="+mn-ea"/>
                <a:cs typeface="Times New Roman" panose="02020603050405020304" pitchFamily="18" charset="0"/>
              </a:rPr>
              <a:t>比，即</a:t>
            </a:r>
          </a:p>
        </p:txBody>
      </p:sp>
      <p:graphicFrame>
        <p:nvGraphicFramePr>
          <p:cNvPr id="6" name="Object 8"/>
          <p:cNvGraphicFramePr>
            <a:graphicFrameLocks noChangeAspect="1"/>
          </p:cNvGraphicFramePr>
          <p:nvPr>
            <p:extLst>
              <p:ext uri="{D42A27DB-BD31-4B8C-83A1-F6EECF244321}">
                <p14:modId xmlns:p14="http://schemas.microsoft.com/office/powerpoint/2010/main" val="2394983485"/>
              </p:ext>
            </p:extLst>
          </p:nvPr>
        </p:nvGraphicFramePr>
        <p:xfrm>
          <a:off x="5426867" y="2842979"/>
          <a:ext cx="1227933" cy="653719"/>
        </p:xfrm>
        <a:graphic>
          <a:graphicData uri="http://schemas.openxmlformats.org/presentationml/2006/ole">
            <mc:AlternateContent xmlns:mc="http://schemas.openxmlformats.org/markup-compatibility/2006">
              <mc:Choice xmlns:v="urn:schemas-microsoft-com:vml" Requires="v">
                <p:oleObj spid="_x0000_s20548" name="公式" r:id="rId3" imgW="787400" imgH="419100" progId="Equation.3">
                  <p:embed/>
                </p:oleObj>
              </mc:Choice>
              <mc:Fallback>
                <p:oleObj name="公式" r:id="rId3" imgW="787400" imgH="419100" progId="Equation.3">
                  <p:embed/>
                  <p:pic>
                    <p:nvPicPr>
                      <p:cNvPr id="19458"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6867" y="2842979"/>
                        <a:ext cx="1227933" cy="653719"/>
                      </a:xfrm>
                      <a:prstGeom prst="rect">
                        <a:avLst/>
                      </a:prstGeom>
                      <a:noFill/>
                      <a:ln>
                        <a:noFill/>
                      </a:ln>
                      <a:effectLst/>
                    </p:spPr>
                  </p:pic>
                </p:oleObj>
              </mc:Fallback>
            </mc:AlternateContent>
          </a:graphicData>
        </a:graphic>
      </p:graphicFrame>
      <p:sp>
        <p:nvSpPr>
          <p:cNvPr id="7" name="Text Box 10"/>
          <p:cNvSpPr txBox="1">
            <a:spLocks noChangeArrowheads="1"/>
          </p:cNvSpPr>
          <p:nvPr/>
        </p:nvSpPr>
        <p:spPr bwMode="auto">
          <a:xfrm>
            <a:off x="515939" y="3636787"/>
            <a:ext cx="1053941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768350" indent="-768350" eaLnBrk="1" hangingPunct="1">
              <a:lnSpc>
                <a:spcPct val="135000"/>
              </a:lnSpc>
              <a:spcBef>
                <a:spcPct val="50000"/>
              </a:spcBef>
            </a:pPr>
            <a:r>
              <a:rPr lang="zh-CN" altLang="en-US" sz="2000" b="1" dirty="0">
                <a:solidFill>
                  <a:srgbClr val="C00000"/>
                </a:solidFill>
                <a:latin typeface="+mj-ea"/>
                <a:ea typeface="+mj-ea"/>
              </a:rPr>
              <a:t>注意：</a:t>
            </a:r>
            <a:r>
              <a:rPr lang="zh-CN" altLang="en-US" sz="2000" dirty="0">
                <a:latin typeface="+mn-ea"/>
                <a:ea typeface="+mn-ea"/>
              </a:rPr>
              <a:t>这里对输出信号</a:t>
            </a:r>
            <a:r>
              <a:rPr lang="en-US" altLang="zh-CN" sz="2000" dirty="0">
                <a:latin typeface="+mn-ea"/>
                <a:ea typeface="+mn-ea"/>
              </a:rPr>
              <a:t>/</a:t>
            </a:r>
            <a:r>
              <a:rPr lang="zh-CN" altLang="en-US" sz="2000" dirty="0">
                <a:latin typeface="+mn-ea"/>
                <a:ea typeface="+mn-ea"/>
              </a:rPr>
              <a:t>输入信号</a:t>
            </a:r>
            <a:r>
              <a:rPr lang="zh-CN" altLang="en-US" sz="2000" dirty="0" smtClean="0">
                <a:latin typeface="+mn-ea"/>
                <a:ea typeface="+mn-ea"/>
              </a:rPr>
              <a:t>的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实质是对其采样信号</a:t>
            </a:r>
            <a:r>
              <a:rPr lang="zh-CN" altLang="en-US" sz="2000" dirty="0" smtClean="0">
                <a:latin typeface="+mn-ea"/>
                <a:ea typeface="+mn-ea"/>
              </a:rPr>
              <a:t>的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，采样开关存在与否并不影响这一含义。</a:t>
            </a:r>
          </a:p>
        </p:txBody>
      </p:sp>
      <p:graphicFrame>
        <p:nvGraphicFramePr>
          <p:cNvPr id="8" name="Object 11"/>
          <p:cNvGraphicFramePr>
            <a:graphicFrameLocks noChangeAspect="1"/>
          </p:cNvGraphicFramePr>
          <p:nvPr>
            <p:extLst>
              <p:ext uri="{D42A27DB-BD31-4B8C-83A1-F6EECF244321}">
                <p14:modId xmlns:p14="http://schemas.microsoft.com/office/powerpoint/2010/main" val="424200588"/>
              </p:ext>
            </p:extLst>
          </p:nvPr>
        </p:nvGraphicFramePr>
        <p:xfrm>
          <a:off x="2033588" y="4661694"/>
          <a:ext cx="1800225" cy="357188"/>
        </p:xfrm>
        <a:graphic>
          <a:graphicData uri="http://schemas.openxmlformats.org/presentationml/2006/ole">
            <mc:AlternateContent xmlns:mc="http://schemas.openxmlformats.org/markup-compatibility/2006">
              <mc:Choice xmlns:v="urn:schemas-microsoft-com:vml" Requires="v">
                <p:oleObj spid="_x0000_s20549" name="公式" r:id="rId5" imgW="1028254" imgH="203112" progId="Equation.3">
                  <p:embed/>
                </p:oleObj>
              </mc:Choice>
              <mc:Fallback>
                <p:oleObj name="公式" r:id="rId5" imgW="1028254" imgH="203112" progId="Equation.3">
                  <p:embed/>
                  <p:pic>
                    <p:nvPicPr>
                      <p:cNvPr id="19459"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33588" y="4661694"/>
                        <a:ext cx="1800225" cy="357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12"/>
          <p:cNvSpPr txBox="1">
            <a:spLocks noChangeArrowheads="1"/>
          </p:cNvSpPr>
          <p:nvPr/>
        </p:nvSpPr>
        <p:spPr bwMode="auto">
          <a:xfrm>
            <a:off x="1281113" y="4623594"/>
            <a:ext cx="792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对于</a:t>
            </a:r>
            <a:endParaRPr lang="zh-CN" altLang="en-US" sz="2000" dirty="0">
              <a:latin typeface="+mn-ea"/>
              <a:ea typeface="+mn-ea"/>
            </a:endParaRPr>
          </a:p>
        </p:txBody>
      </p:sp>
      <p:sp>
        <p:nvSpPr>
          <p:cNvPr id="10" name="Text Box 13"/>
          <p:cNvSpPr txBox="1">
            <a:spLocks noChangeArrowheads="1"/>
          </p:cNvSpPr>
          <p:nvPr/>
        </p:nvSpPr>
        <p:spPr bwMode="auto">
          <a:xfrm>
            <a:off x="3832225" y="4623594"/>
            <a:ext cx="54006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，若输入信号是单位脉冲信号，即</a:t>
            </a:r>
            <a:r>
              <a:rPr lang="en-US" altLang="zh-CN" sz="2000" b="1" dirty="0">
                <a:latin typeface="+mj-ea"/>
                <a:ea typeface="+mj-ea"/>
                <a:cs typeface="Times New Roman" panose="02020603050405020304" pitchFamily="18" charset="0"/>
              </a:rPr>
              <a:t>u(z)=1</a:t>
            </a:r>
            <a:r>
              <a:rPr lang="zh-CN" altLang="en-US" sz="2000" dirty="0">
                <a:latin typeface="+mn-ea"/>
                <a:ea typeface="+mn-ea"/>
              </a:rPr>
              <a:t>。有</a:t>
            </a:r>
          </a:p>
        </p:txBody>
      </p:sp>
      <p:graphicFrame>
        <p:nvGraphicFramePr>
          <p:cNvPr id="11" name="Object 14"/>
          <p:cNvGraphicFramePr>
            <a:graphicFrameLocks noChangeAspect="1"/>
          </p:cNvGraphicFramePr>
          <p:nvPr>
            <p:extLst>
              <p:ext uri="{D42A27DB-BD31-4B8C-83A1-F6EECF244321}">
                <p14:modId xmlns:p14="http://schemas.microsoft.com/office/powerpoint/2010/main" val="908451295"/>
              </p:ext>
            </p:extLst>
          </p:nvPr>
        </p:nvGraphicFramePr>
        <p:xfrm>
          <a:off x="4596606" y="5081609"/>
          <a:ext cx="3044825" cy="760412"/>
        </p:xfrm>
        <a:graphic>
          <a:graphicData uri="http://schemas.openxmlformats.org/presentationml/2006/ole">
            <mc:AlternateContent xmlns:mc="http://schemas.openxmlformats.org/markup-compatibility/2006">
              <mc:Choice xmlns:v="urn:schemas-microsoft-com:vml" Requires="v">
                <p:oleObj spid="_x0000_s20550" name="公式" r:id="rId7" imgW="1739900" imgH="431800" progId="Equation.3">
                  <p:embed/>
                </p:oleObj>
              </mc:Choice>
              <mc:Fallback>
                <p:oleObj name="公式" r:id="rId7" imgW="1739900" imgH="431800" progId="Equation.3">
                  <p:embed/>
                  <p:pic>
                    <p:nvPicPr>
                      <p:cNvPr id="19460"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96606" y="5081609"/>
                        <a:ext cx="3044825" cy="760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15"/>
          <p:cNvSpPr txBox="1">
            <a:spLocks noChangeArrowheads="1"/>
          </p:cNvSpPr>
          <p:nvPr/>
        </p:nvSpPr>
        <p:spPr bwMode="auto">
          <a:xfrm>
            <a:off x="1281112" y="5988050"/>
            <a:ext cx="67135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err="1">
                <a:latin typeface="+mj-ea"/>
                <a:ea typeface="+mj-ea"/>
                <a:cs typeface="Times New Roman" panose="02020603050405020304" pitchFamily="18" charset="0"/>
              </a:rPr>
              <a:t>y</a:t>
            </a:r>
            <a:r>
              <a:rPr lang="en-US" altLang="zh-CN" sz="2000" b="1" baseline="-25000" dirty="0" err="1">
                <a:latin typeface="+mj-ea"/>
                <a:ea typeface="+mj-ea"/>
                <a:cs typeface="Times New Roman" panose="02020603050405020304" pitchFamily="18" charset="0"/>
              </a:rPr>
              <a:t>g</a:t>
            </a:r>
            <a:r>
              <a:rPr lang="en-US" altLang="zh-CN" sz="2000" b="1" dirty="0">
                <a:latin typeface="+mj-ea"/>
                <a:ea typeface="+mj-ea"/>
                <a:cs typeface="Times New Roman" panose="02020603050405020304" pitchFamily="18" charset="0"/>
              </a:rPr>
              <a:t>(z</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是</a:t>
            </a:r>
            <a:r>
              <a:rPr lang="zh-CN" altLang="en-US" sz="2000" dirty="0">
                <a:latin typeface="+mn-ea"/>
                <a:ea typeface="+mn-ea"/>
                <a:cs typeface="Times New Roman" panose="02020603050405020304" pitchFamily="18" charset="0"/>
              </a:rPr>
              <a:t>系统单位脉冲响应信号</a:t>
            </a:r>
            <a:r>
              <a:rPr lang="zh-CN" altLang="en-US" sz="2000" dirty="0" smtClean="0">
                <a:latin typeface="+mn-ea"/>
                <a:ea typeface="+mn-ea"/>
                <a:cs typeface="Times New Roman" panose="02020603050405020304" pitchFamily="18" charset="0"/>
              </a:rPr>
              <a:t>采样值 </a:t>
            </a:r>
            <a:r>
              <a:rPr lang="en-US" altLang="zh-CN" sz="2000" b="1" dirty="0" err="1" smtClean="0">
                <a:latin typeface="+mj-ea"/>
                <a:ea typeface="+mj-ea"/>
                <a:cs typeface="Times New Roman" panose="02020603050405020304" pitchFamily="18" charset="0"/>
              </a:rPr>
              <a:t>y</a:t>
            </a:r>
            <a:r>
              <a:rPr lang="en-US" altLang="zh-CN" sz="2000" b="1" baseline="-25000" dirty="0" err="1" smtClean="0">
                <a:latin typeface="+mj-ea"/>
                <a:ea typeface="+mj-ea"/>
                <a:cs typeface="Times New Roman" panose="02020603050405020304" pitchFamily="18" charset="0"/>
              </a:rPr>
              <a:t>g</a:t>
            </a:r>
            <a:r>
              <a:rPr lang="zh-CN" altLang="en-US" sz="2000" b="1" baseline="30000"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的 </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变换</a:t>
            </a:r>
            <a:endParaRPr lang="zh-CN" altLang="en-US" sz="2000" dirty="0">
              <a:latin typeface="+mn-ea"/>
              <a:ea typeface="+mn-ea"/>
              <a:cs typeface="Times New Roman" panose="02020603050405020304" pitchFamily="18" charset="0"/>
            </a:endParaRPr>
          </a:p>
        </p:txBody>
      </p:sp>
      <p:sp>
        <p:nvSpPr>
          <p:cNvPr id="13" name="Rectangle 16"/>
          <p:cNvSpPr>
            <a:spLocks noChangeArrowheads="1"/>
          </p:cNvSpPr>
          <p:nvPr/>
        </p:nvSpPr>
        <p:spPr bwMode="auto">
          <a:xfrm>
            <a:off x="717550" y="4659312"/>
            <a:ext cx="8064500"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Tree>
    <p:extLst>
      <p:ext uri="{BB962C8B-B14F-4D97-AF65-F5344CB8AC3E}">
        <p14:creationId xmlns:p14="http://schemas.microsoft.com/office/powerpoint/2010/main" val="349181205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AutoShape 9"/>
          <p:cNvSpPr>
            <a:spLocks noChangeArrowheads="1"/>
          </p:cNvSpPr>
          <p:nvPr/>
        </p:nvSpPr>
        <p:spPr bwMode="auto">
          <a:xfrm>
            <a:off x="703263" y="4333875"/>
            <a:ext cx="10972800" cy="2016125"/>
          </a:xfrm>
          <a:prstGeom prst="roundRect">
            <a:avLst>
              <a:gd name="adj" fmla="val 16667"/>
            </a:avLst>
          </a:prstGeom>
          <a:solidFill>
            <a:schemeClr val="accent1">
              <a:lumMod val="10000"/>
              <a:lumOff val="90000"/>
            </a:schemeClr>
          </a:solidFill>
          <a:ln w="9525">
            <a:no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 name="Text Box 6"/>
          <p:cNvSpPr txBox="1">
            <a:spLocks noChangeArrowheads="1"/>
          </p:cNvSpPr>
          <p:nvPr/>
        </p:nvSpPr>
        <p:spPr bwMode="auto">
          <a:xfrm>
            <a:off x="515938" y="1096070"/>
            <a:ext cx="855821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a:t>
            </a:r>
            <a:r>
              <a:rPr lang="en-US" altLang="zh-CN" sz="2400" b="1" dirty="0">
                <a:solidFill>
                  <a:srgbClr val="0070C0"/>
                </a:solidFill>
                <a:latin typeface="+mj-ea"/>
                <a:ea typeface="+mj-ea"/>
              </a:rPr>
              <a:t>2</a:t>
            </a:r>
            <a:r>
              <a:rPr lang="zh-CN" altLang="en-US" sz="2400" b="1" dirty="0">
                <a:solidFill>
                  <a:srgbClr val="0070C0"/>
                </a:solidFill>
                <a:latin typeface="+mj-ea"/>
                <a:ea typeface="+mj-ea"/>
              </a:rPr>
              <a:t>）脉冲传递函数的计算</a:t>
            </a:r>
          </a:p>
          <a:p>
            <a:pPr indent="774700" eaLnBrk="1" hangingPunct="1">
              <a:lnSpc>
                <a:spcPct val="150000"/>
              </a:lnSpc>
              <a:spcBef>
                <a:spcPct val="50000"/>
              </a:spcBef>
            </a:pPr>
            <a:r>
              <a:rPr lang="zh-CN" altLang="en-US" sz="2000" dirty="0" smtClean="0">
                <a:latin typeface="+mn-ea"/>
                <a:ea typeface="+mn-ea"/>
              </a:rPr>
              <a:t>① 若</a:t>
            </a:r>
            <a:r>
              <a:rPr lang="zh-CN" altLang="en-US" sz="2000" dirty="0">
                <a:latin typeface="+mn-ea"/>
                <a:ea typeface="+mn-ea"/>
              </a:rPr>
              <a:t>已知系统的</a:t>
            </a:r>
            <a:r>
              <a:rPr lang="zh-CN" altLang="en-US" sz="2000" dirty="0" smtClean="0">
                <a:latin typeface="+mn-ea"/>
                <a:ea typeface="+mn-ea"/>
              </a:rPr>
              <a:t>单位脉冲响应函数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则可按下式</a:t>
            </a:r>
            <a:r>
              <a:rPr lang="zh-CN" altLang="en-US" sz="2000" dirty="0" smtClean="0">
                <a:latin typeface="+mn-ea"/>
                <a:ea typeface="+mn-ea"/>
                <a:cs typeface="Times New Roman" panose="02020603050405020304" pitchFamily="18" charset="0"/>
              </a:rPr>
              <a:t>计算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(z</a:t>
            </a:r>
            <a:r>
              <a:rPr lang="en-US" altLang="zh-CN" sz="2000" b="1" dirty="0">
                <a:latin typeface="+mj-ea"/>
                <a:ea typeface="+mj-ea"/>
                <a:cs typeface="Times New Roman" panose="02020603050405020304" pitchFamily="18" charset="0"/>
              </a:rPr>
              <a:t>)</a:t>
            </a:r>
          </a:p>
        </p:txBody>
      </p:sp>
      <p:graphicFrame>
        <p:nvGraphicFramePr>
          <p:cNvPr id="5" name="Object 7"/>
          <p:cNvGraphicFramePr>
            <a:graphicFrameLocks noChangeAspect="1"/>
          </p:cNvGraphicFramePr>
          <p:nvPr>
            <p:extLst>
              <p:ext uri="{D42A27DB-BD31-4B8C-83A1-F6EECF244321}">
                <p14:modId xmlns:p14="http://schemas.microsoft.com/office/powerpoint/2010/main" val="168408642"/>
              </p:ext>
            </p:extLst>
          </p:nvPr>
        </p:nvGraphicFramePr>
        <p:xfrm>
          <a:off x="5248275" y="2198688"/>
          <a:ext cx="2233613" cy="774700"/>
        </p:xfrm>
        <a:graphic>
          <a:graphicData uri="http://schemas.openxmlformats.org/presentationml/2006/ole">
            <mc:AlternateContent xmlns:mc="http://schemas.openxmlformats.org/markup-compatibility/2006">
              <mc:Choice xmlns:v="urn:schemas-microsoft-com:vml" Requires="v">
                <p:oleObj spid="_x0000_s21527" name="公式" r:id="rId3" imgW="1244600" imgH="431800" progId="Equation.3">
                  <p:embed/>
                </p:oleObj>
              </mc:Choice>
              <mc:Fallback>
                <p:oleObj name="公式" r:id="rId3" imgW="1244600" imgH="431800" progId="Equation.3">
                  <p:embed/>
                  <p:pic>
                    <p:nvPicPr>
                      <p:cNvPr id="2048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8275" y="2198688"/>
                        <a:ext cx="2233613"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9"/>
          <p:cNvSpPr txBox="1">
            <a:spLocks noChangeArrowheads="1"/>
          </p:cNvSpPr>
          <p:nvPr/>
        </p:nvSpPr>
        <p:spPr bwMode="auto">
          <a:xfrm>
            <a:off x="1289050" y="3109913"/>
            <a:ext cx="10387012"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zh-CN" sz="2000" dirty="0" smtClean="0">
                <a:latin typeface="+mn-ea"/>
                <a:ea typeface="+mn-ea"/>
              </a:rPr>
              <a:t>②</a:t>
            </a:r>
            <a:r>
              <a:rPr lang="en-US" altLang="zh-CN" dirty="0" smtClean="0">
                <a:latin typeface="+mn-ea"/>
                <a:ea typeface="+mn-ea"/>
              </a:rPr>
              <a:t> </a:t>
            </a:r>
            <a:r>
              <a:rPr lang="zh-CN" altLang="en-US" sz="2000" dirty="0" smtClean="0">
                <a:latin typeface="+mn-ea"/>
                <a:ea typeface="+mn-ea"/>
              </a:rPr>
              <a:t>若</a:t>
            </a:r>
            <a:r>
              <a:rPr lang="zh-CN" altLang="en-US" sz="2000" dirty="0">
                <a:latin typeface="+mn-ea"/>
                <a:ea typeface="+mn-ea"/>
              </a:rPr>
              <a:t>已知系统的差分方程，且初始条件为零，则可以对差分方程</a:t>
            </a:r>
            <a:r>
              <a:rPr lang="zh-CN" altLang="en-US" sz="2000" dirty="0" smtClean="0">
                <a:latin typeface="+mn-ea"/>
                <a:ea typeface="+mn-ea"/>
              </a:rPr>
              <a:t>进行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计算</a:t>
            </a:r>
            <a:r>
              <a:rPr lang="zh-CN" altLang="en-US" sz="2000" dirty="0" smtClean="0">
                <a:latin typeface="+mn-ea"/>
                <a:ea typeface="+mn-ea"/>
              </a:rPr>
              <a:t>获得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(z</a:t>
            </a:r>
            <a:r>
              <a:rPr lang="en-US" altLang="zh-CN" sz="2000" b="1" dirty="0">
                <a:latin typeface="+mj-ea"/>
                <a:ea typeface="+mj-ea"/>
                <a:cs typeface="Times New Roman" panose="02020603050405020304" pitchFamily="18" charset="0"/>
              </a:rPr>
              <a:t>)</a:t>
            </a:r>
          </a:p>
        </p:txBody>
      </p:sp>
      <p:sp>
        <p:nvSpPr>
          <p:cNvPr id="7" name="Text Box 10"/>
          <p:cNvSpPr txBox="1">
            <a:spLocks noChangeArrowheads="1"/>
          </p:cNvSpPr>
          <p:nvPr/>
        </p:nvSpPr>
        <p:spPr bwMode="auto">
          <a:xfrm>
            <a:off x="3416300" y="4354488"/>
            <a:ext cx="8007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282700" indent="-1282700" eaLnBrk="1" hangingPunct="1">
              <a:lnSpc>
                <a:spcPct val="200000"/>
              </a:lnSpc>
            </a:pPr>
            <a:r>
              <a:rPr lang="zh-CN" altLang="en-US" sz="2000" b="1" dirty="0">
                <a:solidFill>
                  <a:srgbClr val="C00000"/>
                </a:solidFill>
                <a:latin typeface="+mj-ea"/>
                <a:ea typeface="+mj-ea"/>
              </a:rPr>
              <a:t>应当指出：</a:t>
            </a:r>
            <a:r>
              <a:rPr lang="zh-CN" altLang="en-US" sz="2000" dirty="0">
                <a:latin typeface="+mn-ea"/>
                <a:ea typeface="+mn-ea"/>
              </a:rPr>
              <a:t>离散系统的脉冲传递函数表征系统的固有特性。它是</a:t>
            </a:r>
            <a:r>
              <a:rPr lang="zh-CN" altLang="en-US" sz="2000" dirty="0" smtClean="0">
                <a:latin typeface="+mn-ea"/>
                <a:ea typeface="+mn-ea"/>
              </a:rPr>
              <a:t>关于 </a:t>
            </a:r>
            <a:r>
              <a:rPr lang="en-US" altLang="zh-CN" sz="2000" b="1" dirty="0" smtClean="0">
                <a:latin typeface="+mj-ea"/>
                <a:ea typeface="+mj-ea"/>
              </a:rPr>
              <a:t>z </a:t>
            </a:r>
            <a:r>
              <a:rPr lang="zh-CN" altLang="en-US" sz="2000" dirty="0" smtClean="0">
                <a:latin typeface="+mn-ea"/>
                <a:ea typeface="+mn-ea"/>
              </a:rPr>
              <a:t>变量</a:t>
            </a:r>
            <a:r>
              <a:rPr lang="zh-CN" altLang="en-US" sz="2000" dirty="0">
                <a:latin typeface="+mn-ea"/>
                <a:ea typeface="+mn-ea"/>
              </a:rPr>
              <a:t>的有理函数，取决于系统结构及参数（含采样周期）</a:t>
            </a:r>
            <a:r>
              <a:rPr lang="zh-CN" altLang="en-US" sz="2000" b="1" dirty="0">
                <a:solidFill>
                  <a:srgbClr val="0070C0"/>
                </a:solidFill>
                <a:latin typeface="+mj-ea"/>
                <a:ea typeface="+mj-ea"/>
              </a:rPr>
              <a:t>以及采样开关在系统中的位置</a:t>
            </a:r>
            <a:r>
              <a:rPr lang="zh-CN" altLang="en-US" sz="2000" dirty="0">
                <a:latin typeface="+mn-ea"/>
                <a:ea typeface="+mn-ea"/>
              </a:rPr>
              <a:t>。</a:t>
            </a:r>
          </a:p>
        </p:txBody>
      </p:sp>
      <p:grpSp>
        <p:nvGrpSpPr>
          <p:cNvPr id="8" name="组合 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E60676FB-C0AA-4F70-A72F-F20EA1321A76}"/>
              </a:ext>
            </a:extLst>
          </p:cNvPr>
          <p:cNvGrpSpPr>
            <a:grpSpLocks noChangeAspect="1"/>
          </p:cNvGrpSpPr>
          <p:nvPr/>
        </p:nvGrpSpPr>
        <p:grpSpPr>
          <a:xfrm>
            <a:off x="1632026" y="3847595"/>
            <a:ext cx="1563611" cy="2642105"/>
            <a:chOff x="4884738" y="1374775"/>
            <a:chExt cx="2430462" cy="4106863"/>
          </a:xfrm>
        </p:grpSpPr>
        <p:sp>
          <p:nvSpPr>
            <p:cNvPr id="9" name="ïṩļidé">
              <a:extLst>
                <a:ext uri="{FF2B5EF4-FFF2-40B4-BE49-F238E27FC236}">
                  <a16:creationId xmlns:a16="http://schemas.microsoft.com/office/drawing/2014/main" id="{D6D9D987-4DB3-44E7-810C-00B3336BEF88}"/>
                </a:ext>
              </a:extLst>
            </p:cNvPr>
            <p:cNvSpPr/>
            <p:nvPr/>
          </p:nvSpPr>
          <p:spPr bwMode="auto">
            <a:xfrm>
              <a:off x="5187950" y="4400550"/>
              <a:ext cx="117475" cy="474663"/>
            </a:xfrm>
            <a:custGeom>
              <a:avLst/>
              <a:gdLst>
                <a:gd name="T0" fmla="*/ 13 w 91"/>
                <a:gd name="T1" fmla="*/ 28 h 369"/>
                <a:gd name="T2" fmla="*/ 0 w 91"/>
                <a:gd name="T3" fmla="*/ 361 h 369"/>
                <a:gd name="T4" fmla="*/ 87 w 91"/>
                <a:gd name="T5" fmla="*/ 369 h 369"/>
                <a:gd name="T6" fmla="*/ 91 w 91"/>
                <a:gd name="T7" fmla="*/ 0 h 369"/>
                <a:gd name="T8" fmla="*/ 13 w 91"/>
                <a:gd name="T9" fmla="*/ 28 h 369"/>
              </a:gdLst>
              <a:ahLst/>
              <a:cxnLst>
                <a:cxn ang="0">
                  <a:pos x="T0" y="T1"/>
                </a:cxn>
                <a:cxn ang="0">
                  <a:pos x="T2" y="T3"/>
                </a:cxn>
                <a:cxn ang="0">
                  <a:pos x="T4" y="T5"/>
                </a:cxn>
                <a:cxn ang="0">
                  <a:pos x="T6" y="T7"/>
                </a:cxn>
                <a:cxn ang="0">
                  <a:pos x="T8" y="T9"/>
                </a:cxn>
              </a:cxnLst>
              <a:rect l="0" t="0" r="r" b="b"/>
              <a:pathLst>
                <a:path w="91" h="369">
                  <a:moveTo>
                    <a:pt x="13" y="28"/>
                  </a:moveTo>
                  <a:cubicBezTo>
                    <a:pt x="13" y="28"/>
                    <a:pt x="41" y="261"/>
                    <a:pt x="0" y="361"/>
                  </a:cubicBezTo>
                  <a:cubicBezTo>
                    <a:pt x="87" y="369"/>
                    <a:pt x="87" y="369"/>
                    <a:pt x="87" y="369"/>
                  </a:cubicBezTo>
                  <a:cubicBezTo>
                    <a:pt x="91" y="0"/>
                    <a:pt x="91" y="0"/>
                    <a:pt x="91" y="0"/>
                  </a:cubicBezTo>
                  <a:cubicBezTo>
                    <a:pt x="13" y="28"/>
                    <a:pt x="13" y="28"/>
                    <a:pt x="13" y="28"/>
                  </a:cubicBezTo>
                </a:path>
              </a:pathLst>
            </a:custGeom>
            <a:solidFill>
              <a:srgbClr val="E3E4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ṥľîḍe">
              <a:extLst>
                <a:ext uri="{FF2B5EF4-FFF2-40B4-BE49-F238E27FC236}">
                  <a16:creationId xmlns:a16="http://schemas.microsoft.com/office/drawing/2014/main" id="{6035C2C4-0115-45CB-924B-D59BC0BAB52F}"/>
                </a:ext>
              </a:extLst>
            </p:cNvPr>
            <p:cNvSpPr/>
            <p:nvPr/>
          </p:nvSpPr>
          <p:spPr bwMode="auto">
            <a:xfrm>
              <a:off x="5199063" y="4822825"/>
              <a:ext cx="106363" cy="12700"/>
            </a:xfrm>
            <a:custGeom>
              <a:avLst/>
              <a:gdLst>
                <a:gd name="T0" fmla="*/ 79 w 83"/>
                <a:gd name="T1" fmla="*/ 0 h 9"/>
                <a:gd name="T2" fmla="*/ 4 w 83"/>
                <a:gd name="T3" fmla="*/ 2 h 9"/>
                <a:gd name="T4" fmla="*/ 4 w 83"/>
                <a:gd name="T5" fmla="*/ 8 h 9"/>
                <a:gd name="T6" fmla="*/ 79 w 83"/>
                <a:gd name="T7" fmla="*/ 6 h 9"/>
                <a:gd name="T8" fmla="*/ 79 w 83"/>
                <a:gd name="T9" fmla="*/ 0 h 9"/>
              </a:gdLst>
              <a:ahLst/>
              <a:cxnLst>
                <a:cxn ang="0">
                  <a:pos x="T0" y="T1"/>
                </a:cxn>
                <a:cxn ang="0">
                  <a:pos x="T2" y="T3"/>
                </a:cxn>
                <a:cxn ang="0">
                  <a:pos x="T4" y="T5"/>
                </a:cxn>
                <a:cxn ang="0">
                  <a:pos x="T6" y="T7"/>
                </a:cxn>
                <a:cxn ang="0">
                  <a:pos x="T8" y="T9"/>
                </a:cxn>
              </a:cxnLst>
              <a:rect l="0" t="0" r="r" b="b"/>
              <a:pathLst>
                <a:path w="83" h="9">
                  <a:moveTo>
                    <a:pt x="79" y="0"/>
                  </a:moveTo>
                  <a:cubicBezTo>
                    <a:pt x="54" y="2"/>
                    <a:pt x="29" y="2"/>
                    <a:pt x="4" y="2"/>
                  </a:cubicBezTo>
                  <a:cubicBezTo>
                    <a:pt x="0" y="2"/>
                    <a:pt x="1" y="8"/>
                    <a:pt x="4" y="8"/>
                  </a:cubicBezTo>
                  <a:cubicBezTo>
                    <a:pt x="29" y="9"/>
                    <a:pt x="54" y="8"/>
                    <a:pt x="79" y="6"/>
                  </a:cubicBezTo>
                  <a:cubicBezTo>
                    <a:pt x="83" y="6"/>
                    <a:pt x="83" y="0"/>
                    <a:pt x="79"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şlîďè">
              <a:extLst>
                <a:ext uri="{FF2B5EF4-FFF2-40B4-BE49-F238E27FC236}">
                  <a16:creationId xmlns:a16="http://schemas.microsoft.com/office/drawing/2014/main" id="{BCCE5231-1F1E-484B-98C7-A77D4167899F}"/>
                </a:ext>
              </a:extLst>
            </p:cNvPr>
            <p:cNvSpPr/>
            <p:nvPr/>
          </p:nvSpPr>
          <p:spPr bwMode="auto">
            <a:xfrm>
              <a:off x="5207000" y="4778375"/>
              <a:ext cx="96838" cy="12700"/>
            </a:xfrm>
            <a:custGeom>
              <a:avLst/>
              <a:gdLst>
                <a:gd name="T0" fmla="*/ 71 w 75"/>
                <a:gd name="T1" fmla="*/ 0 h 10"/>
                <a:gd name="T2" fmla="*/ 4 w 75"/>
                <a:gd name="T3" fmla="*/ 3 h 10"/>
                <a:gd name="T4" fmla="*/ 4 w 75"/>
                <a:gd name="T5" fmla="*/ 10 h 10"/>
                <a:gd name="T6" fmla="*/ 71 w 75"/>
                <a:gd name="T7" fmla="*/ 7 h 10"/>
                <a:gd name="T8" fmla="*/ 71 w 75"/>
                <a:gd name="T9" fmla="*/ 0 h 10"/>
              </a:gdLst>
              <a:ahLst/>
              <a:cxnLst>
                <a:cxn ang="0">
                  <a:pos x="T0" y="T1"/>
                </a:cxn>
                <a:cxn ang="0">
                  <a:pos x="T2" y="T3"/>
                </a:cxn>
                <a:cxn ang="0">
                  <a:pos x="T4" y="T5"/>
                </a:cxn>
                <a:cxn ang="0">
                  <a:pos x="T6" y="T7"/>
                </a:cxn>
                <a:cxn ang="0">
                  <a:pos x="T8" y="T9"/>
                </a:cxn>
              </a:cxnLst>
              <a:rect l="0" t="0" r="r" b="b"/>
              <a:pathLst>
                <a:path w="75" h="10">
                  <a:moveTo>
                    <a:pt x="71" y="0"/>
                  </a:moveTo>
                  <a:cubicBezTo>
                    <a:pt x="49" y="1"/>
                    <a:pt x="26" y="2"/>
                    <a:pt x="4" y="3"/>
                  </a:cubicBezTo>
                  <a:cubicBezTo>
                    <a:pt x="0" y="4"/>
                    <a:pt x="0" y="10"/>
                    <a:pt x="4" y="10"/>
                  </a:cubicBezTo>
                  <a:cubicBezTo>
                    <a:pt x="27" y="9"/>
                    <a:pt x="49" y="8"/>
                    <a:pt x="71" y="7"/>
                  </a:cubicBezTo>
                  <a:cubicBezTo>
                    <a:pt x="75" y="6"/>
                    <a:pt x="75" y="0"/>
                    <a:pt x="71"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ṡlíḓe">
              <a:extLst>
                <a:ext uri="{FF2B5EF4-FFF2-40B4-BE49-F238E27FC236}">
                  <a16:creationId xmlns:a16="http://schemas.microsoft.com/office/drawing/2014/main" id="{693711FC-E145-43DC-A863-B04FD93BBFB6}"/>
                </a:ext>
              </a:extLst>
            </p:cNvPr>
            <p:cNvSpPr/>
            <p:nvPr/>
          </p:nvSpPr>
          <p:spPr bwMode="auto">
            <a:xfrm>
              <a:off x="5210175" y="4740275"/>
              <a:ext cx="92075" cy="12700"/>
            </a:xfrm>
            <a:custGeom>
              <a:avLst/>
              <a:gdLst>
                <a:gd name="T0" fmla="*/ 68 w 72"/>
                <a:gd name="T1" fmla="*/ 0 h 10"/>
                <a:gd name="T2" fmla="*/ 4 w 72"/>
                <a:gd name="T3" fmla="*/ 2 h 10"/>
                <a:gd name="T4" fmla="*/ 5 w 72"/>
                <a:gd name="T5" fmla="*/ 9 h 10"/>
                <a:gd name="T6" fmla="*/ 68 w 72"/>
                <a:gd name="T7" fmla="*/ 7 h 10"/>
                <a:gd name="T8" fmla="*/ 68 w 72"/>
                <a:gd name="T9" fmla="*/ 0 h 10"/>
              </a:gdLst>
              <a:ahLst/>
              <a:cxnLst>
                <a:cxn ang="0">
                  <a:pos x="T0" y="T1"/>
                </a:cxn>
                <a:cxn ang="0">
                  <a:pos x="T2" y="T3"/>
                </a:cxn>
                <a:cxn ang="0">
                  <a:pos x="T4" y="T5"/>
                </a:cxn>
                <a:cxn ang="0">
                  <a:pos x="T6" y="T7"/>
                </a:cxn>
                <a:cxn ang="0">
                  <a:pos x="T8" y="T9"/>
                </a:cxn>
              </a:cxnLst>
              <a:rect l="0" t="0" r="r" b="b"/>
              <a:pathLst>
                <a:path w="72" h="10">
                  <a:moveTo>
                    <a:pt x="68" y="0"/>
                  </a:moveTo>
                  <a:cubicBezTo>
                    <a:pt x="47" y="3"/>
                    <a:pt x="26" y="4"/>
                    <a:pt x="4" y="2"/>
                  </a:cubicBezTo>
                  <a:cubicBezTo>
                    <a:pt x="0" y="2"/>
                    <a:pt x="1" y="8"/>
                    <a:pt x="5" y="9"/>
                  </a:cubicBezTo>
                  <a:cubicBezTo>
                    <a:pt x="26" y="10"/>
                    <a:pt x="47" y="10"/>
                    <a:pt x="68" y="7"/>
                  </a:cubicBezTo>
                  <a:cubicBezTo>
                    <a:pt x="72" y="6"/>
                    <a:pt x="72" y="0"/>
                    <a:pt x="68"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š1íḓé">
              <a:extLst>
                <a:ext uri="{FF2B5EF4-FFF2-40B4-BE49-F238E27FC236}">
                  <a16:creationId xmlns:a16="http://schemas.microsoft.com/office/drawing/2014/main" id="{672AB3D4-ED0E-4069-887E-B13105725C88}"/>
                </a:ext>
              </a:extLst>
            </p:cNvPr>
            <p:cNvSpPr/>
            <p:nvPr/>
          </p:nvSpPr>
          <p:spPr bwMode="auto">
            <a:xfrm>
              <a:off x="5214938" y="4686300"/>
              <a:ext cx="93663" cy="15875"/>
            </a:xfrm>
            <a:custGeom>
              <a:avLst/>
              <a:gdLst>
                <a:gd name="T0" fmla="*/ 69 w 73"/>
                <a:gd name="T1" fmla="*/ 0 h 12"/>
                <a:gd name="T2" fmla="*/ 4 w 73"/>
                <a:gd name="T3" fmla="*/ 6 h 12"/>
                <a:gd name="T4" fmla="*/ 4 w 73"/>
                <a:gd name="T5" fmla="*/ 12 h 12"/>
                <a:gd name="T6" fmla="*/ 69 w 73"/>
                <a:gd name="T7" fmla="*/ 7 h 12"/>
                <a:gd name="T8" fmla="*/ 69 w 73"/>
                <a:gd name="T9" fmla="*/ 0 h 12"/>
              </a:gdLst>
              <a:ahLst/>
              <a:cxnLst>
                <a:cxn ang="0">
                  <a:pos x="T0" y="T1"/>
                </a:cxn>
                <a:cxn ang="0">
                  <a:pos x="T2" y="T3"/>
                </a:cxn>
                <a:cxn ang="0">
                  <a:pos x="T4" y="T5"/>
                </a:cxn>
                <a:cxn ang="0">
                  <a:pos x="T6" y="T7"/>
                </a:cxn>
                <a:cxn ang="0">
                  <a:pos x="T8" y="T9"/>
                </a:cxn>
              </a:cxnLst>
              <a:rect l="0" t="0" r="r" b="b"/>
              <a:pathLst>
                <a:path w="73" h="12">
                  <a:moveTo>
                    <a:pt x="69" y="0"/>
                  </a:moveTo>
                  <a:cubicBezTo>
                    <a:pt x="48" y="4"/>
                    <a:pt x="26" y="5"/>
                    <a:pt x="4" y="6"/>
                  </a:cubicBezTo>
                  <a:cubicBezTo>
                    <a:pt x="0" y="6"/>
                    <a:pt x="0" y="12"/>
                    <a:pt x="4" y="12"/>
                  </a:cubicBezTo>
                  <a:cubicBezTo>
                    <a:pt x="26" y="12"/>
                    <a:pt x="48" y="10"/>
                    <a:pt x="69" y="7"/>
                  </a:cubicBezTo>
                  <a:cubicBezTo>
                    <a:pt x="73" y="6"/>
                    <a:pt x="73" y="0"/>
                    <a:pt x="69"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ŝľide">
              <a:extLst>
                <a:ext uri="{FF2B5EF4-FFF2-40B4-BE49-F238E27FC236}">
                  <a16:creationId xmlns:a16="http://schemas.microsoft.com/office/drawing/2014/main" id="{FD632156-06EA-4022-8A2A-0642477C4F9D}"/>
                </a:ext>
              </a:extLst>
            </p:cNvPr>
            <p:cNvSpPr/>
            <p:nvPr/>
          </p:nvSpPr>
          <p:spPr bwMode="auto">
            <a:xfrm>
              <a:off x="5213350" y="4637088"/>
              <a:ext cx="93663" cy="11113"/>
            </a:xfrm>
            <a:custGeom>
              <a:avLst/>
              <a:gdLst>
                <a:gd name="T0" fmla="*/ 67 w 72"/>
                <a:gd name="T1" fmla="*/ 1 h 9"/>
                <a:gd name="T2" fmla="*/ 4 w 72"/>
                <a:gd name="T3" fmla="*/ 3 h 9"/>
                <a:gd name="T4" fmla="*/ 4 w 72"/>
                <a:gd name="T5" fmla="*/ 9 h 9"/>
                <a:gd name="T6" fmla="*/ 68 w 72"/>
                <a:gd name="T7" fmla="*/ 7 h 9"/>
                <a:gd name="T8" fmla="*/ 67 w 72"/>
                <a:gd name="T9" fmla="*/ 1 h 9"/>
              </a:gdLst>
              <a:ahLst/>
              <a:cxnLst>
                <a:cxn ang="0">
                  <a:pos x="T0" y="T1"/>
                </a:cxn>
                <a:cxn ang="0">
                  <a:pos x="T2" y="T3"/>
                </a:cxn>
                <a:cxn ang="0">
                  <a:pos x="T4" y="T5"/>
                </a:cxn>
                <a:cxn ang="0">
                  <a:pos x="T6" y="T7"/>
                </a:cxn>
                <a:cxn ang="0">
                  <a:pos x="T8" y="T9"/>
                </a:cxn>
              </a:cxnLst>
              <a:rect l="0" t="0" r="r" b="b"/>
              <a:pathLst>
                <a:path w="72" h="9">
                  <a:moveTo>
                    <a:pt x="67" y="1"/>
                  </a:moveTo>
                  <a:cubicBezTo>
                    <a:pt x="46" y="2"/>
                    <a:pt x="25" y="3"/>
                    <a:pt x="4" y="3"/>
                  </a:cubicBezTo>
                  <a:cubicBezTo>
                    <a:pt x="0" y="3"/>
                    <a:pt x="0" y="9"/>
                    <a:pt x="4" y="9"/>
                  </a:cubicBezTo>
                  <a:cubicBezTo>
                    <a:pt x="25" y="9"/>
                    <a:pt x="47" y="9"/>
                    <a:pt x="68" y="7"/>
                  </a:cubicBezTo>
                  <a:cubicBezTo>
                    <a:pt x="72" y="7"/>
                    <a:pt x="71" y="0"/>
                    <a:pt x="67" y="1"/>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ľïḑê">
              <a:extLst>
                <a:ext uri="{FF2B5EF4-FFF2-40B4-BE49-F238E27FC236}">
                  <a16:creationId xmlns:a16="http://schemas.microsoft.com/office/drawing/2014/main" id="{93E11AEF-D0EC-494D-BBC4-C4EB7F78533F}"/>
                </a:ext>
              </a:extLst>
            </p:cNvPr>
            <p:cNvSpPr/>
            <p:nvPr/>
          </p:nvSpPr>
          <p:spPr bwMode="auto">
            <a:xfrm>
              <a:off x="5211763" y="4589463"/>
              <a:ext cx="90488" cy="14288"/>
            </a:xfrm>
            <a:custGeom>
              <a:avLst/>
              <a:gdLst>
                <a:gd name="T0" fmla="*/ 66 w 70"/>
                <a:gd name="T1" fmla="*/ 0 h 11"/>
                <a:gd name="T2" fmla="*/ 4 w 70"/>
                <a:gd name="T3" fmla="*/ 4 h 11"/>
                <a:gd name="T4" fmla="*/ 4 w 70"/>
                <a:gd name="T5" fmla="*/ 11 h 11"/>
                <a:gd name="T6" fmla="*/ 66 w 70"/>
                <a:gd name="T7" fmla="*/ 7 h 11"/>
                <a:gd name="T8" fmla="*/ 66 w 70"/>
                <a:gd name="T9" fmla="*/ 0 h 11"/>
              </a:gdLst>
              <a:ahLst/>
              <a:cxnLst>
                <a:cxn ang="0">
                  <a:pos x="T0" y="T1"/>
                </a:cxn>
                <a:cxn ang="0">
                  <a:pos x="T2" y="T3"/>
                </a:cxn>
                <a:cxn ang="0">
                  <a:pos x="T4" y="T5"/>
                </a:cxn>
                <a:cxn ang="0">
                  <a:pos x="T6" y="T7"/>
                </a:cxn>
                <a:cxn ang="0">
                  <a:pos x="T8" y="T9"/>
                </a:cxn>
              </a:cxnLst>
              <a:rect l="0" t="0" r="r" b="b"/>
              <a:pathLst>
                <a:path w="70" h="11">
                  <a:moveTo>
                    <a:pt x="66" y="0"/>
                  </a:moveTo>
                  <a:cubicBezTo>
                    <a:pt x="45" y="2"/>
                    <a:pt x="25" y="4"/>
                    <a:pt x="4" y="4"/>
                  </a:cubicBezTo>
                  <a:cubicBezTo>
                    <a:pt x="0" y="4"/>
                    <a:pt x="0" y="11"/>
                    <a:pt x="4" y="11"/>
                  </a:cubicBezTo>
                  <a:cubicBezTo>
                    <a:pt x="25" y="10"/>
                    <a:pt x="45" y="9"/>
                    <a:pt x="66" y="7"/>
                  </a:cubicBezTo>
                  <a:cubicBezTo>
                    <a:pt x="70" y="6"/>
                    <a:pt x="70" y="0"/>
                    <a:pt x="66"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ślide">
              <a:extLst>
                <a:ext uri="{FF2B5EF4-FFF2-40B4-BE49-F238E27FC236}">
                  <a16:creationId xmlns:a16="http://schemas.microsoft.com/office/drawing/2014/main" id="{3E8748EF-2BDC-4A9C-9116-0984B41ED297}"/>
                </a:ext>
              </a:extLst>
            </p:cNvPr>
            <p:cNvSpPr/>
            <p:nvPr/>
          </p:nvSpPr>
          <p:spPr bwMode="auto">
            <a:xfrm>
              <a:off x="5210175" y="4535488"/>
              <a:ext cx="92075" cy="15875"/>
            </a:xfrm>
            <a:custGeom>
              <a:avLst/>
              <a:gdLst>
                <a:gd name="T0" fmla="*/ 68 w 72"/>
                <a:gd name="T1" fmla="*/ 1 h 13"/>
                <a:gd name="T2" fmla="*/ 2 w 72"/>
                <a:gd name="T3" fmla="*/ 6 h 13"/>
                <a:gd name="T4" fmla="*/ 0 w 72"/>
                <a:gd name="T5" fmla="*/ 7 h 13"/>
                <a:gd name="T6" fmla="*/ 0 w 72"/>
                <a:gd name="T7" fmla="*/ 8 h 13"/>
                <a:gd name="T8" fmla="*/ 1 w 72"/>
                <a:gd name="T9" fmla="*/ 13 h 13"/>
                <a:gd name="T10" fmla="*/ 2 w 72"/>
                <a:gd name="T11" fmla="*/ 13 h 13"/>
                <a:gd name="T12" fmla="*/ 68 w 72"/>
                <a:gd name="T13" fmla="*/ 7 h 13"/>
                <a:gd name="T14" fmla="*/ 68 w 72"/>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3">
                  <a:moveTo>
                    <a:pt x="68" y="1"/>
                  </a:moveTo>
                  <a:cubicBezTo>
                    <a:pt x="46" y="3"/>
                    <a:pt x="24" y="5"/>
                    <a:pt x="2" y="6"/>
                  </a:cubicBezTo>
                  <a:cubicBezTo>
                    <a:pt x="1" y="6"/>
                    <a:pt x="1" y="7"/>
                    <a:pt x="0" y="7"/>
                  </a:cubicBezTo>
                  <a:cubicBezTo>
                    <a:pt x="0" y="8"/>
                    <a:pt x="0" y="8"/>
                    <a:pt x="0" y="8"/>
                  </a:cubicBezTo>
                  <a:cubicBezTo>
                    <a:pt x="1" y="9"/>
                    <a:pt x="1" y="11"/>
                    <a:pt x="1" y="13"/>
                  </a:cubicBezTo>
                  <a:cubicBezTo>
                    <a:pt x="1" y="13"/>
                    <a:pt x="2" y="13"/>
                    <a:pt x="2" y="13"/>
                  </a:cubicBezTo>
                  <a:cubicBezTo>
                    <a:pt x="24" y="12"/>
                    <a:pt x="46" y="10"/>
                    <a:pt x="68" y="7"/>
                  </a:cubicBezTo>
                  <a:cubicBezTo>
                    <a:pt x="72" y="7"/>
                    <a:pt x="72" y="0"/>
                    <a:pt x="68" y="1"/>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ṣļiḍe">
              <a:extLst>
                <a:ext uri="{FF2B5EF4-FFF2-40B4-BE49-F238E27FC236}">
                  <a16:creationId xmlns:a16="http://schemas.microsoft.com/office/drawing/2014/main" id="{9A8F8415-A5F3-40D8-BF18-4D7C3E1ABA70}"/>
                </a:ext>
              </a:extLst>
            </p:cNvPr>
            <p:cNvSpPr/>
            <p:nvPr/>
          </p:nvSpPr>
          <p:spPr bwMode="auto">
            <a:xfrm>
              <a:off x="5211763" y="4481513"/>
              <a:ext cx="93663" cy="12700"/>
            </a:xfrm>
            <a:custGeom>
              <a:avLst/>
              <a:gdLst>
                <a:gd name="T0" fmla="*/ 69 w 73"/>
                <a:gd name="T1" fmla="*/ 0 h 11"/>
                <a:gd name="T2" fmla="*/ 4 w 73"/>
                <a:gd name="T3" fmla="*/ 4 h 11"/>
                <a:gd name="T4" fmla="*/ 5 w 73"/>
                <a:gd name="T5" fmla="*/ 11 h 11"/>
                <a:gd name="T6" fmla="*/ 69 w 73"/>
                <a:gd name="T7" fmla="*/ 7 h 11"/>
                <a:gd name="T8" fmla="*/ 69 w 73"/>
                <a:gd name="T9" fmla="*/ 0 h 11"/>
              </a:gdLst>
              <a:ahLst/>
              <a:cxnLst>
                <a:cxn ang="0">
                  <a:pos x="T0" y="T1"/>
                </a:cxn>
                <a:cxn ang="0">
                  <a:pos x="T2" y="T3"/>
                </a:cxn>
                <a:cxn ang="0">
                  <a:pos x="T4" y="T5"/>
                </a:cxn>
                <a:cxn ang="0">
                  <a:pos x="T6" y="T7"/>
                </a:cxn>
                <a:cxn ang="0">
                  <a:pos x="T8" y="T9"/>
                </a:cxn>
              </a:cxnLst>
              <a:rect l="0" t="0" r="r" b="b"/>
              <a:pathLst>
                <a:path w="73" h="11">
                  <a:moveTo>
                    <a:pt x="69" y="0"/>
                  </a:moveTo>
                  <a:cubicBezTo>
                    <a:pt x="48" y="2"/>
                    <a:pt x="26" y="3"/>
                    <a:pt x="4" y="4"/>
                  </a:cubicBezTo>
                  <a:cubicBezTo>
                    <a:pt x="0" y="4"/>
                    <a:pt x="1" y="11"/>
                    <a:pt x="5" y="11"/>
                  </a:cubicBezTo>
                  <a:cubicBezTo>
                    <a:pt x="26" y="10"/>
                    <a:pt x="48" y="8"/>
                    <a:pt x="69" y="7"/>
                  </a:cubicBezTo>
                  <a:cubicBezTo>
                    <a:pt x="73" y="7"/>
                    <a:pt x="73" y="0"/>
                    <a:pt x="69"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ṥḷíḑè">
              <a:extLst>
                <a:ext uri="{FF2B5EF4-FFF2-40B4-BE49-F238E27FC236}">
                  <a16:creationId xmlns:a16="http://schemas.microsoft.com/office/drawing/2014/main" id="{2CB81215-CCEB-4D8D-A407-2FD496952C05}"/>
                </a:ext>
              </a:extLst>
            </p:cNvPr>
            <p:cNvSpPr/>
            <p:nvPr/>
          </p:nvSpPr>
          <p:spPr bwMode="auto">
            <a:xfrm>
              <a:off x="5083175" y="5130800"/>
              <a:ext cx="2025650" cy="350838"/>
            </a:xfrm>
            <a:custGeom>
              <a:avLst/>
              <a:gdLst>
                <a:gd name="T0" fmla="*/ 1574 w 1578"/>
                <a:gd name="T1" fmla="*/ 273 h 273"/>
                <a:gd name="T2" fmla="*/ 4 w 1578"/>
                <a:gd name="T3" fmla="*/ 269 h 273"/>
                <a:gd name="T4" fmla="*/ 0 w 1578"/>
                <a:gd name="T5" fmla="*/ 265 h 273"/>
                <a:gd name="T6" fmla="*/ 1 w 1578"/>
                <a:gd name="T7" fmla="*/ 3 h 273"/>
                <a:gd name="T8" fmla="*/ 4 w 1578"/>
                <a:gd name="T9" fmla="*/ 0 h 273"/>
                <a:gd name="T10" fmla="*/ 1574 w 1578"/>
                <a:gd name="T11" fmla="*/ 3 h 273"/>
                <a:gd name="T12" fmla="*/ 1578 w 1578"/>
                <a:gd name="T13" fmla="*/ 7 h 273"/>
                <a:gd name="T14" fmla="*/ 1578 w 1578"/>
                <a:gd name="T15" fmla="*/ 269 h 273"/>
                <a:gd name="T16" fmla="*/ 1574 w 1578"/>
                <a:gd name="T17"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8" h="273">
                  <a:moveTo>
                    <a:pt x="1574" y="273"/>
                  </a:moveTo>
                  <a:cubicBezTo>
                    <a:pt x="4" y="269"/>
                    <a:pt x="4" y="269"/>
                    <a:pt x="4" y="269"/>
                  </a:cubicBezTo>
                  <a:cubicBezTo>
                    <a:pt x="2" y="269"/>
                    <a:pt x="0" y="268"/>
                    <a:pt x="0" y="265"/>
                  </a:cubicBezTo>
                  <a:cubicBezTo>
                    <a:pt x="1" y="3"/>
                    <a:pt x="1" y="3"/>
                    <a:pt x="1" y="3"/>
                  </a:cubicBezTo>
                  <a:cubicBezTo>
                    <a:pt x="1" y="1"/>
                    <a:pt x="2" y="0"/>
                    <a:pt x="4" y="0"/>
                  </a:cubicBezTo>
                  <a:cubicBezTo>
                    <a:pt x="1574" y="3"/>
                    <a:pt x="1574" y="3"/>
                    <a:pt x="1574" y="3"/>
                  </a:cubicBezTo>
                  <a:cubicBezTo>
                    <a:pt x="1576" y="3"/>
                    <a:pt x="1578" y="5"/>
                    <a:pt x="1578" y="7"/>
                  </a:cubicBezTo>
                  <a:cubicBezTo>
                    <a:pt x="1578" y="269"/>
                    <a:pt x="1578" y="269"/>
                    <a:pt x="1578" y="269"/>
                  </a:cubicBezTo>
                  <a:cubicBezTo>
                    <a:pt x="1578" y="271"/>
                    <a:pt x="1576" y="273"/>
                    <a:pt x="1574" y="273"/>
                  </a:cubicBezTo>
                  <a:close/>
                </a:path>
              </a:pathLst>
            </a:custGeom>
            <a:solidFill>
              <a:srgbClr val="F6D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ḷîḍé">
              <a:extLst>
                <a:ext uri="{FF2B5EF4-FFF2-40B4-BE49-F238E27FC236}">
                  <a16:creationId xmlns:a16="http://schemas.microsoft.com/office/drawing/2014/main" id="{543C1831-5C53-4AD2-B1D2-5984D10076C4}"/>
                </a:ext>
              </a:extLst>
            </p:cNvPr>
            <p:cNvSpPr/>
            <p:nvPr/>
          </p:nvSpPr>
          <p:spPr bwMode="auto">
            <a:xfrm>
              <a:off x="5232400" y="5130800"/>
              <a:ext cx="211138" cy="346075"/>
            </a:xfrm>
            <a:prstGeom prst="rect">
              <a:avLst/>
            </a:prstGeom>
            <a:solidFill>
              <a:srgbClr val="6F6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ïšḷiḑê">
              <a:extLst>
                <a:ext uri="{FF2B5EF4-FFF2-40B4-BE49-F238E27FC236}">
                  <a16:creationId xmlns:a16="http://schemas.microsoft.com/office/drawing/2014/main" id="{8E3055D4-68DF-4A0B-A3D9-521788F1F148}"/>
                </a:ext>
              </a:extLst>
            </p:cNvPr>
            <p:cNvSpPr/>
            <p:nvPr/>
          </p:nvSpPr>
          <p:spPr bwMode="auto">
            <a:xfrm>
              <a:off x="5492750" y="5130800"/>
              <a:ext cx="47625" cy="346075"/>
            </a:xfrm>
            <a:custGeom>
              <a:avLst/>
              <a:gdLst>
                <a:gd name="T0" fmla="*/ 29 w 30"/>
                <a:gd name="T1" fmla="*/ 218 h 218"/>
                <a:gd name="T2" fmla="*/ 0 w 30"/>
                <a:gd name="T3" fmla="*/ 218 h 218"/>
                <a:gd name="T4" fmla="*/ 0 w 30"/>
                <a:gd name="T5" fmla="*/ 0 h 218"/>
                <a:gd name="T6" fmla="*/ 30 w 30"/>
                <a:gd name="T7" fmla="*/ 0 h 218"/>
                <a:gd name="T8" fmla="*/ 29 w 30"/>
                <a:gd name="T9" fmla="*/ 218 h 218"/>
              </a:gdLst>
              <a:ahLst/>
              <a:cxnLst>
                <a:cxn ang="0">
                  <a:pos x="T0" y="T1"/>
                </a:cxn>
                <a:cxn ang="0">
                  <a:pos x="T2" y="T3"/>
                </a:cxn>
                <a:cxn ang="0">
                  <a:pos x="T4" y="T5"/>
                </a:cxn>
                <a:cxn ang="0">
                  <a:pos x="T6" y="T7"/>
                </a:cxn>
                <a:cxn ang="0">
                  <a:pos x="T8" y="T9"/>
                </a:cxn>
              </a:cxnLst>
              <a:rect l="0" t="0" r="r" b="b"/>
              <a:pathLst>
                <a:path w="30" h="218">
                  <a:moveTo>
                    <a:pt x="29" y="218"/>
                  </a:moveTo>
                  <a:lnTo>
                    <a:pt x="0" y="218"/>
                  </a:lnTo>
                  <a:lnTo>
                    <a:pt x="0" y="0"/>
                  </a:lnTo>
                  <a:lnTo>
                    <a:pt x="30" y="0"/>
                  </a:lnTo>
                  <a:lnTo>
                    <a:pt x="29" y="218"/>
                  </a:lnTo>
                  <a:close/>
                </a:path>
              </a:pathLst>
            </a:custGeom>
            <a:solidFill>
              <a:srgbClr val="6F61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śḻíďè">
              <a:extLst>
                <a:ext uri="{FF2B5EF4-FFF2-40B4-BE49-F238E27FC236}">
                  <a16:creationId xmlns:a16="http://schemas.microsoft.com/office/drawing/2014/main" id="{DE7797E5-03C4-49C4-823F-0D85B2A3B7BD}"/>
                </a:ext>
              </a:extLst>
            </p:cNvPr>
            <p:cNvSpPr/>
            <p:nvPr/>
          </p:nvSpPr>
          <p:spPr bwMode="auto">
            <a:xfrm>
              <a:off x="5597525" y="5243513"/>
              <a:ext cx="120650" cy="122238"/>
            </a:xfrm>
            <a:custGeom>
              <a:avLst/>
              <a:gdLst>
                <a:gd name="T0" fmla="*/ 94 w 94"/>
                <a:gd name="T1" fmla="*/ 48 h 95"/>
                <a:gd name="T2" fmla="*/ 47 w 94"/>
                <a:gd name="T3" fmla="*/ 95 h 95"/>
                <a:gd name="T4" fmla="*/ 0 w 94"/>
                <a:gd name="T5" fmla="*/ 47 h 95"/>
                <a:gd name="T6" fmla="*/ 47 w 94"/>
                <a:gd name="T7" fmla="*/ 0 h 95"/>
                <a:gd name="T8" fmla="*/ 94 w 94"/>
                <a:gd name="T9" fmla="*/ 48 h 95"/>
              </a:gdLst>
              <a:ahLst/>
              <a:cxnLst>
                <a:cxn ang="0">
                  <a:pos x="T0" y="T1"/>
                </a:cxn>
                <a:cxn ang="0">
                  <a:pos x="T2" y="T3"/>
                </a:cxn>
                <a:cxn ang="0">
                  <a:pos x="T4" y="T5"/>
                </a:cxn>
                <a:cxn ang="0">
                  <a:pos x="T6" y="T7"/>
                </a:cxn>
                <a:cxn ang="0">
                  <a:pos x="T8" y="T9"/>
                </a:cxn>
              </a:cxnLst>
              <a:rect l="0" t="0" r="r" b="b"/>
              <a:pathLst>
                <a:path w="94" h="95">
                  <a:moveTo>
                    <a:pt x="94" y="48"/>
                  </a:moveTo>
                  <a:cubicBezTo>
                    <a:pt x="94" y="74"/>
                    <a:pt x="73" y="95"/>
                    <a:pt x="47" y="95"/>
                  </a:cubicBezTo>
                  <a:cubicBezTo>
                    <a:pt x="21" y="95"/>
                    <a:pt x="0" y="74"/>
                    <a:pt x="0" y="47"/>
                  </a:cubicBezTo>
                  <a:cubicBezTo>
                    <a:pt x="0" y="21"/>
                    <a:pt x="21" y="0"/>
                    <a:pt x="47" y="0"/>
                  </a:cubicBezTo>
                  <a:cubicBezTo>
                    <a:pt x="73" y="0"/>
                    <a:pt x="94" y="21"/>
                    <a:pt x="94" y="48"/>
                  </a:cubicBezTo>
                  <a:close/>
                </a:path>
              </a:pathLst>
            </a:custGeom>
            <a:solidFill>
              <a:srgbClr val="6F61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ṡḷïḍe">
              <a:extLst>
                <a:ext uri="{FF2B5EF4-FFF2-40B4-BE49-F238E27FC236}">
                  <a16:creationId xmlns:a16="http://schemas.microsoft.com/office/drawing/2014/main" id="{F811F970-0E4F-46D6-9755-E4393C7998CB}"/>
                </a:ext>
              </a:extLst>
            </p:cNvPr>
            <p:cNvSpPr/>
            <p:nvPr/>
          </p:nvSpPr>
          <p:spPr bwMode="auto">
            <a:xfrm>
              <a:off x="5100638" y="4856163"/>
              <a:ext cx="2025650" cy="282575"/>
            </a:xfrm>
            <a:custGeom>
              <a:avLst/>
              <a:gdLst>
                <a:gd name="T0" fmla="*/ 1573 w 1577"/>
                <a:gd name="T1" fmla="*/ 221 h 221"/>
                <a:gd name="T2" fmla="*/ 3 w 1577"/>
                <a:gd name="T3" fmla="*/ 218 h 221"/>
                <a:gd name="T4" fmla="*/ 0 w 1577"/>
                <a:gd name="T5" fmla="*/ 214 h 221"/>
                <a:gd name="T6" fmla="*/ 0 w 1577"/>
                <a:gd name="T7" fmla="*/ 4 h 221"/>
                <a:gd name="T8" fmla="*/ 4 w 1577"/>
                <a:gd name="T9" fmla="*/ 0 h 221"/>
                <a:gd name="T10" fmla="*/ 1574 w 1577"/>
                <a:gd name="T11" fmla="*/ 4 h 221"/>
                <a:gd name="T12" fmla="*/ 1577 w 1577"/>
                <a:gd name="T13" fmla="*/ 8 h 221"/>
                <a:gd name="T14" fmla="*/ 1577 w 1577"/>
                <a:gd name="T15" fmla="*/ 218 h 221"/>
                <a:gd name="T16" fmla="*/ 1573 w 1577"/>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7" h="221">
                  <a:moveTo>
                    <a:pt x="1573" y="221"/>
                  </a:moveTo>
                  <a:cubicBezTo>
                    <a:pt x="3" y="218"/>
                    <a:pt x="3" y="218"/>
                    <a:pt x="3" y="218"/>
                  </a:cubicBezTo>
                  <a:cubicBezTo>
                    <a:pt x="1" y="218"/>
                    <a:pt x="0" y="216"/>
                    <a:pt x="0" y="214"/>
                  </a:cubicBezTo>
                  <a:cubicBezTo>
                    <a:pt x="0" y="4"/>
                    <a:pt x="0" y="4"/>
                    <a:pt x="0" y="4"/>
                  </a:cubicBezTo>
                  <a:cubicBezTo>
                    <a:pt x="0" y="2"/>
                    <a:pt x="2" y="0"/>
                    <a:pt x="4" y="0"/>
                  </a:cubicBezTo>
                  <a:cubicBezTo>
                    <a:pt x="1574" y="4"/>
                    <a:pt x="1574" y="4"/>
                    <a:pt x="1574" y="4"/>
                  </a:cubicBezTo>
                  <a:cubicBezTo>
                    <a:pt x="1576" y="4"/>
                    <a:pt x="1577" y="6"/>
                    <a:pt x="1577" y="8"/>
                  </a:cubicBezTo>
                  <a:cubicBezTo>
                    <a:pt x="1577" y="218"/>
                    <a:pt x="1577" y="218"/>
                    <a:pt x="1577" y="218"/>
                  </a:cubicBezTo>
                  <a:cubicBezTo>
                    <a:pt x="1577" y="220"/>
                    <a:pt x="1575" y="221"/>
                    <a:pt x="1573" y="221"/>
                  </a:cubicBezTo>
                  <a:close/>
                </a:path>
              </a:pathLst>
            </a:custGeom>
            <a:solidFill>
              <a:srgbClr val="B0A7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sliḑé">
              <a:extLst>
                <a:ext uri="{FF2B5EF4-FFF2-40B4-BE49-F238E27FC236}">
                  <a16:creationId xmlns:a16="http://schemas.microsoft.com/office/drawing/2014/main" id="{82316C98-1F9F-4210-B900-6A9F758422A0}"/>
                </a:ext>
              </a:extLst>
            </p:cNvPr>
            <p:cNvSpPr/>
            <p:nvPr/>
          </p:nvSpPr>
          <p:spPr bwMode="auto">
            <a:xfrm>
              <a:off x="5357813" y="4935538"/>
              <a:ext cx="63500" cy="120650"/>
            </a:xfrm>
            <a:custGeom>
              <a:avLst/>
              <a:gdLst>
                <a:gd name="T0" fmla="*/ 1 w 40"/>
                <a:gd name="T1" fmla="*/ 0 h 76"/>
                <a:gd name="T2" fmla="*/ 0 w 40"/>
                <a:gd name="T3" fmla="*/ 76 h 76"/>
                <a:gd name="T4" fmla="*/ 40 w 40"/>
                <a:gd name="T5" fmla="*/ 42 h 76"/>
                <a:gd name="T6" fmla="*/ 1 w 40"/>
                <a:gd name="T7" fmla="*/ 0 h 76"/>
              </a:gdLst>
              <a:ahLst/>
              <a:cxnLst>
                <a:cxn ang="0">
                  <a:pos x="T0" y="T1"/>
                </a:cxn>
                <a:cxn ang="0">
                  <a:pos x="T2" y="T3"/>
                </a:cxn>
                <a:cxn ang="0">
                  <a:pos x="T4" y="T5"/>
                </a:cxn>
                <a:cxn ang="0">
                  <a:pos x="T6" y="T7"/>
                </a:cxn>
              </a:cxnLst>
              <a:rect l="0" t="0" r="r" b="b"/>
              <a:pathLst>
                <a:path w="40" h="76">
                  <a:moveTo>
                    <a:pt x="1" y="0"/>
                  </a:moveTo>
                  <a:lnTo>
                    <a:pt x="0" y="76"/>
                  </a:lnTo>
                  <a:lnTo>
                    <a:pt x="40" y="42"/>
                  </a:lnTo>
                  <a:lnTo>
                    <a:pt x="1" y="0"/>
                  </a:lnTo>
                  <a:close/>
                </a:path>
              </a:pathLst>
            </a:custGeom>
            <a:solidFill>
              <a:srgbClr val="EFE4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ṥļiḋè">
              <a:extLst>
                <a:ext uri="{FF2B5EF4-FFF2-40B4-BE49-F238E27FC236}">
                  <a16:creationId xmlns:a16="http://schemas.microsoft.com/office/drawing/2014/main" id="{D4C20D92-DF0F-41D0-94A6-9A4293E4A23C}"/>
                </a:ext>
              </a:extLst>
            </p:cNvPr>
            <p:cNvSpPr/>
            <p:nvPr/>
          </p:nvSpPr>
          <p:spPr bwMode="auto">
            <a:xfrm>
              <a:off x="5438775" y="4946650"/>
              <a:ext cx="52388" cy="96838"/>
            </a:xfrm>
            <a:custGeom>
              <a:avLst/>
              <a:gdLst>
                <a:gd name="T0" fmla="*/ 1 w 33"/>
                <a:gd name="T1" fmla="*/ 0 h 61"/>
                <a:gd name="T2" fmla="*/ 0 w 33"/>
                <a:gd name="T3" fmla="*/ 61 h 61"/>
                <a:gd name="T4" fmla="*/ 33 w 33"/>
                <a:gd name="T5" fmla="*/ 35 h 61"/>
                <a:gd name="T6" fmla="*/ 1 w 33"/>
                <a:gd name="T7" fmla="*/ 0 h 61"/>
              </a:gdLst>
              <a:ahLst/>
              <a:cxnLst>
                <a:cxn ang="0">
                  <a:pos x="T0" y="T1"/>
                </a:cxn>
                <a:cxn ang="0">
                  <a:pos x="T2" y="T3"/>
                </a:cxn>
                <a:cxn ang="0">
                  <a:pos x="T4" y="T5"/>
                </a:cxn>
                <a:cxn ang="0">
                  <a:pos x="T6" y="T7"/>
                </a:cxn>
              </a:cxnLst>
              <a:rect l="0" t="0" r="r" b="b"/>
              <a:pathLst>
                <a:path w="33" h="61">
                  <a:moveTo>
                    <a:pt x="1" y="0"/>
                  </a:moveTo>
                  <a:lnTo>
                    <a:pt x="0" y="61"/>
                  </a:lnTo>
                  <a:lnTo>
                    <a:pt x="33" y="35"/>
                  </a:lnTo>
                  <a:lnTo>
                    <a:pt x="1" y="0"/>
                  </a:lnTo>
                  <a:close/>
                </a:path>
              </a:pathLst>
            </a:custGeom>
            <a:solidFill>
              <a:srgbClr val="EFE4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ṣḻîḍe">
              <a:extLst>
                <a:ext uri="{FF2B5EF4-FFF2-40B4-BE49-F238E27FC236}">
                  <a16:creationId xmlns:a16="http://schemas.microsoft.com/office/drawing/2014/main" id="{14C2A8CB-AF6B-4951-BE48-00730D153B6B}"/>
                </a:ext>
              </a:extLst>
            </p:cNvPr>
            <p:cNvSpPr/>
            <p:nvPr/>
          </p:nvSpPr>
          <p:spPr bwMode="auto">
            <a:xfrm>
              <a:off x="5210175" y="4856163"/>
              <a:ext cx="9525" cy="279400"/>
            </a:xfrm>
            <a:prstGeom prst="rect">
              <a:avLst/>
            </a:prstGeom>
            <a:solidFill>
              <a:srgbClr val="EFE4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íṧ1ïḋe">
              <a:extLst>
                <a:ext uri="{FF2B5EF4-FFF2-40B4-BE49-F238E27FC236}">
                  <a16:creationId xmlns:a16="http://schemas.microsoft.com/office/drawing/2014/main" id="{626CC2EB-B5BB-49FF-ADBA-8EE341E75700}"/>
                </a:ext>
              </a:extLst>
            </p:cNvPr>
            <p:cNvSpPr/>
            <p:nvPr/>
          </p:nvSpPr>
          <p:spPr bwMode="auto">
            <a:xfrm>
              <a:off x="5253038" y="4856163"/>
              <a:ext cx="9525" cy="279400"/>
            </a:xfrm>
            <a:prstGeom prst="rect">
              <a:avLst/>
            </a:prstGeom>
            <a:solidFill>
              <a:srgbClr val="EFE4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íṡļíḑè">
              <a:extLst>
                <a:ext uri="{FF2B5EF4-FFF2-40B4-BE49-F238E27FC236}">
                  <a16:creationId xmlns:a16="http://schemas.microsoft.com/office/drawing/2014/main" id="{6BEBFF1D-4492-4774-A1C7-B95650FE40E3}"/>
                </a:ext>
              </a:extLst>
            </p:cNvPr>
            <p:cNvSpPr/>
            <p:nvPr/>
          </p:nvSpPr>
          <p:spPr bwMode="auto">
            <a:xfrm>
              <a:off x="5741988" y="1379538"/>
              <a:ext cx="155575" cy="469900"/>
            </a:xfrm>
            <a:custGeom>
              <a:avLst/>
              <a:gdLst>
                <a:gd name="T0" fmla="*/ 121 w 121"/>
                <a:gd name="T1" fmla="*/ 335 h 367"/>
                <a:gd name="T2" fmla="*/ 7 w 121"/>
                <a:gd name="T3" fmla="*/ 367 h 367"/>
                <a:gd name="T4" fmla="*/ 10 w 121"/>
                <a:gd name="T5" fmla="*/ 340 h 367"/>
                <a:gd name="T6" fmla="*/ 0 w 121"/>
                <a:gd name="T7" fmla="*/ 83 h 367"/>
                <a:gd name="T8" fmla="*/ 5 w 121"/>
                <a:gd name="T9" fmla="*/ 79 h 367"/>
                <a:gd name="T10" fmla="*/ 114 w 121"/>
                <a:gd name="T11" fmla="*/ 0 h 367"/>
                <a:gd name="T12" fmla="*/ 121 w 121"/>
                <a:gd name="T13" fmla="*/ 335 h 367"/>
              </a:gdLst>
              <a:ahLst/>
              <a:cxnLst>
                <a:cxn ang="0">
                  <a:pos x="T0" y="T1"/>
                </a:cxn>
                <a:cxn ang="0">
                  <a:pos x="T2" y="T3"/>
                </a:cxn>
                <a:cxn ang="0">
                  <a:pos x="T4" y="T5"/>
                </a:cxn>
                <a:cxn ang="0">
                  <a:pos x="T6" y="T7"/>
                </a:cxn>
                <a:cxn ang="0">
                  <a:pos x="T8" y="T9"/>
                </a:cxn>
                <a:cxn ang="0">
                  <a:pos x="T10" y="T11"/>
                </a:cxn>
                <a:cxn ang="0">
                  <a:pos x="T12" y="T13"/>
                </a:cxn>
              </a:cxnLst>
              <a:rect l="0" t="0" r="r" b="b"/>
              <a:pathLst>
                <a:path w="121" h="367">
                  <a:moveTo>
                    <a:pt x="121" y="335"/>
                  </a:moveTo>
                  <a:cubicBezTo>
                    <a:pt x="7" y="367"/>
                    <a:pt x="7" y="367"/>
                    <a:pt x="7" y="367"/>
                  </a:cubicBezTo>
                  <a:cubicBezTo>
                    <a:pt x="10" y="340"/>
                    <a:pt x="10" y="340"/>
                    <a:pt x="10" y="340"/>
                  </a:cubicBezTo>
                  <a:cubicBezTo>
                    <a:pt x="22" y="260"/>
                    <a:pt x="16" y="162"/>
                    <a:pt x="0" y="83"/>
                  </a:cubicBezTo>
                  <a:cubicBezTo>
                    <a:pt x="5" y="79"/>
                    <a:pt x="5" y="79"/>
                    <a:pt x="5" y="79"/>
                  </a:cubicBezTo>
                  <a:cubicBezTo>
                    <a:pt x="114" y="0"/>
                    <a:pt x="114" y="0"/>
                    <a:pt x="114" y="0"/>
                  </a:cubicBezTo>
                  <a:lnTo>
                    <a:pt x="121" y="335"/>
                  </a:lnTo>
                  <a:close/>
                </a:path>
              </a:pathLst>
            </a:custGeom>
            <a:solidFill>
              <a:srgbClr val="ECE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ŝḷîḑè">
              <a:extLst>
                <a:ext uri="{FF2B5EF4-FFF2-40B4-BE49-F238E27FC236}">
                  <a16:creationId xmlns:a16="http://schemas.microsoft.com/office/drawing/2014/main" id="{0313687C-E09A-444D-9267-83F138E1FFBC}"/>
                </a:ext>
              </a:extLst>
            </p:cNvPr>
            <p:cNvSpPr/>
            <p:nvPr/>
          </p:nvSpPr>
          <p:spPr bwMode="auto">
            <a:xfrm>
              <a:off x="5746750" y="1789113"/>
              <a:ext cx="969963" cy="98425"/>
            </a:xfrm>
            <a:custGeom>
              <a:avLst/>
              <a:gdLst>
                <a:gd name="T0" fmla="*/ 611 w 611"/>
                <a:gd name="T1" fmla="*/ 22 h 62"/>
                <a:gd name="T2" fmla="*/ 88 w 611"/>
                <a:gd name="T3" fmla="*/ 0 h 62"/>
                <a:gd name="T4" fmla="*/ 0 w 611"/>
                <a:gd name="T5" fmla="*/ 37 h 62"/>
                <a:gd name="T6" fmla="*/ 566 w 611"/>
                <a:gd name="T7" fmla="*/ 62 h 62"/>
                <a:gd name="T8" fmla="*/ 611 w 611"/>
                <a:gd name="T9" fmla="*/ 22 h 62"/>
              </a:gdLst>
              <a:ahLst/>
              <a:cxnLst>
                <a:cxn ang="0">
                  <a:pos x="T0" y="T1"/>
                </a:cxn>
                <a:cxn ang="0">
                  <a:pos x="T2" y="T3"/>
                </a:cxn>
                <a:cxn ang="0">
                  <a:pos x="T4" y="T5"/>
                </a:cxn>
                <a:cxn ang="0">
                  <a:pos x="T6" y="T7"/>
                </a:cxn>
                <a:cxn ang="0">
                  <a:pos x="T8" y="T9"/>
                </a:cxn>
              </a:cxnLst>
              <a:rect l="0" t="0" r="r" b="b"/>
              <a:pathLst>
                <a:path w="611" h="62">
                  <a:moveTo>
                    <a:pt x="611" y="22"/>
                  </a:moveTo>
                  <a:lnTo>
                    <a:pt x="88" y="0"/>
                  </a:lnTo>
                  <a:lnTo>
                    <a:pt x="0" y="37"/>
                  </a:lnTo>
                  <a:lnTo>
                    <a:pt x="566" y="62"/>
                  </a:lnTo>
                  <a:lnTo>
                    <a:pt x="611" y="22"/>
                  </a:lnTo>
                  <a:close/>
                </a:path>
              </a:pathLst>
            </a:custGeom>
            <a:solidFill>
              <a:srgbClr val="9EB7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ṣliḓe">
              <a:extLst>
                <a:ext uri="{FF2B5EF4-FFF2-40B4-BE49-F238E27FC236}">
                  <a16:creationId xmlns:a16="http://schemas.microsoft.com/office/drawing/2014/main" id="{0E4C199C-79F9-42B1-AA52-A1D042F438E0}"/>
                </a:ext>
              </a:extLst>
            </p:cNvPr>
            <p:cNvSpPr/>
            <p:nvPr/>
          </p:nvSpPr>
          <p:spPr bwMode="auto">
            <a:xfrm>
              <a:off x="5741988" y="1778000"/>
              <a:ext cx="147638" cy="73025"/>
            </a:xfrm>
            <a:custGeom>
              <a:avLst/>
              <a:gdLst>
                <a:gd name="T0" fmla="*/ 3 w 115"/>
                <a:gd name="T1" fmla="*/ 47 h 57"/>
                <a:gd name="T2" fmla="*/ 59 w 115"/>
                <a:gd name="T3" fmla="*/ 24 h 57"/>
                <a:gd name="T4" fmla="*/ 111 w 115"/>
                <a:gd name="T5" fmla="*/ 1 h 57"/>
                <a:gd name="T6" fmla="*/ 113 w 115"/>
                <a:gd name="T7" fmla="*/ 10 h 57"/>
                <a:gd name="T8" fmla="*/ 56 w 115"/>
                <a:gd name="T9" fmla="*/ 35 h 57"/>
                <a:gd name="T10" fmla="*/ 3 w 115"/>
                <a:gd name="T11" fmla="*/ 56 h 57"/>
                <a:gd name="T12" fmla="*/ 3 w 115"/>
                <a:gd name="T13" fmla="*/ 47 h 57"/>
              </a:gdLst>
              <a:ahLst/>
              <a:cxnLst>
                <a:cxn ang="0">
                  <a:pos x="T0" y="T1"/>
                </a:cxn>
                <a:cxn ang="0">
                  <a:pos x="T2" y="T3"/>
                </a:cxn>
                <a:cxn ang="0">
                  <a:pos x="T4" y="T5"/>
                </a:cxn>
                <a:cxn ang="0">
                  <a:pos x="T6" y="T7"/>
                </a:cxn>
                <a:cxn ang="0">
                  <a:pos x="T8" y="T9"/>
                </a:cxn>
                <a:cxn ang="0">
                  <a:pos x="T10" y="T11"/>
                </a:cxn>
                <a:cxn ang="0">
                  <a:pos x="T12" y="T13"/>
                </a:cxn>
              </a:cxnLst>
              <a:rect l="0" t="0" r="r" b="b"/>
              <a:pathLst>
                <a:path w="115" h="57">
                  <a:moveTo>
                    <a:pt x="3" y="47"/>
                  </a:moveTo>
                  <a:cubicBezTo>
                    <a:pt x="22" y="44"/>
                    <a:pt x="41" y="33"/>
                    <a:pt x="59" y="24"/>
                  </a:cubicBezTo>
                  <a:cubicBezTo>
                    <a:pt x="77" y="17"/>
                    <a:pt x="94" y="9"/>
                    <a:pt x="111" y="1"/>
                  </a:cubicBezTo>
                  <a:cubicBezTo>
                    <a:pt x="114" y="0"/>
                    <a:pt x="115" y="9"/>
                    <a:pt x="113" y="10"/>
                  </a:cubicBezTo>
                  <a:cubicBezTo>
                    <a:pt x="94" y="18"/>
                    <a:pt x="75" y="27"/>
                    <a:pt x="56" y="35"/>
                  </a:cubicBezTo>
                  <a:cubicBezTo>
                    <a:pt x="39" y="43"/>
                    <a:pt x="21" y="53"/>
                    <a:pt x="3" y="56"/>
                  </a:cubicBezTo>
                  <a:cubicBezTo>
                    <a:pt x="0" y="57"/>
                    <a:pt x="0" y="48"/>
                    <a:pt x="3" y="47"/>
                  </a:cubicBezTo>
                  <a:close/>
                </a:path>
              </a:pathLst>
            </a:custGeom>
            <a:solidFill>
              <a:srgbClr val="B1C1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ṧ1ídè">
              <a:extLst>
                <a:ext uri="{FF2B5EF4-FFF2-40B4-BE49-F238E27FC236}">
                  <a16:creationId xmlns:a16="http://schemas.microsoft.com/office/drawing/2014/main" id="{E48A1304-D112-4259-A284-50FE74F435DE}"/>
                </a:ext>
              </a:extLst>
            </p:cNvPr>
            <p:cNvSpPr/>
            <p:nvPr/>
          </p:nvSpPr>
          <p:spPr bwMode="auto">
            <a:xfrm>
              <a:off x="5729288" y="1374775"/>
              <a:ext cx="161925" cy="127000"/>
            </a:xfrm>
            <a:custGeom>
              <a:avLst/>
              <a:gdLst>
                <a:gd name="T0" fmla="*/ 123 w 127"/>
                <a:gd name="T1" fmla="*/ 16 h 99"/>
                <a:gd name="T2" fmla="*/ 7 w 127"/>
                <a:gd name="T3" fmla="*/ 96 h 99"/>
                <a:gd name="T4" fmla="*/ 4 w 127"/>
                <a:gd name="T5" fmla="*/ 84 h 99"/>
                <a:gd name="T6" fmla="*/ 121 w 127"/>
                <a:gd name="T7" fmla="*/ 2 h 99"/>
                <a:gd name="T8" fmla="*/ 123 w 127"/>
                <a:gd name="T9" fmla="*/ 16 h 99"/>
              </a:gdLst>
              <a:ahLst/>
              <a:cxnLst>
                <a:cxn ang="0">
                  <a:pos x="T0" y="T1"/>
                </a:cxn>
                <a:cxn ang="0">
                  <a:pos x="T2" y="T3"/>
                </a:cxn>
                <a:cxn ang="0">
                  <a:pos x="T4" y="T5"/>
                </a:cxn>
                <a:cxn ang="0">
                  <a:pos x="T6" y="T7"/>
                </a:cxn>
                <a:cxn ang="0">
                  <a:pos x="T8" y="T9"/>
                </a:cxn>
              </a:cxnLst>
              <a:rect l="0" t="0" r="r" b="b"/>
              <a:pathLst>
                <a:path w="127" h="99">
                  <a:moveTo>
                    <a:pt x="123" y="16"/>
                  </a:moveTo>
                  <a:cubicBezTo>
                    <a:pt x="84" y="37"/>
                    <a:pt x="45" y="64"/>
                    <a:pt x="7" y="96"/>
                  </a:cubicBezTo>
                  <a:cubicBezTo>
                    <a:pt x="3" y="99"/>
                    <a:pt x="0" y="87"/>
                    <a:pt x="4" y="84"/>
                  </a:cubicBezTo>
                  <a:cubicBezTo>
                    <a:pt x="42" y="51"/>
                    <a:pt x="81" y="24"/>
                    <a:pt x="121" y="2"/>
                  </a:cubicBezTo>
                  <a:cubicBezTo>
                    <a:pt x="125" y="0"/>
                    <a:pt x="127" y="14"/>
                    <a:pt x="123" y="16"/>
                  </a:cubicBezTo>
                  <a:close/>
                </a:path>
              </a:pathLst>
            </a:custGeom>
            <a:solidFill>
              <a:srgbClr val="B1C1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śḻîḍé">
              <a:extLst>
                <a:ext uri="{FF2B5EF4-FFF2-40B4-BE49-F238E27FC236}">
                  <a16:creationId xmlns:a16="http://schemas.microsoft.com/office/drawing/2014/main" id="{66133C53-9D8A-4BDA-8FD1-BDFB3739E8D4}"/>
                </a:ext>
              </a:extLst>
            </p:cNvPr>
            <p:cNvSpPr/>
            <p:nvPr/>
          </p:nvSpPr>
          <p:spPr bwMode="auto">
            <a:xfrm>
              <a:off x="5881688" y="1377950"/>
              <a:ext cx="854075" cy="446088"/>
            </a:xfrm>
            <a:custGeom>
              <a:avLst/>
              <a:gdLst>
                <a:gd name="T0" fmla="*/ 650 w 665"/>
                <a:gd name="T1" fmla="*/ 31 h 348"/>
                <a:gd name="T2" fmla="*/ 0 w 665"/>
                <a:gd name="T3" fmla="*/ 0 h 348"/>
                <a:gd name="T4" fmla="*/ 3 w 665"/>
                <a:gd name="T5" fmla="*/ 73 h 348"/>
                <a:gd name="T6" fmla="*/ 6 w 665"/>
                <a:gd name="T7" fmla="*/ 248 h 348"/>
                <a:gd name="T8" fmla="*/ 4 w 665"/>
                <a:gd name="T9" fmla="*/ 321 h 348"/>
                <a:gd name="T10" fmla="*/ 650 w 665"/>
                <a:gd name="T11" fmla="*/ 348 h 348"/>
                <a:gd name="T12" fmla="*/ 651 w 665"/>
                <a:gd name="T13" fmla="*/ 344 h 348"/>
                <a:gd name="T14" fmla="*/ 650 w 665"/>
                <a:gd name="T15" fmla="*/ 31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5" h="348">
                  <a:moveTo>
                    <a:pt x="650" y="31"/>
                  </a:moveTo>
                  <a:cubicBezTo>
                    <a:pt x="0" y="0"/>
                    <a:pt x="0" y="0"/>
                    <a:pt x="0" y="0"/>
                  </a:cubicBezTo>
                  <a:cubicBezTo>
                    <a:pt x="3" y="73"/>
                    <a:pt x="3" y="73"/>
                    <a:pt x="3" y="73"/>
                  </a:cubicBezTo>
                  <a:cubicBezTo>
                    <a:pt x="7" y="131"/>
                    <a:pt x="7" y="190"/>
                    <a:pt x="6" y="248"/>
                  </a:cubicBezTo>
                  <a:cubicBezTo>
                    <a:pt x="4" y="321"/>
                    <a:pt x="4" y="321"/>
                    <a:pt x="4" y="321"/>
                  </a:cubicBezTo>
                  <a:cubicBezTo>
                    <a:pt x="650" y="348"/>
                    <a:pt x="650" y="348"/>
                    <a:pt x="650" y="348"/>
                  </a:cubicBezTo>
                  <a:cubicBezTo>
                    <a:pt x="651" y="344"/>
                    <a:pt x="651" y="344"/>
                    <a:pt x="651" y="344"/>
                  </a:cubicBezTo>
                  <a:cubicBezTo>
                    <a:pt x="665" y="243"/>
                    <a:pt x="665" y="134"/>
                    <a:pt x="650" y="31"/>
                  </a:cubicBezTo>
                </a:path>
              </a:pathLst>
            </a:custGeom>
            <a:solidFill>
              <a:srgbClr val="9FC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ṩḻiḓe">
              <a:extLst>
                <a:ext uri="{FF2B5EF4-FFF2-40B4-BE49-F238E27FC236}">
                  <a16:creationId xmlns:a16="http://schemas.microsoft.com/office/drawing/2014/main" id="{B4BDFF32-9BA7-4CE9-AA25-4DBC75602439}"/>
                </a:ext>
              </a:extLst>
            </p:cNvPr>
            <p:cNvSpPr/>
            <p:nvPr/>
          </p:nvSpPr>
          <p:spPr bwMode="auto">
            <a:xfrm>
              <a:off x="5980113" y="1381125"/>
              <a:ext cx="41275" cy="404813"/>
            </a:xfrm>
            <a:custGeom>
              <a:avLst/>
              <a:gdLst>
                <a:gd name="T0" fmla="*/ 20 w 32"/>
                <a:gd name="T1" fmla="*/ 9 h 315"/>
                <a:gd name="T2" fmla="*/ 6 w 32"/>
                <a:gd name="T3" fmla="*/ 10 h 315"/>
                <a:gd name="T4" fmla="*/ 2 w 32"/>
                <a:gd name="T5" fmla="*/ 302 h 315"/>
                <a:gd name="T6" fmla="*/ 16 w 32"/>
                <a:gd name="T7" fmla="*/ 305 h 315"/>
                <a:gd name="T8" fmla="*/ 20 w 32"/>
                <a:gd name="T9" fmla="*/ 9 h 315"/>
              </a:gdLst>
              <a:ahLst/>
              <a:cxnLst>
                <a:cxn ang="0">
                  <a:pos x="T0" y="T1"/>
                </a:cxn>
                <a:cxn ang="0">
                  <a:pos x="T2" y="T3"/>
                </a:cxn>
                <a:cxn ang="0">
                  <a:pos x="T4" y="T5"/>
                </a:cxn>
                <a:cxn ang="0">
                  <a:pos x="T6" y="T7"/>
                </a:cxn>
                <a:cxn ang="0">
                  <a:pos x="T8" y="T9"/>
                </a:cxn>
              </a:cxnLst>
              <a:rect l="0" t="0" r="r" b="b"/>
              <a:pathLst>
                <a:path w="32" h="315">
                  <a:moveTo>
                    <a:pt x="20" y="9"/>
                  </a:moveTo>
                  <a:cubicBezTo>
                    <a:pt x="19" y="0"/>
                    <a:pt x="5" y="0"/>
                    <a:pt x="6" y="10"/>
                  </a:cubicBezTo>
                  <a:cubicBezTo>
                    <a:pt x="18" y="107"/>
                    <a:pt x="16" y="205"/>
                    <a:pt x="2" y="302"/>
                  </a:cubicBezTo>
                  <a:cubicBezTo>
                    <a:pt x="0" y="311"/>
                    <a:pt x="14" y="315"/>
                    <a:pt x="16" y="305"/>
                  </a:cubicBezTo>
                  <a:cubicBezTo>
                    <a:pt x="31" y="207"/>
                    <a:pt x="32" y="108"/>
                    <a:pt x="20" y="9"/>
                  </a:cubicBezTo>
                  <a:close/>
                </a:path>
              </a:pathLst>
            </a:custGeom>
            <a:solidFill>
              <a:srgbClr val="5C84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s1íḓé">
              <a:extLst>
                <a:ext uri="{FF2B5EF4-FFF2-40B4-BE49-F238E27FC236}">
                  <a16:creationId xmlns:a16="http://schemas.microsoft.com/office/drawing/2014/main" id="{85405C81-43B1-4A19-9966-BF65C71612A9}"/>
                </a:ext>
              </a:extLst>
            </p:cNvPr>
            <p:cNvSpPr/>
            <p:nvPr/>
          </p:nvSpPr>
          <p:spPr bwMode="auto">
            <a:xfrm>
              <a:off x="6594475" y="1414463"/>
              <a:ext cx="38100" cy="404813"/>
            </a:xfrm>
            <a:custGeom>
              <a:avLst/>
              <a:gdLst>
                <a:gd name="T0" fmla="*/ 17 w 30"/>
                <a:gd name="T1" fmla="*/ 9 h 315"/>
                <a:gd name="T2" fmla="*/ 3 w 30"/>
                <a:gd name="T3" fmla="*/ 10 h 315"/>
                <a:gd name="T4" fmla="*/ 1 w 30"/>
                <a:gd name="T5" fmla="*/ 302 h 315"/>
                <a:gd name="T6" fmla="*/ 15 w 30"/>
                <a:gd name="T7" fmla="*/ 305 h 315"/>
                <a:gd name="T8" fmla="*/ 17 w 30"/>
                <a:gd name="T9" fmla="*/ 9 h 315"/>
              </a:gdLst>
              <a:ahLst/>
              <a:cxnLst>
                <a:cxn ang="0">
                  <a:pos x="T0" y="T1"/>
                </a:cxn>
                <a:cxn ang="0">
                  <a:pos x="T2" y="T3"/>
                </a:cxn>
                <a:cxn ang="0">
                  <a:pos x="T4" y="T5"/>
                </a:cxn>
                <a:cxn ang="0">
                  <a:pos x="T6" y="T7"/>
                </a:cxn>
                <a:cxn ang="0">
                  <a:pos x="T8" y="T9"/>
                </a:cxn>
              </a:cxnLst>
              <a:rect l="0" t="0" r="r" b="b"/>
              <a:pathLst>
                <a:path w="30" h="315">
                  <a:moveTo>
                    <a:pt x="17" y="9"/>
                  </a:moveTo>
                  <a:cubicBezTo>
                    <a:pt x="16" y="0"/>
                    <a:pt x="2" y="0"/>
                    <a:pt x="3" y="10"/>
                  </a:cubicBezTo>
                  <a:cubicBezTo>
                    <a:pt x="15" y="107"/>
                    <a:pt x="15" y="205"/>
                    <a:pt x="1" y="302"/>
                  </a:cubicBezTo>
                  <a:cubicBezTo>
                    <a:pt x="0" y="311"/>
                    <a:pt x="14" y="315"/>
                    <a:pt x="15" y="305"/>
                  </a:cubicBezTo>
                  <a:cubicBezTo>
                    <a:pt x="29" y="207"/>
                    <a:pt x="30" y="108"/>
                    <a:pt x="17" y="9"/>
                  </a:cubicBezTo>
                  <a:close/>
                </a:path>
              </a:pathLst>
            </a:custGeom>
            <a:solidFill>
              <a:srgbClr val="5C84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ṥ1îḋê">
              <a:extLst>
                <a:ext uri="{FF2B5EF4-FFF2-40B4-BE49-F238E27FC236}">
                  <a16:creationId xmlns:a16="http://schemas.microsoft.com/office/drawing/2014/main" id="{45C5EC59-3366-40F9-B114-EE1596FDBC4B}"/>
                </a:ext>
              </a:extLst>
            </p:cNvPr>
            <p:cNvSpPr/>
            <p:nvPr/>
          </p:nvSpPr>
          <p:spPr bwMode="auto">
            <a:xfrm>
              <a:off x="5105400" y="1746250"/>
              <a:ext cx="347663" cy="631825"/>
            </a:xfrm>
            <a:custGeom>
              <a:avLst/>
              <a:gdLst>
                <a:gd name="T0" fmla="*/ 271 w 271"/>
                <a:gd name="T1" fmla="*/ 451 h 493"/>
                <a:gd name="T2" fmla="*/ 16 w 271"/>
                <a:gd name="T3" fmla="*/ 493 h 493"/>
                <a:gd name="T4" fmla="*/ 25 w 271"/>
                <a:gd name="T5" fmla="*/ 457 h 493"/>
                <a:gd name="T6" fmla="*/ 0 w 271"/>
                <a:gd name="T7" fmla="*/ 112 h 493"/>
                <a:gd name="T8" fmla="*/ 11 w 271"/>
                <a:gd name="T9" fmla="*/ 106 h 493"/>
                <a:gd name="T10" fmla="*/ 254 w 271"/>
                <a:gd name="T11" fmla="*/ 0 h 493"/>
                <a:gd name="T12" fmla="*/ 271 w 271"/>
                <a:gd name="T13" fmla="*/ 451 h 493"/>
              </a:gdLst>
              <a:ahLst/>
              <a:cxnLst>
                <a:cxn ang="0">
                  <a:pos x="T0" y="T1"/>
                </a:cxn>
                <a:cxn ang="0">
                  <a:pos x="T2" y="T3"/>
                </a:cxn>
                <a:cxn ang="0">
                  <a:pos x="T4" y="T5"/>
                </a:cxn>
                <a:cxn ang="0">
                  <a:pos x="T6" y="T7"/>
                </a:cxn>
                <a:cxn ang="0">
                  <a:pos x="T8" y="T9"/>
                </a:cxn>
                <a:cxn ang="0">
                  <a:pos x="T10" y="T11"/>
                </a:cxn>
                <a:cxn ang="0">
                  <a:pos x="T12" y="T13"/>
                </a:cxn>
              </a:cxnLst>
              <a:rect l="0" t="0" r="r" b="b"/>
              <a:pathLst>
                <a:path w="271" h="493">
                  <a:moveTo>
                    <a:pt x="271" y="451"/>
                  </a:moveTo>
                  <a:cubicBezTo>
                    <a:pt x="16" y="493"/>
                    <a:pt x="16" y="493"/>
                    <a:pt x="16" y="493"/>
                  </a:cubicBezTo>
                  <a:cubicBezTo>
                    <a:pt x="25" y="457"/>
                    <a:pt x="25" y="457"/>
                    <a:pt x="25" y="457"/>
                  </a:cubicBezTo>
                  <a:cubicBezTo>
                    <a:pt x="50" y="350"/>
                    <a:pt x="37" y="219"/>
                    <a:pt x="0" y="112"/>
                  </a:cubicBezTo>
                  <a:cubicBezTo>
                    <a:pt x="11" y="106"/>
                    <a:pt x="11" y="106"/>
                    <a:pt x="11" y="106"/>
                  </a:cubicBezTo>
                  <a:cubicBezTo>
                    <a:pt x="254" y="0"/>
                    <a:pt x="254" y="0"/>
                    <a:pt x="254" y="0"/>
                  </a:cubicBezTo>
                  <a:lnTo>
                    <a:pt x="271" y="451"/>
                  </a:lnTo>
                  <a:close/>
                </a:path>
              </a:pathLst>
            </a:custGeom>
            <a:solidFill>
              <a:srgbClr val="ECD7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1ïḑè">
              <a:extLst>
                <a:ext uri="{FF2B5EF4-FFF2-40B4-BE49-F238E27FC236}">
                  <a16:creationId xmlns:a16="http://schemas.microsoft.com/office/drawing/2014/main" id="{59CF8489-C6D4-489A-970A-1A1750748EF1}"/>
                </a:ext>
              </a:extLst>
            </p:cNvPr>
            <p:cNvSpPr/>
            <p:nvPr/>
          </p:nvSpPr>
          <p:spPr bwMode="auto">
            <a:xfrm>
              <a:off x="5118100" y="2297113"/>
              <a:ext cx="2155825" cy="133350"/>
            </a:xfrm>
            <a:custGeom>
              <a:avLst/>
              <a:gdLst>
                <a:gd name="T0" fmla="*/ 1358 w 1358"/>
                <a:gd name="T1" fmla="*/ 31 h 84"/>
                <a:gd name="T2" fmla="*/ 195 w 1358"/>
                <a:gd name="T3" fmla="*/ 0 h 84"/>
                <a:gd name="T4" fmla="*/ 0 w 1358"/>
                <a:gd name="T5" fmla="*/ 50 h 84"/>
                <a:gd name="T6" fmla="*/ 1258 w 1358"/>
                <a:gd name="T7" fmla="*/ 84 h 84"/>
                <a:gd name="T8" fmla="*/ 1358 w 1358"/>
                <a:gd name="T9" fmla="*/ 31 h 84"/>
              </a:gdLst>
              <a:ahLst/>
              <a:cxnLst>
                <a:cxn ang="0">
                  <a:pos x="T0" y="T1"/>
                </a:cxn>
                <a:cxn ang="0">
                  <a:pos x="T2" y="T3"/>
                </a:cxn>
                <a:cxn ang="0">
                  <a:pos x="T4" y="T5"/>
                </a:cxn>
                <a:cxn ang="0">
                  <a:pos x="T6" y="T7"/>
                </a:cxn>
                <a:cxn ang="0">
                  <a:pos x="T8" y="T9"/>
                </a:cxn>
              </a:cxnLst>
              <a:rect l="0" t="0" r="r" b="b"/>
              <a:pathLst>
                <a:path w="1358" h="84">
                  <a:moveTo>
                    <a:pt x="1358" y="31"/>
                  </a:moveTo>
                  <a:lnTo>
                    <a:pt x="195" y="0"/>
                  </a:lnTo>
                  <a:lnTo>
                    <a:pt x="0" y="50"/>
                  </a:lnTo>
                  <a:lnTo>
                    <a:pt x="1258" y="84"/>
                  </a:lnTo>
                  <a:lnTo>
                    <a:pt x="1358" y="31"/>
                  </a:lnTo>
                  <a:close/>
                </a:path>
              </a:pathLst>
            </a:custGeom>
            <a:solidFill>
              <a:srgbClr val="B762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šlíḓe">
              <a:extLst>
                <a:ext uri="{FF2B5EF4-FFF2-40B4-BE49-F238E27FC236}">
                  <a16:creationId xmlns:a16="http://schemas.microsoft.com/office/drawing/2014/main" id="{EC06D06C-C34B-4E1B-AB88-09EE199BF7E2}"/>
                </a:ext>
              </a:extLst>
            </p:cNvPr>
            <p:cNvSpPr/>
            <p:nvPr/>
          </p:nvSpPr>
          <p:spPr bwMode="auto">
            <a:xfrm>
              <a:off x="5118100" y="2297113"/>
              <a:ext cx="2155825" cy="133350"/>
            </a:xfrm>
            <a:custGeom>
              <a:avLst/>
              <a:gdLst>
                <a:gd name="T0" fmla="*/ 1358 w 1358"/>
                <a:gd name="T1" fmla="*/ 31 h 84"/>
                <a:gd name="T2" fmla="*/ 195 w 1358"/>
                <a:gd name="T3" fmla="*/ 0 h 84"/>
                <a:gd name="T4" fmla="*/ 0 w 1358"/>
                <a:gd name="T5" fmla="*/ 50 h 84"/>
                <a:gd name="T6" fmla="*/ 1258 w 1358"/>
                <a:gd name="T7" fmla="*/ 84 h 84"/>
                <a:gd name="T8" fmla="*/ 1358 w 1358"/>
                <a:gd name="T9" fmla="*/ 31 h 84"/>
              </a:gdLst>
              <a:ahLst/>
              <a:cxnLst>
                <a:cxn ang="0">
                  <a:pos x="T0" y="T1"/>
                </a:cxn>
                <a:cxn ang="0">
                  <a:pos x="T2" y="T3"/>
                </a:cxn>
                <a:cxn ang="0">
                  <a:pos x="T4" y="T5"/>
                </a:cxn>
                <a:cxn ang="0">
                  <a:pos x="T6" y="T7"/>
                </a:cxn>
                <a:cxn ang="0">
                  <a:pos x="T8" y="T9"/>
                </a:cxn>
              </a:cxnLst>
              <a:rect l="0" t="0" r="r" b="b"/>
              <a:pathLst>
                <a:path w="1358" h="84">
                  <a:moveTo>
                    <a:pt x="1358" y="31"/>
                  </a:moveTo>
                  <a:lnTo>
                    <a:pt x="195" y="0"/>
                  </a:lnTo>
                  <a:lnTo>
                    <a:pt x="0" y="50"/>
                  </a:lnTo>
                  <a:lnTo>
                    <a:pt x="1258" y="84"/>
                  </a:lnTo>
                  <a:lnTo>
                    <a:pt x="1358"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şliḑe">
              <a:extLst>
                <a:ext uri="{FF2B5EF4-FFF2-40B4-BE49-F238E27FC236}">
                  <a16:creationId xmlns:a16="http://schemas.microsoft.com/office/drawing/2014/main" id="{FFC564CF-5EA4-43D3-B9E1-17965F8149FC}"/>
                </a:ext>
              </a:extLst>
            </p:cNvPr>
            <p:cNvSpPr/>
            <p:nvPr/>
          </p:nvSpPr>
          <p:spPr bwMode="auto">
            <a:xfrm>
              <a:off x="5105400" y="2282825"/>
              <a:ext cx="330200" cy="96838"/>
            </a:xfrm>
            <a:custGeom>
              <a:avLst/>
              <a:gdLst>
                <a:gd name="T0" fmla="*/ 7 w 257"/>
                <a:gd name="T1" fmla="*/ 63 h 76"/>
                <a:gd name="T2" fmla="*/ 132 w 257"/>
                <a:gd name="T3" fmla="*/ 33 h 76"/>
                <a:gd name="T4" fmla="*/ 248 w 257"/>
                <a:gd name="T5" fmla="*/ 2 h 76"/>
                <a:gd name="T6" fmla="*/ 251 w 257"/>
                <a:gd name="T7" fmla="*/ 14 h 76"/>
                <a:gd name="T8" fmla="*/ 126 w 257"/>
                <a:gd name="T9" fmla="*/ 47 h 76"/>
                <a:gd name="T10" fmla="*/ 7 w 257"/>
                <a:gd name="T11" fmla="*/ 75 h 76"/>
                <a:gd name="T12" fmla="*/ 7 w 257"/>
                <a:gd name="T13" fmla="*/ 63 h 76"/>
              </a:gdLst>
              <a:ahLst/>
              <a:cxnLst>
                <a:cxn ang="0">
                  <a:pos x="T0" y="T1"/>
                </a:cxn>
                <a:cxn ang="0">
                  <a:pos x="T2" y="T3"/>
                </a:cxn>
                <a:cxn ang="0">
                  <a:pos x="T4" y="T5"/>
                </a:cxn>
                <a:cxn ang="0">
                  <a:pos x="T6" y="T7"/>
                </a:cxn>
                <a:cxn ang="0">
                  <a:pos x="T8" y="T9"/>
                </a:cxn>
                <a:cxn ang="0">
                  <a:pos x="T10" y="T11"/>
                </a:cxn>
                <a:cxn ang="0">
                  <a:pos x="T12" y="T13"/>
                </a:cxn>
              </a:cxnLst>
              <a:rect l="0" t="0" r="r" b="b"/>
              <a:pathLst>
                <a:path w="257" h="76">
                  <a:moveTo>
                    <a:pt x="7" y="63"/>
                  </a:moveTo>
                  <a:cubicBezTo>
                    <a:pt x="49" y="58"/>
                    <a:pt x="91" y="44"/>
                    <a:pt x="132" y="33"/>
                  </a:cubicBezTo>
                  <a:cubicBezTo>
                    <a:pt x="171" y="22"/>
                    <a:pt x="210" y="12"/>
                    <a:pt x="248" y="2"/>
                  </a:cubicBezTo>
                  <a:cubicBezTo>
                    <a:pt x="254" y="0"/>
                    <a:pt x="257" y="12"/>
                    <a:pt x="251" y="14"/>
                  </a:cubicBezTo>
                  <a:cubicBezTo>
                    <a:pt x="209" y="25"/>
                    <a:pt x="168" y="36"/>
                    <a:pt x="126" y="47"/>
                  </a:cubicBezTo>
                  <a:cubicBezTo>
                    <a:pt x="87" y="58"/>
                    <a:pt x="47" y="71"/>
                    <a:pt x="7" y="75"/>
                  </a:cubicBezTo>
                  <a:cubicBezTo>
                    <a:pt x="1" y="76"/>
                    <a:pt x="0" y="64"/>
                    <a:pt x="7" y="63"/>
                  </a:cubicBezTo>
                  <a:close/>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sḻiḋé">
              <a:extLst>
                <a:ext uri="{FF2B5EF4-FFF2-40B4-BE49-F238E27FC236}">
                  <a16:creationId xmlns:a16="http://schemas.microsoft.com/office/drawing/2014/main" id="{4012AE98-9F20-4A62-8123-DD744B1016B2}"/>
                </a:ext>
              </a:extLst>
            </p:cNvPr>
            <p:cNvSpPr/>
            <p:nvPr/>
          </p:nvSpPr>
          <p:spPr bwMode="auto">
            <a:xfrm>
              <a:off x="5078413" y="1741488"/>
              <a:ext cx="361950" cy="169863"/>
            </a:xfrm>
            <a:custGeom>
              <a:avLst/>
              <a:gdLst>
                <a:gd name="T0" fmla="*/ 273 w 282"/>
                <a:gd name="T1" fmla="*/ 21 h 133"/>
                <a:gd name="T2" fmla="*/ 16 w 282"/>
                <a:gd name="T3" fmla="*/ 128 h 133"/>
                <a:gd name="T4" fmla="*/ 8 w 282"/>
                <a:gd name="T5" fmla="*/ 112 h 133"/>
                <a:gd name="T6" fmla="*/ 269 w 282"/>
                <a:gd name="T7" fmla="*/ 3 h 133"/>
                <a:gd name="T8" fmla="*/ 273 w 282"/>
                <a:gd name="T9" fmla="*/ 21 h 133"/>
              </a:gdLst>
              <a:ahLst/>
              <a:cxnLst>
                <a:cxn ang="0">
                  <a:pos x="T0" y="T1"/>
                </a:cxn>
                <a:cxn ang="0">
                  <a:pos x="T2" y="T3"/>
                </a:cxn>
                <a:cxn ang="0">
                  <a:pos x="T4" y="T5"/>
                </a:cxn>
                <a:cxn ang="0">
                  <a:pos x="T6" y="T7"/>
                </a:cxn>
                <a:cxn ang="0">
                  <a:pos x="T8" y="T9"/>
                </a:cxn>
              </a:cxnLst>
              <a:rect l="0" t="0" r="r" b="b"/>
              <a:pathLst>
                <a:path w="282" h="133">
                  <a:moveTo>
                    <a:pt x="273" y="21"/>
                  </a:moveTo>
                  <a:cubicBezTo>
                    <a:pt x="186" y="49"/>
                    <a:pt x="100" y="85"/>
                    <a:pt x="16" y="128"/>
                  </a:cubicBezTo>
                  <a:cubicBezTo>
                    <a:pt x="8" y="133"/>
                    <a:pt x="0" y="116"/>
                    <a:pt x="8" y="112"/>
                  </a:cubicBezTo>
                  <a:cubicBezTo>
                    <a:pt x="93" y="68"/>
                    <a:pt x="180" y="31"/>
                    <a:pt x="269" y="3"/>
                  </a:cubicBezTo>
                  <a:cubicBezTo>
                    <a:pt x="278" y="0"/>
                    <a:pt x="282" y="18"/>
                    <a:pt x="273" y="21"/>
                  </a:cubicBezTo>
                  <a:close/>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š1îďé">
              <a:extLst>
                <a:ext uri="{FF2B5EF4-FFF2-40B4-BE49-F238E27FC236}">
                  <a16:creationId xmlns:a16="http://schemas.microsoft.com/office/drawing/2014/main" id="{C11BC722-BF07-4FF8-BF49-FC045F81B0E3}"/>
                </a:ext>
              </a:extLst>
            </p:cNvPr>
            <p:cNvSpPr/>
            <p:nvPr/>
          </p:nvSpPr>
          <p:spPr bwMode="auto">
            <a:xfrm>
              <a:off x="5416550" y="1746250"/>
              <a:ext cx="1898650" cy="600075"/>
            </a:xfrm>
            <a:custGeom>
              <a:avLst/>
              <a:gdLst>
                <a:gd name="T0" fmla="*/ 1446 w 1478"/>
                <a:gd name="T1" fmla="*/ 43 h 468"/>
                <a:gd name="T2" fmla="*/ 0 w 1478"/>
                <a:gd name="T3" fmla="*/ 0 h 468"/>
                <a:gd name="T4" fmla="*/ 8 w 1478"/>
                <a:gd name="T5" fmla="*/ 97 h 468"/>
                <a:gd name="T6" fmla="*/ 14 w 1478"/>
                <a:gd name="T7" fmla="*/ 332 h 468"/>
                <a:gd name="T8" fmla="*/ 9 w 1478"/>
                <a:gd name="T9" fmla="*/ 430 h 468"/>
                <a:gd name="T10" fmla="*/ 1446 w 1478"/>
                <a:gd name="T11" fmla="*/ 468 h 468"/>
                <a:gd name="T12" fmla="*/ 1447 w 1478"/>
                <a:gd name="T13" fmla="*/ 462 h 468"/>
                <a:gd name="T14" fmla="*/ 1446 w 1478"/>
                <a:gd name="T15" fmla="*/ 43 h 4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8" h="468">
                  <a:moveTo>
                    <a:pt x="1446" y="43"/>
                  </a:moveTo>
                  <a:cubicBezTo>
                    <a:pt x="0" y="0"/>
                    <a:pt x="0" y="0"/>
                    <a:pt x="0" y="0"/>
                  </a:cubicBezTo>
                  <a:cubicBezTo>
                    <a:pt x="8" y="97"/>
                    <a:pt x="8" y="97"/>
                    <a:pt x="8" y="97"/>
                  </a:cubicBezTo>
                  <a:cubicBezTo>
                    <a:pt x="15" y="175"/>
                    <a:pt x="17" y="254"/>
                    <a:pt x="14" y="332"/>
                  </a:cubicBezTo>
                  <a:cubicBezTo>
                    <a:pt x="9" y="430"/>
                    <a:pt x="9" y="430"/>
                    <a:pt x="9" y="430"/>
                  </a:cubicBezTo>
                  <a:cubicBezTo>
                    <a:pt x="1446" y="468"/>
                    <a:pt x="1446" y="468"/>
                    <a:pt x="1446" y="468"/>
                  </a:cubicBezTo>
                  <a:cubicBezTo>
                    <a:pt x="1447" y="462"/>
                    <a:pt x="1447" y="462"/>
                    <a:pt x="1447" y="462"/>
                  </a:cubicBezTo>
                  <a:cubicBezTo>
                    <a:pt x="1478" y="326"/>
                    <a:pt x="1478" y="181"/>
                    <a:pt x="1446" y="43"/>
                  </a:cubicBezTo>
                  <a:close/>
                </a:path>
              </a:pathLst>
            </a:custGeom>
            <a:solidFill>
              <a:srgbClr val="C468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š1ïḑe">
              <a:extLst>
                <a:ext uri="{FF2B5EF4-FFF2-40B4-BE49-F238E27FC236}">
                  <a16:creationId xmlns:a16="http://schemas.microsoft.com/office/drawing/2014/main" id="{A8D09AE3-2B41-4F3D-BEA0-E2C881A503BE}"/>
                </a:ext>
              </a:extLst>
            </p:cNvPr>
            <p:cNvSpPr/>
            <p:nvPr/>
          </p:nvSpPr>
          <p:spPr bwMode="auto">
            <a:xfrm>
              <a:off x="5273675" y="4443413"/>
              <a:ext cx="1746250" cy="412750"/>
            </a:xfrm>
            <a:custGeom>
              <a:avLst/>
              <a:gdLst>
                <a:gd name="T0" fmla="*/ 1329 w 1360"/>
                <a:gd name="T1" fmla="*/ 322 h 322"/>
                <a:gd name="T2" fmla="*/ 0 w 1360"/>
                <a:gd name="T3" fmla="*/ 319 h 322"/>
                <a:gd name="T4" fmla="*/ 1 w 1360"/>
                <a:gd name="T5" fmla="*/ 0 h 322"/>
                <a:gd name="T6" fmla="*/ 1329 w 1360"/>
                <a:gd name="T7" fmla="*/ 3 h 322"/>
                <a:gd name="T8" fmla="*/ 1330 w 1360"/>
                <a:gd name="T9" fmla="*/ 8 h 322"/>
                <a:gd name="T10" fmla="*/ 1329 w 1360"/>
                <a:gd name="T11" fmla="*/ 322 h 322"/>
              </a:gdLst>
              <a:ahLst/>
              <a:cxnLst>
                <a:cxn ang="0">
                  <a:pos x="T0" y="T1"/>
                </a:cxn>
                <a:cxn ang="0">
                  <a:pos x="T2" y="T3"/>
                </a:cxn>
                <a:cxn ang="0">
                  <a:pos x="T4" y="T5"/>
                </a:cxn>
                <a:cxn ang="0">
                  <a:pos x="T6" y="T7"/>
                </a:cxn>
                <a:cxn ang="0">
                  <a:pos x="T8" y="T9"/>
                </a:cxn>
                <a:cxn ang="0">
                  <a:pos x="T10" y="T11"/>
                </a:cxn>
              </a:cxnLst>
              <a:rect l="0" t="0" r="r" b="b"/>
              <a:pathLst>
                <a:path w="1360" h="322">
                  <a:moveTo>
                    <a:pt x="1329" y="322"/>
                  </a:moveTo>
                  <a:cubicBezTo>
                    <a:pt x="0" y="319"/>
                    <a:pt x="0" y="319"/>
                    <a:pt x="0" y="319"/>
                  </a:cubicBezTo>
                  <a:cubicBezTo>
                    <a:pt x="1" y="0"/>
                    <a:pt x="1" y="0"/>
                    <a:pt x="1" y="0"/>
                  </a:cubicBezTo>
                  <a:cubicBezTo>
                    <a:pt x="1329" y="3"/>
                    <a:pt x="1329" y="3"/>
                    <a:pt x="1329" y="3"/>
                  </a:cubicBezTo>
                  <a:cubicBezTo>
                    <a:pt x="1330" y="8"/>
                    <a:pt x="1330" y="8"/>
                    <a:pt x="1330" y="8"/>
                  </a:cubicBezTo>
                  <a:cubicBezTo>
                    <a:pt x="1360" y="110"/>
                    <a:pt x="1360" y="220"/>
                    <a:pt x="1329" y="322"/>
                  </a:cubicBezTo>
                </a:path>
              </a:pathLst>
            </a:custGeom>
            <a:solidFill>
              <a:srgbClr val="D469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sḻîḋê">
              <a:extLst>
                <a:ext uri="{FF2B5EF4-FFF2-40B4-BE49-F238E27FC236}">
                  <a16:creationId xmlns:a16="http://schemas.microsoft.com/office/drawing/2014/main" id="{D3E90343-9E7A-4743-A851-1C2599ADD797}"/>
                </a:ext>
              </a:extLst>
            </p:cNvPr>
            <p:cNvSpPr/>
            <p:nvPr/>
          </p:nvSpPr>
          <p:spPr bwMode="auto">
            <a:xfrm>
              <a:off x="5448300" y="4443413"/>
              <a:ext cx="239713" cy="411163"/>
            </a:xfrm>
            <a:custGeom>
              <a:avLst/>
              <a:gdLst>
                <a:gd name="T0" fmla="*/ 151 w 151"/>
                <a:gd name="T1" fmla="*/ 259 h 259"/>
                <a:gd name="T2" fmla="*/ 0 w 151"/>
                <a:gd name="T3" fmla="*/ 258 h 259"/>
                <a:gd name="T4" fmla="*/ 0 w 151"/>
                <a:gd name="T5" fmla="*/ 0 h 259"/>
                <a:gd name="T6" fmla="*/ 151 w 151"/>
                <a:gd name="T7" fmla="*/ 1 h 259"/>
                <a:gd name="T8" fmla="*/ 151 w 151"/>
                <a:gd name="T9" fmla="*/ 259 h 259"/>
              </a:gdLst>
              <a:ahLst/>
              <a:cxnLst>
                <a:cxn ang="0">
                  <a:pos x="T0" y="T1"/>
                </a:cxn>
                <a:cxn ang="0">
                  <a:pos x="T2" y="T3"/>
                </a:cxn>
                <a:cxn ang="0">
                  <a:pos x="T4" y="T5"/>
                </a:cxn>
                <a:cxn ang="0">
                  <a:pos x="T6" y="T7"/>
                </a:cxn>
                <a:cxn ang="0">
                  <a:pos x="T8" y="T9"/>
                </a:cxn>
              </a:cxnLst>
              <a:rect l="0" t="0" r="r" b="b"/>
              <a:pathLst>
                <a:path w="151" h="259">
                  <a:moveTo>
                    <a:pt x="151" y="259"/>
                  </a:moveTo>
                  <a:lnTo>
                    <a:pt x="0" y="258"/>
                  </a:lnTo>
                  <a:lnTo>
                    <a:pt x="0" y="0"/>
                  </a:lnTo>
                  <a:lnTo>
                    <a:pt x="151" y="1"/>
                  </a:lnTo>
                  <a:lnTo>
                    <a:pt x="151" y="259"/>
                  </a:lnTo>
                  <a:close/>
                </a:path>
              </a:pathLst>
            </a:custGeom>
            <a:solidFill>
              <a:srgbClr val="8491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ṣľïďé">
              <a:extLst>
                <a:ext uri="{FF2B5EF4-FFF2-40B4-BE49-F238E27FC236}">
                  <a16:creationId xmlns:a16="http://schemas.microsoft.com/office/drawing/2014/main" id="{7D98B0F1-D530-4DC2-934B-8B11EBA3995E}"/>
                </a:ext>
              </a:extLst>
            </p:cNvPr>
            <p:cNvSpPr/>
            <p:nvPr/>
          </p:nvSpPr>
          <p:spPr bwMode="auto">
            <a:xfrm>
              <a:off x="5448300" y="4443413"/>
              <a:ext cx="239713" cy="411163"/>
            </a:xfrm>
            <a:custGeom>
              <a:avLst/>
              <a:gdLst>
                <a:gd name="T0" fmla="*/ 151 w 151"/>
                <a:gd name="T1" fmla="*/ 259 h 259"/>
                <a:gd name="T2" fmla="*/ 0 w 151"/>
                <a:gd name="T3" fmla="*/ 258 h 259"/>
                <a:gd name="T4" fmla="*/ 0 w 151"/>
                <a:gd name="T5" fmla="*/ 0 h 259"/>
                <a:gd name="T6" fmla="*/ 151 w 151"/>
                <a:gd name="T7" fmla="*/ 1 h 259"/>
                <a:gd name="T8" fmla="*/ 151 w 151"/>
                <a:gd name="T9" fmla="*/ 259 h 259"/>
              </a:gdLst>
              <a:ahLst/>
              <a:cxnLst>
                <a:cxn ang="0">
                  <a:pos x="T0" y="T1"/>
                </a:cxn>
                <a:cxn ang="0">
                  <a:pos x="T2" y="T3"/>
                </a:cxn>
                <a:cxn ang="0">
                  <a:pos x="T4" y="T5"/>
                </a:cxn>
                <a:cxn ang="0">
                  <a:pos x="T6" y="T7"/>
                </a:cxn>
                <a:cxn ang="0">
                  <a:pos x="T8" y="T9"/>
                </a:cxn>
              </a:cxnLst>
              <a:rect l="0" t="0" r="r" b="b"/>
              <a:pathLst>
                <a:path w="151" h="259">
                  <a:moveTo>
                    <a:pt x="151" y="259"/>
                  </a:moveTo>
                  <a:lnTo>
                    <a:pt x="0" y="258"/>
                  </a:lnTo>
                  <a:lnTo>
                    <a:pt x="0" y="0"/>
                  </a:lnTo>
                  <a:lnTo>
                    <a:pt x="151" y="1"/>
                  </a:lnTo>
                  <a:lnTo>
                    <a:pt x="151" y="2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śḻiḍe">
              <a:extLst>
                <a:ext uri="{FF2B5EF4-FFF2-40B4-BE49-F238E27FC236}">
                  <a16:creationId xmlns:a16="http://schemas.microsoft.com/office/drawing/2014/main" id="{1C2A5A91-30E9-4E33-9331-45066E1A8B51}"/>
                </a:ext>
              </a:extLst>
            </p:cNvPr>
            <p:cNvSpPr/>
            <p:nvPr/>
          </p:nvSpPr>
          <p:spPr bwMode="auto">
            <a:xfrm>
              <a:off x="4957763" y="3962400"/>
              <a:ext cx="323850" cy="503238"/>
            </a:xfrm>
            <a:custGeom>
              <a:avLst/>
              <a:gdLst>
                <a:gd name="T0" fmla="*/ 253 w 253"/>
                <a:gd name="T1" fmla="*/ 37 h 392"/>
                <a:gd name="T2" fmla="*/ 6 w 253"/>
                <a:gd name="T3" fmla="*/ 0 h 392"/>
                <a:gd name="T4" fmla="*/ 15 w 253"/>
                <a:gd name="T5" fmla="*/ 29 h 392"/>
                <a:gd name="T6" fmla="*/ 0 w 253"/>
                <a:gd name="T7" fmla="*/ 298 h 392"/>
                <a:gd name="T8" fmla="*/ 11 w 253"/>
                <a:gd name="T9" fmla="*/ 303 h 392"/>
                <a:gd name="T10" fmla="*/ 246 w 253"/>
                <a:gd name="T11" fmla="*/ 392 h 392"/>
                <a:gd name="T12" fmla="*/ 253 w 253"/>
                <a:gd name="T13" fmla="*/ 37 h 392"/>
              </a:gdLst>
              <a:ahLst/>
              <a:cxnLst>
                <a:cxn ang="0">
                  <a:pos x="T0" y="T1"/>
                </a:cxn>
                <a:cxn ang="0">
                  <a:pos x="T2" y="T3"/>
                </a:cxn>
                <a:cxn ang="0">
                  <a:pos x="T4" y="T5"/>
                </a:cxn>
                <a:cxn ang="0">
                  <a:pos x="T6" y="T7"/>
                </a:cxn>
                <a:cxn ang="0">
                  <a:pos x="T8" y="T9"/>
                </a:cxn>
                <a:cxn ang="0">
                  <a:pos x="T10" y="T11"/>
                </a:cxn>
                <a:cxn ang="0">
                  <a:pos x="T12" y="T13"/>
                </a:cxn>
              </a:cxnLst>
              <a:rect l="0" t="0" r="r" b="b"/>
              <a:pathLst>
                <a:path w="253" h="392">
                  <a:moveTo>
                    <a:pt x="253" y="37"/>
                  </a:moveTo>
                  <a:cubicBezTo>
                    <a:pt x="6" y="0"/>
                    <a:pt x="6" y="0"/>
                    <a:pt x="6" y="0"/>
                  </a:cubicBezTo>
                  <a:cubicBezTo>
                    <a:pt x="15" y="29"/>
                    <a:pt x="15" y="29"/>
                    <a:pt x="15" y="29"/>
                  </a:cubicBezTo>
                  <a:cubicBezTo>
                    <a:pt x="42" y="113"/>
                    <a:pt x="33" y="216"/>
                    <a:pt x="0" y="298"/>
                  </a:cubicBezTo>
                  <a:cubicBezTo>
                    <a:pt x="11" y="303"/>
                    <a:pt x="11" y="303"/>
                    <a:pt x="11" y="303"/>
                  </a:cubicBezTo>
                  <a:cubicBezTo>
                    <a:pt x="246" y="392"/>
                    <a:pt x="246" y="392"/>
                    <a:pt x="246" y="392"/>
                  </a:cubicBezTo>
                  <a:cubicBezTo>
                    <a:pt x="253" y="37"/>
                    <a:pt x="253" y="37"/>
                    <a:pt x="253" y="37"/>
                  </a:cubicBezTo>
                </a:path>
              </a:pathLst>
            </a:custGeom>
            <a:solidFill>
              <a:srgbClr val="ECD7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išḻíďé">
              <a:extLst>
                <a:ext uri="{FF2B5EF4-FFF2-40B4-BE49-F238E27FC236}">
                  <a16:creationId xmlns:a16="http://schemas.microsoft.com/office/drawing/2014/main" id="{97737100-9433-4D06-ACCB-3C951F2A31B7}"/>
                </a:ext>
              </a:extLst>
            </p:cNvPr>
            <p:cNvSpPr/>
            <p:nvPr/>
          </p:nvSpPr>
          <p:spPr bwMode="auto">
            <a:xfrm>
              <a:off x="4957763" y="3948113"/>
              <a:ext cx="2171700" cy="82550"/>
            </a:xfrm>
            <a:custGeom>
              <a:avLst/>
              <a:gdLst>
                <a:gd name="T0" fmla="*/ 1368 w 1368"/>
                <a:gd name="T1" fmla="*/ 45 h 52"/>
                <a:gd name="T2" fmla="*/ 190 w 1368"/>
                <a:gd name="T3" fmla="*/ 52 h 52"/>
                <a:gd name="T4" fmla="*/ 0 w 1368"/>
                <a:gd name="T5" fmla="*/ 11 h 52"/>
                <a:gd name="T6" fmla="*/ 1263 w 1368"/>
                <a:gd name="T7" fmla="*/ 0 h 52"/>
                <a:gd name="T8" fmla="*/ 1368 w 1368"/>
                <a:gd name="T9" fmla="*/ 45 h 52"/>
              </a:gdLst>
              <a:ahLst/>
              <a:cxnLst>
                <a:cxn ang="0">
                  <a:pos x="T0" y="T1"/>
                </a:cxn>
                <a:cxn ang="0">
                  <a:pos x="T2" y="T3"/>
                </a:cxn>
                <a:cxn ang="0">
                  <a:pos x="T4" y="T5"/>
                </a:cxn>
                <a:cxn ang="0">
                  <a:pos x="T6" y="T7"/>
                </a:cxn>
                <a:cxn ang="0">
                  <a:pos x="T8" y="T9"/>
                </a:cxn>
              </a:cxnLst>
              <a:rect l="0" t="0" r="r" b="b"/>
              <a:pathLst>
                <a:path w="1368" h="52">
                  <a:moveTo>
                    <a:pt x="1368" y="45"/>
                  </a:moveTo>
                  <a:lnTo>
                    <a:pt x="190" y="52"/>
                  </a:lnTo>
                  <a:lnTo>
                    <a:pt x="0" y="11"/>
                  </a:lnTo>
                  <a:lnTo>
                    <a:pt x="1263" y="0"/>
                  </a:lnTo>
                  <a:lnTo>
                    <a:pt x="1368" y="45"/>
                  </a:lnTo>
                  <a:close/>
                </a:path>
              </a:pathLst>
            </a:custGeom>
            <a:solidFill>
              <a:srgbClr val="D3B1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ṥḻîdê">
              <a:extLst>
                <a:ext uri="{FF2B5EF4-FFF2-40B4-BE49-F238E27FC236}">
                  <a16:creationId xmlns:a16="http://schemas.microsoft.com/office/drawing/2014/main" id="{CD965B28-F863-48E5-8AE3-A2C3B93328D4}"/>
                </a:ext>
              </a:extLst>
            </p:cNvPr>
            <p:cNvSpPr/>
            <p:nvPr/>
          </p:nvSpPr>
          <p:spPr bwMode="auto">
            <a:xfrm>
              <a:off x="4946650" y="3960813"/>
              <a:ext cx="319088" cy="82550"/>
            </a:xfrm>
            <a:custGeom>
              <a:avLst/>
              <a:gdLst>
                <a:gd name="T0" fmla="*/ 6 w 249"/>
                <a:gd name="T1" fmla="*/ 11 h 64"/>
                <a:gd name="T2" fmla="*/ 128 w 249"/>
                <a:gd name="T3" fmla="*/ 36 h 64"/>
                <a:gd name="T4" fmla="*/ 240 w 249"/>
                <a:gd name="T5" fmla="*/ 63 h 64"/>
                <a:gd name="T6" fmla="*/ 243 w 249"/>
                <a:gd name="T7" fmla="*/ 53 h 64"/>
                <a:gd name="T8" fmla="*/ 121 w 249"/>
                <a:gd name="T9" fmla="*/ 25 h 64"/>
                <a:gd name="T10" fmla="*/ 6 w 249"/>
                <a:gd name="T11" fmla="*/ 1 h 64"/>
                <a:gd name="T12" fmla="*/ 6 w 249"/>
                <a:gd name="T13" fmla="*/ 11 h 64"/>
              </a:gdLst>
              <a:ahLst/>
              <a:cxnLst>
                <a:cxn ang="0">
                  <a:pos x="T0" y="T1"/>
                </a:cxn>
                <a:cxn ang="0">
                  <a:pos x="T2" y="T3"/>
                </a:cxn>
                <a:cxn ang="0">
                  <a:pos x="T4" y="T5"/>
                </a:cxn>
                <a:cxn ang="0">
                  <a:pos x="T6" y="T7"/>
                </a:cxn>
                <a:cxn ang="0">
                  <a:pos x="T8" y="T9"/>
                </a:cxn>
                <a:cxn ang="0">
                  <a:pos x="T10" y="T11"/>
                </a:cxn>
                <a:cxn ang="0">
                  <a:pos x="T12" y="T13"/>
                </a:cxn>
              </a:cxnLst>
              <a:rect l="0" t="0" r="r" b="b"/>
              <a:pathLst>
                <a:path w="249" h="64">
                  <a:moveTo>
                    <a:pt x="6" y="11"/>
                  </a:moveTo>
                  <a:cubicBezTo>
                    <a:pt x="47" y="15"/>
                    <a:pt x="88" y="27"/>
                    <a:pt x="128" y="36"/>
                  </a:cubicBezTo>
                  <a:cubicBezTo>
                    <a:pt x="165" y="45"/>
                    <a:pt x="203" y="54"/>
                    <a:pt x="240" y="63"/>
                  </a:cubicBezTo>
                  <a:cubicBezTo>
                    <a:pt x="246" y="64"/>
                    <a:pt x="249" y="55"/>
                    <a:pt x="243" y="53"/>
                  </a:cubicBezTo>
                  <a:cubicBezTo>
                    <a:pt x="202" y="44"/>
                    <a:pt x="162" y="34"/>
                    <a:pt x="121" y="25"/>
                  </a:cubicBezTo>
                  <a:cubicBezTo>
                    <a:pt x="83" y="16"/>
                    <a:pt x="45" y="5"/>
                    <a:pt x="6" y="1"/>
                  </a:cubicBezTo>
                  <a:cubicBezTo>
                    <a:pt x="0" y="0"/>
                    <a:pt x="0" y="10"/>
                    <a:pt x="6" y="11"/>
                  </a:cubicBezTo>
                  <a:close/>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ṩľiḓè">
              <a:extLst>
                <a:ext uri="{FF2B5EF4-FFF2-40B4-BE49-F238E27FC236}">
                  <a16:creationId xmlns:a16="http://schemas.microsoft.com/office/drawing/2014/main" id="{8F46F759-C700-4172-AF5C-B9C6C1255E3E}"/>
                </a:ext>
              </a:extLst>
            </p:cNvPr>
            <p:cNvSpPr/>
            <p:nvPr/>
          </p:nvSpPr>
          <p:spPr bwMode="auto">
            <a:xfrm>
              <a:off x="4930775" y="4327525"/>
              <a:ext cx="350838" cy="141288"/>
            </a:xfrm>
            <a:custGeom>
              <a:avLst/>
              <a:gdLst>
                <a:gd name="T0" fmla="*/ 264 w 273"/>
                <a:gd name="T1" fmla="*/ 94 h 110"/>
                <a:gd name="T2" fmla="*/ 15 w 273"/>
                <a:gd name="T3" fmla="*/ 4 h 110"/>
                <a:gd name="T4" fmla="*/ 8 w 273"/>
                <a:gd name="T5" fmla="*/ 16 h 110"/>
                <a:gd name="T6" fmla="*/ 260 w 273"/>
                <a:gd name="T7" fmla="*/ 108 h 110"/>
                <a:gd name="T8" fmla="*/ 264 w 273"/>
                <a:gd name="T9" fmla="*/ 94 h 110"/>
              </a:gdLst>
              <a:ahLst/>
              <a:cxnLst>
                <a:cxn ang="0">
                  <a:pos x="T0" y="T1"/>
                </a:cxn>
                <a:cxn ang="0">
                  <a:pos x="T2" y="T3"/>
                </a:cxn>
                <a:cxn ang="0">
                  <a:pos x="T4" y="T5"/>
                </a:cxn>
                <a:cxn ang="0">
                  <a:pos x="T6" y="T7"/>
                </a:cxn>
                <a:cxn ang="0">
                  <a:pos x="T8" y="T9"/>
                </a:cxn>
              </a:cxnLst>
              <a:rect l="0" t="0" r="r" b="b"/>
              <a:pathLst>
                <a:path w="273" h="110">
                  <a:moveTo>
                    <a:pt x="264" y="94"/>
                  </a:moveTo>
                  <a:cubicBezTo>
                    <a:pt x="179" y="70"/>
                    <a:pt x="96" y="40"/>
                    <a:pt x="15" y="4"/>
                  </a:cubicBezTo>
                  <a:cubicBezTo>
                    <a:pt x="7" y="0"/>
                    <a:pt x="0" y="13"/>
                    <a:pt x="8" y="16"/>
                  </a:cubicBezTo>
                  <a:cubicBezTo>
                    <a:pt x="90" y="53"/>
                    <a:pt x="174" y="83"/>
                    <a:pt x="260" y="108"/>
                  </a:cubicBezTo>
                  <a:cubicBezTo>
                    <a:pt x="269" y="110"/>
                    <a:pt x="273" y="96"/>
                    <a:pt x="264" y="94"/>
                  </a:cubicBezTo>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ṧḻïdé">
              <a:extLst>
                <a:ext uri="{FF2B5EF4-FFF2-40B4-BE49-F238E27FC236}">
                  <a16:creationId xmlns:a16="http://schemas.microsoft.com/office/drawing/2014/main" id="{37C0DB94-038C-4B20-9D6F-3E564AE042C8}"/>
                </a:ext>
              </a:extLst>
            </p:cNvPr>
            <p:cNvSpPr/>
            <p:nvPr/>
          </p:nvSpPr>
          <p:spPr bwMode="auto">
            <a:xfrm>
              <a:off x="5259388" y="4019550"/>
              <a:ext cx="1914525" cy="449263"/>
            </a:xfrm>
            <a:custGeom>
              <a:avLst/>
              <a:gdLst>
                <a:gd name="T0" fmla="*/ 1456 w 1491"/>
                <a:gd name="T1" fmla="*/ 350 h 350"/>
                <a:gd name="T2" fmla="*/ 0 w 1491"/>
                <a:gd name="T3" fmla="*/ 347 h 350"/>
                <a:gd name="T4" fmla="*/ 6 w 1491"/>
                <a:gd name="T5" fmla="*/ 271 h 350"/>
                <a:gd name="T6" fmla="*/ 7 w 1491"/>
                <a:gd name="T7" fmla="*/ 86 h 350"/>
                <a:gd name="T8" fmla="*/ 0 w 1491"/>
                <a:gd name="T9" fmla="*/ 8 h 350"/>
                <a:gd name="T10" fmla="*/ 1457 w 1491"/>
                <a:gd name="T11" fmla="*/ 0 h 350"/>
                <a:gd name="T12" fmla="*/ 1458 w 1491"/>
                <a:gd name="T13" fmla="*/ 5 h 350"/>
                <a:gd name="T14" fmla="*/ 1456 w 1491"/>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1" h="350">
                  <a:moveTo>
                    <a:pt x="1456" y="350"/>
                  </a:moveTo>
                  <a:cubicBezTo>
                    <a:pt x="0" y="347"/>
                    <a:pt x="0" y="347"/>
                    <a:pt x="0" y="347"/>
                  </a:cubicBezTo>
                  <a:cubicBezTo>
                    <a:pt x="6" y="271"/>
                    <a:pt x="6" y="271"/>
                    <a:pt x="6" y="271"/>
                  </a:cubicBezTo>
                  <a:cubicBezTo>
                    <a:pt x="11" y="209"/>
                    <a:pt x="12" y="148"/>
                    <a:pt x="7" y="86"/>
                  </a:cubicBezTo>
                  <a:cubicBezTo>
                    <a:pt x="0" y="8"/>
                    <a:pt x="0" y="8"/>
                    <a:pt x="0" y="8"/>
                  </a:cubicBezTo>
                  <a:cubicBezTo>
                    <a:pt x="1457" y="0"/>
                    <a:pt x="1457" y="0"/>
                    <a:pt x="1457" y="0"/>
                  </a:cubicBezTo>
                  <a:cubicBezTo>
                    <a:pt x="1458" y="5"/>
                    <a:pt x="1458" y="5"/>
                    <a:pt x="1458" y="5"/>
                  </a:cubicBezTo>
                  <a:cubicBezTo>
                    <a:pt x="1491" y="118"/>
                    <a:pt x="1491" y="238"/>
                    <a:pt x="1456" y="350"/>
                  </a:cubicBezTo>
                </a:path>
              </a:pathLst>
            </a:custGeom>
            <a:solidFill>
              <a:srgbClr val="E7C5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í$1íḋé">
              <a:extLst>
                <a:ext uri="{FF2B5EF4-FFF2-40B4-BE49-F238E27FC236}">
                  <a16:creationId xmlns:a16="http://schemas.microsoft.com/office/drawing/2014/main" id="{2BC2DBB1-AD8D-4623-B0F0-8FE616DEFDB6}"/>
                </a:ext>
              </a:extLst>
            </p:cNvPr>
            <p:cNvSpPr/>
            <p:nvPr/>
          </p:nvSpPr>
          <p:spPr bwMode="auto">
            <a:xfrm>
              <a:off x="5172075" y="3563938"/>
              <a:ext cx="1781175" cy="428625"/>
            </a:xfrm>
            <a:custGeom>
              <a:avLst/>
              <a:gdLst>
                <a:gd name="T0" fmla="*/ 1384 w 1388"/>
                <a:gd name="T1" fmla="*/ 334 h 334"/>
                <a:gd name="T2" fmla="*/ 4 w 1388"/>
                <a:gd name="T3" fmla="*/ 330 h 334"/>
                <a:gd name="T4" fmla="*/ 0 w 1388"/>
                <a:gd name="T5" fmla="*/ 327 h 334"/>
                <a:gd name="T6" fmla="*/ 1 w 1388"/>
                <a:gd name="T7" fmla="*/ 3 h 334"/>
                <a:gd name="T8" fmla="*/ 4 w 1388"/>
                <a:gd name="T9" fmla="*/ 0 h 334"/>
                <a:gd name="T10" fmla="*/ 1385 w 1388"/>
                <a:gd name="T11" fmla="*/ 3 h 334"/>
                <a:gd name="T12" fmla="*/ 1388 w 1388"/>
                <a:gd name="T13" fmla="*/ 7 h 334"/>
                <a:gd name="T14" fmla="*/ 1388 w 1388"/>
                <a:gd name="T15" fmla="*/ 330 h 334"/>
                <a:gd name="T16" fmla="*/ 1384 w 1388"/>
                <a:gd name="T17" fmla="*/ 33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8" h="334">
                  <a:moveTo>
                    <a:pt x="1384" y="334"/>
                  </a:moveTo>
                  <a:cubicBezTo>
                    <a:pt x="4" y="330"/>
                    <a:pt x="4" y="330"/>
                    <a:pt x="4" y="330"/>
                  </a:cubicBezTo>
                  <a:cubicBezTo>
                    <a:pt x="2" y="330"/>
                    <a:pt x="0" y="329"/>
                    <a:pt x="0" y="327"/>
                  </a:cubicBezTo>
                  <a:cubicBezTo>
                    <a:pt x="1" y="3"/>
                    <a:pt x="1" y="3"/>
                    <a:pt x="1" y="3"/>
                  </a:cubicBezTo>
                  <a:cubicBezTo>
                    <a:pt x="1" y="1"/>
                    <a:pt x="2" y="0"/>
                    <a:pt x="4" y="0"/>
                  </a:cubicBezTo>
                  <a:cubicBezTo>
                    <a:pt x="1385" y="3"/>
                    <a:pt x="1385" y="3"/>
                    <a:pt x="1385" y="3"/>
                  </a:cubicBezTo>
                  <a:cubicBezTo>
                    <a:pt x="1387" y="3"/>
                    <a:pt x="1388" y="5"/>
                    <a:pt x="1388" y="7"/>
                  </a:cubicBezTo>
                  <a:cubicBezTo>
                    <a:pt x="1388" y="330"/>
                    <a:pt x="1388" y="330"/>
                    <a:pt x="1388" y="330"/>
                  </a:cubicBezTo>
                  <a:cubicBezTo>
                    <a:pt x="1388" y="332"/>
                    <a:pt x="1386" y="334"/>
                    <a:pt x="1384" y="334"/>
                  </a:cubicBezTo>
                  <a:close/>
                </a:path>
              </a:pathLst>
            </a:custGeom>
            <a:solidFill>
              <a:srgbClr val="5C84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sļïďé">
              <a:extLst>
                <a:ext uri="{FF2B5EF4-FFF2-40B4-BE49-F238E27FC236}">
                  <a16:creationId xmlns:a16="http://schemas.microsoft.com/office/drawing/2014/main" id="{B2D0235B-4B58-49D6-8362-EEFDE3CF5CA1}"/>
                </a:ext>
              </a:extLst>
            </p:cNvPr>
            <p:cNvSpPr/>
            <p:nvPr/>
          </p:nvSpPr>
          <p:spPr bwMode="auto">
            <a:xfrm>
              <a:off x="4999038" y="2952750"/>
              <a:ext cx="2201863" cy="314325"/>
            </a:xfrm>
            <a:custGeom>
              <a:avLst/>
              <a:gdLst>
                <a:gd name="T0" fmla="*/ 1710 w 1714"/>
                <a:gd name="T1" fmla="*/ 245 h 245"/>
                <a:gd name="T2" fmla="*/ 3 w 1714"/>
                <a:gd name="T3" fmla="*/ 241 h 245"/>
                <a:gd name="T4" fmla="*/ 0 w 1714"/>
                <a:gd name="T5" fmla="*/ 237 h 245"/>
                <a:gd name="T6" fmla="*/ 0 w 1714"/>
                <a:gd name="T7" fmla="*/ 4 h 245"/>
                <a:gd name="T8" fmla="*/ 4 w 1714"/>
                <a:gd name="T9" fmla="*/ 0 h 245"/>
                <a:gd name="T10" fmla="*/ 1710 w 1714"/>
                <a:gd name="T11" fmla="*/ 4 h 245"/>
                <a:gd name="T12" fmla="*/ 1714 w 1714"/>
                <a:gd name="T13" fmla="*/ 8 h 245"/>
                <a:gd name="T14" fmla="*/ 1713 w 1714"/>
                <a:gd name="T15" fmla="*/ 242 h 245"/>
                <a:gd name="T16" fmla="*/ 1710 w 1714"/>
                <a:gd name="T17"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4" h="245">
                  <a:moveTo>
                    <a:pt x="1710" y="245"/>
                  </a:moveTo>
                  <a:cubicBezTo>
                    <a:pt x="3" y="241"/>
                    <a:pt x="3" y="241"/>
                    <a:pt x="3" y="241"/>
                  </a:cubicBezTo>
                  <a:cubicBezTo>
                    <a:pt x="1" y="241"/>
                    <a:pt x="0" y="239"/>
                    <a:pt x="0" y="237"/>
                  </a:cubicBezTo>
                  <a:cubicBezTo>
                    <a:pt x="0" y="4"/>
                    <a:pt x="0" y="4"/>
                    <a:pt x="0" y="4"/>
                  </a:cubicBezTo>
                  <a:cubicBezTo>
                    <a:pt x="0" y="1"/>
                    <a:pt x="1" y="0"/>
                    <a:pt x="4" y="0"/>
                  </a:cubicBezTo>
                  <a:cubicBezTo>
                    <a:pt x="1710" y="4"/>
                    <a:pt x="1710" y="4"/>
                    <a:pt x="1710" y="4"/>
                  </a:cubicBezTo>
                  <a:cubicBezTo>
                    <a:pt x="1712" y="4"/>
                    <a:pt x="1714" y="6"/>
                    <a:pt x="1714" y="8"/>
                  </a:cubicBezTo>
                  <a:cubicBezTo>
                    <a:pt x="1713" y="242"/>
                    <a:pt x="1713" y="242"/>
                    <a:pt x="1713" y="242"/>
                  </a:cubicBezTo>
                  <a:cubicBezTo>
                    <a:pt x="1713" y="244"/>
                    <a:pt x="1712" y="245"/>
                    <a:pt x="1710" y="245"/>
                  </a:cubicBezTo>
                  <a:close/>
                </a:path>
              </a:pathLst>
            </a:custGeom>
            <a:solidFill>
              <a:srgbClr val="76A1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sliḋé">
              <a:extLst>
                <a:ext uri="{FF2B5EF4-FFF2-40B4-BE49-F238E27FC236}">
                  <a16:creationId xmlns:a16="http://schemas.microsoft.com/office/drawing/2014/main" id="{126E397B-7F23-4EB9-BA40-79A09AB2B3AF}"/>
                </a:ext>
              </a:extLst>
            </p:cNvPr>
            <p:cNvSpPr/>
            <p:nvPr/>
          </p:nvSpPr>
          <p:spPr bwMode="auto">
            <a:xfrm>
              <a:off x="5446713" y="2347913"/>
              <a:ext cx="1430338" cy="615950"/>
            </a:xfrm>
            <a:custGeom>
              <a:avLst/>
              <a:gdLst>
                <a:gd name="T0" fmla="*/ 1088 w 1114"/>
                <a:gd name="T1" fmla="*/ 480 h 480"/>
                <a:gd name="T2" fmla="*/ 0 w 1114"/>
                <a:gd name="T3" fmla="*/ 477 h 480"/>
                <a:gd name="T4" fmla="*/ 1 w 1114"/>
                <a:gd name="T5" fmla="*/ 0 h 480"/>
                <a:gd name="T6" fmla="*/ 1089 w 1114"/>
                <a:gd name="T7" fmla="*/ 3 h 480"/>
                <a:gd name="T8" fmla="*/ 1093 w 1114"/>
                <a:gd name="T9" fmla="*/ 30 h 480"/>
                <a:gd name="T10" fmla="*/ 1092 w 1114"/>
                <a:gd name="T11" fmla="*/ 453 h 480"/>
                <a:gd name="T12" fmla="*/ 1088 w 1114"/>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1114" h="480">
                  <a:moveTo>
                    <a:pt x="1088" y="480"/>
                  </a:moveTo>
                  <a:cubicBezTo>
                    <a:pt x="0" y="477"/>
                    <a:pt x="0" y="477"/>
                    <a:pt x="0" y="477"/>
                  </a:cubicBezTo>
                  <a:cubicBezTo>
                    <a:pt x="1" y="0"/>
                    <a:pt x="1" y="0"/>
                    <a:pt x="1" y="0"/>
                  </a:cubicBezTo>
                  <a:cubicBezTo>
                    <a:pt x="1089" y="3"/>
                    <a:pt x="1089" y="3"/>
                    <a:pt x="1089" y="3"/>
                  </a:cubicBezTo>
                  <a:cubicBezTo>
                    <a:pt x="1093" y="30"/>
                    <a:pt x="1093" y="30"/>
                    <a:pt x="1093" y="30"/>
                  </a:cubicBezTo>
                  <a:cubicBezTo>
                    <a:pt x="1114" y="170"/>
                    <a:pt x="1113" y="313"/>
                    <a:pt x="1092" y="453"/>
                  </a:cubicBezTo>
                  <a:cubicBezTo>
                    <a:pt x="1088" y="480"/>
                    <a:pt x="1088" y="480"/>
                    <a:pt x="1088" y="480"/>
                  </a:cubicBezTo>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śľîḓè">
              <a:extLst>
                <a:ext uri="{FF2B5EF4-FFF2-40B4-BE49-F238E27FC236}">
                  <a16:creationId xmlns:a16="http://schemas.microsoft.com/office/drawing/2014/main" id="{F730E866-A42A-4730-AFB5-3E8483C33A3E}"/>
                </a:ext>
              </a:extLst>
            </p:cNvPr>
            <p:cNvSpPr/>
            <p:nvPr/>
          </p:nvSpPr>
          <p:spPr bwMode="auto">
            <a:xfrm>
              <a:off x="5602288" y="2352675"/>
              <a:ext cx="276225" cy="604838"/>
            </a:xfrm>
            <a:custGeom>
              <a:avLst/>
              <a:gdLst>
                <a:gd name="T0" fmla="*/ 174 w 174"/>
                <a:gd name="T1" fmla="*/ 381 h 381"/>
                <a:gd name="T2" fmla="*/ 0 w 174"/>
                <a:gd name="T3" fmla="*/ 380 h 381"/>
                <a:gd name="T4" fmla="*/ 0 w 174"/>
                <a:gd name="T5" fmla="*/ 0 h 381"/>
                <a:gd name="T6" fmla="*/ 174 w 174"/>
                <a:gd name="T7" fmla="*/ 0 h 381"/>
                <a:gd name="T8" fmla="*/ 174 w 174"/>
                <a:gd name="T9" fmla="*/ 381 h 381"/>
              </a:gdLst>
              <a:ahLst/>
              <a:cxnLst>
                <a:cxn ang="0">
                  <a:pos x="T0" y="T1"/>
                </a:cxn>
                <a:cxn ang="0">
                  <a:pos x="T2" y="T3"/>
                </a:cxn>
                <a:cxn ang="0">
                  <a:pos x="T4" y="T5"/>
                </a:cxn>
                <a:cxn ang="0">
                  <a:pos x="T6" y="T7"/>
                </a:cxn>
                <a:cxn ang="0">
                  <a:pos x="T8" y="T9"/>
                </a:cxn>
              </a:cxnLst>
              <a:rect l="0" t="0" r="r" b="b"/>
              <a:pathLst>
                <a:path w="174" h="381">
                  <a:moveTo>
                    <a:pt x="174" y="381"/>
                  </a:moveTo>
                  <a:lnTo>
                    <a:pt x="0" y="380"/>
                  </a:lnTo>
                  <a:lnTo>
                    <a:pt x="0" y="0"/>
                  </a:lnTo>
                  <a:lnTo>
                    <a:pt x="174" y="0"/>
                  </a:lnTo>
                  <a:lnTo>
                    <a:pt x="174" y="381"/>
                  </a:lnTo>
                  <a:close/>
                </a:path>
              </a:pathLst>
            </a:custGeom>
            <a:solidFill>
              <a:srgbClr val="F6D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ļîďé">
              <a:extLst>
                <a:ext uri="{FF2B5EF4-FFF2-40B4-BE49-F238E27FC236}">
                  <a16:creationId xmlns:a16="http://schemas.microsoft.com/office/drawing/2014/main" id="{B2D02BDB-8402-415D-A63E-B2796EAB60F2}"/>
                </a:ext>
              </a:extLst>
            </p:cNvPr>
            <p:cNvSpPr/>
            <p:nvPr/>
          </p:nvSpPr>
          <p:spPr bwMode="auto">
            <a:xfrm>
              <a:off x="5602288" y="2352675"/>
              <a:ext cx="276225" cy="604838"/>
            </a:xfrm>
            <a:custGeom>
              <a:avLst/>
              <a:gdLst>
                <a:gd name="T0" fmla="*/ 174 w 174"/>
                <a:gd name="T1" fmla="*/ 381 h 381"/>
                <a:gd name="T2" fmla="*/ 0 w 174"/>
                <a:gd name="T3" fmla="*/ 380 h 381"/>
                <a:gd name="T4" fmla="*/ 0 w 174"/>
                <a:gd name="T5" fmla="*/ 0 h 381"/>
                <a:gd name="T6" fmla="*/ 174 w 174"/>
                <a:gd name="T7" fmla="*/ 0 h 381"/>
                <a:gd name="T8" fmla="*/ 174 w 174"/>
                <a:gd name="T9" fmla="*/ 381 h 381"/>
              </a:gdLst>
              <a:ahLst/>
              <a:cxnLst>
                <a:cxn ang="0">
                  <a:pos x="T0" y="T1"/>
                </a:cxn>
                <a:cxn ang="0">
                  <a:pos x="T2" y="T3"/>
                </a:cxn>
                <a:cxn ang="0">
                  <a:pos x="T4" y="T5"/>
                </a:cxn>
                <a:cxn ang="0">
                  <a:pos x="T6" y="T7"/>
                </a:cxn>
                <a:cxn ang="0">
                  <a:pos x="T8" y="T9"/>
                </a:cxn>
              </a:cxnLst>
              <a:rect l="0" t="0" r="r" b="b"/>
              <a:pathLst>
                <a:path w="174" h="381">
                  <a:moveTo>
                    <a:pt x="174" y="381"/>
                  </a:moveTo>
                  <a:lnTo>
                    <a:pt x="0" y="380"/>
                  </a:lnTo>
                  <a:lnTo>
                    <a:pt x="0" y="0"/>
                  </a:lnTo>
                  <a:lnTo>
                    <a:pt x="174" y="0"/>
                  </a:lnTo>
                  <a:lnTo>
                    <a:pt x="174" y="3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sḷídé">
              <a:extLst>
                <a:ext uri="{FF2B5EF4-FFF2-40B4-BE49-F238E27FC236}">
                  <a16:creationId xmlns:a16="http://schemas.microsoft.com/office/drawing/2014/main" id="{1EBEFD88-83C4-4235-9A58-AB1E2377CF28}"/>
                </a:ext>
              </a:extLst>
            </p:cNvPr>
            <p:cNvSpPr/>
            <p:nvPr/>
          </p:nvSpPr>
          <p:spPr bwMode="auto">
            <a:xfrm>
              <a:off x="5661025" y="2352675"/>
              <a:ext cx="155575" cy="604838"/>
            </a:xfrm>
            <a:custGeom>
              <a:avLst/>
              <a:gdLst>
                <a:gd name="T0" fmla="*/ 98 w 98"/>
                <a:gd name="T1" fmla="*/ 381 h 381"/>
                <a:gd name="T2" fmla="*/ 0 w 98"/>
                <a:gd name="T3" fmla="*/ 380 h 381"/>
                <a:gd name="T4" fmla="*/ 1 w 98"/>
                <a:gd name="T5" fmla="*/ 0 h 381"/>
                <a:gd name="T6" fmla="*/ 98 w 98"/>
                <a:gd name="T7" fmla="*/ 0 h 381"/>
                <a:gd name="T8" fmla="*/ 98 w 98"/>
                <a:gd name="T9" fmla="*/ 381 h 381"/>
              </a:gdLst>
              <a:ahLst/>
              <a:cxnLst>
                <a:cxn ang="0">
                  <a:pos x="T0" y="T1"/>
                </a:cxn>
                <a:cxn ang="0">
                  <a:pos x="T2" y="T3"/>
                </a:cxn>
                <a:cxn ang="0">
                  <a:pos x="T4" y="T5"/>
                </a:cxn>
                <a:cxn ang="0">
                  <a:pos x="T6" y="T7"/>
                </a:cxn>
                <a:cxn ang="0">
                  <a:pos x="T8" y="T9"/>
                </a:cxn>
              </a:cxnLst>
              <a:rect l="0" t="0" r="r" b="b"/>
              <a:pathLst>
                <a:path w="98" h="381">
                  <a:moveTo>
                    <a:pt x="98" y="381"/>
                  </a:moveTo>
                  <a:lnTo>
                    <a:pt x="0" y="380"/>
                  </a:lnTo>
                  <a:lnTo>
                    <a:pt x="1" y="0"/>
                  </a:lnTo>
                  <a:lnTo>
                    <a:pt x="98" y="0"/>
                  </a:lnTo>
                  <a:lnTo>
                    <a:pt x="98" y="381"/>
                  </a:lnTo>
                  <a:close/>
                </a:path>
              </a:pathLst>
            </a:custGeom>
            <a:solidFill>
              <a:srgbClr val="F8E3A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şľide">
              <a:extLst>
                <a:ext uri="{FF2B5EF4-FFF2-40B4-BE49-F238E27FC236}">
                  <a16:creationId xmlns:a16="http://schemas.microsoft.com/office/drawing/2014/main" id="{49C534B8-DDDB-4CEF-BCB9-5E11F778487C}"/>
                </a:ext>
              </a:extLst>
            </p:cNvPr>
            <p:cNvSpPr/>
            <p:nvPr/>
          </p:nvSpPr>
          <p:spPr bwMode="auto">
            <a:xfrm>
              <a:off x="5661025" y="2352675"/>
              <a:ext cx="155575" cy="604838"/>
            </a:xfrm>
            <a:custGeom>
              <a:avLst/>
              <a:gdLst>
                <a:gd name="T0" fmla="*/ 98 w 98"/>
                <a:gd name="T1" fmla="*/ 381 h 381"/>
                <a:gd name="T2" fmla="*/ 0 w 98"/>
                <a:gd name="T3" fmla="*/ 380 h 381"/>
                <a:gd name="T4" fmla="*/ 1 w 98"/>
                <a:gd name="T5" fmla="*/ 0 h 381"/>
                <a:gd name="T6" fmla="*/ 98 w 98"/>
                <a:gd name="T7" fmla="*/ 0 h 381"/>
                <a:gd name="T8" fmla="*/ 98 w 98"/>
                <a:gd name="T9" fmla="*/ 381 h 381"/>
              </a:gdLst>
              <a:ahLst/>
              <a:cxnLst>
                <a:cxn ang="0">
                  <a:pos x="T0" y="T1"/>
                </a:cxn>
                <a:cxn ang="0">
                  <a:pos x="T2" y="T3"/>
                </a:cxn>
                <a:cxn ang="0">
                  <a:pos x="T4" y="T5"/>
                </a:cxn>
                <a:cxn ang="0">
                  <a:pos x="T6" y="T7"/>
                </a:cxn>
                <a:cxn ang="0">
                  <a:pos x="T8" y="T9"/>
                </a:cxn>
              </a:cxnLst>
              <a:rect l="0" t="0" r="r" b="b"/>
              <a:pathLst>
                <a:path w="98" h="381">
                  <a:moveTo>
                    <a:pt x="98" y="381"/>
                  </a:moveTo>
                  <a:lnTo>
                    <a:pt x="0" y="380"/>
                  </a:lnTo>
                  <a:lnTo>
                    <a:pt x="1" y="0"/>
                  </a:lnTo>
                  <a:lnTo>
                    <a:pt x="98" y="0"/>
                  </a:lnTo>
                  <a:lnTo>
                    <a:pt x="98" y="3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ľîďé">
              <a:extLst>
                <a:ext uri="{FF2B5EF4-FFF2-40B4-BE49-F238E27FC236}">
                  <a16:creationId xmlns:a16="http://schemas.microsoft.com/office/drawing/2014/main" id="{74E80CB3-5980-4100-AB8B-0F2266069E9E}"/>
                </a:ext>
              </a:extLst>
            </p:cNvPr>
            <p:cNvSpPr/>
            <p:nvPr/>
          </p:nvSpPr>
          <p:spPr bwMode="auto">
            <a:xfrm>
              <a:off x="5448300" y="2351088"/>
              <a:ext cx="0" cy="33338"/>
            </a:xfrm>
            <a:custGeom>
              <a:avLst/>
              <a:gdLst>
                <a:gd name="T0" fmla="*/ 0 h 21"/>
                <a:gd name="T1" fmla="*/ 21 h 21"/>
                <a:gd name="T2" fmla="*/ 0 h 21"/>
                <a:gd name="T3" fmla="*/ 0 h 21"/>
              </a:gdLst>
              <a:ahLst/>
              <a:cxnLst>
                <a:cxn ang="0">
                  <a:pos x="0" y="T0"/>
                </a:cxn>
                <a:cxn ang="0">
                  <a:pos x="0" y="T1"/>
                </a:cxn>
                <a:cxn ang="0">
                  <a:pos x="0" y="T2"/>
                </a:cxn>
                <a:cxn ang="0">
                  <a:pos x="0" y="T3"/>
                </a:cxn>
              </a:cxnLst>
              <a:rect l="0" t="0" r="r" b="b"/>
              <a:pathLst>
                <a:path h="21">
                  <a:moveTo>
                    <a:pt x="0" y="0"/>
                  </a:moveTo>
                  <a:lnTo>
                    <a:pt x="0" y="21"/>
                  </a:lnTo>
                  <a:lnTo>
                    <a:pt x="0" y="0"/>
                  </a:lnTo>
                  <a:lnTo>
                    <a:pt x="0" y="0"/>
                  </a:lnTo>
                  <a:close/>
                </a:path>
              </a:pathLst>
            </a:custGeom>
            <a:solidFill>
              <a:srgbClr val="9F55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şļíďê">
              <a:extLst>
                <a:ext uri="{FF2B5EF4-FFF2-40B4-BE49-F238E27FC236}">
                  <a16:creationId xmlns:a16="http://schemas.microsoft.com/office/drawing/2014/main" id="{2F5B89D0-0271-48C0-AE5B-130717C0A913}"/>
                </a:ext>
              </a:extLst>
            </p:cNvPr>
            <p:cNvSpPr/>
            <p:nvPr/>
          </p:nvSpPr>
          <p:spPr bwMode="auto">
            <a:xfrm>
              <a:off x="5448300" y="2351088"/>
              <a:ext cx="0" cy="33338"/>
            </a:xfrm>
            <a:custGeom>
              <a:avLst/>
              <a:gdLst>
                <a:gd name="T0" fmla="*/ 0 h 21"/>
                <a:gd name="T1" fmla="*/ 21 h 21"/>
                <a:gd name="T2" fmla="*/ 0 h 21"/>
                <a:gd name="T3" fmla="*/ 0 h 21"/>
              </a:gdLst>
              <a:ahLst/>
              <a:cxnLst>
                <a:cxn ang="0">
                  <a:pos x="0" y="T0"/>
                </a:cxn>
                <a:cxn ang="0">
                  <a:pos x="0" y="T1"/>
                </a:cxn>
                <a:cxn ang="0">
                  <a:pos x="0" y="T2"/>
                </a:cxn>
                <a:cxn ang="0">
                  <a:pos x="0" y="T3"/>
                </a:cxn>
              </a:cxnLst>
              <a:rect l="0" t="0" r="r" b="b"/>
              <a:pathLst>
                <a:path h="21">
                  <a:moveTo>
                    <a:pt x="0" y="0"/>
                  </a:moveTo>
                  <a:lnTo>
                    <a:pt x="0" y="21"/>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ṧļîdê">
              <a:extLst>
                <a:ext uri="{FF2B5EF4-FFF2-40B4-BE49-F238E27FC236}">
                  <a16:creationId xmlns:a16="http://schemas.microsoft.com/office/drawing/2014/main" id="{3A802D75-51DA-4CAA-8FA2-D254647240E8}"/>
                </a:ext>
              </a:extLst>
            </p:cNvPr>
            <p:cNvSpPr/>
            <p:nvPr/>
          </p:nvSpPr>
          <p:spPr bwMode="auto">
            <a:xfrm>
              <a:off x="5448300" y="2351088"/>
              <a:ext cx="1416050" cy="160338"/>
            </a:xfrm>
            <a:custGeom>
              <a:avLst/>
              <a:gdLst>
                <a:gd name="T0" fmla="*/ 0 w 892"/>
                <a:gd name="T1" fmla="*/ 0 h 101"/>
                <a:gd name="T2" fmla="*/ 0 w 892"/>
                <a:gd name="T3" fmla="*/ 21 h 101"/>
                <a:gd name="T4" fmla="*/ 97 w 892"/>
                <a:gd name="T5" fmla="*/ 30 h 101"/>
                <a:gd name="T6" fmla="*/ 97 w 892"/>
                <a:gd name="T7" fmla="*/ 1 h 101"/>
                <a:gd name="T8" fmla="*/ 135 w 892"/>
                <a:gd name="T9" fmla="*/ 1 h 101"/>
                <a:gd name="T10" fmla="*/ 135 w 892"/>
                <a:gd name="T11" fmla="*/ 1 h 101"/>
                <a:gd name="T12" fmla="*/ 208 w 892"/>
                <a:gd name="T13" fmla="*/ 1 h 101"/>
                <a:gd name="T14" fmla="*/ 271 w 892"/>
                <a:gd name="T15" fmla="*/ 1 h 101"/>
                <a:gd name="T16" fmla="*/ 271 w 892"/>
                <a:gd name="T17" fmla="*/ 46 h 101"/>
                <a:gd name="T18" fmla="*/ 892 w 892"/>
                <a:gd name="T19" fmla="*/ 101 h 101"/>
                <a:gd name="T20" fmla="*/ 880 w 892"/>
                <a:gd name="T21" fmla="*/ 3 h 101"/>
                <a:gd name="T22" fmla="*/ 0 w 892"/>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101">
                  <a:moveTo>
                    <a:pt x="0" y="0"/>
                  </a:moveTo>
                  <a:lnTo>
                    <a:pt x="0" y="21"/>
                  </a:lnTo>
                  <a:lnTo>
                    <a:pt x="97" y="30"/>
                  </a:lnTo>
                  <a:lnTo>
                    <a:pt x="97" y="1"/>
                  </a:lnTo>
                  <a:lnTo>
                    <a:pt x="135" y="1"/>
                  </a:lnTo>
                  <a:lnTo>
                    <a:pt x="135" y="1"/>
                  </a:lnTo>
                  <a:lnTo>
                    <a:pt x="208" y="1"/>
                  </a:lnTo>
                  <a:lnTo>
                    <a:pt x="271" y="1"/>
                  </a:lnTo>
                  <a:lnTo>
                    <a:pt x="271" y="46"/>
                  </a:lnTo>
                  <a:lnTo>
                    <a:pt x="892" y="101"/>
                  </a:lnTo>
                  <a:lnTo>
                    <a:pt x="880" y="3"/>
                  </a:lnTo>
                  <a:lnTo>
                    <a:pt x="0" y="0"/>
                  </a:lnTo>
                  <a:close/>
                </a:path>
              </a:pathLst>
            </a:custGeom>
            <a:solidFill>
              <a:srgbClr val="C4BA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Slïḓê">
              <a:extLst>
                <a:ext uri="{FF2B5EF4-FFF2-40B4-BE49-F238E27FC236}">
                  <a16:creationId xmlns:a16="http://schemas.microsoft.com/office/drawing/2014/main" id="{8008B26D-FB9C-4BCC-9DAB-8C8B2DFE52C3}"/>
                </a:ext>
              </a:extLst>
            </p:cNvPr>
            <p:cNvSpPr/>
            <p:nvPr/>
          </p:nvSpPr>
          <p:spPr bwMode="auto">
            <a:xfrm>
              <a:off x="5448300" y="2351088"/>
              <a:ext cx="1416050" cy="160338"/>
            </a:xfrm>
            <a:custGeom>
              <a:avLst/>
              <a:gdLst>
                <a:gd name="T0" fmla="*/ 0 w 892"/>
                <a:gd name="T1" fmla="*/ 0 h 101"/>
                <a:gd name="T2" fmla="*/ 0 w 892"/>
                <a:gd name="T3" fmla="*/ 21 h 101"/>
                <a:gd name="T4" fmla="*/ 97 w 892"/>
                <a:gd name="T5" fmla="*/ 30 h 101"/>
                <a:gd name="T6" fmla="*/ 97 w 892"/>
                <a:gd name="T7" fmla="*/ 1 h 101"/>
                <a:gd name="T8" fmla="*/ 135 w 892"/>
                <a:gd name="T9" fmla="*/ 1 h 101"/>
                <a:gd name="T10" fmla="*/ 135 w 892"/>
                <a:gd name="T11" fmla="*/ 1 h 101"/>
                <a:gd name="T12" fmla="*/ 208 w 892"/>
                <a:gd name="T13" fmla="*/ 1 h 101"/>
                <a:gd name="T14" fmla="*/ 271 w 892"/>
                <a:gd name="T15" fmla="*/ 1 h 101"/>
                <a:gd name="T16" fmla="*/ 271 w 892"/>
                <a:gd name="T17" fmla="*/ 46 h 101"/>
                <a:gd name="T18" fmla="*/ 892 w 892"/>
                <a:gd name="T19" fmla="*/ 101 h 101"/>
                <a:gd name="T20" fmla="*/ 880 w 892"/>
                <a:gd name="T21" fmla="*/ 3 h 101"/>
                <a:gd name="T22" fmla="*/ 0 w 892"/>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101">
                  <a:moveTo>
                    <a:pt x="0" y="0"/>
                  </a:moveTo>
                  <a:lnTo>
                    <a:pt x="0" y="21"/>
                  </a:lnTo>
                  <a:lnTo>
                    <a:pt x="97" y="30"/>
                  </a:lnTo>
                  <a:lnTo>
                    <a:pt x="97" y="1"/>
                  </a:lnTo>
                  <a:lnTo>
                    <a:pt x="135" y="1"/>
                  </a:lnTo>
                  <a:lnTo>
                    <a:pt x="135" y="1"/>
                  </a:lnTo>
                  <a:lnTo>
                    <a:pt x="208" y="1"/>
                  </a:lnTo>
                  <a:lnTo>
                    <a:pt x="271" y="1"/>
                  </a:lnTo>
                  <a:lnTo>
                    <a:pt x="271" y="46"/>
                  </a:lnTo>
                  <a:lnTo>
                    <a:pt x="892" y="101"/>
                  </a:lnTo>
                  <a:lnTo>
                    <a:pt x="88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š1îḑe">
              <a:extLst>
                <a:ext uri="{FF2B5EF4-FFF2-40B4-BE49-F238E27FC236}">
                  <a16:creationId xmlns:a16="http://schemas.microsoft.com/office/drawing/2014/main" id="{0545C37B-88F9-4CEE-BA88-64760A94C802}"/>
                </a:ext>
              </a:extLst>
            </p:cNvPr>
            <p:cNvSpPr/>
            <p:nvPr/>
          </p:nvSpPr>
          <p:spPr bwMode="auto">
            <a:xfrm>
              <a:off x="5602288" y="2352675"/>
              <a:ext cx="276225" cy="71438"/>
            </a:xfrm>
            <a:custGeom>
              <a:avLst/>
              <a:gdLst>
                <a:gd name="T0" fmla="*/ 111 w 174"/>
                <a:gd name="T1" fmla="*/ 0 h 45"/>
                <a:gd name="T2" fmla="*/ 135 w 174"/>
                <a:gd name="T3" fmla="*/ 0 h 45"/>
                <a:gd name="T4" fmla="*/ 135 w 174"/>
                <a:gd name="T5" fmla="*/ 41 h 45"/>
                <a:gd name="T6" fmla="*/ 174 w 174"/>
                <a:gd name="T7" fmla="*/ 45 h 45"/>
                <a:gd name="T8" fmla="*/ 174 w 174"/>
                <a:gd name="T9" fmla="*/ 0 h 45"/>
                <a:gd name="T10" fmla="*/ 111 w 174"/>
                <a:gd name="T11" fmla="*/ 0 h 45"/>
                <a:gd name="T12" fmla="*/ 0 w 174"/>
                <a:gd name="T13" fmla="*/ 0 h 45"/>
                <a:gd name="T14" fmla="*/ 0 w 174"/>
                <a:gd name="T15" fmla="*/ 29 h 45"/>
                <a:gd name="T16" fmla="*/ 38 w 174"/>
                <a:gd name="T17" fmla="*/ 32 h 45"/>
                <a:gd name="T18" fmla="*/ 38 w 174"/>
                <a:gd name="T19" fmla="*/ 0 h 45"/>
                <a:gd name="T20" fmla="*/ 0 w 17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5">
                  <a:moveTo>
                    <a:pt x="111" y="0"/>
                  </a:moveTo>
                  <a:lnTo>
                    <a:pt x="135" y="0"/>
                  </a:lnTo>
                  <a:lnTo>
                    <a:pt x="135" y="41"/>
                  </a:lnTo>
                  <a:lnTo>
                    <a:pt x="174" y="45"/>
                  </a:lnTo>
                  <a:lnTo>
                    <a:pt x="174" y="0"/>
                  </a:lnTo>
                  <a:lnTo>
                    <a:pt x="111" y="0"/>
                  </a:lnTo>
                  <a:close/>
                  <a:moveTo>
                    <a:pt x="0" y="0"/>
                  </a:moveTo>
                  <a:lnTo>
                    <a:pt x="0" y="29"/>
                  </a:lnTo>
                  <a:lnTo>
                    <a:pt x="38" y="32"/>
                  </a:lnTo>
                  <a:lnTo>
                    <a:pt x="38" y="0"/>
                  </a:lnTo>
                  <a:lnTo>
                    <a:pt x="0" y="0"/>
                  </a:lnTo>
                  <a:close/>
                </a:path>
              </a:pathLst>
            </a:custGeom>
            <a:solidFill>
              <a:srgbClr val="D6BE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šlíḋè">
              <a:extLst>
                <a:ext uri="{FF2B5EF4-FFF2-40B4-BE49-F238E27FC236}">
                  <a16:creationId xmlns:a16="http://schemas.microsoft.com/office/drawing/2014/main" id="{73C65651-E608-49B8-ABEC-F8702069875A}"/>
                </a:ext>
              </a:extLst>
            </p:cNvPr>
            <p:cNvSpPr/>
            <p:nvPr/>
          </p:nvSpPr>
          <p:spPr bwMode="auto">
            <a:xfrm>
              <a:off x="5602288" y="2352675"/>
              <a:ext cx="276225" cy="71438"/>
            </a:xfrm>
            <a:custGeom>
              <a:avLst/>
              <a:gdLst>
                <a:gd name="T0" fmla="*/ 111 w 174"/>
                <a:gd name="T1" fmla="*/ 0 h 45"/>
                <a:gd name="T2" fmla="*/ 135 w 174"/>
                <a:gd name="T3" fmla="*/ 0 h 45"/>
                <a:gd name="T4" fmla="*/ 135 w 174"/>
                <a:gd name="T5" fmla="*/ 41 h 45"/>
                <a:gd name="T6" fmla="*/ 174 w 174"/>
                <a:gd name="T7" fmla="*/ 45 h 45"/>
                <a:gd name="T8" fmla="*/ 174 w 174"/>
                <a:gd name="T9" fmla="*/ 0 h 45"/>
                <a:gd name="T10" fmla="*/ 111 w 174"/>
                <a:gd name="T11" fmla="*/ 0 h 45"/>
                <a:gd name="T12" fmla="*/ 0 w 174"/>
                <a:gd name="T13" fmla="*/ 0 h 45"/>
                <a:gd name="T14" fmla="*/ 0 w 174"/>
                <a:gd name="T15" fmla="*/ 29 h 45"/>
                <a:gd name="T16" fmla="*/ 38 w 174"/>
                <a:gd name="T17" fmla="*/ 32 h 45"/>
                <a:gd name="T18" fmla="*/ 38 w 174"/>
                <a:gd name="T19" fmla="*/ 0 h 45"/>
                <a:gd name="T20" fmla="*/ 0 w 17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5">
                  <a:moveTo>
                    <a:pt x="111" y="0"/>
                  </a:moveTo>
                  <a:lnTo>
                    <a:pt x="135" y="0"/>
                  </a:lnTo>
                  <a:lnTo>
                    <a:pt x="135" y="41"/>
                  </a:lnTo>
                  <a:lnTo>
                    <a:pt x="174" y="45"/>
                  </a:lnTo>
                  <a:lnTo>
                    <a:pt x="174" y="0"/>
                  </a:lnTo>
                  <a:lnTo>
                    <a:pt x="111" y="0"/>
                  </a:lnTo>
                  <a:moveTo>
                    <a:pt x="0" y="0"/>
                  </a:moveTo>
                  <a:lnTo>
                    <a:pt x="0" y="29"/>
                  </a:lnTo>
                  <a:lnTo>
                    <a:pt x="38" y="32"/>
                  </a:lnTo>
                  <a:lnTo>
                    <a:pt x="3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ŝľïḍê">
              <a:extLst>
                <a:ext uri="{FF2B5EF4-FFF2-40B4-BE49-F238E27FC236}">
                  <a16:creationId xmlns:a16="http://schemas.microsoft.com/office/drawing/2014/main" id="{2D5426C9-C48B-41C9-AB56-74229231F5CF}"/>
                </a:ext>
              </a:extLst>
            </p:cNvPr>
            <p:cNvSpPr/>
            <p:nvPr/>
          </p:nvSpPr>
          <p:spPr bwMode="auto">
            <a:xfrm>
              <a:off x="5662613" y="2352675"/>
              <a:ext cx="153988" cy="65088"/>
            </a:xfrm>
            <a:custGeom>
              <a:avLst/>
              <a:gdLst>
                <a:gd name="T0" fmla="*/ 0 w 97"/>
                <a:gd name="T1" fmla="*/ 0 h 41"/>
                <a:gd name="T2" fmla="*/ 0 w 97"/>
                <a:gd name="T3" fmla="*/ 0 h 41"/>
                <a:gd name="T4" fmla="*/ 0 w 97"/>
                <a:gd name="T5" fmla="*/ 32 h 41"/>
                <a:gd name="T6" fmla="*/ 97 w 97"/>
                <a:gd name="T7" fmla="*/ 41 h 41"/>
                <a:gd name="T8" fmla="*/ 97 w 97"/>
                <a:gd name="T9" fmla="*/ 0 h 41"/>
                <a:gd name="T10" fmla="*/ 73 w 97"/>
                <a:gd name="T11" fmla="*/ 0 h 41"/>
                <a:gd name="T12" fmla="*/ 0 w 97"/>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97" h="41">
                  <a:moveTo>
                    <a:pt x="0" y="0"/>
                  </a:moveTo>
                  <a:lnTo>
                    <a:pt x="0" y="0"/>
                  </a:lnTo>
                  <a:lnTo>
                    <a:pt x="0" y="32"/>
                  </a:lnTo>
                  <a:lnTo>
                    <a:pt x="97" y="41"/>
                  </a:lnTo>
                  <a:lnTo>
                    <a:pt x="97" y="0"/>
                  </a:lnTo>
                  <a:lnTo>
                    <a:pt x="73" y="0"/>
                  </a:lnTo>
                  <a:lnTo>
                    <a:pt x="0" y="0"/>
                  </a:lnTo>
                  <a:close/>
                </a:path>
              </a:pathLst>
            </a:custGeom>
            <a:solidFill>
              <a:srgbClr val="D8C6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ṧliḋè">
              <a:extLst>
                <a:ext uri="{FF2B5EF4-FFF2-40B4-BE49-F238E27FC236}">
                  <a16:creationId xmlns:a16="http://schemas.microsoft.com/office/drawing/2014/main" id="{BF2E1E28-A6DB-41FC-AEA1-91AFC0DAE1FE}"/>
                </a:ext>
              </a:extLst>
            </p:cNvPr>
            <p:cNvSpPr/>
            <p:nvPr/>
          </p:nvSpPr>
          <p:spPr bwMode="auto">
            <a:xfrm>
              <a:off x="5662613" y="2352675"/>
              <a:ext cx="153988" cy="65088"/>
            </a:xfrm>
            <a:custGeom>
              <a:avLst/>
              <a:gdLst>
                <a:gd name="T0" fmla="*/ 0 w 97"/>
                <a:gd name="T1" fmla="*/ 0 h 41"/>
                <a:gd name="T2" fmla="*/ 0 w 97"/>
                <a:gd name="T3" fmla="*/ 0 h 41"/>
                <a:gd name="T4" fmla="*/ 0 w 97"/>
                <a:gd name="T5" fmla="*/ 32 h 41"/>
                <a:gd name="T6" fmla="*/ 97 w 97"/>
                <a:gd name="T7" fmla="*/ 41 h 41"/>
                <a:gd name="T8" fmla="*/ 97 w 97"/>
                <a:gd name="T9" fmla="*/ 0 h 41"/>
                <a:gd name="T10" fmla="*/ 73 w 97"/>
                <a:gd name="T11" fmla="*/ 0 h 41"/>
                <a:gd name="T12" fmla="*/ 0 w 97"/>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97" h="41">
                  <a:moveTo>
                    <a:pt x="0" y="0"/>
                  </a:moveTo>
                  <a:lnTo>
                    <a:pt x="0" y="0"/>
                  </a:lnTo>
                  <a:lnTo>
                    <a:pt x="0" y="32"/>
                  </a:lnTo>
                  <a:lnTo>
                    <a:pt x="97" y="41"/>
                  </a:lnTo>
                  <a:lnTo>
                    <a:pt x="97" y="0"/>
                  </a:lnTo>
                  <a:lnTo>
                    <a:pt x="7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şḻíďê">
              <a:extLst>
                <a:ext uri="{FF2B5EF4-FFF2-40B4-BE49-F238E27FC236}">
                  <a16:creationId xmlns:a16="http://schemas.microsoft.com/office/drawing/2014/main" id="{85611A74-2136-4859-AAF4-BA7BA0894B58}"/>
                </a:ext>
              </a:extLst>
            </p:cNvPr>
            <p:cNvSpPr/>
            <p:nvPr/>
          </p:nvSpPr>
          <p:spPr bwMode="auto">
            <a:xfrm>
              <a:off x="6049963" y="1487488"/>
              <a:ext cx="188913" cy="192088"/>
            </a:xfrm>
            <a:custGeom>
              <a:avLst/>
              <a:gdLst>
                <a:gd name="T0" fmla="*/ 74 w 147"/>
                <a:gd name="T1" fmla="*/ 0 h 150"/>
                <a:gd name="T2" fmla="*/ 0 w 147"/>
                <a:gd name="T3" fmla="*/ 75 h 150"/>
                <a:gd name="T4" fmla="*/ 73 w 147"/>
                <a:gd name="T5" fmla="*/ 150 h 150"/>
                <a:gd name="T6" fmla="*/ 74 w 147"/>
                <a:gd name="T7" fmla="*/ 150 h 150"/>
                <a:gd name="T8" fmla="*/ 147 w 147"/>
                <a:gd name="T9" fmla="*/ 75 h 150"/>
                <a:gd name="T10" fmla="*/ 74 w 147"/>
                <a:gd name="T11" fmla="*/ 0 h 150"/>
                <a:gd name="T12" fmla="*/ 74 w 147"/>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147" h="150">
                  <a:moveTo>
                    <a:pt x="74" y="0"/>
                  </a:moveTo>
                  <a:cubicBezTo>
                    <a:pt x="33" y="0"/>
                    <a:pt x="0" y="33"/>
                    <a:pt x="0" y="75"/>
                  </a:cubicBezTo>
                  <a:cubicBezTo>
                    <a:pt x="0" y="116"/>
                    <a:pt x="33" y="150"/>
                    <a:pt x="73" y="150"/>
                  </a:cubicBezTo>
                  <a:cubicBezTo>
                    <a:pt x="74" y="150"/>
                    <a:pt x="74" y="150"/>
                    <a:pt x="74" y="150"/>
                  </a:cubicBezTo>
                  <a:cubicBezTo>
                    <a:pt x="114" y="150"/>
                    <a:pt x="147" y="117"/>
                    <a:pt x="147" y="75"/>
                  </a:cubicBezTo>
                  <a:cubicBezTo>
                    <a:pt x="147" y="34"/>
                    <a:pt x="114" y="0"/>
                    <a:pt x="74" y="0"/>
                  </a:cubicBezTo>
                  <a:cubicBezTo>
                    <a:pt x="74" y="0"/>
                    <a:pt x="74" y="0"/>
                    <a:pt x="74" y="0"/>
                  </a:cubicBezTo>
                </a:path>
              </a:pathLst>
            </a:custGeom>
            <a:solidFill>
              <a:srgbClr val="749B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śľîḓe">
              <a:extLst>
                <a:ext uri="{FF2B5EF4-FFF2-40B4-BE49-F238E27FC236}">
                  <a16:creationId xmlns:a16="http://schemas.microsoft.com/office/drawing/2014/main" id="{1EAB1573-2A51-4FBE-AB2E-CA392714E5F8}"/>
                </a:ext>
              </a:extLst>
            </p:cNvPr>
            <p:cNvSpPr/>
            <p:nvPr/>
          </p:nvSpPr>
          <p:spPr bwMode="auto">
            <a:xfrm>
              <a:off x="5133975" y="3036888"/>
              <a:ext cx="87313" cy="153988"/>
            </a:xfrm>
            <a:custGeom>
              <a:avLst/>
              <a:gdLst>
                <a:gd name="T0" fmla="*/ 66 w 68"/>
                <a:gd name="T1" fmla="*/ 53 h 120"/>
                <a:gd name="T2" fmla="*/ 15 w 68"/>
                <a:gd name="T3" fmla="*/ 5 h 120"/>
                <a:gd name="T4" fmla="*/ 8 w 68"/>
                <a:gd name="T5" fmla="*/ 18 h 120"/>
                <a:gd name="T6" fmla="*/ 51 w 68"/>
                <a:gd name="T7" fmla="*/ 58 h 120"/>
                <a:gd name="T8" fmla="*/ 7 w 68"/>
                <a:gd name="T9" fmla="*/ 104 h 120"/>
                <a:gd name="T10" fmla="*/ 17 w 68"/>
                <a:gd name="T11" fmla="*/ 114 h 120"/>
                <a:gd name="T12" fmla="*/ 66 w 68"/>
                <a:gd name="T13" fmla="*/ 64 h 120"/>
                <a:gd name="T14" fmla="*/ 66 w 68"/>
                <a:gd name="T15" fmla="*/ 53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20">
                  <a:moveTo>
                    <a:pt x="66" y="53"/>
                  </a:moveTo>
                  <a:cubicBezTo>
                    <a:pt x="51" y="35"/>
                    <a:pt x="34" y="19"/>
                    <a:pt x="15" y="5"/>
                  </a:cubicBezTo>
                  <a:cubicBezTo>
                    <a:pt x="8" y="0"/>
                    <a:pt x="0" y="13"/>
                    <a:pt x="8" y="18"/>
                  </a:cubicBezTo>
                  <a:cubicBezTo>
                    <a:pt x="24" y="30"/>
                    <a:pt x="38" y="43"/>
                    <a:pt x="51" y="58"/>
                  </a:cubicBezTo>
                  <a:cubicBezTo>
                    <a:pt x="37" y="75"/>
                    <a:pt x="23" y="90"/>
                    <a:pt x="7" y="104"/>
                  </a:cubicBezTo>
                  <a:cubicBezTo>
                    <a:pt x="0" y="110"/>
                    <a:pt x="10" y="120"/>
                    <a:pt x="17" y="114"/>
                  </a:cubicBezTo>
                  <a:cubicBezTo>
                    <a:pt x="34" y="99"/>
                    <a:pt x="51" y="82"/>
                    <a:pt x="66" y="64"/>
                  </a:cubicBezTo>
                  <a:cubicBezTo>
                    <a:pt x="68" y="60"/>
                    <a:pt x="68" y="57"/>
                    <a:pt x="66" y="53"/>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ṣlíde">
              <a:extLst>
                <a:ext uri="{FF2B5EF4-FFF2-40B4-BE49-F238E27FC236}">
                  <a16:creationId xmlns:a16="http://schemas.microsoft.com/office/drawing/2014/main" id="{5FCB75BD-7AB4-4B75-BB9D-DF164F224862}"/>
                </a:ext>
              </a:extLst>
            </p:cNvPr>
            <p:cNvSpPr/>
            <p:nvPr/>
          </p:nvSpPr>
          <p:spPr bwMode="auto">
            <a:xfrm>
              <a:off x="5241925" y="3041650"/>
              <a:ext cx="84138" cy="136525"/>
            </a:xfrm>
            <a:custGeom>
              <a:avLst/>
              <a:gdLst>
                <a:gd name="T0" fmla="*/ 65 w 66"/>
                <a:gd name="T1" fmla="*/ 47 h 107"/>
                <a:gd name="T2" fmla="*/ 24 w 66"/>
                <a:gd name="T3" fmla="*/ 6 h 107"/>
                <a:gd name="T4" fmla="*/ 14 w 66"/>
                <a:gd name="T5" fmla="*/ 16 h 107"/>
                <a:gd name="T6" fmla="*/ 50 w 66"/>
                <a:gd name="T7" fmla="*/ 50 h 107"/>
                <a:gd name="T8" fmla="*/ 30 w 66"/>
                <a:gd name="T9" fmla="*/ 69 h 107"/>
                <a:gd name="T10" fmla="*/ 7 w 66"/>
                <a:gd name="T11" fmla="*/ 90 h 107"/>
                <a:gd name="T12" fmla="*/ 17 w 66"/>
                <a:gd name="T13" fmla="*/ 100 h 107"/>
                <a:gd name="T14" fmla="*/ 44 w 66"/>
                <a:gd name="T15" fmla="*/ 75 h 107"/>
                <a:gd name="T16" fmla="*/ 65 w 66"/>
                <a:gd name="T17" fmla="*/ 54 h 107"/>
                <a:gd name="T18" fmla="*/ 65 w 66"/>
                <a:gd name="T19" fmla="*/ 4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07">
                  <a:moveTo>
                    <a:pt x="65" y="47"/>
                  </a:moveTo>
                  <a:cubicBezTo>
                    <a:pt x="55" y="31"/>
                    <a:pt x="37" y="18"/>
                    <a:pt x="24" y="6"/>
                  </a:cubicBezTo>
                  <a:cubicBezTo>
                    <a:pt x="18" y="0"/>
                    <a:pt x="7" y="10"/>
                    <a:pt x="14" y="16"/>
                  </a:cubicBezTo>
                  <a:cubicBezTo>
                    <a:pt x="25" y="27"/>
                    <a:pt x="40" y="38"/>
                    <a:pt x="50" y="50"/>
                  </a:cubicBezTo>
                  <a:cubicBezTo>
                    <a:pt x="44" y="57"/>
                    <a:pt x="35" y="63"/>
                    <a:pt x="30" y="69"/>
                  </a:cubicBezTo>
                  <a:cubicBezTo>
                    <a:pt x="22" y="76"/>
                    <a:pt x="14" y="83"/>
                    <a:pt x="7" y="90"/>
                  </a:cubicBezTo>
                  <a:cubicBezTo>
                    <a:pt x="0" y="96"/>
                    <a:pt x="10" y="107"/>
                    <a:pt x="17" y="100"/>
                  </a:cubicBezTo>
                  <a:cubicBezTo>
                    <a:pt x="26" y="92"/>
                    <a:pt x="35" y="83"/>
                    <a:pt x="44" y="75"/>
                  </a:cubicBezTo>
                  <a:cubicBezTo>
                    <a:pt x="51" y="68"/>
                    <a:pt x="60" y="62"/>
                    <a:pt x="65" y="54"/>
                  </a:cubicBezTo>
                  <a:cubicBezTo>
                    <a:pt x="66" y="52"/>
                    <a:pt x="66" y="49"/>
                    <a:pt x="65" y="47"/>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ṣļiḓè">
              <a:extLst>
                <a:ext uri="{FF2B5EF4-FFF2-40B4-BE49-F238E27FC236}">
                  <a16:creationId xmlns:a16="http://schemas.microsoft.com/office/drawing/2014/main" id="{AA800D25-2B45-4AF9-BCC3-E40B902FFC71}"/>
                </a:ext>
              </a:extLst>
            </p:cNvPr>
            <p:cNvSpPr/>
            <p:nvPr/>
          </p:nvSpPr>
          <p:spPr bwMode="auto">
            <a:xfrm>
              <a:off x="5360988" y="3021013"/>
              <a:ext cx="36513" cy="66675"/>
            </a:xfrm>
            <a:custGeom>
              <a:avLst/>
              <a:gdLst>
                <a:gd name="T0" fmla="*/ 18 w 29"/>
                <a:gd name="T1" fmla="*/ 6 h 52"/>
                <a:gd name="T2" fmla="*/ 7 w 29"/>
                <a:gd name="T3" fmla="*/ 17 h 52"/>
                <a:gd name="T4" fmla="*/ 9 w 29"/>
                <a:gd name="T5" fmla="*/ 36 h 52"/>
                <a:gd name="T6" fmla="*/ 13 w 29"/>
                <a:gd name="T7" fmla="*/ 50 h 52"/>
                <a:gd name="T8" fmla="*/ 28 w 29"/>
                <a:gd name="T9" fmla="*/ 31 h 52"/>
                <a:gd name="T10" fmla="*/ 18 w 29"/>
                <a:gd name="T11" fmla="*/ 6 h 52"/>
              </a:gdLst>
              <a:ahLst/>
              <a:cxnLst>
                <a:cxn ang="0">
                  <a:pos x="T0" y="T1"/>
                </a:cxn>
                <a:cxn ang="0">
                  <a:pos x="T2" y="T3"/>
                </a:cxn>
                <a:cxn ang="0">
                  <a:pos x="T4" y="T5"/>
                </a:cxn>
                <a:cxn ang="0">
                  <a:pos x="T6" y="T7"/>
                </a:cxn>
                <a:cxn ang="0">
                  <a:pos x="T8" y="T9"/>
                </a:cxn>
                <a:cxn ang="0">
                  <a:pos x="T10" y="T11"/>
                </a:cxn>
              </a:cxnLst>
              <a:rect l="0" t="0" r="r" b="b"/>
              <a:pathLst>
                <a:path w="29" h="52">
                  <a:moveTo>
                    <a:pt x="18" y="6"/>
                  </a:moveTo>
                  <a:cubicBezTo>
                    <a:pt x="11" y="0"/>
                    <a:pt x="1" y="10"/>
                    <a:pt x="7" y="17"/>
                  </a:cubicBezTo>
                  <a:cubicBezTo>
                    <a:pt x="11" y="21"/>
                    <a:pt x="19" y="34"/>
                    <a:pt x="9" y="36"/>
                  </a:cubicBezTo>
                  <a:cubicBezTo>
                    <a:pt x="0" y="38"/>
                    <a:pt x="4" y="52"/>
                    <a:pt x="13" y="50"/>
                  </a:cubicBezTo>
                  <a:cubicBezTo>
                    <a:pt x="22" y="49"/>
                    <a:pt x="28" y="40"/>
                    <a:pt x="28" y="31"/>
                  </a:cubicBezTo>
                  <a:cubicBezTo>
                    <a:pt x="29" y="22"/>
                    <a:pt x="24" y="13"/>
                    <a:pt x="18" y="6"/>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ḷídê">
              <a:extLst>
                <a:ext uri="{FF2B5EF4-FFF2-40B4-BE49-F238E27FC236}">
                  <a16:creationId xmlns:a16="http://schemas.microsoft.com/office/drawing/2014/main" id="{E67F5E36-7015-48C0-8292-F4D866D9AA20}"/>
                </a:ext>
              </a:extLst>
            </p:cNvPr>
            <p:cNvSpPr/>
            <p:nvPr/>
          </p:nvSpPr>
          <p:spPr bwMode="auto">
            <a:xfrm>
              <a:off x="5418138" y="3065463"/>
              <a:ext cx="77788" cy="79375"/>
            </a:xfrm>
            <a:custGeom>
              <a:avLst/>
              <a:gdLst>
                <a:gd name="T0" fmla="*/ 52 w 61"/>
                <a:gd name="T1" fmla="*/ 9 h 61"/>
                <a:gd name="T2" fmla="*/ 44 w 61"/>
                <a:gd name="T3" fmla="*/ 6 h 61"/>
                <a:gd name="T4" fmla="*/ 8 w 61"/>
                <a:gd name="T5" fmla="*/ 13 h 61"/>
                <a:gd name="T6" fmla="*/ 10 w 61"/>
                <a:gd name="T7" fmla="*/ 49 h 61"/>
                <a:gd name="T8" fmla="*/ 47 w 61"/>
                <a:gd name="T9" fmla="*/ 52 h 61"/>
                <a:gd name="T10" fmla="*/ 52 w 61"/>
                <a:gd name="T11" fmla="*/ 9 h 61"/>
                <a:gd name="T12" fmla="*/ 39 w 61"/>
                <a:gd name="T13" fmla="*/ 40 h 61"/>
                <a:gd name="T14" fmla="*/ 20 w 61"/>
                <a:gd name="T15" fmla="*/ 39 h 61"/>
                <a:gd name="T16" fmla="*/ 38 w 61"/>
                <a:gd name="T17" fmla="*/ 19 h 61"/>
                <a:gd name="T18" fmla="*/ 42 w 61"/>
                <a:gd name="T19" fmla="*/ 19 h 61"/>
                <a:gd name="T20" fmla="*/ 39 w 61"/>
                <a:gd name="T21" fmla="*/ 4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1">
                  <a:moveTo>
                    <a:pt x="52" y="9"/>
                  </a:moveTo>
                  <a:cubicBezTo>
                    <a:pt x="50" y="6"/>
                    <a:pt x="47" y="5"/>
                    <a:pt x="44" y="6"/>
                  </a:cubicBezTo>
                  <a:cubicBezTo>
                    <a:pt x="32" y="0"/>
                    <a:pt x="17" y="2"/>
                    <a:pt x="8" y="13"/>
                  </a:cubicBezTo>
                  <a:cubicBezTo>
                    <a:pt x="0" y="23"/>
                    <a:pt x="1" y="39"/>
                    <a:pt x="10" y="49"/>
                  </a:cubicBezTo>
                  <a:cubicBezTo>
                    <a:pt x="20" y="61"/>
                    <a:pt x="36" y="61"/>
                    <a:pt x="47" y="52"/>
                  </a:cubicBezTo>
                  <a:cubicBezTo>
                    <a:pt x="60" y="41"/>
                    <a:pt x="61" y="22"/>
                    <a:pt x="52" y="9"/>
                  </a:cubicBezTo>
                  <a:close/>
                  <a:moveTo>
                    <a:pt x="39" y="40"/>
                  </a:moveTo>
                  <a:cubicBezTo>
                    <a:pt x="33" y="45"/>
                    <a:pt x="25" y="45"/>
                    <a:pt x="20" y="39"/>
                  </a:cubicBezTo>
                  <a:cubicBezTo>
                    <a:pt x="10" y="27"/>
                    <a:pt x="25" y="11"/>
                    <a:pt x="38" y="19"/>
                  </a:cubicBezTo>
                  <a:cubicBezTo>
                    <a:pt x="39" y="19"/>
                    <a:pt x="40" y="20"/>
                    <a:pt x="42" y="19"/>
                  </a:cubicBezTo>
                  <a:cubicBezTo>
                    <a:pt x="45" y="26"/>
                    <a:pt x="45" y="34"/>
                    <a:pt x="39" y="40"/>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šļïḍé">
              <a:extLst>
                <a:ext uri="{FF2B5EF4-FFF2-40B4-BE49-F238E27FC236}">
                  <a16:creationId xmlns:a16="http://schemas.microsoft.com/office/drawing/2014/main" id="{2CC9EF69-A4CA-443D-B909-EEFBC19677BC}"/>
                </a:ext>
              </a:extLst>
            </p:cNvPr>
            <p:cNvSpPr/>
            <p:nvPr/>
          </p:nvSpPr>
          <p:spPr bwMode="auto">
            <a:xfrm>
              <a:off x="6691313" y="3565525"/>
              <a:ext cx="22225" cy="427038"/>
            </a:xfrm>
            <a:custGeom>
              <a:avLst/>
              <a:gdLst>
                <a:gd name="T0" fmla="*/ 14 w 14"/>
                <a:gd name="T1" fmla="*/ 269 h 269"/>
                <a:gd name="T2" fmla="*/ 0 w 14"/>
                <a:gd name="T3" fmla="*/ 269 h 269"/>
                <a:gd name="T4" fmla="*/ 1 w 14"/>
                <a:gd name="T5" fmla="*/ 0 h 269"/>
                <a:gd name="T6" fmla="*/ 14 w 14"/>
                <a:gd name="T7" fmla="*/ 0 h 269"/>
                <a:gd name="T8" fmla="*/ 14 w 14"/>
                <a:gd name="T9" fmla="*/ 269 h 269"/>
              </a:gdLst>
              <a:ahLst/>
              <a:cxnLst>
                <a:cxn ang="0">
                  <a:pos x="T0" y="T1"/>
                </a:cxn>
                <a:cxn ang="0">
                  <a:pos x="T2" y="T3"/>
                </a:cxn>
                <a:cxn ang="0">
                  <a:pos x="T4" y="T5"/>
                </a:cxn>
                <a:cxn ang="0">
                  <a:pos x="T6" y="T7"/>
                </a:cxn>
                <a:cxn ang="0">
                  <a:pos x="T8" y="T9"/>
                </a:cxn>
              </a:cxnLst>
              <a:rect l="0" t="0" r="r" b="b"/>
              <a:pathLst>
                <a:path w="14" h="269">
                  <a:moveTo>
                    <a:pt x="14" y="269"/>
                  </a:moveTo>
                  <a:lnTo>
                    <a:pt x="0" y="269"/>
                  </a:lnTo>
                  <a:lnTo>
                    <a:pt x="1" y="0"/>
                  </a:lnTo>
                  <a:lnTo>
                    <a:pt x="14" y="0"/>
                  </a:lnTo>
                  <a:lnTo>
                    <a:pt x="14" y="269"/>
                  </a:ln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şḻíḑê">
              <a:extLst>
                <a:ext uri="{FF2B5EF4-FFF2-40B4-BE49-F238E27FC236}">
                  <a16:creationId xmlns:a16="http://schemas.microsoft.com/office/drawing/2014/main" id="{B07FE14E-D61D-4A5E-B0E0-B5FFBA19F58D}"/>
                </a:ext>
              </a:extLst>
            </p:cNvPr>
            <p:cNvSpPr/>
            <p:nvPr/>
          </p:nvSpPr>
          <p:spPr bwMode="auto">
            <a:xfrm>
              <a:off x="6778625" y="3565525"/>
              <a:ext cx="20638" cy="427038"/>
            </a:xfrm>
            <a:prstGeom prst="rect">
              <a:avLst/>
            </a:prstGeom>
            <a:solidFill>
              <a:srgbClr val="E1D6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 name="iś1íḍê">
              <a:extLst>
                <a:ext uri="{FF2B5EF4-FFF2-40B4-BE49-F238E27FC236}">
                  <a16:creationId xmlns:a16="http://schemas.microsoft.com/office/drawing/2014/main" id="{8724F3FF-7CB3-4A1B-AC3A-9DF39DAAAF33}"/>
                </a:ext>
              </a:extLst>
            </p:cNvPr>
            <p:cNvSpPr/>
            <p:nvPr/>
          </p:nvSpPr>
          <p:spPr bwMode="auto">
            <a:xfrm>
              <a:off x="6996113" y="4510088"/>
              <a:ext cx="4763" cy="28575"/>
            </a:xfrm>
            <a:custGeom>
              <a:avLst/>
              <a:gdLst>
                <a:gd name="T0" fmla="*/ 0 w 4"/>
                <a:gd name="T1" fmla="*/ 0 h 22"/>
                <a:gd name="T2" fmla="*/ 4 w 4"/>
                <a:gd name="T3" fmla="*/ 22 h 22"/>
                <a:gd name="T4" fmla="*/ 0 w 4"/>
                <a:gd name="T5" fmla="*/ 0 h 22"/>
              </a:gdLst>
              <a:ahLst/>
              <a:cxnLst>
                <a:cxn ang="0">
                  <a:pos x="T0" y="T1"/>
                </a:cxn>
                <a:cxn ang="0">
                  <a:pos x="T2" y="T3"/>
                </a:cxn>
                <a:cxn ang="0">
                  <a:pos x="T4" y="T5"/>
                </a:cxn>
              </a:cxnLst>
              <a:rect l="0" t="0" r="r" b="b"/>
              <a:pathLst>
                <a:path w="4" h="22">
                  <a:moveTo>
                    <a:pt x="0" y="0"/>
                  </a:moveTo>
                  <a:cubicBezTo>
                    <a:pt x="2" y="7"/>
                    <a:pt x="3" y="15"/>
                    <a:pt x="4" y="22"/>
                  </a:cubicBezTo>
                  <a:cubicBezTo>
                    <a:pt x="3" y="15"/>
                    <a:pt x="2" y="8"/>
                    <a:pt x="0"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ṥḷiḑé">
              <a:extLst>
                <a:ext uri="{FF2B5EF4-FFF2-40B4-BE49-F238E27FC236}">
                  <a16:creationId xmlns:a16="http://schemas.microsoft.com/office/drawing/2014/main" id="{ADFD5DF2-89B7-4BAB-AAC6-0412CDCA6C06}"/>
                </a:ext>
              </a:extLst>
            </p:cNvPr>
            <p:cNvSpPr/>
            <p:nvPr/>
          </p:nvSpPr>
          <p:spPr bwMode="auto">
            <a:xfrm>
              <a:off x="5273675" y="4465638"/>
              <a:ext cx="1588" cy="9525"/>
            </a:xfrm>
            <a:custGeom>
              <a:avLst/>
              <a:gdLst>
                <a:gd name="T0" fmla="*/ 0 w 2"/>
                <a:gd name="T1" fmla="*/ 0 h 8"/>
                <a:gd name="T2" fmla="*/ 0 w 2"/>
                <a:gd name="T3" fmla="*/ 0 h 8"/>
                <a:gd name="T4" fmla="*/ 2 w 2"/>
                <a:gd name="T5" fmla="*/ 8 h 8"/>
                <a:gd name="T6" fmla="*/ 2 w 2"/>
                <a:gd name="T7" fmla="*/ 0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cubicBezTo>
                    <a:pt x="0" y="0"/>
                    <a:pt x="0" y="0"/>
                    <a:pt x="0" y="0"/>
                  </a:cubicBezTo>
                  <a:cubicBezTo>
                    <a:pt x="2" y="8"/>
                    <a:pt x="2" y="8"/>
                    <a:pt x="2" y="8"/>
                  </a:cubicBezTo>
                  <a:cubicBezTo>
                    <a:pt x="2" y="0"/>
                    <a:pt x="2" y="0"/>
                    <a:pt x="2" y="0"/>
                  </a:cubicBezTo>
                  <a:cubicBezTo>
                    <a:pt x="0" y="0"/>
                    <a:pt x="0" y="0"/>
                    <a:pt x="0" y="0"/>
                  </a:cubicBezTo>
                </a:path>
              </a:pathLst>
            </a:custGeom>
            <a:solidFill>
              <a:srgbClr val="CA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Slîḓê">
              <a:extLst>
                <a:ext uri="{FF2B5EF4-FFF2-40B4-BE49-F238E27FC236}">
                  <a16:creationId xmlns:a16="http://schemas.microsoft.com/office/drawing/2014/main" id="{C88DDFA1-189E-4121-AD16-70561DF90DB4}"/>
                </a:ext>
              </a:extLst>
            </p:cNvPr>
            <p:cNvSpPr/>
            <p:nvPr/>
          </p:nvSpPr>
          <p:spPr bwMode="auto">
            <a:xfrm>
              <a:off x="5275263" y="4465638"/>
              <a:ext cx="1725613" cy="73025"/>
            </a:xfrm>
            <a:custGeom>
              <a:avLst/>
              <a:gdLst>
                <a:gd name="T0" fmla="*/ 321 w 1344"/>
                <a:gd name="T1" fmla="*/ 0 h 57"/>
                <a:gd name="T2" fmla="*/ 321 w 1344"/>
                <a:gd name="T3" fmla="*/ 20 h 57"/>
                <a:gd name="T4" fmla="*/ 1344 w 1344"/>
                <a:gd name="T5" fmla="*/ 57 h 57"/>
                <a:gd name="T6" fmla="*/ 1344 w 1344"/>
                <a:gd name="T7" fmla="*/ 57 h 57"/>
                <a:gd name="T8" fmla="*/ 1340 w 1344"/>
                <a:gd name="T9" fmla="*/ 35 h 57"/>
                <a:gd name="T10" fmla="*/ 1333 w 1344"/>
                <a:gd name="T11" fmla="*/ 3 h 57"/>
                <a:gd name="T12" fmla="*/ 321 w 1344"/>
                <a:gd name="T13" fmla="*/ 0 h 57"/>
                <a:gd name="T14" fmla="*/ 0 w 1344"/>
                <a:gd name="T15" fmla="*/ 0 h 57"/>
                <a:gd name="T16" fmla="*/ 0 w 1344"/>
                <a:gd name="T17" fmla="*/ 8 h 57"/>
                <a:gd name="T18" fmla="*/ 0 w 1344"/>
                <a:gd name="T19" fmla="*/ 8 h 57"/>
                <a:gd name="T20" fmla="*/ 135 w 1344"/>
                <a:gd name="T21" fmla="*/ 13 h 57"/>
                <a:gd name="T22" fmla="*/ 135 w 1344"/>
                <a:gd name="T23" fmla="*/ 0 h 57"/>
                <a:gd name="T24" fmla="*/ 114 w 1344"/>
                <a:gd name="T25" fmla="*/ 0 h 57"/>
                <a:gd name="T26" fmla="*/ 0 w 1344"/>
                <a:gd name="T2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4" h="57">
                  <a:moveTo>
                    <a:pt x="321" y="0"/>
                  </a:moveTo>
                  <a:cubicBezTo>
                    <a:pt x="321" y="20"/>
                    <a:pt x="321" y="20"/>
                    <a:pt x="321" y="20"/>
                  </a:cubicBezTo>
                  <a:cubicBezTo>
                    <a:pt x="1344" y="57"/>
                    <a:pt x="1344" y="57"/>
                    <a:pt x="1344" y="57"/>
                  </a:cubicBezTo>
                  <a:cubicBezTo>
                    <a:pt x="1344" y="57"/>
                    <a:pt x="1344" y="57"/>
                    <a:pt x="1344" y="57"/>
                  </a:cubicBezTo>
                  <a:cubicBezTo>
                    <a:pt x="1343" y="50"/>
                    <a:pt x="1342" y="42"/>
                    <a:pt x="1340" y="35"/>
                  </a:cubicBezTo>
                  <a:cubicBezTo>
                    <a:pt x="1337" y="18"/>
                    <a:pt x="1333" y="3"/>
                    <a:pt x="1333" y="3"/>
                  </a:cubicBezTo>
                  <a:cubicBezTo>
                    <a:pt x="321" y="0"/>
                    <a:pt x="321" y="0"/>
                    <a:pt x="321" y="0"/>
                  </a:cubicBezTo>
                  <a:moveTo>
                    <a:pt x="0" y="0"/>
                  </a:moveTo>
                  <a:cubicBezTo>
                    <a:pt x="0" y="8"/>
                    <a:pt x="0" y="8"/>
                    <a:pt x="0" y="8"/>
                  </a:cubicBezTo>
                  <a:cubicBezTo>
                    <a:pt x="0" y="8"/>
                    <a:pt x="0" y="8"/>
                    <a:pt x="0" y="8"/>
                  </a:cubicBezTo>
                  <a:cubicBezTo>
                    <a:pt x="135" y="13"/>
                    <a:pt x="135" y="13"/>
                    <a:pt x="135" y="13"/>
                  </a:cubicBezTo>
                  <a:cubicBezTo>
                    <a:pt x="135" y="0"/>
                    <a:pt x="135" y="0"/>
                    <a:pt x="135" y="0"/>
                  </a:cubicBezTo>
                  <a:cubicBezTo>
                    <a:pt x="114" y="0"/>
                    <a:pt x="114" y="0"/>
                    <a:pt x="114" y="0"/>
                  </a:cubicBezTo>
                  <a:cubicBezTo>
                    <a:pt x="0" y="0"/>
                    <a:pt x="0" y="0"/>
                    <a:pt x="0" y="0"/>
                  </a:cubicBezTo>
                </a:path>
              </a:pathLst>
            </a:custGeom>
            <a:solidFill>
              <a:srgbClr val="BD5E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ṥlíďê">
              <a:extLst>
                <a:ext uri="{FF2B5EF4-FFF2-40B4-BE49-F238E27FC236}">
                  <a16:creationId xmlns:a16="http://schemas.microsoft.com/office/drawing/2014/main" id="{71626DA8-5690-4F29-894E-47F293BCD3A6}"/>
                </a:ext>
              </a:extLst>
            </p:cNvPr>
            <p:cNvSpPr/>
            <p:nvPr/>
          </p:nvSpPr>
          <p:spPr bwMode="auto">
            <a:xfrm>
              <a:off x="5448300" y="4465638"/>
              <a:ext cx="239713" cy="25400"/>
            </a:xfrm>
            <a:custGeom>
              <a:avLst/>
              <a:gdLst>
                <a:gd name="T0" fmla="*/ 0 w 151"/>
                <a:gd name="T1" fmla="*/ 0 h 16"/>
                <a:gd name="T2" fmla="*/ 0 w 151"/>
                <a:gd name="T3" fmla="*/ 10 h 16"/>
                <a:gd name="T4" fmla="*/ 151 w 151"/>
                <a:gd name="T5" fmla="*/ 16 h 16"/>
                <a:gd name="T6" fmla="*/ 151 w 151"/>
                <a:gd name="T7" fmla="*/ 0 h 16"/>
                <a:gd name="T8" fmla="*/ 0 w 151"/>
                <a:gd name="T9" fmla="*/ 0 h 16"/>
              </a:gdLst>
              <a:ahLst/>
              <a:cxnLst>
                <a:cxn ang="0">
                  <a:pos x="T0" y="T1"/>
                </a:cxn>
                <a:cxn ang="0">
                  <a:pos x="T2" y="T3"/>
                </a:cxn>
                <a:cxn ang="0">
                  <a:pos x="T4" y="T5"/>
                </a:cxn>
                <a:cxn ang="0">
                  <a:pos x="T6" y="T7"/>
                </a:cxn>
                <a:cxn ang="0">
                  <a:pos x="T8" y="T9"/>
                </a:cxn>
              </a:cxnLst>
              <a:rect l="0" t="0" r="r" b="b"/>
              <a:pathLst>
                <a:path w="151" h="16">
                  <a:moveTo>
                    <a:pt x="0" y="0"/>
                  </a:moveTo>
                  <a:lnTo>
                    <a:pt x="0" y="10"/>
                  </a:lnTo>
                  <a:lnTo>
                    <a:pt x="151" y="16"/>
                  </a:lnTo>
                  <a:lnTo>
                    <a:pt x="151" y="0"/>
                  </a:lnTo>
                  <a:lnTo>
                    <a:pt x="0" y="0"/>
                  </a:lnTo>
                  <a:close/>
                </a:path>
              </a:pathLst>
            </a:custGeom>
            <a:solidFill>
              <a:srgbClr val="7681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ŝ1îde">
              <a:extLst>
                <a:ext uri="{FF2B5EF4-FFF2-40B4-BE49-F238E27FC236}">
                  <a16:creationId xmlns:a16="http://schemas.microsoft.com/office/drawing/2014/main" id="{F44765BB-9217-436E-8877-57DC8CF4A2DF}"/>
                </a:ext>
              </a:extLst>
            </p:cNvPr>
            <p:cNvSpPr/>
            <p:nvPr/>
          </p:nvSpPr>
          <p:spPr bwMode="auto">
            <a:xfrm>
              <a:off x="5448300" y="4465638"/>
              <a:ext cx="239713" cy="25400"/>
            </a:xfrm>
            <a:custGeom>
              <a:avLst/>
              <a:gdLst>
                <a:gd name="T0" fmla="*/ 0 w 151"/>
                <a:gd name="T1" fmla="*/ 0 h 16"/>
                <a:gd name="T2" fmla="*/ 0 w 151"/>
                <a:gd name="T3" fmla="*/ 10 h 16"/>
                <a:gd name="T4" fmla="*/ 151 w 151"/>
                <a:gd name="T5" fmla="*/ 16 h 16"/>
                <a:gd name="T6" fmla="*/ 151 w 151"/>
                <a:gd name="T7" fmla="*/ 0 h 16"/>
                <a:gd name="T8" fmla="*/ 0 w 151"/>
                <a:gd name="T9" fmla="*/ 0 h 16"/>
              </a:gdLst>
              <a:ahLst/>
              <a:cxnLst>
                <a:cxn ang="0">
                  <a:pos x="T0" y="T1"/>
                </a:cxn>
                <a:cxn ang="0">
                  <a:pos x="T2" y="T3"/>
                </a:cxn>
                <a:cxn ang="0">
                  <a:pos x="T4" y="T5"/>
                </a:cxn>
                <a:cxn ang="0">
                  <a:pos x="T6" y="T7"/>
                </a:cxn>
                <a:cxn ang="0">
                  <a:pos x="T8" y="T9"/>
                </a:cxn>
              </a:cxnLst>
              <a:rect l="0" t="0" r="r" b="b"/>
              <a:pathLst>
                <a:path w="151" h="16">
                  <a:moveTo>
                    <a:pt x="0" y="0"/>
                  </a:moveTo>
                  <a:lnTo>
                    <a:pt x="0" y="10"/>
                  </a:lnTo>
                  <a:lnTo>
                    <a:pt x="151" y="16"/>
                  </a:lnTo>
                  <a:lnTo>
                    <a:pt x="15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ḻîďè">
              <a:extLst>
                <a:ext uri="{FF2B5EF4-FFF2-40B4-BE49-F238E27FC236}">
                  <a16:creationId xmlns:a16="http://schemas.microsoft.com/office/drawing/2014/main" id="{D9476536-64FA-45E5-BFA5-9CFDEADF6741}"/>
                </a:ext>
              </a:extLst>
            </p:cNvPr>
            <p:cNvSpPr/>
            <p:nvPr/>
          </p:nvSpPr>
          <p:spPr bwMode="auto">
            <a:xfrm>
              <a:off x="5273675" y="44656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C8F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ḷïḑè">
              <a:extLst>
                <a:ext uri="{FF2B5EF4-FFF2-40B4-BE49-F238E27FC236}">
                  <a16:creationId xmlns:a16="http://schemas.microsoft.com/office/drawing/2014/main" id="{ED0A00DA-5E05-4DDE-9645-E820F5239F49}"/>
                </a:ext>
              </a:extLst>
            </p:cNvPr>
            <p:cNvSpPr/>
            <p:nvPr/>
          </p:nvSpPr>
          <p:spPr bwMode="auto">
            <a:xfrm>
              <a:off x="5273675" y="4465638"/>
              <a:ext cx="147638" cy="0"/>
            </a:xfrm>
            <a:custGeom>
              <a:avLst/>
              <a:gdLst>
                <a:gd name="T0" fmla="*/ 0 w 93"/>
                <a:gd name="T1" fmla="*/ 0 w 93"/>
                <a:gd name="T2" fmla="*/ 0 w 93"/>
                <a:gd name="T3" fmla="*/ 1 w 93"/>
                <a:gd name="T4" fmla="*/ 93 w 93"/>
                <a:gd name="T5" fmla="*/ 0 w 93"/>
              </a:gdLst>
              <a:ahLst/>
              <a:cxnLst>
                <a:cxn ang="0">
                  <a:pos x="T0" y="0"/>
                </a:cxn>
                <a:cxn ang="0">
                  <a:pos x="T1" y="0"/>
                </a:cxn>
                <a:cxn ang="0">
                  <a:pos x="T2" y="0"/>
                </a:cxn>
                <a:cxn ang="0">
                  <a:pos x="T3" y="0"/>
                </a:cxn>
                <a:cxn ang="0">
                  <a:pos x="T4" y="0"/>
                </a:cxn>
                <a:cxn ang="0">
                  <a:pos x="T5" y="0"/>
                </a:cxn>
              </a:cxnLst>
              <a:rect l="0" t="0" r="r" b="b"/>
              <a:pathLst>
                <a:path w="93">
                  <a:moveTo>
                    <a:pt x="0" y="0"/>
                  </a:moveTo>
                  <a:lnTo>
                    <a:pt x="0" y="0"/>
                  </a:lnTo>
                  <a:lnTo>
                    <a:pt x="0" y="0"/>
                  </a:lnTo>
                  <a:lnTo>
                    <a:pt x="1" y="0"/>
                  </a:lnTo>
                  <a:lnTo>
                    <a:pt x="93" y="0"/>
                  </a:lnTo>
                  <a:lnTo>
                    <a:pt x="0" y="0"/>
                  </a:lnTo>
                  <a:close/>
                </a:path>
              </a:pathLst>
            </a:custGeom>
            <a:solidFill>
              <a:srgbClr val="CEA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ṩľïdè">
              <a:extLst>
                <a:ext uri="{FF2B5EF4-FFF2-40B4-BE49-F238E27FC236}">
                  <a16:creationId xmlns:a16="http://schemas.microsoft.com/office/drawing/2014/main" id="{1B56AE37-BCC8-4FE5-8A1E-3558EE98944E}"/>
                </a:ext>
              </a:extLst>
            </p:cNvPr>
            <p:cNvSpPr/>
            <p:nvPr/>
          </p:nvSpPr>
          <p:spPr bwMode="auto">
            <a:xfrm>
              <a:off x="5273675" y="4465638"/>
              <a:ext cx="147638" cy="0"/>
            </a:xfrm>
            <a:custGeom>
              <a:avLst/>
              <a:gdLst>
                <a:gd name="T0" fmla="*/ 0 w 93"/>
                <a:gd name="T1" fmla="*/ 0 w 93"/>
                <a:gd name="T2" fmla="*/ 0 w 93"/>
                <a:gd name="T3" fmla="*/ 1 w 93"/>
                <a:gd name="T4" fmla="*/ 93 w 93"/>
                <a:gd name="T5" fmla="*/ 0 w 93"/>
              </a:gdLst>
              <a:ahLst/>
              <a:cxnLst>
                <a:cxn ang="0">
                  <a:pos x="T0" y="0"/>
                </a:cxn>
                <a:cxn ang="0">
                  <a:pos x="T1" y="0"/>
                </a:cxn>
                <a:cxn ang="0">
                  <a:pos x="T2" y="0"/>
                </a:cxn>
                <a:cxn ang="0">
                  <a:pos x="T3" y="0"/>
                </a:cxn>
                <a:cxn ang="0">
                  <a:pos x="T4" y="0"/>
                </a:cxn>
                <a:cxn ang="0">
                  <a:pos x="T5" y="0"/>
                </a:cxn>
              </a:cxnLst>
              <a:rect l="0" t="0" r="r" b="b"/>
              <a:pathLst>
                <a:path w="93">
                  <a:moveTo>
                    <a:pt x="0" y="0"/>
                  </a:moveTo>
                  <a:lnTo>
                    <a:pt x="0" y="0"/>
                  </a:lnTo>
                  <a:lnTo>
                    <a:pt x="0" y="0"/>
                  </a:lnTo>
                  <a:lnTo>
                    <a:pt x="1" y="0"/>
                  </a:lnTo>
                  <a:lnTo>
                    <a:pt x="9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ṣ1ide">
              <a:extLst>
                <a:ext uri="{FF2B5EF4-FFF2-40B4-BE49-F238E27FC236}">
                  <a16:creationId xmlns:a16="http://schemas.microsoft.com/office/drawing/2014/main" id="{E56A9D94-2504-4EAB-8E8C-FCD285A0F0C3}"/>
                </a:ext>
              </a:extLst>
            </p:cNvPr>
            <p:cNvSpPr/>
            <p:nvPr/>
          </p:nvSpPr>
          <p:spPr bwMode="auto">
            <a:xfrm>
              <a:off x="4884738" y="3257550"/>
              <a:ext cx="2201863" cy="314325"/>
            </a:xfrm>
            <a:custGeom>
              <a:avLst/>
              <a:gdLst>
                <a:gd name="T0" fmla="*/ 1710 w 1714"/>
                <a:gd name="T1" fmla="*/ 245 h 245"/>
                <a:gd name="T2" fmla="*/ 3 w 1714"/>
                <a:gd name="T3" fmla="*/ 241 h 245"/>
                <a:gd name="T4" fmla="*/ 0 w 1714"/>
                <a:gd name="T5" fmla="*/ 237 h 245"/>
                <a:gd name="T6" fmla="*/ 0 w 1714"/>
                <a:gd name="T7" fmla="*/ 3 h 245"/>
                <a:gd name="T8" fmla="*/ 4 w 1714"/>
                <a:gd name="T9" fmla="*/ 0 h 245"/>
                <a:gd name="T10" fmla="*/ 1710 w 1714"/>
                <a:gd name="T11" fmla="*/ 4 h 245"/>
                <a:gd name="T12" fmla="*/ 1714 w 1714"/>
                <a:gd name="T13" fmla="*/ 8 h 245"/>
                <a:gd name="T14" fmla="*/ 1714 w 1714"/>
                <a:gd name="T15" fmla="*/ 241 h 245"/>
                <a:gd name="T16" fmla="*/ 1710 w 1714"/>
                <a:gd name="T17"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4" h="245">
                  <a:moveTo>
                    <a:pt x="1710" y="245"/>
                  </a:moveTo>
                  <a:cubicBezTo>
                    <a:pt x="3" y="241"/>
                    <a:pt x="3" y="241"/>
                    <a:pt x="3" y="241"/>
                  </a:cubicBezTo>
                  <a:cubicBezTo>
                    <a:pt x="1" y="241"/>
                    <a:pt x="0" y="239"/>
                    <a:pt x="0" y="237"/>
                  </a:cubicBezTo>
                  <a:cubicBezTo>
                    <a:pt x="0" y="3"/>
                    <a:pt x="0" y="3"/>
                    <a:pt x="0" y="3"/>
                  </a:cubicBezTo>
                  <a:cubicBezTo>
                    <a:pt x="0" y="1"/>
                    <a:pt x="2" y="0"/>
                    <a:pt x="4" y="0"/>
                  </a:cubicBezTo>
                  <a:cubicBezTo>
                    <a:pt x="1710" y="4"/>
                    <a:pt x="1710" y="4"/>
                    <a:pt x="1710" y="4"/>
                  </a:cubicBezTo>
                  <a:cubicBezTo>
                    <a:pt x="1712" y="4"/>
                    <a:pt x="1714" y="5"/>
                    <a:pt x="1714" y="8"/>
                  </a:cubicBezTo>
                  <a:cubicBezTo>
                    <a:pt x="1714" y="241"/>
                    <a:pt x="1714" y="241"/>
                    <a:pt x="1714" y="241"/>
                  </a:cubicBezTo>
                  <a:cubicBezTo>
                    <a:pt x="1714" y="244"/>
                    <a:pt x="1712" y="245"/>
                    <a:pt x="1710" y="245"/>
                  </a:cubicBezTo>
                  <a:close/>
                </a:path>
              </a:pathLst>
            </a:custGeom>
            <a:solidFill>
              <a:srgbClr val="6F61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ŝlíďê">
              <a:extLst>
                <a:ext uri="{FF2B5EF4-FFF2-40B4-BE49-F238E27FC236}">
                  <a16:creationId xmlns:a16="http://schemas.microsoft.com/office/drawing/2014/main" id="{86519FE2-4F65-4B59-8FAC-31037B2C7717}"/>
                </a:ext>
              </a:extLst>
            </p:cNvPr>
            <p:cNvSpPr/>
            <p:nvPr/>
          </p:nvSpPr>
          <p:spPr bwMode="auto">
            <a:xfrm>
              <a:off x="5138738" y="3348038"/>
              <a:ext cx="33338" cy="127000"/>
            </a:xfrm>
            <a:custGeom>
              <a:avLst/>
              <a:gdLst>
                <a:gd name="T0" fmla="*/ 21 w 21"/>
                <a:gd name="T1" fmla="*/ 80 h 80"/>
                <a:gd name="T2" fmla="*/ 0 w 21"/>
                <a:gd name="T3" fmla="*/ 80 h 80"/>
                <a:gd name="T4" fmla="*/ 0 w 21"/>
                <a:gd name="T5" fmla="*/ 0 h 80"/>
                <a:gd name="T6" fmla="*/ 21 w 21"/>
                <a:gd name="T7" fmla="*/ 1 h 80"/>
                <a:gd name="T8" fmla="*/ 21 w 21"/>
                <a:gd name="T9" fmla="*/ 80 h 80"/>
              </a:gdLst>
              <a:ahLst/>
              <a:cxnLst>
                <a:cxn ang="0">
                  <a:pos x="T0" y="T1"/>
                </a:cxn>
                <a:cxn ang="0">
                  <a:pos x="T2" y="T3"/>
                </a:cxn>
                <a:cxn ang="0">
                  <a:pos x="T4" y="T5"/>
                </a:cxn>
                <a:cxn ang="0">
                  <a:pos x="T6" y="T7"/>
                </a:cxn>
                <a:cxn ang="0">
                  <a:pos x="T8" y="T9"/>
                </a:cxn>
              </a:cxnLst>
              <a:rect l="0" t="0" r="r" b="b"/>
              <a:pathLst>
                <a:path w="21" h="80">
                  <a:moveTo>
                    <a:pt x="21" y="80"/>
                  </a:moveTo>
                  <a:lnTo>
                    <a:pt x="0" y="80"/>
                  </a:lnTo>
                  <a:lnTo>
                    <a:pt x="0" y="0"/>
                  </a:lnTo>
                  <a:lnTo>
                    <a:pt x="21" y="1"/>
                  </a:lnTo>
                  <a:lnTo>
                    <a:pt x="21" y="80"/>
                  </a:ln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sľîdè">
              <a:extLst>
                <a:ext uri="{FF2B5EF4-FFF2-40B4-BE49-F238E27FC236}">
                  <a16:creationId xmlns:a16="http://schemas.microsoft.com/office/drawing/2014/main" id="{55492D45-1436-432F-B671-A5DD6C278091}"/>
                </a:ext>
              </a:extLst>
            </p:cNvPr>
            <p:cNvSpPr/>
            <p:nvPr/>
          </p:nvSpPr>
          <p:spPr bwMode="auto">
            <a:xfrm>
              <a:off x="5243513" y="3349625"/>
              <a:ext cx="33338" cy="125413"/>
            </a:xfrm>
            <a:prstGeom prst="rect">
              <a:avLst/>
            </a:prstGeom>
            <a:solidFill>
              <a:srgbClr val="E1D6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1" name="îS1îḍé">
              <a:extLst>
                <a:ext uri="{FF2B5EF4-FFF2-40B4-BE49-F238E27FC236}">
                  <a16:creationId xmlns:a16="http://schemas.microsoft.com/office/drawing/2014/main" id="{A68D36E7-C8BA-409D-993F-DE6015B89258}"/>
                </a:ext>
              </a:extLst>
            </p:cNvPr>
            <p:cNvSpPr/>
            <p:nvPr/>
          </p:nvSpPr>
          <p:spPr bwMode="auto">
            <a:xfrm>
              <a:off x="4994275" y="3232150"/>
              <a:ext cx="2208213" cy="30163"/>
            </a:xfrm>
            <a:custGeom>
              <a:avLst/>
              <a:gdLst>
                <a:gd name="T0" fmla="*/ 1720 w 1720"/>
                <a:gd name="T1" fmla="*/ 23 h 23"/>
                <a:gd name="T2" fmla="*/ 9 w 1720"/>
                <a:gd name="T3" fmla="*/ 21 h 23"/>
                <a:gd name="T4" fmla="*/ 1 w 1720"/>
                <a:gd name="T5" fmla="*/ 11 h 23"/>
                <a:gd name="T6" fmla="*/ 1716 w 1720"/>
                <a:gd name="T7" fmla="*/ 0 h 23"/>
                <a:gd name="T8" fmla="*/ 1720 w 1720"/>
                <a:gd name="T9" fmla="*/ 23 h 23"/>
              </a:gdLst>
              <a:ahLst/>
              <a:cxnLst>
                <a:cxn ang="0">
                  <a:pos x="T0" y="T1"/>
                </a:cxn>
                <a:cxn ang="0">
                  <a:pos x="T2" y="T3"/>
                </a:cxn>
                <a:cxn ang="0">
                  <a:pos x="T4" y="T5"/>
                </a:cxn>
                <a:cxn ang="0">
                  <a:pos x="T6" y="T7"/>
                </a:cxn>
                <a:cxn ang="0">
                  <a:pos x="T8" y="T9"/>
                </a:cxn>
              </a:cxnLst>
              <a:rect l="0" t="0" r="r" b="b"/>
              <a:pathLst>
                <a:path w="1720" h="23">
                  <a:moveTo>
                    <a:pt x="1720" y="23"/>
                  </a:moveTo>
                  <a:cubicBezTo>
                    <a:pt x="9" y="21"/>
                    <a:pt x="9" y="21"/>
                    <a:pt x="9" y="21"/>
                  </a:cubicBezTo>
                  <a:cubicBezTo>
                    <a:pt x="4" y="21"/>
                    <a:pt x="0" y="16"/>
                    <a:pt x="1" y="11"/>
                  </a:cubicBezTo>
                  <a:cubicBezTo>
                    <a:pt x="1716" y="0"/>
                    <a:pt x="1716" y="0"/>
                    <a:pt x="1716" y="0"/>
                  </a:cubicBezTo>
                  <a:lnTo>
                    <a:pt x="1720" y="23"/>
                  </a:lnTo>
                  <a:close/>
                </a:path>
              </a:pathLst>
            </a:custGeom>
            <a:solidFill>
              <a:srgbClr val="EFE4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iśḻïḋé">
              <a:extLst>
                <a:ext uri="{FF2B5EF4-FFF2-40B4-BE49-F238E27FC236}">
                  <a16:creationId xmlns:a16="http://schemas.microsoft.com/office/drawing/2014/main" id="{CD05538D-6FC0-42E7-BEF0-7870D51D1A16}"/>
                </a:ext>
              </a:extLst>
            </p:cNvPr>
            <p:cNvSpPr/>
            <p:nvPr/>
          </p:nvSpPr>
          <p:spPr bwMode="auto">
            <a:xfrm>
              <a:off x="4986338" y="3217863"/>
              <a:ext cx="2208213" cy="30163"/>
            </a:xfrm>
            <a:custGeom>
              <a:avLst/>
              <a:gdLst>
                <a:gd name="T0" fmla="*/ 1720 w 1720"/>
                <a:gd name="T1" fmla="*/ 23 h 23"/>
                <a:gd name="T2" fmla="*/ 8 w 1720"/>
                <a:gd name="T3" fmla="*/ 22 h 23"/>
                <a:gd name="T4" fmla="*/ 1 w 1720"/>
                <a:gd name="T5" fmla="*/ 12 h 23"/>
                <a:gd name="T6" fmla="*/ 1716 w 1720"/>
                <a:gd name="T7" fmla="*/ 0 h 23"/>
                <a:gd name="T8" fmla="*/ 1720 w 1720"/>
                <a:gd name="T9" fmla="*/ 23 h 23"/>
              </a:gdLst>
              <a:ahLst/>
              <a:cxnLst>
                <a:cxn ang="0">
                  <a:pos x="T0" y="T1"/>
                </a:cxn>
                <a:cxn ang="0">
                  <a:pos x="T2" y="T3"/>
                </a:cxn>
                <a:cxn ang="0">
                  <a:pos x="T4" y="T5"/>
                </a:cxn>
                <a:cxn ang="0">
                  <a:pos x="T6" y="T7"/>
                </a:cxn>
                <a:cxn ang="0">
                  <a:pos x="T8" y="T9"/>
                </a:cxn>
              </a:cxnLst>
              <a:rect l="0" t="0" r="r" b="b"/>
              <a:pathLst>
                <a:path w="1720" h="23">
                  <a:moveTo>
                    <a:pt x="1720" y="23"/>
                  </a:moveTo>
                  <a:cubicBezTo>
                    <a:pt x="8" y="22"/>
                    <a:pt x="8" y="22"/>
                    <a:pt x="8" y="22"/>
                  </a:cubicBezTo>
                  <a:cubicBezTo>
                    <a:pt x="3" y="22"/>
                    <a:pt x="0" y="17"/>
                    <a:pt x="1" y="12"/>
                  </a:cubicBezTo>
                  <a:cubicBezTo>
                    <a:pt x="1716" y="0"/>
                    <a:pt x="1716" y="0"/>
                    <a:pt x="1716" y="0"/>
                  </a:cubicBezTo>
                  <a:lnTo>
                    <a:pt x="1720" y="23"/>
                  </a:lnTo>
                  <a:close/>
                </a:path>
              </a:pathLst>
            </a:custGeom>
            <a:solidFill>
              <a:srgbClr val="E3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ṩļîdé">
              <a:extLst>
                <a:ext uri="{FF2B5EF4-FFF2-40B4-BE49-F238E27FC236}">
                  <a16:creationId xmlns:a16="http://schemas.microsoft.com/office/drawing/2014/main" id="{ED18912A-0CE1-4569-B342-560028EC7E2A}"/>
                </a:ext>
              </a:extLst>
            </p:cNvPr>
            <p:cNvSpPr/>
            <p:nvPr/>
          </p:nvSpPr>
          <p:spPr bwMode="auto">
            <a:xfrm>
              <a:off x="5334000" y="2351088"/>
              <a:ext cx="114300" cy="608013"/>
            </a:xfrm>
            <a:custGeom>
              <a:avLst/>
              <a:gdLst>
                <a:gd name="T0" fmla="*/ 10 w 88"/>
                <a:gd name="T1" fmla="*/ 36 h 474"/>
                <a:gd name="T2" fmla="*/ 0 w 88"/>
                <a:gd name="T3" fmla="*/ 463 h 474"/>
                <a:gd name="T4" fmla="*/ 87 w 88"/>
                <a:gd name="T5" fmla="*/ 474 h 474"/>
                <a:gd name="T6" fmla="*/ 88 w 88"/>
                <a:gd name="T7" fmla="*/ 0 h 474"/>
                <a:gd name="T8" fmla="*/ 10 w 88"/>
                <a:gd name="T9" fmla="*/ 36 h 474"/>
              </a:gdLst>
              <a:ahLst/>
              <a:cxnLst>
                <a:cxn ang="0">
                  <a:pos x="T0" y="T1"/>
                </a:cxn>
                <a:cxn ang="0">
                  <a:pos x="T2" y="T3"/>
                </a:cxn>
                <a:cxn ang="0">
                  <a:pos x="T4" y="T5"/>
                </a:cxn>
                <a:cxn ang="0">
                  <a:pos x="T6" y="T7"/>
                </a:cxn>
                <a:cxn ang="0">
                  <a:pos x="T8" y="T9"/>
                </a:cxn>
              </a:cxnLst>
              <a:rect l="0" t="0" r="r" b="b"/>
              <a:pathLst>
                <a:path w="88" h="474">
                  <a:moveTo>
                    <a:pt x="10" y="36"/>
                  </a:moveTo>
                  <a:cubicBezTo>
                    <a:pt x="10" y="36"/>
                    <a:pt x="61" y="338"/>
                    <a:pt x="0" y="463"/>
                  </a:cubicBezTo>
                  <a:cubicBezTo>
                    <a:pt x="87" y="474"/>
                    <a:pt x="87" y="474"/>
                    <a:pt x="87" y="474"/>
                  </a:cubicBezTo>
                  <a:cubicBezTo>
                    <a:pt x="88" y="0"/>
                    <a:pt x="88" y="0"/>
                    <a:pt x="88" y="0"/>
                  </a:cubicBezTo>
                  <a:lnTo>
                    <a:pt x="10" y="36"/>
                  </a:lnTo>
                  <a:close/>
                </a:path>
              </a:pathLst>
            </a:custGeom>
            <a:solidFill>
              <a:srgbClr val="E3E4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3348359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515938" y="1125538"/>
            <a:ext cx="112315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400" b="1" dirty="0">
                <a:solidFill>
                  <a:srgbClr val="0070C0"/>
                </a:solidFill>
                <a:latin typeface="+mj-ea"/>
                <a:ea typeface="+mj-ea"/>
              </a:rPr>
              <a:t>对于各环节相串联的离散系统：</a:t>
            </a:r>
          </a:p>
          <a:p>
            <a:pPr indent="514350" eaLnBrk="1" hangingPunct="1">
              <a:lnSpc>
                <a:spcPct val="130000"/>
              </a:lnSpc>
              <a:spcBef>
                <a:spcPct val="30000"/>
              </a:spcBef>
            </a:pPr>
            <a:r>
              <a:rPr lang="zh-CN" altLang="zh-CN" dirty="0" smtClean="0">
                <a:latin typeface="+mn-ea"/>
                <a:ea typeface="+mn-ea"/>
              </a:rPr>
              <a:t>①</a:t>
            </a:r>
            <a:r>
              <a:rPr lang="en-US" altLang="zh-CN" dirty="0" smtClean="0">
                <a:latin typeface="+mn-ea"/>
                <a:ea typeface="+mn-ea"/>
              </a:rPr>
              <a:t> </a:t>
            </a:r>
            <a:r>
              <a:rPr lang="zh-CN" altLang="en-US" sz="2000" dirty="0" smtClean="0">
                <a:latin typeface="+mn-ea"/>
                <a:ea typeface="+mn-ea"/>
              </a:rPr>
              <a:t>若</a:t>
            </a:r>
            <a:r>
              <a:rPr lang="zh-CN" altLang="en-US" sz="2000" dirty="0">
                <a:latin typeface="+mn-ea"/>
                <a:ea typeface="+mn-ea"/>
              </a:rPr>
              <a:t>各环节之间</a:t>
            </a:r>
            <a:r>
              <a:rPr lang="zh-CN" altLang="en-US" sz="2000" b="1" dirty="0">
                <a:solidFill>
                  <a:srgbClr val="C00000"/>
                </a:solidFill>
                <a:latin typeface="+mj-ea"/>
                <a:ea typeface="+mj-ea"/>
              </a:rPr>
              <a:t>都有</a:t>
            </a:r>
            <a:r>
              <a:rPr lang="zh-CN" altLang="en-US" sz="2000" dirty="0">
                <a:latin typeface="+mn-ea"/>
                <a:ea typeface="+mn-ea"/>
              </a:rPr>
              <a:t>采样开关，则系统总的脉冲传递函数为各环节脉冲传递函数的乘积，即</a:t>
            </a:r>
          </a:p>
          <a:p>
            <a:pPr algn="ctr" eaLnBrk="1" hangingPunct="1">
              <a:lnSpc>
                <a:spcPct val="130000"/>
              </a:lnSpc>
              <a:spcBef>
                <a:spcPct val="30000"/>
              </a:spcBef>
            </a:pPr>
            <a:r>
              <a:rPr lang="en-US" altLang="zh-CN" sz="2000" b="1" dirty="0" smtClean="0">
                <a:latin typeface="+mj-ea"/>
                <a:ea typeface="+mj-ea"/>
              </a:rPr>
              <a:t>G(z</a:t>
            </a:r>
            <a:r>
              <a:rPr lang="en-US" altLang="zh-CN" sz="2000" b="1" dirty="0">
                <a:latin typeface="+mj-ea"/>
                <a:ea typeface="+mj-ea"/>
              </a:rPr>
              <a:t>)=G</a:t>
            </a:r>
            <a:r>
              <a:rPr lang="en-US" altLang="zh-CN" sz="2000" b="1" baseline="-25000" dirty="0">
                <a:latin typeface="+mj-ea"/>
                <a:ea typeface="+mj-ea"/>
              </a:rPr>
              <a:t>1</a:t>
            </a:r>
            <a:r>
              <a:rPr lang="en-US" altLang="zh-CN" sz="2000" b="1" dirty="0">
                <a:latin typeface="+mj-ea"/>
                <a:ea typeface="+mj-ea"/>
              </a:rPr>
              <a:t>(z) ···</a:t>
            </a:r>
            <a:r>
              <a:rPr lang="en-US" altLang="zh-CN" sz="2000" b="1" dirty="0" err="1">
                <a:latin typeface="+mj-ea"/>
                <a:ea typeface="+mj-ea"/>
              </a:rPr>
              <a:t>G</a:t>
            </a:r>
            <a:r>
              <a:rPr lang="en-US" altLang="zh-CN" sz="2000" b="1" baseline="-25000" dirty="0" err="1">
                <a:latin typeface="+mj-ea"/>
                <a:ea typeface="+mj-ea"/>
              </a:rPr>
              <a:t>n</a:t>
            </a:r>
            <a:r>
              <a:rPr lang="en-US" altLang="zh-CN" sz="2000" b="1" dirty="0">
                <a:latin typeface="+mj-ea"/>
                <a:ea typeface="+mj-ea"/>
              </a:rPr>
              <a:t>(z</a:t>
            </a:r>
            <a:r>
              <a:rPr lang="en-US" altLang="zh-CN" sz="2000" b="1" dirty="0" smtClean="0">
                <a:latin typeface="+mj-ea"/>
                <a:ea typeface="+mj-ea"/>
              </a:rPr>
              <a:t>)</a:t>
            </a:r>
            <a:endParaRPr lang="zh-CN" altLang="en-US" dirty="0">
              <a:latin typeface="+mn-ea"/>
              <a:ea typeface="+mn-ea"/>
            </a:endParaRPr>
          </a:p>
        </p:txBody>
      </p:sp>
      <p:sp>
        <p:nvSpPr>
          <p:cNvPr id="4" name="Text Box 6"/>
          <p:cNvSpPr txBox="1">
            <a:spLocks noChangeArrowheads="1"/>
          </p:cNvSpPr>
          <p:nvPr/>
        </p:nvSpPr>
        <p:spPr bwMode="auto">
          <a:xfrm>
            <a:off x="1047750" y="4219575"/>
            <a:ext cx="106283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11150" indent="-311150" eaLnBrk="1" hangingPunct="1">
              <a:lnSpc>
                <a:spcPct val="130000"/>
              </a:lnSpc>
              <a:spcBef>
                <a:spcPct val="30000"/>
              </a:spcBef>
            </a:pPr>
            <a:r>
              <a:rPr lang="zh-CN" altLang="zh-CN" dirty="0" smtClean="0">
                <a:latin typeface="+mn-ea"/>
                <a:ea typeface="+mn-ea"/>
              </a:rPr>
              <a:t>②</a:t>
            </a:r>
            <a:r>
              <a:rPr lang="en-US" altLang="zh-CN" dirty="0" smtClean="0">
                <a:latin typeface="+mn-ea"/>
                <a:ea typeface="+mn-ea"/>
              </a:rPr>
              <a:t> </a:t>
            </a:r>
            <a:r>
              <a:rPr lang="zh-CN" altLang="en-US" sz="2000" dirty="0" smtClean="0">
                <a:latin typeface="+mn-ea"/>
                <a:ea typeface="+mn-ea"/>
              </a:rPr>
              <a:t>若</a:t>
            </a:r>
            <a:r>
              <a:rPr lang="zh-CN" altLang="en-US" sz="2000" dirty="0">
                <a:latin typeface="+mn-ea"/>
                <a:ea typeface="+mn-ea"/>
              </a:rPr>
              <a:t>各环节之间</a:t>
            </a:r>
            <a:r>
              <a:rPr lang="zh-CN" altLang="en-US" sz="2000" b="1" dirty="0">
                <a:solidFill>
                  <a:srgbClr val="C00000"/>
                </a:solidFill>
                <a:latin typeface="+mj-ea"/>
                <a:ea typeface="+mj-ea"/>
              </a:rPr>
              <a:t>没有</a:t>
            </a:r>
            <a:r>
              <a:rPr lang="zh-CN" altLang="en-US" sz="2000" dirty="0">
                <a:latin typeface="+mn-ea"/>
                <a:ea typeface="+mn-ea"/>
              </a:rPr>
              <a:t>采样开关，就需先计算串联各环节的总</a:t>
            </a:r>
            <a:r>
              <a:rPr lang="zh-CN" altLang="en-US" sz="2000" dirty="0" smtClean="0">
                <a:latin typeface="+mn-ea"/>
                <a:ea typeface="+mn-ea"/>
              </a:rPr>
              <a:t>传递函数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(s</a:t>
            </a:r>
            <a:r>
              <a:rPr lang="en-US" altLang="zh-CN"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G</a:t>
            </a:r>
            <a:r>
              <a:rPr lang="en-US" altLang="zh-CN" sz="2000" b="1" i="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(s) ···</a:t>
            </a:r>
            <a:r>
              <a:rPr lang="en-US" altLang="zh-CN" sz="2000" b="1" i="1" dirty="0" err="1">
                <a:latin typeface="+mj-ea"/>
                <a:ea typeface="+mj-ea"/>
                <a:cs typeface="Times New Roman" panose="02020603050405020304" pitchFamily="18" charset="0"/>
              </a:rPr>
              <a:t>G</a:t>
            </a:r>
            <a:r>
              <a:rPr lang="en-US" altLang="zh-CN" sz="2000" b="1" i="1" baseline="-25000" dirty="0" err="1">
                <a:latin typeface="+mj-ea"/>
                <a:ea typeface="+mj-ea"/>
                <a:cs typeface="Times New Roman" panose="02020603050405020304" pitchFamily="18" charset="0"/>
              </a:rPr>
              <a:t>n</a:t>
            </a:r>
            <a:r>
              <a:rPr lang="en-US" altLang="zh-CN" sz="2000" b="1" dirty="0">
                <a:latin typeface="+mj-ea"/>
                <a:ea typeface="+mj-ea"/>
                <a:cs typeface="Times New Roman" panose="02020603050405020304" pitchFamily="18" charset="0"/>
              </a:rPr>
              <a:t>(s</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rPr>
              <a:t>，</a:t>
            </a:r>
            <a:r>
              <a:rPr lang="zh-CN" altLang="en-US" sz="2000" dirty="0">
                <a:latin typeface="+mn-ea"/>
                <a:ea typeface="+mn-ea"/>
              </a:rPr>
              <a:t>然后再</a:t>
            </a:r>
            <a:r>
              <a:rPr lang="zh-CN" altLang="en-US" sz="2000" dirty="0" smtClean="0">
                <a:latin typeface="+mn-ea"/>
                <a:ea typeface="+mn-ea"/>
                <a:cs typeface="Times New Roman" panose="02020603050405020304" pitchFamily="18" charset="0"/>
              </a:rPr>
              <a:t>对 </a:t>
            </a:r>
            <a:r>
              <a:rPr lang="en-US" altLang="zh-CN" b="1" i="1" dirty="0" smtClean="0">
                <a:latin typeface="+mj-ea"/>
                <a:ea typeface="+mj-ea"/>
                <a:cs typeface="Times New Roman" panose="02020603050405020304" pitchFamily="18" charset="0"/>
              </a:rPr>
              <a:t>G</a:t>
            </a:r>
            <a:r>
              <a:rPr lang="en-US" altLang="zh-CN" b="1" dirty="0" smtClean="0">
                <a:latin typeface="+mj-ea"/>
                <a:ea typeface="+mj-ea"/>
                <a:cs typeface="Times New Roman" panose="02020603050405020304" pitchFamily="18" charset="0"/>
              </a:rPr>
              <a:t>(s) </a:t>
            </a:r>
            <a:r>
              <a:rPr lang="zh-CN" altLang="en-US" sz="2000" dirty="0" smtClean="0">
                <a:latin typeface="+mn-ea"/>
                <a:ea typeface="+mn-ea"/>
                <a:cs typeface="Times New Roman" panose="02020603050405020304" pitchFamily="18" charset="0"/>
              </a:rPr>
              <a:t>进行 </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变</a:t>
            </a:r>
            <a:r>
              <a:rPr lang="zh-CN" altLang="en-US" sz="2000" dirty="0" smtClean="0">
                <a:latin typeface="+mn-ea"/>
                <a:ea typeface="+mn-ea"/>
              </a:rPr>
              <a:t>换</a:t>
            </a:r>
            <a:r>
              <a:rPr lang="zh-CN" altLang="en-US" sz="2000" dirty="0">
                <a:latin typeface="+mn-ea"/>
                <a:ea typeface="+mn-ea"/>
              </a:rPr>
              <a:t>，即</a:t>
            </a:r>
          </a:p>
          <a:p>
            <a:pPr algn="ctr" eaLnBrk="1" hangingPunct="1">
              <a:lnSpc>
                <a:spcPct val="130000"/>
              </a:lnSpc>
              <a:spcBef>
                <a:spcPct val="30000"/>
              </a:spcBef>
            </a:pP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(z</a:t>
            </a:r>
            <a:r>
              <a:rPr lang="en-US" altLang="zh-CN" sz="2000" b="1" dirty="0">
                <a:latin typeface="+mj-ea"/>
                <a:ea typeface="+mj-ea"/>
                <a:cs typeface="Times New Roman" panose="02020603050405020304" pitchFamily="18" charset="0"/>
              </a:rPr>
              <a:t>)=z(</a:t>
            </a:r>
            <a:r>
              <a:rPr lang="en-US" altLang="zh-CN" sz="2000" b="1" i="1" dirty="0">
                <a:latin typeface="+mj-ea"/>
                <a:ea typeface="+mj-ea"/>
                <a:cs typeface="Times New Roman" panose="02020603050405020304" pitchFamily="18" charset="0"/>
              </a:rPr>
              <a:t>G</a:t>
            </a:r>
            <a:r>
              <a:rPr lang="en-US" altLang="zh-CN" sz="2000" b="1" dirty="0">
                <a:latin typeface="+mj-ea"/>
                <a:ea typeface="+mj-ea"/>
                <a:cs typeface="Times New Roman" panose="02020603050405020304" pitchFamily="18" charset="0"/>
              </a:rPr>
              <a:t>(s))=</a:t>
            </a:r>
            <a:r>
              <a:rPr lang="en-US" altLang="zh-CN" sz="2000" b="1" i="1" dirty="0">
                <a:latin typeface="+mj-ea"/>
                <a:ea typeface="+mj-ea"/>
                <a:cs typeface="Times New Roman" panose="02020603050405020304" pitchFamily="18" charset="0"/>
              </a:rPr>
              <a:t>G</a:t>
            </a:r>
            <a:r>
              <a:rPr lang="en-US" altLang="zh-CN" sz="2000" b="1" i="1" baseline="-25000" dirty="0">
                <a:latin typeface="+mj-ea"/>
                <a:ea typeface="+mj-ea"/>
                <a:cs typeface="Times New Roman" panose="02020603050405020304" pitchFamily="18" charset="0"/>
              </a:rPr>
              <a:t>1</a:t>
            </a:r>
            <a:r>
              <a:rPr lang="en-US" altLang="zh-CN" sz="2000" b="1" i="1" dirty="0">
                <a:latin typeface="+mj-ea"/>
                <a:ea typeface="+mj-ea"/>
                <a:cs typeface="Times New Roman" panose="02020603050405020304" pitchFamily="18" charset="0"/>
              </a:rPr>
              <a:t>···</a:t>
            </a:r>
            <a:r>
              <a:rPr lang="en-US" altLang="zh-CN" sz="2000" b="1" i="1" dirty="0" err="1">
                <a:latin typeface="+mj-ea"/>
                <a:ea typeface="+mj-ea"/>
                <a:cs typeface="Times New Roman" panose="02020603050405020304" pitchFamily="18" charset="0"/>
              </a:rPr>
              <a:t>G</a:t>
            </a:r>
            <a:r>
              <a:rPr lang="en-US" altLang="zh-CN" sz="2000" b="1" i="1" baseline="-25000" dirty="0" err="1">
                <a:latin typeface="+mj-ea"/>
                <a:ea typeface="+mj-ea"/>
                <a:cs typeface="Times New Roman" panose="02020603050405020304" pitchFamily="18" charset="0"/>
              </a:rPr>
              <a:t>n</a:t>
            </a:r>
            <a:r>
              <a:rPr lang="en-US" altLang="zh-CN" sz="2000" b="1" dirty="0">
                <a:latin typeface="+mj-ea"/>
                <a:ea typeface="+mj-ea"/>
                <a:cs typeface="Times New Roman" panose="02020603050405020304" pitchFamily="18" charset="0"/>
              </a:rPr>
              <a:t>(z)</a:t>
            </a:r>
          </a:p>
        </p:txBody>
      </p:sp>
      <p:pic>
        <p:nvPicPr>
          <p:cNvPr id="5" name="Picture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7194" y="2883471"/>
            <a:ext cx="3917686" cy="111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7193" y="5822135"/>
            <a:ext cx="3917685" cy="667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043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4"/>
          <p:cNvSpPr>
            <a:spLocks noChangeArrowheads="1"/>
          </p:cNvSpPr>
          <p:nvPr/>
        </p:nvSpPr>
        <p:spPr bwMode="auto">
          <a:xfrm>
            <a:off x="7541418" y="3060760"/>
            <a:ext cx="1368425" cy="430213"/>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4" name="Rectangle 23"/>
          <p:cNvSpPr>
            <a:spLocks noChangeArrowheads="1"/>
          </p:cNvSpPr>
          <p:nvPr/>
        </p:nvSpPr>
        <p:spPr bwMode="auto">
          <a:xfrm>
            <a:off x="7541418" y="1979673"/>
            <a:ext cx="1368425" cy="503237"/>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8" name="Rectangle 12"/>
          <p:cNvSpPr>
            <a:spLocks noChangeArrowheads="1"/>
          </p:cNvSpPr>
          <p:nvPr/>
        </p:nvSpPr>
        <p:spPr bwMode="auto">
          <a:xfrm>
            <a:off x="5172075" y="2340035"/>
            <a:ext cx="935037" cy="863600"/>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5" name="Rectangle 9"/>
          <p:cNvSpPr>
            <a:spLocks noChangeArrowheads="1"/>
          </p:cNvSpPr>
          <p:nvPr/>
        </p:nvSpPr>
        <p:spPr bwMode="auto">
          <a:xfrm>
            <a:off x="2801144" y="2340035"/>
            <a:ext cx="935037" cy="863600"/>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Text Box 7"/>
          <p:cNvSpPr txBox="1">
            <a:spLocks noChangeArrowheads="1"/>
          </p:cNvSpPr>
          <p:nvPr/>
        </p:nvSpPr>
        <p:spPr bwMode="auto">
          <a:xfrm>
            <a:off x="528638" y="1293826"/>
            <a:ext cx="66532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离散控制系统：含有离散信号的控制系统</a:t>
            </a:r>
          </a:p>
        </p:txBody>
      </p:sp>
      <p:sp>
        <p:nvSpPr>
          <p:cNvPr id="4" name="Text Box 8"/>
          <p:cNvSpPr txBox="1">
            <a:spLocks noChangeArrowheads="1"/>
          </p:cNvSpPr>
          <p:nvPr/>
        </p:nvSpPr>
        <p:spPr bwMode="auto">
          <a:xfrm>
            <a:off x="2728119" y="2340035"/>
            <a:ext cx="1079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a:latin typeface="+mn-ea"/>
                <a:ea typeface="+mn-ea"/>
              </a:rPr>
              <a:t>连续信号</a:t>
            </a:r>
          </a:p>
        </p:txBody>
      </p:sp>
      <p:sp>
        <p:nvSpPr>
          <p:cNvPr id="6" name="Line 10"/>
          <p:cNvSpPr>
            <a:spLocks noChangeShapeType="1"/>
          </p:cNvSpPr>
          <p:nvPr/>
        </p:nvSpPr>
        <p:spPr bwMode="auto">
          <a:xfrm>
            <a:off x="3736182" y="2771835"/>
            <a:ext cx="1434306" cy="0"/>
          </a:xfrm>
          <a:prstGeom prst="line">
            <a:avLst/>
          </a:prstGeom>
          <a:noFill/>
          <a:ln w="1905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Text Box 11"/>
          <p:cNvSpPr txBox="1">
            <a:spLocks noChangeArrowheads="1"/>
          </p:cNvSpPr>
          <p:nvPr/>
        </p:nvSpPr>
        <p:spPr bwMode="auto">
          <a:xfrm>
            <a:off x="5099050" y="2340035"/>
            <a:ext cx="10795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dirty="0">
                <a:latin typeface="+mn-ea"/>
                <a:ea typeface="+mn-ea"/>
              </a:rPr>
              <a:t>离散信号</a:t>
            </a:r>
          </a:p>
        </p:txBody>
      </p:sp>
      <p:sp>
        <p:nvSpPr>
          <p:cNvPr id="9" name="Text Box 13"/>
          <p:cNvSpPr txBox="1">
            <a:spLocks noChangeArrowheads="1"/>
          </p:cNvSpPr>
          <p:nvPr/>
        </p:nvSpPr>
        <p:spPr bwMode="auto">
          <a:xfrm>
            <a:off x="4121150" y="2411473"/>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采样</a:t>
            </a:r>
          </a:p>
        </p:txBody>
      </p:sp>
      <p:sp>
        <p:nvSpPr>
          <p:cNvPr id="10" name="Text Box 14"/>
          <p:cNvSpPr txBox="1">
            <a:spLocks noChangeArrowheads="1"/>
          </p:cNvSpPr>
          <p:nvPr/>
        </p:nvSpPr>
        <p:spPr bwMode="auto">
          <a:xfrm>
            <a:off x="4048125" y="2771835"/>
            <a:ext cx="936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离散化</a:t>
            </a:r>
          </a:p>
        </p:txBody>
      </p:sp>
      <p:sp>
        <p:nvSpPr>
          <p:cNvPr id="11" name="Text Box 17"/>
          <p:cNvSpPr txBox="1">
            <a:spLocks noChangeArrowheads="1"/>
          </p:cNvSpPr>
          <p:nvPr/>
        </p:nvSpPr>
        <p:spPr bwMode="auto">
          <a:xfrm>
            <a:off x="8982868" y="2979798"/>
            <a:ext cx="7191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latin typeface="+mn-ea"/>
                <a:ea typeface="+mn-ea"/>
              </a:rPr>
              <a:t>数字编码</a:t>
            </a:r>
          </a:p>
        </p:txBody>
      </p:sp>
      <p:sp>
        <p:nvSpPr>
          <p:cNvPr id="12" name="Text Box 21"/>
          <p:cNvSpPr txBox="1">
            <a:spLocks noChangeArrowheads="1"/>
          </p:cNvSpPr>
          <p:nvPr/>
        </p:nvSpPr>
        <p:spPr bwMode="auto">
          <a:xfrm>
            <a:off x="7541418" y="1979673"/>
            <a:ext cx="1439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latin typeface="+mn-ea"/>
                <a:ea typeface="+mn-ea"/>
              </a:rPr>
              <a:t>脉冲信号</a:t>
            </a:r>
          </a:p>
        </p:txBody>
      </p:sp>
      <p:sp>
        <p:nvSpPr>
          <p:cNvPr id="13" name="Text Box 22"/>
          <p:cNvSpPr txBox="1">
            <a:spLocks noChangeArrowheads="1"/>
          </p:cNvSpPr>
          <p:nvPr/>
        </p:nvSpPr>
        <p:spPr bwMode="auto">
          <a:xfrm>
            <a:off x="7541418" y="3060760"/>
            <a:ext cx="1439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数字信号</a:t>
            </a:r>
          </a:p>
        </p:txBody>
      </p:sp>
      <p:sp>
        <p:nvSpPr>
          <p:cNvPr id="16" name="Line 26"/>
          <p:cNvSpPr>
            <a:spLocks noChangeShapeType="1"/>
          </p:cNvSpPr>
          <p:nvPr/>
        </p:nvSpPr>
        <p:spPr bwMode="auto">
          <a:xfrm>
            <a:off x="6107111" y="2771835"/>
            <a:ext cx="648495" cy="0"/>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7" name="Line 27"/>
          <p:cNvSpPr>
            <a:spLocks noChangeShapeType="1"/>
          </p:cNvSpPr>
          <p:nvPr/>
        </p:nvSpPr>
        <p:spPr bwMode="auto">
          <a:xfrm flipV="1">
            <a:off x="6755606" y="2268598"/>
            <a:ext cx="0" cy="503237"/>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8" name="Line 28"/>
          <p:cNvSpPr>
            <a:spLocks noChangeShapeType="1"/>
          </p:cNvSpPr>
          <p:nvPr/>
        </p:nvSpPr>
        <p:spPr bwMode="auto">
          <a:xfrm>
            <a:off x="6755606" y="2268598"/>
            <a:ext cx="750887" cy="0"/>
          </a:xfrm>
          <a:prstGeom prst="line">
            <a:avLst/>
          </a:prstGeom>
          <a:noFill/>
          <a:ln w="1905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9" name="Line 29"/>
          <p:cNvSpPr>
            <a:spLocks noChangeShapeType="1"/>
          </p:cNvSpPr>
          <p:nvPr/>
        </p:nvSpPr>
        <p:spPr bwMode="auto">
          <a:xfrm>
            <a:off x="6755606" y="3276660"/>
            <a:ext cx="750887" cy="0"/>
          </a:xfrm>
          <a:prstGeom prst="line">
            <a:avLst/>
          </a:prstGeom>
          <a:noFill/>
          <a:ln w="1905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0" name="Line 30"/>
          <p:cNvSpPr>
            <a:spLocks noChangeShapeType="1"/>
          </p:cNvSpPr>
          <p:nvPr/>
        </p:nvSpPr>
        <p:spPr bwMode="auto">
          <a:xfrm flipV="1">
            <a:off x="6755606" y="2771835"/>
            <a:ext cx="0" cy="503238"/>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32"/>
          <p:cNvSpPr>
            <a:spLocks noChangeShapeType="1"/>
          </p:cNvSpPr>
          <p:nvPr/>
        </p:nvSpPr>
        <p:spPr bwMode="auto">
          <a:xfrm flipV="1">
            <a:off x="1682750" y="4144963"/>
            <a:ext cx="0" cy="15128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Freeform 33"/>
          <p:cNvSpPr>
            <a:spLocks/>
          </p:cNvSpPr>
          <p:nvPr/>
        </p:nvSpPr>
        <p:spPr bwMode="auto">
          <a:xfrm>
            <a:off x="1682750" y="4468813"/>
            <a:ext cx="1441450" cy="541337"/>
          </a:xfrm>
          <a:custGeom>
            <a:avLst/>
            <a:gdLst>
              <a:gd name="T0" fmla="*/ 0 w 1678"/>
              <a:gd name="T1" fmla="*/ 2147483647 h 341"/>
              <a:gd name="T2" fmla="*/ 2147483647 w 1678"/>
              <a:gd name="T3" fmla="*/ 2147483647 h 341"/>
              <a:gd name="T4" fmla="*/ 2147483647 w 1678"/>
              <a:gd name="T5" fmla="*/ 2147483647 h 341"/>
              <a:gd name="T6" fmla="*/ 2147483647 w 1678"/>
              <a:gd name="T7" fmla="*/ 2147483647 h 341"/>
              <a:gd name="T8" fmla="*/ 2147483647 w 1678"/>
              <a:gd name="T9" fmla="*/ 2147483647 h 341"/>
              <a:gd name="T10" fmla="*/ 2147483647 w 1678"/>
              <a:gd name="T11" fmla="*/ 2147483647 h 341"/>
              <a:gd name="T12" fmla="*/ 0 60000 65536"/>
              <a:gd name="T13" fmla="*/ 0 60000 65536"/>
              <a:gd name="T14" fmla="*/ 0 60000 65536"/>
              <a:gd name="T15" fmla="*/ 0 60000 65536"/>
              <a:gd name="T16" fmla="*/ 0 60000 65536"/>
              <a:gd name="T17" fmla="*/ 0 60000 65536"/>
              <a:gd name="T18" fmla="*/ 0 w 1678"/>
              <a:gd name="T19" fmla="*/ 0 h 341"/>
              <a:gd name="T20" fmla="*/ 1678 w 1678"/>
              <a:gd name="T21" fmla="*/ 341 h 341"/>
            </a:gdLst>
            <a:ahLst/>
            <a:cxnLst>
              <a:cxn ang="T12">
                <a:pos x="T0" y="T1"/>
              </a:cxn>
              <a:cxn ang="T13">
                <a:pos x="T2" y="T3"/>
              </a:cxn>
              <a:cxn ang="T14">
                <a:pos x="T4" y="T5"/>
              </a:cxn>
              <a:cxn ang="T15">
                <a:pos x="T6" y="T7"/>
              </a:cxn>
              <a:cxn ang="T16">
                <a:pos x="T8" y="T9"/>
              </a:cxn>
              <a:cxn ang="T17">
                <a:pos x="T10" y="T11"/>
              </a:cxn>
            </a:cxnLst>
            <a:rect l="T18" t="T19" r="T20" b="T21"/>
            <a:pathLst>
              <a:path w="1678" h="341">
                <a:moveTo>
                  <a:pt x="0" y="341"/>
                </a:moveTo>
                <a:cubicBezTo>
                  <a:pt x="109" y="231"/>
                  <a:pt x="219" y="121"/>
                  <a:pt x="317" y="68"/>
                </a:cubicBezTo>
                <a:cubicBezTo>
                  <a:pt x="415" y="15"/>
                  <a:pt x="483" y="0"/>
                  <a:pt x="589" y="23"/>
                </a:cubicBezTo>
                <a:cubicBezTo>
                  <a:pt x="695" y="46"/>
                  <a:pt x="816" y="181"/>
                  <a:pt x="952" y="204"/>
                </a:cubicBezTo>
                <a:cubicBezTo>
                  <a:pt x="1088" y="227"/>
                  <a:pt x="1285" y="151"/>
                  <a:pt x="1406" y="159"/>
                </a:cubicBezTo>
                <a:cubicBezTo>
                  <a:pt x="1527" y="167"/>
                  <a:pt x="1602" y="208"/>
                  <a:pt x="1678" y="25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3" name="Text Box 34"/>
          <p:cNvSpPr txBox="1">
            <a:spLocks noChangeArrowheads="1"/>
          </p:cNvSpPr>
          <p:nvPr/>
        </p:nvSpPr>
        <p:spPr bwMode="auto">
          <a:xfrm>
            <a:off x="3051175" y="5621338"/>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a:t>
            </a:r>
          </a:p>
        </p:txBody>
      </p:sp>
      <p:sp>
        <p:nvSpPr>
          <p:cNvPr id="24" name="Text Box 35"/>
          <p:cNvSpPr txBox="1">
            <a:spLocks noChangeArrowheads="1"/>
          </p:cNvSpPr>
          <p:nvPr/>
        </p:nvSpPr>
        <p:spPr bwMode="auto">
          <a:xfrm>
            <a:off x="1177925" y="4073525"/>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25" name="Text Box 36"/>
          <p:cNvSpPr txBox="1">
            <a:spLocks noChangeArrowheads="1"/>
          </p:cNvSpPr>
          <p:nvPr/>
        </p:nvSpPr>
        <p:spPr bwMode="auto">
          <a:xfrm>
            <a:off x="2114550" y="4037013"/>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连续信号</a:t>
            </a:r>
          </a:p>
        </p:txBody>
      </p:sp>
      <p:sp>
        <p:nvSpPr>
          <p:cNvPr id="26" name="Line 45"/>
          <p:cNvSpPr>
            <a:spLocks noChangeShapeType="1"/>
          </p:cNvSpPr>
          <p:nvPr/>
        </p:nvSpPr>
        <p:spPr bwMode="auto">
          <a:xfrm>
            <a:off x="4068763" y="5126038"/>
            <a:ext cx="5746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7" name="Line 47"/>
          <p:cNvSpPr>
            <a:spLocks noChangeShapeType="1"/>
          </p:cNvSpPr>
          <p:nvPr/>
        </p:nvSpPr>
        <p:spPr bwMode="auto">
          <a:xfrm>
            <a:off x="4932363" y="5126038"/>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8" name="Line 48"/>
          <p:cNvSpPr>
            <a:spLocks noChangeShapeType="1"/>
          </p:cNvSpPr>
          <p:nvPr/>
        </p:nvSpPr>
        <p:spPr bwMode="auto">
          <a:xfrm flipV="1">
            <a:off x="4643438" y="4981575"/>
            <a:ext cx="288925"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Rectangle 49"/>
          <p:cNvSpPr>
            <a:spLocks noChangeArrowheads="1"/>
          </p:cNvSpPr>
          <p:nvPr/>
        </p:nvSpPr>
        <p:spPr bwMode="auto">
          <a:xfrm>
            <a:off x="4284663" y="4478338"/>
            <a:ext cx="1008062" cy="1150937"/>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0" name="Text Box 50"/>
          <p:cNvSpPr txBox="1">
            <a:spLocks noChangeArrowheads="1"/>
          </p:cNvSpPr>
          <p:nvPr/>
        </p:nvSpPr>
        <p:spPr bwMode="auto">
          <a:xfrm>
            <a:off x="4284663" y="4478338"/>
            <a:ext cx="10080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采样器</a:t>
            </a:r>
          </a:p>
        </p:txBody>
      </p:sp>
      <p:sp>
        <p:nvSpPr>
          <p:cNvPr id="31" name="Line 51"/>
          <p:cNvSpPr>
            <a:spLocks noChangeShapeType="1"/>
          </p:cNvSpPr>
          <p:nvPr/>
        </p:nvSpPr>
        <p:spPr bwMode="auto">
          <a:xfrm>
            <a:off x="1684338" y="5621338"/>
            <a:ext cx="15843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2" name="Line 52"/>
          <p:cNvSpPr>
            <a:spLocks noChangeShapeType="1"/>
          </p:cNvSpPr>
          <p:nvPr/>
        </p:nvSpPr>
        <p:spPr bwMode="auto">
          <a:xfrm flipV="1">
            <a:off x="6296025" y="4108450"/>
            <a:ext cx="0" cy="15128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3" name="Freeform 53"/>
          <p:cNvSpPr>
            <a:spLocks/>
          </p:cNvSpPr>
          <p:nvPr/>
        </p:nvSpPr>
        <p:spPr bwMode="auto">
          <a:xfrm>
            <a:off x="6294438" y="4468813"/>
            <a:ext cx="1441450" cy="541337"/>
          </a:xfrm>
          <a:custGeom>
            <a:avLst/>
            <a:gdLst>
              <a:gd name="T0" fmla="*/ 0 w 1678"/>
              <a:gd name="T1" fmla="*/ 2147483647 h 341"/>
              <a:gd name="T2" fmla="*/ 2147483647 w 1678"/>
              <a:gd name="T3" fmla="*/ 2147483647 h 341"/>
              <a:gd name="T4" fmla="*/ 2147483647 w 1678"/>
              <a:gd name="T5" fmla="*/ 2147483647 h 341"/>
              <a:gd name="T6" fmla="*/ 2147483647 w 1678"/>
              <a:gd name="T7" fmla="*/ 2147483647 h 341"/>
              <a:gd name="T8" fmla="*/ 2147483647 w 1678"/>
              <a:gd name="T9" fmla="*/ 2147483647 h 341"/>
              <a:gd name="T10" fmla="*/ 2147483647 w 1678"/>
              <a:gd name="T11" fmla="*/ 2147483647 h 341"/>
              <a:gd name="T12" fmla="*/ 0 60000 65536"/>
              <a:gd name="T13" fmla="*/ 0 60000 65536"/>
              <a:gd name="T14" fmla="*/ 0 60000 65536"/>
              <a:gd name="T15" fmla="*/ 0 60000 65536"/>
              <a:gd name="T16" fmla="*/ 0 60000 65536"/>
              <a:gd name="T17" fmla="*/ 0 60000 65536"/>
              <a:gd name="T18" fmla="*/ 0 w 1678"/>
              <a:gd name="T19" fmla="*/ 0 h 341"/>
              <a:gd name="T20" fmla="*/ 1678 w 1678"/>
              <a:gd name="T21" fmla="*/ 341 h 341"/>
            </a:gdLst>
            <a:ahLst/>
            <a:cxnLst>
              <a:cxn ang="T12">
                <a:pos x="T0" y="T1"/>
              </a:cxn>
              <a:cxn ang="T13">
                <a:pos x="T2" y="T3"/>
              </a:cxn>
              <a:cxn ang="T14">
                <a:pos x="T4" y="T5"/>
              </a:cxn>
              <a:cxn ang="T15">
                <a:pos x="T6" y="T7"/>
              </a:cxn>
              <a:cxn ang="T16">
                <a:pos x="T8" y="T9"/>
              </a:cxn>
              <a:cxn ang="T17">
                <a:pos x="T10" y="T11"/>
              </a:cxn>
            </a:cxnLst>
            <a:rect l="T18" t="T19" r="T20" b="T21"/>
            <a:pathLst>
              <a:path w="1678" h="341">
                <a:moveTo>
                  <a:pt x="0" y="341"/>
                </a:moveTo>
                <a:cubicBezTo>
                  <a:pt x="109" y="231"/>
                  <a:pt x="219" y="121"/>
                  <a:pt x="317" y="68"/>
                </a:cubicBezTo>
                <a:cubicBezTo>
                  <a:pt x="415" y="15"/>
                  <a:pt x="483" y="0"/>
                  <a:pt x="589" y="23"/>
                </a:cubicBezTo>
                <a:cubicBezTo>
                  <a:pt x="695" y="46"/>
                  <a:pt x="816" y="181"/>
                  <a:pt x="952" y="204"/>
                </a:cubicBezTo>
                <a:cubicBezTo>
                  <a:pt x="1088" y="227"/>
                  <a:pt x="1285" y="151"/>
                  <a:pt x="1406" y="159"/>
                </a:cubicBezTo>
                <a:cubicBezTo>
                  <a:pt x="1527" y="167"/>
                  <a:pt x="1602" y="208"/>
                  <a:pt x="1678" y="250"/>
                </a:cubicBez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34" name="Text Box 54"/>
          <p:cNvSpPr txBox="1">
            <a:spLocks noChangeArrowheads="1"/>
          </p:cNvSpPr>
          <p:nvPr/>
        </p:nvSpPr>
        <p:spPr bwMode="auto">
          <a:xfrm>
            <a:off x="5719763" y="4037013"/>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a:t>
            </a:r>
            <a:r>
              <a:rPr lang="en-US" altLang="zh-CN" baseline="30000">
                <a:latin typeface="+mn-ea"/>
                <a:ea typeface="+mn-ea"/>
              </a:rPr>
              <a:t>*</a:t>
            </a:r>
            <a:r>
              <a:rPr lang="en-US" altLang="zh-CN">
                <a:latin typeface="+mn-ea"/>
                <a:ea typeface="+mn-ea"/>
              </a:rPr>
              <a:t>(t)</a:t>
            </a:r>
          </a:p>
        </p:txBody>
      </p:sp>
      <p:sp>
        <p:nvSpPr>
          <p:cNvPr id="35" name="Text Box 55"/>
          <p:cNvSpPr txBox="1">
            <a:spLocks noChangeArrowheads="1"/>
          </p:cNvSpPr>
          <p:nvPr/>
        </p:nvSpPr>
        <p:spPr bwMode="auto">
          <a:xfrm>
            <a:off x="6440488" y="4037013"/>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脉冲信号</a:t>
            </a:r>
          </a:p>
        </p:txBody>
      </p:sp>
      <p:sp>
        <p:nvSpPr>
          <p:cNvPr id="36" name="Line 56"/>
          <p:cNvSpPr>
            <a:spLocks noChangeShapeType="1"/>
          </p:cNvSpPr>
          <p:nvPr/>
        </p:nvSpPr>
        <p:spPr bwMode="auto">
          <a:xfrm>
            <a:off x="6296025" y="5621338"/>
            <a:ext cx="15843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7" name="Text Box 57"/>
          <p:cNvSpPr txBox="1">
            <a:spLocks noChangeArrowheads="1"/>
          </p:cNvSpPr>
          <p:nvPr/>
        </p:nvSpPr>
        <p:spPr bwMode="auto">
          <a:xfrm>
            <a:off x="7662863" y="5621338"/>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a:t>
            </a:r>
          </a:p>
        </p:txBody>
      </p:sp>
      <p:sp>
        <p:nvSpPr>
          <p:cNvPr id="38" name="Line 58"/>
          <p:cNvSpPr>
            <a:spLocks noChangeShapeType="1"/>
          </p:cNvSpPr>
          <p:nvPr/>
        </p:nvSpPr>
        <p:spPr bwMode="auto">
          <a:xfrm>
            <a:off x="6511925" y="4684713"/>
            <a:ext cx="0" cy="936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9" name="Line 60"/>
          <p:cNvSpPr>
            <a:spLocks noChangeShapeType="1"/>
          </p:cNvSpPr>
          <p:nvPr/>
        </p:nvSpPr>
        <p:spPr bwMode="auto">
          <a:xfrm>
            <a:off x="6799263" y="4541838"/>
            <a:ext cx="0" cy="10795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0" name="Line 62"/>
          <p:cNvSpPr>
            <a:spLocks noChangeShapeType="1"/>
          </p:cNvSpPr>
          <p:nvPr/>
        </p:nvSpPr>
        <p:spPr bwMode="auto">
          <a:xfrm>
            <a:off x="7088188" y="4757738"/>
            <a:ext cx="0" cy="863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1" name="Line 64"/>
          <p:cNvSpPr>
            <a:spLocks noChangeShapeType="1"/>
          </p:cNvSpPr>
          <p:nvPr/>
        </p:nvSpPr>
        <p:spPr bwMode="auto">
          <a:xfrm>
            <a:off x="7375525" y="4757738"/>
            <a:ext cx="0" cy="863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2" name="Text Box 68"/>
          <p:cNvSpPr txBox="1">
            <a:spLocks noChangeArrowheads="1"/>
          </p:cNvSpPr>
          <p:nvPr/>
        </p:nvSpPr>
        <p:spPr bwMode="auto">
          <a:xfrm>
            <a:off x="4643438" y="5197475"/>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T</a:t>
            </a:r>
          </a:p>
        </p:txBody>
      </p:sp>
      <p:sp>
        <p:nvSpPr>
          <p:cNvPr id="43" name="Text Box 69"/>
          <p:cNvSpPr txBox="1">
            <a:spLocks noChangeArrowheads="1"/>
          </p:cNvSpPr>
          <p:nvPr/>
        </p:nvSpPr>
        <p:spPr bwMode="auto">
          <a:xfrm>
            <a:off x="6872288" y="5621338"/>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3T</a:t>
            </a:r>
          </a:p>
        </p:txBody>
      </p:sp>
      <p:sp>
        <p:nvSpPr>
          <p:cNvPr id="44" name="Line 70"/>
          <p:cNvSpPr>
            <a:spLocks noChangeShapeType="1"/>
          </p:cNvSpPr>
          <p:nvPr/>
        </p:nvSpPr>
        <p:spPr bwMode="auto">
          <a:xfrm>
            <a:off x="4716463" y="4910138"/>
            <a:ext cx="144462" cy="2873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5" name="Text Box 71"/>
          <p:cNvSpPr txBox="1">
            <a:spLocks noChangeArrowheads="1"/>
          </p:cNvSpPr>
          <p:nvPr/>
        </p:nvSpPr>
        <p:spPr bwMode="auto">
          <a:xfrm>
            <a:off x="6367463" y="5621338"/>
            <a:ext cx="360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T</a:t>
            </a:r>
          </a:p>
        </p:txBody>
      </p:sp>
      <p:sp>
        <p:nvSpPr>
          <p:cNvPr id="46" name="Line 72"/>
          <p:cNvSpPr>
            <a:spLocks noChangeShapeType="1"/>
          </p:cNvSpPr>
          <p:nvPr/>
        </p:nvSpPr>
        <p:spPr bwMode="auto">
          <a:xfrm>
            <a:off x="7664450" y="4829175"/>
            <a:ext cx="0" cy="7921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7" name="Line 73"/>
          <p:cNvSpPr>
            <a:spLocks noChangeShapeType="1"/>
          </p:cNvSpPr>
          <p:nvPr/>
        </p:nvSpPr>
        <p:spPr bwMode="auto">
          <a:xfrm flipV="1">
            <a:off x="8988425" y="4108450"/>
            <a:ext cx="0" cy="15128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8" name="Freeform 74"/>
          <p:cNvSpPr>
            <a:spLocks/>
          </p:cNvSpPr>
          <p:nvPr/>
        </p:nvSpPr>
        <p:spPr bwMode="auto">
          <a:xfrm>
            <a:off x="8986838" y="4468813"/>
            <a:ext cx="1441450" cy="541337"/>
          </a:xfrm>
          <a:custGeom>
            <a:avLst/>
            <a:gdLst>
              <a:gd name="T0" fmla="*/ 0 w 1678"/>
              <a:gd name="T1" fmla="*/ 2147483647 h 341"/>
              <a:gd name="T2" fmla="*/ 2147483647 w 1678"/>
              <a:gd name="T3" fmla="*/ 2147483647 h 341"/>
              <a:gd name="T4" fmla="*/ 2147483647 w 1678"/>
              <a:gd name="T5" fmla="*/ 2147483647 h 341"/>
              <a:gd name="T6" fmla="*/ 2147483647 w 1678"/>
              <a:gd name="T7" fmla="*/ 2147483647 h 341"/>
              <a:gd name="T8" fmla="*/ 2147483647 w 1678"/>
              <a:gd name="T9" fmla="*/ 2147483647 h 341"/>
              <a:gd name="T10" fmla="*/ 2147483647 w 1678"/>
              <a:gd name="T11" fmla="*/ 2147483647 h 341"/>
              <a:gd name="T12" fmla="*/ 0 60000 65536"/>
              <a:gd name="T13" fmla="*/ 0 60000 65536"/>
              <a:gd name="T14" fmla="*/ 0 60000 65536"/>
              <a:gd name="T15" fmla="*/ 0 60000 65536"/>
              <a:gd name="T16" fmla="*/ 0 60000 65536"/>
              <a:gd name="T17" fmla="*/ 0 60000 65536"/>
              <a:gd name="T18" fmla="*/ 0 w 1678"/>
              <a:gd name="T19" fmla="*/ 0 h 341"/>
              <a:gd name="T20" fmla="*/ 1678 w 1678"/>
              <a:gd name="T21" fmla="*/ 341 h 341"/>
            </a:gdLst>
            <a:ahLst/>
            <a:cxnLst>
              <a:cxn ang="T12">
                <a:pos x="T0" y="T1"/>
              </a:cxn>
              <a:cxn ang="T13">
                <a:pos x="T2" y="T3"/>
              </a:cxn>
              <a:cxn ang="T14">
                <a:pos x="T4" y="T5"/>
              </a:cxn>
              <a:cxn ang="T15">
                <a:pos x="T6" y="T7"/>
              </a:cxn>
              <a:cxn ang="T16">
                <a:pos x="T8" y="T9"/>
              </a:cxn>
              <a:cxn ang="T17">
                <a:pos x="T10" y="T11"/>
              </a:cxn>
            </a:cxnLst>
            <a:rect l="T18" t="T19" r="T20" b="T21"/>
            <a:pathLst>
              <a:path w="1678" h="341">
                <a:moveTo>
                  <a:pt x="0" y="341"/>
                </a:moveTo>
                <a:cubicBezTo>
                  <a:pt x="109" y="231"/>
                  <a:pt x="219" y="121"/>
                  <a:pt x="317" y="68"/>
                </a:cubicBezTo>
                <a:cubicBezTo>
                  <a:pt x="415" y="15"/>
                  <a:pt x="483" y="0"/>
                  <a:pt x="589" y="23"/>
                </a:cubicBezTo>
                <a:cubicBezTo>
                  <a:pt x="695" y="46"/>
                  <a:pt x="816" y="181"/>
                  <a:pt x="952" y="204"/>
                </a:cubicBezTo>
                <a:cubicBezTo>
                  <a:pt x="1088" y="227"/>
                  <a:pt x="1285" y="151"/>
                  <a:pt x="1406" y="159"/>
                </a:cubicBezTo>
                <a:cubicBezTo>
                  <a:pt x="1527" y="167"/>
                  <a:pt x="1602" y="208"/>
                  <a:pt x="1678" y="250"/>
                </a:cubicBez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9" name="Text Box 75"/>
          <p:cNvSpPr txBox="1">
            <a:spLocks noChangeArrowheads="1"/>
          </p:cNvSpPr>
          <p:nvPr/>
        </p:nvSpPr>
        <p:spPr bwMode="auto">
          <a:xfrm>
            <a:off x="8267700" y="4037013"/>
            <a:ext cx="7191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y(kT)</a:t>
            </a:r>
          </a:p>
        </p:txBody>
      </p:sp>
      <p:sp>
        <p:nvSpPr>
          <p:cNvPr id="50" name="Text Box 76"/>
          <p:cNvSpPr txBox="1">
            <a:spLocks noChangeArrowheads="1"/>
          </p:cNvSpPr>
          <p:nvPr/>
        </p:nvSpPr>
        <p:spPr bwMode="auto">
          <a:xfrm>
            <a:off x="9132888" y="4037013"/>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数字信号</a:t>
            </a:r>
          </a:p>
        </p:txBody>
      </p:sp>
      <p:sp>
        <p:nvSpPr>
          <p:cNvPr id="51" name="Line 77"/>
          <p:cNvSpPr>
            <a:spLocks noChangeShapeType="1"/>
          </p:cNvSpPr>
          <p:nvPr/>
        </p:nvSpPr>
        <p:spPr bwMode="auto">
          <a:xfrm>
            <a:off x="8988425" y="5621338"/>
            <a:ext cx="15843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2" name="Text Box 78"/>
          <p:cNvSpPr txBox="1">
            <a:spLocks noChangeArrowheads="1"/>
          </p:cNvSpPr>
          <p:nvPr/>
        </p:nvSpPr>
        <p:spPr bwMode="auto">
          <a:xfrm>
            <a:off x="10428288" y="5621338"/>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a:t>
            </a:r>
          </a:p>
        </p:txBody>
      </p:sp>
      <p:sp>
        <p:nvSpPr>
          <p:cNvPr id="53" name="Line 79"/>
          <p:cNvSpPr>
            <a:spLocks noChangeShapeType="1"/>
          </p:cNvSpPr>
          <p:nvPr/>
        </p:nvSpPr>
        <p:spPr bwMode="auto">
          <a:xfrm>
            <a:off x="9204325" y="4468813"/>
            <a:ext cx="0" cy="11525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4" name="Line 80"/>
          <p:cNvSpPr>
            <a:spLocks noChangeShapeType="1"/>
          </p:cNvSpPr>
          <p:nvPr/>
        </p:nvSpPr>
        <p:spPr bwMode="auto">
          <a:xfrm>
            <a:off x="9491663" y="4468813"/>
            <a:ext cx="0" cy="11525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5" name="Line 81"/>
          <p:cNvSpPr>
            <a:spLocks noChangeShapeType="1"/>
          </p:cNvSpPr>
          <p:nvPr/>
        </p:nvSpPr>
        <p:spPr bwMode="auto">
          <a:xfrm>
            <a:off x="9780588" y="4468813"/>
            <a:ext cx="0" cy="11525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6" name="Line 82"/>
          <p:cNvSpPr>
            <a:spLocks noChangeShapeType="1"/>
          </p:cNvSpPr>
          <p:nvPr/>
        </p:nvSpPr>
        <p:spPr bwMode="auto">
          <a:xfrm>
            <a:off x="10067925" y="4468813"/>
            <a:ext cx="0" cy="11525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7" name="Text Box 83"/>
          <p:cNvSpPr txBox="1">
            <a:spLocks noChangeArrowheads="1"/>
          </p:cNvSpPr>
          <p:nvPr/>
        </p:nvSpPr>
        <p:spPr bwMode="auto">
          <a:xfrm>
            <a:off x="9564688" y="5621338"/>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3T</a:t>
            </a:r>
          </a:p>
        </p:txBody>
      </p:sp>
      <p:sp>
        <p:nvSpPr>
          <p:cNvPr id="58" name="Text Box 84"/>
          <p:cNvSpPr txBox="1">
            <a:spLocks noChangeArrowheads="1"/>
          </p:cNvSpPr>
          <p:nvPr/>
        </p:nvSpPr>
        <p:spPr bwMode="auto">
          <a:xfrm>
            <a:off x="9059863" y="5621338"/>
            <a:ext cx="360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T</a:t>
            </a:r>
          </a:p>
        </p:txBody>
      </p:sp>
      <p:sp>
        <p:nvSpPr>
          <p:cNvPr id="59" name="Line 85"/>
          <p:cNvSpPr>
            <a:spLocks noChangeShapeType="1"/>
          </p:cNvSpPr>
          <p:nvPr/>
        </p:nvSpPr>
        <p:spPr bwMode="auto">
          <a:xfrm>
            <a:off x="10355263" y="4756150"/>
            <a:ext cx="1587" cy="8651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0" name="Text Box 86"/>
          <p:cNvSpPr txBox="1">
            <a:spLocks noChangeArrowheads="1"/>
          </p:cNvSpPr>
          <p:nvPr/>
        </p:nvSpPr>
        <p:spPr bwMode="auto">
          <a:xfrm>
            <a:off x="8770938" y="5621338"/>
            <a:ext cx="360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0</a:t>
            </a:r>
          </a:p>
        </p:txBody>
      </p:sp>
      <p:sp>
        <p:nvSpPr>
          <p:cNvPr id="61" name="Text Box 92"/>
          <p:cNvSpPr txBox="1">
            <a:spLocks noChangeArrowheads="1"/>
          </p:cNvSpPr>
          <p:nvPr/>
        </p:nvSpPr>
        <p:spPr bwMode="auto">
          <a:xfrm>
            <a:off x="8628063" y="5118100"/>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q</a:t>
            </a:r>
          </a:p>
        </p:txBody>
      </p:sp>
      <p:sp>
        <p:nvSpPr>
          <p:cNvPr id="62" name="Rectangle 93"/>
          <p:cNvSpPr>
            <a:spLocks noChangeArrowheads="1"/>
          </p:cNvSpPr>
          <p:nvPr/>
        </p:nvSpPr>
        <p:spPr bwMode="auto">
          <a:xfrm>
            <a:off x="8988425" y="4468813"/>
            <a:ext cx="1368425" cy="11525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63" name="Line 95"/>
          <p:cNvSpPr>
            <a:spLocks noChangeShapeType="1"/>
          </p:cNvSpPr>
          <p:nvPr/>
        </p:nvSpPr>
        <p:spPr bwMode="auto">
          <a:xfrm>
            <a:off x="8988425" y="4757738"/>
            <a:ext cx="1368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4" name="Line 96"/>
          <p:cNvSpPr>
            <a:spLocks noChangeShapeType="1"/>
          </p:cNvSpPr>
          <p:nvPr/>
        </p:nvSpPr>
        <p:spPr bwMode="auto">
          <a:xfrm>
            <a:off x="8988425" y="5045075"/>
            <a:ext cx="1368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5" name="Line 97"/>
          <p:cNvSpPr>
            <a:spLocks noChangeShapeType="1"/>
          </p:cNvSpPr>
          <p:nvPr/>
        </p:nvSpPr>
        <p:spPr bwMode="auto">
          <a:xfrm>
            <a:off x="8988425" y="5334000"/>
            <a:ext cx="1368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6" name="Text Box 98"/>
          <p:cNvSpPr txBox="1">
            <a:spLocks noChangeArrowheads="1"/>
          </p:cNvSpPr>
          <p:nvPr/>
        </p:nvSpPr>
        <p:spPr bwMode="auto">
          <a:xfrm>
            <a:off x="8483600" y="46132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3q</a:t>
            </a:r>
          </a:p>
        </p:txBody>
      </p:sp>
      <p:sp>
        <p:nvSpPr>
          <p:cNvPr id="67" name="Oval 100"/>
          <p:cNvSpPr>
            <a:spLocks noChangeArrowheads="1"/>
          </p:cNvSpPr>
          <p:nvPr/>
        </p:nvSpPr>
        <p:spPr bwMode="auto">
          <a:xfrm>
            <a:off x="8916988" y="4973638"/>
            <a:ext cx="142875" cy="144462"/>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68" name="Oval 106"/>
          <p:cNvSpPr>
            <a:spLocks noChangeArrowheads="1"/>
          </p:cNvSpPr>
          <p:nvPr/>
        </p:nvSpPr>
        <p:spPr bwMode="auto">
          <a:xfrm>
            <a:off x="9132888" y="4684713"/>
            <a:ext cx="142875" cy="144462"/>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69" name="Oval 107"/>
          <p:cNvSpPr>
            <a:spLocks noChangeArrowheads="1"/>
          </p:cNvSpPr>
          <p:nvPr/>
        </p:nvSpPr>
        <p:spPr bwMode="auto">
          <a:xfrm>
            <a:off x="9420225" y="4397375"/>
            <a:ext cx="142875" cy="144463"/>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70" name="Oval 108"/>
          <p:cNvSpPr>
            <a:spLocks noChangeArrowheads="1"/>
          </p:cNvSpPr>
          <p:nvPr/>
        </p:nvSpPr>
        <p:spPr bwMode="auto">
          <a:xfrm>
            <a:off x="9707563" y="4684713"/>
            <a:ext cx="142875" cy="144462"/>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71" name="Oval 109"/>
          <p:cNvSpPr>
            <a:spLocks noChangeArrowheads="1"/>
          </p:cNvSpPr>
          <p:nvPr/>
        </p:nvSpPr>
        <p:spPr bwMode="auto">
          <a:xfrm>
            <a:off x="9996488" y="4684713"/>
            <a:ext cx="142875" cy="144462"/>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72" name="Oval 110"/>
          <p:cNvSpPr>
            <a:spLocks noChangeArrowheads="1"/>
          </p:cNvSpPr>
          <p:nvPr/>
        </p:nvSpPr>
        <p:spPr bwMode="auto">
          <a:xfrm>
            <a:off x="10283825" y="4684713"/>
            <a:ext cx="142875" cy="144462"/>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73" name="TextBox 1"/>
          <p:cNvSpPr txBox="1">
            <a:spLocks noChangeArrowheads="1"/>
          </p:cNvSpPr>
          <p:nvPr/>
        </p:nvSpPr>
        <p:spPr bwMode="auto">
          <a:xfrm>
            <a:off x="9632950" y="5981700"/>
            <a:ext cx="15128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b="1" dirty="0">
                <a:solidFill>
                  <a:srgbClr val="C00000"/>
                </a:solidFill>
                <a:latin typeface="+mj-ea"/>
                <a:ea typeface="+mj-ea"/>
              </a:rPr>
              <a:t>q</a:t>
            </a:r>
            <a:r>
              <a:rPr lang="zh-CN" altLang="en-US" sz="1600" b="1" dirty="0">
                <a:solidFill>
                  <a:srgbClr val="C00000"/>
                </a:solidFill>
                <a:latin typeface="+mj-ea"/>
                <a:ea typeface="+mj-ea"/>
              </a:rPr>
              <a:t>是数字单位</a:t>
            </a:r>
          </a:p>
        </p:txBody>
      </p:sp>
    </p:spTree>
    <p:extLst>
      <p:ext uri="{BB962C8B-B14F-4D97-AF65-F5344CB8AC3E}">
        <p14:creationId xmlns:p14="http://schemas.microsoft.com/office/powerpoint/2010/main" val="1380452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10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blinds(horizontal)">
                                      <p:cBhvr>
                                        <p:cTn id="10" dur="1000"/>
                                        <p:tgtEl>
                                          <p:spTgt spid="2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linds(horizontal)">
                                      <p:cBhvr>
                                        <p:cTn id="13" dur="1000"/>
                                        <p:tgtEl>
                                          <p:spTgt spid="2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blinds(horizontal)">
                                      <p:cBhvr>
                                        <p:cTn id="16" dur="1000"/>
                                        <p:tgtEl>
                                          <p:spTgt spid="2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linds(horizontal)">
                                      <p:cBhvr>
                                        <p:cTn id="19" dur="1000"/>
                                        <p:tgtEl>
                                          <p:spTgt spid="25"/>
                                        </p:tgtEl>
                                      </p:cBhvr>
                                    </p:animEffect>
                                  </p:childTnLst>
                                </p:cTn>
                              </p:par>
                              <p:par>
                                <p:cTn id="20" presetID="3" presetClass="entr" presetSubtype="1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1000"/>
                                        <p:tgtEl>
                                          <p:spTgt spid="26"/>
                                        </p:tgtEl>
                                      </p:cBhvr>
                                    </p:animEffect>
                                  </p:childTnLst>
                                </p:cTn>
                              </p:par>
                              <p:par>
                                <p:cTn id="23" presetID="3" presetClass="entr" presetSubtype="1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blinds(horizontal)">
                                      <p:cBhvr>
                                        <p:cTn id="25" dur="1000"/>
                                        <p:tgtEl>
                                          <p:spTgt spid="27"/>
                                        </p:tgtEl>
                                      </p:cBhvr>
                                    </p:animEffect>
                                  </p:childTnLst>
                                </p:cTn>
                              </p:par>
                              <p:par>
                                <p:cTn id="26" presetID="3" presetClass="entr" presetSubtype="10"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blinds(horizontal)">
                                      <p:cBhvr>
                                        <p:cTn id="28" dur="1000"/>
                                        <p:tgtEl>
                                          <p:spTgt spid="28"/>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blinds(horizontal)">
                                      <p:cBhvr>
                                        <p:cTn id="31" dur="1000"/>
                                        <p:tgtEl>
                                          <p:spTgt spid="29"/>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linds(horizontal)">
                                      <p:cBhvr>
                                        <p:cTn id="34" dur="1000"/>
                                        <p:tgtEl>
                                          <p:spTgt spid="30"/>
                                        </p:tgtEl>
                                      </p:cBhvr>
                                    </p:animEffect>
                                  </p:childTnLst>
                                </p:cTn>
                              </p:par>
                              <p:par>
                                <p:cTn id="35" presetID="3" presetClass="entr" presetSubtype="10"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blinds(horizontal)">
                                      <p:cBhvr>
                                        <p:cTn id="37" dur="1000"/>
                                        <p:tgtEl>
                                          <p:spTgt spid="31"/>
                                        </p:tgtEl>
                                      </p:cBhvr>
                                    </p:animEffect>
                                  </p:childTnLst>
                                </p:cTn>
                              </p:par>
                              <p:par>
                                <p:cTn id="38" presetID="3" presetClass="entr" presetSubtype="10"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blinds(horizontal)">
                                      <p:cBhvr>
                                        <p:cTn id="40" dur="1000"/>
                                        <p:tgtEl>
                                          <p:spTgt spid="32"/>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blinds(horizontal)">
                                      <p:cBhvr>
                                        <p:cTn id="43" dur="1000"/>
                                        <p:tgtEl>
                                          <p:spTgt spid="33"/>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blinds(horizontal)">
                                      <p:cBhvr>
                                        <p:cTn id="46" dur="1000"/>
                                        <p:tgtEl>
                                          <p:spTgt spid="34"/>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blinds(horizontal)">
                                      <p:cBhvr>
                                        <p:cTn id="49" dur="1000"/>
                                        <p:tgtEl>
                                          <p:spTgt spid="35"/>
                                        </p:tgtEl>
                                      </p:cBhvr>
                                    </p:animEffect>
                                  </p:childTnLst>
                                </p:cTn>
                              </p:par>
                              <p:par>
                                <p:cTn id="50" presetID="3" presetClass="entr" presetSubtype="10" fill="hold" nodeType="withEffect">
                                  <p:stCondLst>
                                    <p:cond delay="0"/>
                                  </p:stCondLst>
                                  <p:childTnLst>
                                    <p:set>
                                      <p:cBhvr>
                                        <p:cTn id="51" dur="1" fill="hold">
                                          <p:stCondLst>
                                            <p:cond delay="0"/>
                                          </p:stCondLst>
                                        </p:cTn>
                                        <p:tgtEl>
                                          <p:spTgt spid="36"/>
                                        </p:tgtEl>
                                        <p:attrNameLst>
                                          <p:attrName>style.visibility</p:attrName>
                                        </p:attrNameLst>
                                      </p:cBhvr>
                                      <p:to>
                                        <p:strVal val="visible"/>
                                      </p:to>
                                    </p:set>
                                    <p:animEffect transition="in" filter="blinds(horizontal)">
                                      <p:cBhvr>
                                        <p:cTn id="52" dur="1000"/>
                                        <p:tgtEl>
                                          <p:spTgt spid="36"/>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blinds(horizontal)">
                                      <p:cBhvr>
                                        <p:cTn id="55" dur="1000"/>
                                        <p:tgtEl>
                                          <p:spTgt spid="37"/>
                                        </p:tgtEl>
                                      </p:cBhvr>
                                    </p:animEffect>
                                  </p:childTnLst>
                                </p:cTn>
                              </p:par>
                              <p:par>
                                <p:cTn id="56" presetID="3" presetClass="entr" presetSubtype="10"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blinds(horizontal)">
                                      <p:cBhvr>
                                        <p:cTn id="58" dur="1000"/>
                                        <p:tgtEl>
                                          <p:spTgt spid="38"/>
                                        </p:tgtEl>
                                      </p:cBhvr>
                                    </p:animEffect>
                                  </p:childTnLst>
                                </p:cTn>
                              </p:par>
                              <p:par>
                                <p:cTn id="59" presetID="3" presetClass="entr" presetSubtype="1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blinds(horizontal)">
                                      <p:cBhvr>
                                        <p:cTn id="61" dur="1000"/>
                                        <p:tgtEl>
                                          <p:spTgt spid="39"/>
                                        </p:tgtEl>
                                      </p:cBhvr>
                                    </p:animEffect>
                                  </p:childTnLst>
                                </p:cTn>
                              </p:par>
                              <p:par>
                                <p:cTn id="62" presetID="3" presetClass="entr" presetSubtype="10"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blinds(horizontal)">
                                      <p:cBhvr>
                                        <p:cTn id="64" dur="1000"/>
                                        <p:tgtEl>
                                          <p:spTgt spid="40"/>
                                        </p:tgtEl>
                                      </p:cBhvr>
                                    </p:animEffect>
                                  </p:childTnLst>
                                </p:cTn>
                              </p:par>
                              <p:par>
                                <p:cTn id="65" presetID="3" presetClass="entr" presetSubtype="1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blinds(horizontal)">
                                      <p:cBhvr>
                                        <p:cTn id="67" dur="1000"/>
                                        <p:tgtEl>
                                          <p:spTgt spid="41"/>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blinds(horizontal)">
                                      <p:cBhvr>
                                        <p:cTn id="70" dur="1000"/>
                                        <p:tgtEl>
                                          <p:spTgt spid="42"/>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43"/>
                                        </p:tgtEl>
                                        <p:attrNameLst>
                                          <p:attrName>style.visibility</p:attrName>
                                        </p:attrNameLst>
                                      </p:cBhvr>
                                      <p:to>
                                        <p:strVal val="visible"/>
                                      </p:to>
                                    </p:set>
                                    <p:animEffect transition="in" filter="blinds(horizontal)">
                                      <p:cBhvr>
                                        <p:cTn id="73" dur="1000"/>
                                        <p:tgtEl>
                                          <p:spTgt spid="43"/>
                                        </p:tgtEl>
                                      </p:cBhvr>
                                    </p:animEffect>
                                  </p:childTnLst>
                                </p:cTn>
                              </p:par>
                              <p:par>
                                <p:cTn id="74" presetID="3" presetClass="entr" presetSubtype="10"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blinds(horizontal)">
                                      <p:cBhvr>
                                        <p:cTn id="76" dur="1000"/>
                                        <p:tgtEl>
                                          <p:spTgt spid="44"/>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blinds(horizontal)">
                                      <p:cBhvr>
                                        <p:cTn id="79" dur="1000"/>
                                        <p:tgtEl>
                                          <p:spTgt spid="45"/>
                                        </p:tgtEl>
                                      </p:cBhvr>
                                    </p:animEffect>
                                  </p:childTnLst>
                                </p:cTn>
                              </p:par>
                              <p:par>
                                <p:cTn id="80" presetID="3" presetClass="entr" presetSubtype="10"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blinds(horizontal)">
                                      <p:cBhvr>
                                        <p:cTn id="82" dur="1000"/>
                                        <p:tgtEl>
                                          <p:spTgt spid="46"/>
                                        </p:tgtEl>
                                      </p:cBhvr>
                                    </p:animEffect>
                                  </p:childTnLst>
                                </p:cTn>
                              </p:par>
                              <p:par>
                                <p:cTn id="83" presetID="3" presetClass="entr" presetSubtype="10" fill="hold"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blinds(horizontal)">
                                      <p:cBhvr>
                                        <p:cTn id="85" dur="1000"/>
                                        <p:tgtEl>
                                          <p:spTgt spid="47"/>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48"/>
                                        </p:tgtEl>
                                        <p:attrNameLst>
                                          <p:attrName>style.visibility</p:attrName>
                                        </p:attrNameLst>
                                      </p:cBhvr>
                                      <p:to>
                                        <p:strVal val="visible"/>
                                      </p:to>
                                    </p:set>
                                    <p:animEffect transition="in" filter="blinds(horizontal)">
                                      <p:cBhvr>
                                        <p:cTn id="88" dur="1000"/>
                                        <p:tgtEl>
                                          <p:spTgt spid="48"/>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blinds(horizontal)">
                                      <p:cBhvr>
                                        <p:cTn id="91" dur="1000"/>
                                        <p:tgtEl>
                                          <p:spTgt spid="49"/>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50"/>
                                        </p:tgtEl>
                                        <p:attrNameLst>
                                          <p:attrName>style.visibility</p:attrName>
                                        </p:attrNameLst>
                                      </p:cBhvr>
                                      <p:to>
                                        <p:strVal val="visible"/>
                                      </p:to>
                                    </p:set>
                                    <p:animEffect transition="in" filter="blinds(horizontal)">
                                      <p:cBhvr>
                                        <p:cTn id="94" dur="1000"/>
                                        <p:tgtEl>
                                          <p:spTgt spid="50"/>
                                        </p:tgtEl>
                                      </p:cBhvr>
                                    </p:animEffect>
                                  </p:childTnLst>
                                </p:cTn>
                              </p:par>
                              <p:par>
                                <p:cTn id="95" presetID="3" presetClass="entr" presetSubtype="10" fill="hold" nodeType="withEffect">
                                  <p:stCondLst>
                                    <p:cond delay="0"/>
                                  </p:stCondLst>
                                  <p:childTnLst>
                                    <p:set>
                                      <p:cBhvr>
                                        <p:cTn id="96" dur="1" fill="hold">
                                          <p:stCondLst>
                                            <p:cond delay="0"/>
                                          </p:stCondLst>
                                        </p:cTn>
                                        <p:tgtEl>
                                          <p:spTgt spid="51"/>
                                        </p:tgtEl>
                                        <p:attrNameLst>
                                          <p:attrName>style.visibility</p:attrName>
                                        </p:attrNameLst>
                                      </p:cBhvr>
                                      <p:to>
                                        <p:strVal val="visible"/>
                                      </p:to>
                                    </p:set>
                                    <p:animEffect transition="in" filter="blinds(horizontal)">
                                      <p:cBhvr>
                                        <p:cTn id="97" dur="1000"/>
                                        <p:tgtEl>
                                          <p:spTgt spid="51"/>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52"/>
                                        </p:tgtEl>
                                        <p:attrNameLst>
                                          <p:attrName>style.visibility</p:attrName>
                                        </p:attrNameLst>
                                      </p:cBhvr>
                                      <p:to>
                                        <p:strVal val="visible"/>
                                      </p:to>
                                    </p:set>
                                    <p:animEffect transition="in" filter="blinds(horizontal)">
                                      <p:cBhvr>
                                        <p:cTn id="100" dur="1000"/>
                                        <p:tgtEl>
                                          <p:spTgt spid="52"/>
                                        </p:tgtEl>
                                      </p:cBhvr>
                                    </p:animEffect>
                                  </p:childTnLst>
                                </p:cTn>
                              </p:par>
                              <p:par>
                                <p:cTn id="101" presetID="3" presetClass="entr" presetSubtype="10" fill="hold" nodeType="with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blinds(horizontal)">
                                      <p:cBhvr>
                                        <p:cTn id="103" dur="1000"/>
                                        <p:tgtEl>
                                          <p:spTgt spid="53"/>
                                        </p:tgtEl>
                                      </p:cBhvr>
                                    </p:animEffect>
                                  </p:childTnLst>
                                </p:cTn>
                              </p:par>
                              <p:par>
                                <p:cTn id="104" presetID="3" presetClass="entr" presetSubtype="10" fill="hold" nodeType="withEffect">
                                  <p:stCondLst>
                                    <p:cond delay="0"/>
                                  </p:stCondLst>
                                  <p:childTnLst>
                                    <p:set>
                                      <p:cBhvr>
                                        <p:cTn id="105" dur="1" fill="hold">
                                          <p:stCondLst>
                                            <p:cond delay="0"/>
                                          </p:stCondLst>
                                        </p:cTn>
                                        <p:tgtEl>
                                          <p:spTgt spid="54"/>
                                        </p:tgtEl>
                                        <p:attrNameLst>
                                          <p:attrName>style.visibility</p:attrName>
                                        </p:attrNameLst>
                                      </p:cBhvr>
                                      <p:to>
                                        <p:strVal val="visible"/>
                                      </p:to>
                                    </p:set>
                                    <p:animEffect transition="in" filter="blinds(horizontal)">
                                      <p:cBhvr>
                                        <p:cTn id="106" dur="1000"/>
                                        <p:tgtEl>
                                          <p:spTgt spid="54"/>
                                        </p:tgtEl>
                                      </p:cBhvr>
                                    </p:animEffect>
                                  </p:childTnLst>
                                </p:cTn>
                              </p:par>
                              <p:par>
                                <p:cTn id="107" presetID="3" presetClass="entr" presetSubtype="10" fill="hold" nodeType="with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blinds(horizontal)">
                                      <p:cBhvr>
                                        <p:cTn id="109" dur="1000"/>
                                        <p:tgtEl>
                                          <p:spTgt spid="55"/>
                                        </p:tgtEl>
                                      </p:cBhvr>
                                    </p:animEffect>
                                  </p:childTnLst>
                                </p:cTn>
                              </p:par>
                              <p:par>
                                <p:cTn id="110" presetID="3" presetClass="entr" presetSubtype="10" fill="hold" nodeType="withEffect">
                                  <p:stCondLst>
                                    <p:cond delay="0"/>
                                  </p:stCondLst>
                                  <p:childTnLst>
                                    <p:set>
                                      <p:cBhvr>
                                        <p:cTn id="111" dur="1" fill="hold">
                                          <p:stCondLst>
                                            <p:cond delay="0"/>
                                          </p:stCondLst>
                                        </p:cTn>
                                        <p:tgtEl>
                                          <p:spTgt spid="56"/>
                                        </p:tgtEl>
                                        <p:attrNameLst>
                                          <p:attrName>style.visibility</p:attrName>
                                        </p:attrNameLst>
                                      </p:cBhvr>
                                      <p:to>
                                        <p:strVal val="visible"/>
                                      </p:to>
                                    </p:set>
                                    <p:animEffect transition="in" filter="blinds(horizontal)">
                                      <p:cBhvr>
                                        <p:cTn id="112" dur="1000"/>
                                        <p:tgtEl>
                                          <p:spTgt spid="56"/>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57"/>
                                        </p:tgtEl>
                                        <p:attrNameLst>
                                          <p:attrName>style.visibility</p:attrName>
                                        </p:attrNameLst>
                                      </p:cBhvr>
                                      <p:to>
                                        <p:strVal val="visible"/>
                                      </p:to>
                                    </p:set>
                                    <p:animEffect transition="in" filter="blinds(horizontal)">
                                      <p:cBhvr>
                                        <p:cTn id="115" dur="1000"/>
                                        <p:tgtEl>
                                          <p:spTgt spid="57"/>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58"/>
                                        </p:tgtEl>
                                        <p:attrNameLst>
                                          <p:attrName>style.visibility</p:attrName>
                                        </p:attrNameLst>
                                      </p:cBhvr>
                                      <p:to>
                                        <p:strVal val="visible"/>
                                      </p:to>
                                    </p:set>
                                    <p:animEffect transition="in" filter="blinds(horizontal)">
                                      <p:cBhvr>
                                        <p:cTn id="118" dur="1000"/>
                                        <p:tgtEl>
                                          <p:spTgt spid="58"/>
                                        </p:tgtEl>
                                      </p:cBhvr>
                                    </p:animEffect>
                                  </p:childTnLst>
                                </p:cTn>
                              </p:par>
                              <p:par>
                                <p:cTn id="119" presetID="3" presetClass="entr" presetSubtype="10" fill="hold" nodeType="withEffect">
                                  <p:stCondLst>
                                    <p:cond delay="0"/>
                                  </p:stCondLst>
                                  <p:childTnLst>
                                    <p:set>
                                      <p:cBhvr>
                                        <p:cTn id="120" dur="1" fill="hold">
                                          <p:stCondLst>
                                            <p:cond delay="0"/>
                                          </p:stCondLst>
                                        </p:cTn>
                                        <p:tgtEl>
                                          <p:spTgt spid="59"/>
                                        </p:tgtEl>
                                        <p:attrNameLst>
                                          <p:attrName>style.visibility</p:attrName>
                                        </p:attrNameLst>
                                      </p:cBhvr>
                                      <p:to>
                                        <p:strVal val="visible"/>
                                      </p:to>
                                    </p:set>
                                    <p:animEffect transition="in" filter="blinds(horizontal)">
                                      <p:cBhvr>
                                        <p:cTn id="121" dur="1000"/>
                                        <p:tgtEl>
                                          <p:spTgt spid="59"/>
                                        </p:tgtEl>
                                      </p:cBhvr>
                                    </p:animEffect>
                                  </p:childTnLst>
                                </p:cTn>
                              </p:par>
                              <p:par>
                                <p:cTn id="122" presetID="3" presetClass="entr" presetSubtype="1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transition="in" filter="blinds(horizontal)">
                                      <p:cBhvr>
                                        <p:cTn id="124" dur="1000"/>
                                        <p:tgtEl>
                                          <p:spTgt spid="60"/>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61"/>
                                        </p:tgtEl>
                                        <p:attrNameLst>
                                          <p:attrName>style.visibility</p:attrName>
                                        </p:attrNameLst>
                                      </p:cBhvr>
                                      <p:to>
                                        <p:strVal val="visible"/>
                                      </p:to>
                                    </p:set>
                                    <p:animEffect transition="in" filter="blinds(horizontal)">
                                      <p:cBhvr>
                                        <p:cTn id="127" dur="1000"/>
                                        <p:tgtEl>
                                          <p:spTgt spid="61"/>
                                        </p:tgtEl>
                                      </p:cBhvr>
                                    </p:animEffect>
                                  </p:childTnLst>
                                </p:cTn>
                              </p:par>
                              <p:par>
                                <p:cTn id="128" presetID="3" presetClass="entr" presetSubtype="10" fill="hold" grpId="0" nodeType="withEffect">
                                  <p:stCondLst>
                                    <p:cond delay="0"/>
                                  </p:stCondLst>
                                  <p:childTnLst>
                                    <p:set>
                                      <p:cBhvr>
                                        <p:cTn id="129" dur="1" fill="hold">
                                          <p:stCondLst>
                                            <p:cond delay="0"/>
                                          </p:stCondLst>
                                        </p:cTn>
                                        <p:tgtEl>
                                          <p:spTgt spid="62"/>
                                        </p:tgtEl>
                                        <p:attrNameLst>
                                          <p:attrName>style.visibility</p:attrName>
                                        </p:attrNameLst>
                                      </p:cBhvr>
                                      <p:to>
                                        <p:strVal val="visible"/>
                                      </p:to>
                                    </p:set>
                                    <p:animEffect transition="in" filter="blinds(horizontal)">
                                      <p:cBhvr>
                                        <p:cTn id="130" dur="1000"/>
                                        <p:tgtEl>
                                          <p:spTgt spid="62"/>
                                        </p:tgtEl>
                                      </p:cBhvr>
                                    </p:animEffect>
                                  </p:childTnLst>
                                </p:cTn>
                              </p:par>
                              <p:par>
                                <p:cTn id="131" presetID="3" presetClass="entr" presetSubtype="10" fill="hold" nodeType="withEffect">
                                  <p:stCondLst>
                                    <p:cond delay="0"/>
                                  </p:stCondLst>
                                  <p:childTnLst>
                                    <p:set>
                                      <p:cBhvr>
                                        <p:cTn id="132" dur="1" fill="hold">
                                          <p:stCondLst>
                                            <p:cond delay="0"/>
                                          </p:stCondLst>
                                        </p:cTn>
                                        <p:tgtEl>
                                          <p:spTgt spid="63"/>
                                        </p:tgtEl>
                                        <p:attrNameLst>
                                          <p:attrName>style.visibility</p:attrName>
                                        </p:attrNameLst>
                                      </p:cBhvr>
                                      <p:to>
                                        <p:strVal val="visible"/>
                                      </p:to>
                                    </p:set>
                                    <p:animEffect transition="in" filter="blinds(horizontal)">
                                      <p:cBhvr>
                                        <p:cTn id="133" dur="1000"/>
                                        <p:tgtEl>
                                          <p:spTgt spid="63"/>
                                        </p:tgtEl>
                                      </p:cBhvr>
                                    </p:animEffect>
                                  </p:childTnLst>
                                </p:cTn>
                              </p:par>
                              <p:par>
                                <p:cTn id="134" presetID="3" presetClass="entr" presetSubtype="10" fill="hold" nodeType="withEffect">
                                  <p:stCondLst>
                                    <p:cond delay="0"/>
                                  </p:stCondLst>
                                  <p:childTnLst>
                                    <p:set>
                                      <p:cBhvr>
                                        <p:cTn id="135" dur="1" fill="hold">
                                          <p:stCondLst>
                                            <p:cond delay="0"/>
                                          </p:stCondLst>
                                        </p:cTn>
                                        <p:tgtEl>
                                          <p:spTgt spid="64"/>
                                        </p:tgtEl>
                                        <p:attrNameLst>
                                          <p:attrName>style.visibility</p:attrName>
                                        </p:attrNameLst>
                                      </p:cBhvr>
                                      <p:to>
                                        <p:strVal val="visible"/>
                                      </p:to>
                                    </p:set>
                                    <p:animEffect transition="in" filter="blinds(horizontal)">
                                      <p:cBhvr>
                                        <p:cTn id="136" dur="1000"/>
                                        <p:tgtEl>
                                          <p:spTgt spid="64"/>
                                        </p:tgtEl>
                                      </p:cBhvr>
                                    </p:animEffect>
                                  </p:childTnLst>
                                </p:cTn>
                              </p:par>
                              <p:par>
                                <p:cTn id="137" presetID="3" presetClass="entr" presetSubtype="10" fill="hold" nodeType="with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blinds(horizontal)">
                                      <p:cBhvr>
                                        <p:cTn id="139" dur="1000"/>
                                        <p:tgtEl>
                                          <p:spTgt spid="65"/>
                                        </p:tgtEl>
                                      </p:cBhvr>
                                    </p:animEffect>
                                  </p:childTnLst>
                                </p:cTn>
                              </p:par>
                              <p:par>
                                <p:cTn id="140" presetID="3" presetClass="entr" presetSubtype="10" fill="hold" grpId="0" nodeType="withEffect">
                                  <p:stCondLst>
                                    <p:cond delay="0"/>
                                  </p:stCondLst>
                                  <p:childTnLst>
                                    <p:set>
                                      <p:cBhvr>
                                        <p:cTn id="141" dur="1" fill="hold">
                                          <p:stCondLst>
                                            <p:cond delay="0"/>
                                          </p:stCondLst>
                                        </p:cTn>
                                        <p:tgtEl>
                                          <p:spTgt spid="66"/>
                                        </p:tgtEl>
                                        <p:attrNameLst>
                                          <p:attrName>style.visibility</p:attrName>
                                        </p:attrNameLst>
                                      </p:cBhvr>
                                      <p:to>
                                        <p:strVal val="visible"/>
                                      </p:to>
                                    </p:set>
                                    <p:animEffect transition="in" filter="blinds(horizontal)">
                                      <p:cBhvr>
                                        <p:cTn id="142" dur="1000"/>
                                        <p:tgtEl>
                                          <p:spTgt spid="66"/>
                                        </p:tgtEl>
                                      </p:cBhvr>
                                    </p:animEffect>
                                  </p:childTnLst>
                                </p:cTn>
                              </p:par>
                              <p:par>
                                <p:cTn id="143" presetID="3" presetClass="entr" presetSubtype="10"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Effect transition="in" filter="blinds(horizontal)">
                                      <p:cBhvr>
                                        <p:cTn id="145" dur="1000"/>
                                        <p:tgtEl>
                                          <p:spTgt spid="67"/>
                                        </p:tgtEl>
                                      </p:cBhvr>
                                    </p:animEffect>
                                  </p:childTnLst>
                                </p:cTn>
                              </p:par>
                              <p:par>
                                <p:cTn id="146" presetID="3" presetClass="entr" presetSubtype="10" fill="hold" grpId="0" nodeType="withEffect">
                                  <p:stCondLst>
                                    <p:cond delay="0"/>
                                  </p:stCondLst>
                                  <p:childTnLst>
                                    <p:set>
                                      <p:cBhvr>
                                        <p:cTn id="147" dur="1" fill="hold">
                                          <p:stCondLst>
                                            <p:cond delay="0"/>
                                          </p:stCondLst>
                                        </p:cTn>
                                        <p:tgtEl>
                                          <p:spTgt spid="68"/>
                                        </p:tgtEl>
                                        <p:attrNameLst>
                                          <p:attrName>style.visibility</p:attrName>
                                        </p:attrNameLst>
                                      </p:cBhvr>
                                      <p:to>
                                        <p:strVal val="visible"/>
                                      </p:to>
                                    </p:set>
                                    <p:animEffect transition="in" filter="blinds(horizontal)">
                                      <p:cBhvr>
                                        <p:cTn id="148" dur="1000"/>
                                        <p:tgtEl>
                                          <p:spTgt spid="68"/>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blinds(horizontal)">
                                      <p:cBhvr>
                                        <p:cTn id="151" dur="1000"/>
                                        <p:tgtEl>
                                          <p:spTgt spid="69"/>
                                        </p:tgtEl>
                                      </p:cBhvr>
                                    </p:animEffect>
                                  </p:childTnLst>
                                </p:cTn>
                              </p:par>
                              <p:par>
                                <p:cTn id="152" presetID="3" presetClass="entr" presetSubtype="10" fill="hold" grpId="0" nodeType="withEffect">
                                  <p:stCondLst>
                                    <p:cond delay="0"/>
                                  </p:stCondLst>
                                  <p:childTnLst>
                                    <p:set>
                                      <p:cBhvr>
                                        <p:cTn id="153" dur="1" fill="hold">
                                          <p:stCondLst>
                                            <p:cond delay="0"/>
                                          </p:stCondLst>
                                        </p:cTn>
                                        <p:tgtEl>
                                          <p:spTgt spid="70"/>
                                        </p:tgtEl>
                                        <p:attrNameLst>
                                          <p:attrName>style.visibility</p:attrName>
                                        </p:attrNameLst>
                                      </p:cBhvr>
                                      <p:to>
                                        <p:strVal val="visible"/>
                                      </p:to>
                                    </p:set>
                                    <p:animEffect transition="in" filter="blinds(horizontal)">
                                      <p:cBhvr>
                                        <p:cTn id="154" dur="1000"/>
                                        <p:tgtEl>
                                          <p:spTgt spid="70"/>
                                        </p:tgtEl>
                                      </p:cBhvr>
                                    </p:animEffect>
                                  </p:childTnLst>
                                </p:cTn>
                              </p:par>
                              <p:par>
                                <p:cTn id="155" presetID="3" presetClass="entr" presetSubtype="10" fill="hold" grpId="0" nodeType="with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blinds(horizontal)">
                                      <p:cBhvr>
                                        <p:cTn id="157" dur="1000"/>
                                        <p:tgtEl>
                                          <p:spTgt spid="71"/>
                                        </p:tgtEl>
                                      </p:cBhvr>
                                    </p:animEffect>
                                  </p:childTnLst>
                                </p:cTn>
                              </p:par>
                              <p:par>
                                <p:cTn id="158" presetID="3" presetClass="entr" presetSubtype="10" fill="hold" grpId="0" nodeType="withEffect">
                                  <p:stCondLst>
                                    <p:cond delay="0"/>
                                  </p:stCondLst>
                                  <p:childTnLst>
                                    <p:set>
                                      <p:cBhvr>
                                        <p:cTn id="159" dur="1" fill="hold">
                                          <p:stCondLst>
                                            <p:cond delay="0"/>
                                          </p:stCondLst>
                                        </p:cTn>
                                        <p:tgtEl>
                                          <p:spTgt spid="72"/>
                                        </p:tgtEl>
                                        <p:attrNameLst>
                                          <p:attrName>style.visibility</p:attrName>
                                        </p:attrNameLst>
                                      </p:cBhvr>
                                      <p:to>
                                        <p:strVal val="visible"/>
                                      </p:to>
                                    </p:set>
                                    <p:animEffect transition="in" filter="blinds(horizontal)">
                                      <p:cBhvr>
                                        <p:cTn id="160" dur="1000"/>
                                        <p:tgtEl>
                                          <p:spTgt spid="72"/>
                                        </p:tgtEl>
                                      </p:cBhvr>
                                    </p:animEffect>
                                  </p:childTnLst>
                                </p:cTn>
                              </p:par>
                            </p:childTnLst>
                          </p:cTn>
                        </p:par>
                        <p:par>
                          <p:cTn id="161" fill="hold">
                            <p:stCondLst>
                              <p:cond delay="1000"/>
                            </p:stCondLst>
                            <p:childTnLst>
                              <p:par>
                                <p:cTn id="162" presetID="3" presetClass="entr" presetSubtype="10" fill="hold" grpId="0" nodeType="afterEffect">
                                  <p:stCondLst>
                                    <p:cond delay="0"/>
                                  </p:stCondLst>
                                  <p:childTnLst>
                                    <p:set>
                                      <p:cBhvr>
                                        <p:cTn id="163" dur="1" fill="hold">
                                          <p:stCondLst>
                                            <p:cond delay="0"/>
                                          </p:stCondLst>
                                        </p:cTn>
                                        <p:tgtEl>
                                          <p:spTgt spid="73"/>
                                        </p:tgtEl>
                                        <p:attrNameLst>
                                          <p:attrName>style.visibility</p:attrName>
                                        </p:attrNameLst>
                                      </p:cBhvr>
                                      <p:to>
                                        <p:strVal val="visible"/>
                                      </p:to>
                                    </p:set>
                                    <p:animEffect transition="in" filter="blinds(horizontal)">
                                      <p:cBhvr>
                                        <p:cTn id="16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p:bldP spid="29" grpId="0" animBg="1"/>
      <p:bldP spid="30" grpId="0"/>
      <p:bldP spid="33" grpId="0" animBg="1"/>
      <p:bldP spid="34" grpId="0"/>
      <p:bldP spid="35" grpId="0"/>
      <p:bldP spid="37" grpId="0"/>
      <p:bldP spid="42" grpId="0"/>
      <p:bldP spid="43" grpId="0"/>
      <p:bldP spid="45" grpId="0"/>
      <p:bldP spid="48" grpId="0" animBg="1"/>
      <p:bldP spid="49" grpId="0"/>
      <p:bldP spid="50" grpId="0"/>
      <p:bldP spid="52" grpId="0"/>
      <p:bldP spid="57" grpId="0"/>
      <p:bldP spid="58" grpId="0"/>
      <p:bldP spid="60" grpId="0"/>
      <p:bldP spid="61" grpId="0"/>
      <p:bldP spid="62" grpId="0" animBg="1"/>
      <p:bldP spid="66" grpId="0"/>
      <p:bldP spid="67" grpId="0" animBg="1"/>
      <p:bldP spid="68" grpId="0" animBg="1"/>
      <p:bldP spid="69" grpId="0" animBg="1"/>
      <p:bldP spid="70" grpId="0" animBg="1"/>
      <p:bldP spid="71" grpId="0" animBg="1"/>
      <p:bldP spid="72" grpId="0" animBg="1"/>
      <p:bldP spid="7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7"/>
          <p:cNvSpPr txBox="1">
            <a:spLocks noChangeArrowheads="1"/>
          </p:cNvSpPr>
          <p:nvPr/>
        </p:nvSpPr>
        <p:spPr bwMode="auto">
          <a:xfrm>
            <a:off x="2797176" y="1571625"/>
            <a:ext cx="647700"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G(s)</a:t>
            </a:r>
          </a:p>
        </p:txBody>
      </p:sp>
      <p:sp>
        <p:nvSpPr>
          <p:cNvPr id="4" name="Text Box 8"/>
          <p:cNvSpPr txBox="1">
            <a:spLocks noChangeArrowheads="1"/>
          </p:cNvSpPr>
          <p:nvPr/>
        </p:nvSpPr>
        <p:spPr bwMode="auto">
          <a:xfrm>
            <a:off x="2797176" y="2003425"/>
            <a:ext cx="647700"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H(s)</a:t>
            </a:r>
          </a:p>
        </p:txBody>
      </p:sp>
      <p:sp>
        <p:nvSpPr>
          <p:cNvPr id="5" name="Oval 9"/>
          <p:cNvSpPr>
            <a:spLocks noChangeArrowheads="1"/>
          </p:cNvSpPr>
          <p:nvPr/>
        </p:nvSpPr>
        <p:spPr bwMode="auto">
          <a:xfrm>
            <a:off x="2005014" y="1716088"/>
            <a:ext cx="142875" cy="14287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6" name="Line 10"/>
          <p:cNvSpPr>
            <a:spLocks noChangeShapeType="1"/>
          </p:cNvSpPr>
          <p:nvPr/>
        </p:nvSpPr>
        <p:spPr bwMode="auto">
          <a:xfrm>
            <a:off x="2147889" y="1787525"/>
            <a:ext cx="2174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1"/>
          <p:cNvSpPr>
            <a:spLocks noChangeShapeType="1"/>
          </p:cNvSpPr>
          <p:nvPr/>
        </p:nvSpPr>
        <p:spPr bwMode="auto">
          <a:xfrm flipV="1">
            <a:off x="2365376" y="1716088"/>
            <a:ext cx="142875"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2"/>
          <p:cNvSpPr>
            <a:spLocks noChangeShapeType="1"/>
          </p:cNvSpPr>
          <p:nvPr/>
        </p:nvSpPr>
        <p:spPr bwMode="auto">
          <a:xfrm>
            <a:off x="2508251" y="1787525"/>
            <a:ext cx="2889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 name="Line 13"/>
          <p:cNvSpPr>
            <a:spLocks noChangeShapeType="1"/>
          </p:cNvSpPr>
          <p:nvPr/>
        </p:nvSpPr>
        <p:spPr bwMode="auto">
          <a:xfrm>
            <a:off x="3444876" y="1787525"/>
            <a:ext cx="5032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Line 14"/>
          <p:cNvSpPr>
            <a:spLocks noChangeShapeType="1"/>
          </p:cNvSpPr>
          <p:nvPr/>
        </p:nvSpPr>
        <p:spPr bwMode="auto">
          <a:xfrm>
            <a:off x="1644651" y="1787525"/>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1" name="Line 15"/>
          <p:cNvSpPr>
            <a:spLocks noChangeShapeType="1"/>
          </p:cNvSpPr>
          <p:nvPr/>
        </p:nvSpPr>
        <p:spPr bwMode="auto">
          <a:xfrm flipV="1">
            <a:off x="2076451" y="1858963"/>
            <a:ext cx="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16"/>
          <p:cNvSpPr>
            <a:spLocks noChangeShapeType="1"/>
          </p:cNvSpPr>
          <p:nvPr/>
        </p:nvSpPr>
        <p:spPr bwMode="auto">
          <a:xfrm>
            <a:off x="2076451" y="2219325"/>
            <a:ext cx="720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7"/>
          <p:cNvSpPr>
            <a:spLocks noChangeShapeType="1"/>
          </p:cNvSpPr>
          <p:nvPr/>
        </p:nvSpPr>
        <p:spPr bwMode="auto">
          <a:xfrm>
            <a:off x="3660776" y="1787525"/>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18"/>
          <p:cNvSpPr>
            <a:spLocks noChangeShapeType="1"/>
          </p:cNvSpPr>
          <p:nvPr/>
        </p:nvSpPr>
        <p:spPr bwMode="auto">
          <a:xfrm flipH="1">
            <a:off x="3444876" y="2219325"/>
            <a:ext cx="2159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Text Box 19"/>
          <p:cNvSpPr txBox="1">
            <a:spLocks noChangeArrowheads="1"/>
          </p:cNvSpPr>
          <p:nvPr/>
        </p:nvSpPr>
        <p:spPr bwMode="auto">
          <a:xfrm>
            <a:off x="2076451" y="1787525"/>
            <a:ext cx="215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a:t>
            </a:r>
          </a:p>
        </p:txBody>
      </p:sp>
      <p:sp>
        <p:nvSpPr>
          <p:cNvPr id="16" name="Text Box 20"/>
          <p:cNvSpPr txBox="1">
            <a:spLocks noChangeArrowheads="1"/>
          </p:cNvSpPr>
          <p:nvPr/>
        </p:nvSpPr>
        <p:spPr bwMode="auto">
          <a:xfrm>
            <a:off x="1500189" y="1427163"/>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17" name="Text Box 21"/>
          <p:cNvSpPr txBox="1">
            <a:spLocks noChangeArrowheads="1"/>
          </p:cNvSpPr>
          <p:nvPr/>
        </p:nvSpPr>
        <p:spPr bwMode="auto">
          <a:xfrm>
            <a:off x="3444876" y="1427163"/>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graphicFrame>
        <p:nvGraphicFramePr>
          <p:cNvPr id="18" name="Object 22"/>
          <p:cNvGraphicFramePr>
            <a:graphicFrameLocks noChangeAspect="1"/>
          </p:cNvGraphicFramePr>
          <p:nvPr>
            <p:extLst>
              <p:ext uri="{D42A27DB-BD31-4B8C-83A1-F6EECF244321}">
                <p14:modId xmlns:p14="http://schemas.microsoft.com/office/powerpoint/2010/main" val="39342594"/>
              </p:ext>
            </p:extLst>
          </p:nvPr>
        </p:nvGraphicFramePr>
        <p:xfrm>
          <a:off x="7866063" y="1355725"/>
          <a:ext cx="2206625" cy="554038"/>
        </p:xfrm>
        <a:graphic>
          <a:graphicData uri="http://schemas.openxmlformats.org/presentationml/2006/ole">
            <mc:AlternateContent xmlns:mc="http://schemas.openxmlformats.org/markup-compatibility/2006">
              <mc:Choice xmlns:v="urn:schemas-microsoft-com:vml" Requires="v">
                <p:oleObj spid="_x0000_s22690" name="公式" r:id="rId3" imgW="1117600" imgH="419100" progId="Equation.3">
                  <p:embed/>
                </p:oleObj>
              </mc:Choice>
              <mc:Fallback>
                <p:oleObj name="公式" r:id="rId3" imgW="1117600" imgH="419100" progId="Equation.3">
                  <p:embed/>
                  <p:pic>
                    <p:nvPicPr>
                      <p:cNvPr id="19"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6063" y="1355725"/>
                        <a:ext cx="2206625"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23"/>
          <p:cNvSpPr txBox="1">
            <a:spLocks noChangeArrowheads="1"/>
          </p:cNvSpPr>
          <p:nvPr/>
        </p:nvSpPr>
        <p:spPr bwMode="auto">
          <a:xfrm>
            <a:off x="5494338" y="1427163"/>
            <a:ext cx="280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闭环脉冲传递函数</a:t>
            </a:r>
          </a:p>
        </p:txBody>
      </p:sp>
      <p:graphicFrame>
        <p:nvGraphicFramePr>
          <p:cNvPr id="20" name="Object 24"/>
          <p:cNvGraphicFramePr>
            <a:graphicFrameLocks noChangeAspect="1"/>
          </p:cNvGraphicFramePr>
          <p:nvPr>
            <p:extLst>
              <p:ext uri="{D42A27DB-BD31-4B8C-83A1-F6EECF244321}">
                <p14:modId xmlns:p14="http://schemas.microsoft.com/office/powerpoint/2010/main" val="3983659782"/>
              </p:ext>
            </p:extLst>
          </p:nvPr>
        </p:nvGraphicFramePr>
        <p:xfrm>
          <a:off x="7862888" y="2074862"/>
          <a:ext cx="1781175" cy="554037"/>
        </p:xfrm>
        <a:graphic>
          <a:graphicData uri="http://schemas.openxmlformats.org/presentationml/2006/ole">
            <mc:AlternateContent xmlns:mc="http://schemas.openxmlformats.org/markup-compatibility/2006">
              <mc:Choice xmlns:v="urn:schemas-microsoft-com:vml" Requires="v">
                <p:oleObj spid="_x0000_s22691" name="公式" r:id="rId5" imgW="901309" imgH="418918" progId="Equations">
                  <p:embed/>
                </p:oleObj>
              </mc:Choice>
              <mc:Fallback>
                <p:oleObj name="公式" r:id="rId5" imgW="901309" imgH="418918" progId="Equations">
                  <p:embed/>
                  <p:pic>
                    <p:nvPicPr>
                      <p:cNvPr id="21"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2888" y="2074862"/>
                        <a:ext cx="1781175"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Text Box 25"/>
          <p:cNvSpPr txBox="1">
            <a:spLocks noChangeArrowheads="1"/>
          </p:cNvSpPr>
          <p:nvPr/>
        </p:nvSpPr>
        <p:spPr bwMode="auto">
          <a:xfrm>
            <a:off x="5494338" y="2147888"/>
            <a:ext cx="280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开环脉冲传递函数</a:t>
            </a:r>
          </a:p>
        </p:txBody>
      </p:sp>
      <p:sp>
        <p:nvSpPr>
          <p:cNvPr id="22" name="Text Box 26"/>
          <p:cNvSpPr txBox="1">
            <a:spLocks noChangeArrowheads="1"/>
          </p:cNvSpPr>
          <p:nvPr/>
        </p:nvSpPr>
        <p:spPr bwMode="auto">
          <a:xfrm>
            <a:off x="2076451" y="135572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23" name="Text Box 27"/>
          <p:cNvSpPr txBox="1">
            <a:spLocks noChangeArrowheads="1"/>
          </p:cNvSpPr>
          <p:nvPr/>
        </p:nvSpPr>
        <p:spPr bwMode="auto">
          <a:xfrm>
            <a:off x="2076451" y="221297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b(t)</a:t>
            </a:r>
          </a:p>
        </p:txBody>
      </p:sp>
      <p:sp>
        <p:nvSpPr>
          <p:cNvPr id="24" name="AutoShape 28"/>
          <p:cNvSpPr>
            <a:spLocks noChangeArrowheads="1"/>
          </p:cNvSpPr>
          <p:nvPr/>
        </p:nvSpPr>
        <p:spPr bwMode="auto">
          <a:xfrm>
            <a:off x="4629150" y="1787525"/>
            <a:ext cx="647700" cy="287338"/>
          </a:xfrm>
          <a:prstGeom prst="rightArrow">
            <a:avLst>
              <a:gd name="adj1" fmla="val 50000"/>
              <a:gd name="adj2" fmla="val 56353"/>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25" name="Rectangle 29"/>
          <p:cNvSpPr>
            <a:spLocks noChangeArrowheads="1"/>
          </p:cNvSpPr>
          <p:nvPr/>
        </p:nvSpPr>
        <p:spPr bwMode="auto">
          <a:xfrm>
            <a:off x="1893888" y="1211263"/>
            <a:ext cx="7993062"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graphicFrame>
        <p:nvGraphicFramePr>
          <p:cNvPr id="26" name="Object 29"/>
          <p:cNvGraphicFramePr>
            <a:graphicFrameLocks noChangeAspect="1"/>
          </p:cNvGraphicFramePr>
          <p:nvPr>
            <p:extLst>
              <p:ext uri="{D42A27DB-BD31-4B8C-83A1-F6EECF244321}">
                <p14:modId xmlns:p14="http://schemas.microsoft.com/office/powerpoint/2010/main" val="1719842414"/>
              </p:ext>
            </p:extLst>
          </p:nvPr>
        </p:nvGraphicFramePr>
        <p:xfrm>
          <a:off x="8123238" y="2713038"/>
          <a:ext cx="2016125" cy="298450"/>
        </p:xfrm>
        <a:graphic>
          <a:graphicData uri="http://schemas.openxmlformats.org/presentationml/2006/ole">
            <mc:AlternateContent xmlns:mc="http://schemas.openxmlformats.org/markup-compatibility/2006">
              <mc:Choice xmlns:v="urn:schemas-microsoft-com:vml" Requires="v">
                <p:oleObj spid="_x0000_s22692" name="公式" r:id="rId7" imgW="1371600" imgH="203200" progId="Equation.3">
                  <p:embed/>
                </p:oleObj>
              </mc:Choice>
              <mc:Fallback>
                <p:oleObj name="公式" r:id="rId7" imgW="1371600" imgH="203200" progId="Equation.3">
                  <p:embed/>
                  <p:pic>
                    <p:nvPicPr>
                      <p:cNvPr id="21508"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23238" y="2713038"/>
                        <a:ext cx="2016125"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7"/>
          <p:cNvSpPr txBox="1">
            <a:spLocks noChangeArrowheads="1"/>
          </p:cNvSpPr>
          <p:nvPr/>
        </p:nvSpPr>
        <p:spPr bwMode="auto">
          <a:xfrm>
            <a:off x="2803525" y="3587750"/>
            <a:ext cx="647700"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G(s)</a:t>
            </a:r>
          </a:p>
        </p:txBody>
      </p:sp>
      <p:sp>
        <p:nvSpPr>
          <p:cNvPr id="28" name="Text Box 8"/>
          <p:cNvSpPr txBox="1">
            <a:spLocks noChangeArrowheads="1"/>
          </p:cNvSpPr>
          <p:nvPr/>
        </p:nvSpPr>
        <p:spPr bwMode="auto">
          <a:xfrm>
            <a:off x="2803525" y="4019550"/>
            <a:ext cx="647700"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H(s)</a:t>
            </a:r>
          </a:p>
        </p:txBody>
      </p:sp>
      <p:sp>
        <p:nvSpPr>
          <p:cNvPr id="29" name="Oval 9"/>
          <p:cNvSpPr>
            <a:spLocks noChangeArrowheads="1"/>
          </p:cNvSpPr>
          <p:nvPr/>
        </p:nvSpPr>
        <p:spPr bwMode="auto">
          <a:xfrm>
            <a:off x="2011363" y="3732213"/>
            <a:ext cx="142875" cy="14287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0" name="Line 10"/>
          <p:cNvSpPr>
            <a:spLocks noChangeShapeType="1"/>
          </p:cNvSpPr>
          <p:nvPr/>
        </p:nvSpPr>
        <p:spPr bwMode="auto">
          <a:xfrm>
            <a:off x="2154238" y="3803650"/>
            <a:ext cx="2174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1" name="Line 11"/>
          <p:cNvSpPr>
            <a:spLocks noChangeShapeType="1"/>
          </p:cNvSpPr>
          <p:nvPr/>
        </p:nvSpPr>
        <p:spPr bwMode="auto">
          <a:xfrm flipV="1">
            <a:off x="2371725" y="3732213"/>
            <a:ext cx="142875"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2" name="Line 12"/>
          <p:cNvSpPr>
            <a:spLocks noChangeShapeType="1"/>
          </p:cNvSpPr>
          <p:nvPr/>
        </p:nvSpPr>
        <p:spPr bwMode="auto">
          <a:xfrm>
            <a:off x="2514600" y="3803650"/>
            <a:ext cx="2889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3" name="Line 13"/>
          <p:cNvSpPr>
            <a:spLocks noChangeShapeType="1"/>
          </p:cNvSpPr>
          <p:nvPr/>
        </p:nvSpPr>
        <p:spPr bwMode="auto">
          <a:xfrm>
            <a:off x="3811588" y="3803650"/>
            <a:ext cx="5032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4" name="Line 14"/>
          <p:cNvSpPr>
            <a:spLocks noChangeShapeType="1"/>
          </p:cNvSpPr>
          <p:nvPr/>
        </p:nvSpPr>
        <p:spPr bwMode="auto">
          <a:xfrm>
            <a:off x="1651000" y="3803650"/>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5" name="Line 15"/>
          <p:cNvSpPr>
            <a:spLocks noChangeShapeType="1"/>
          </p:cNvSpPr>
          <p:nvPr/>
        </p:nvSpPr>
        <p:spPr bwMode="auto">
          <a:xfrm flipV="1">
            <a:off x="2082800" y="3875088"/>
            <a:ext cx="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6" name="Line 16"/>
          <p:cNvSpPr>
            <a:spLocks noChangeShapeType="1"/>
          </p:cNvSpPr>
          <p:nvPr/>
        </p:nvSpPr>
        <p:spPr bwMode="auto">
          <a:xfrm>
            <a:off x="2082800" y="4235450"/>
            <a:ext cx="720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7" name="Line 17"/>
          <p:cNvSpPr>
            <a:spLocks noChangeShapeType="1"/>
          </p:cNvSpPr>
          <p:nvPr/>
        </p:nvSpPr>
        <p:spPr bwMode="auto">
          <a:xfrm>
            <a:off x="4027488" y="3803650"/>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8" name="Line 18"/>
          <p:cNvSpPr>
            <a:spLocks noChangeShapeType="1"/>
          </p:cNvSpPr>
          <p:nvPr/>
        </p:nvSpPr>
        <p:spPr bwMode="auto">
          <a:xfrm flipH="1">
            <a:off x="3451225" y="4235450"/>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9" name="Text Box 19"/>
          <p:cNvSpPr txBox="1">
            <a:spLocks noChangeArrowheads="1"/>
          </p:cNvSpPr>
          <p:nvPr/>
        </p:nvSpPr>
        <p:spPr bwMode="auto">
          <a:xfrm>
            <a:off x="2082800" y="3803650"/>
            <a:ext cx="215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a:t>
            </a:r>
          </a:p>
        </p:txBody>
      </p:sp>
      <p:sp>
        <p:nvSpPr>
          <p:cNvPr id="40" name="Text Box 20"/>
          <p:cNvSpPr txBox="1">
            <a:spLocks noChangeArrowheads="1"/>
          </p:cNvSpPr>
          <p:nvPr/>
        </p:nvSpPr>
        <p:spPr bwMode="auto">
          <a:xfrm>
            <a:off x="1506538" y="3443288"/>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41" name="Text Box 21"/>
          <p:cNvSpPr txBox="1">
            <a:spLocks noChangeArrowheads="1"/>
          </p:cNvSpPr>
          <p:nvPr/>
        </p:nvSpPr>
        <p:spPr bwMode="auto">
          <a:xfrm>
            <a:off x="3811588" y="3443288"/>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42" name="Text Box 26"/>
          <p:cNvSpPr txBox="1">
            <a:spLocks noChangeArrowheads="1"/>
          </p:cNvSpPr>
          <p:nvPr/>
        </p:nvSpPr>
        <p:spPr bwMode="auto">
          <a:xfrm>
            <a:off x="2154238" y="3371850"/>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43" name="Text Box 27"/>
          <p:cNvSpPr txBox="1">
            <a:spLocks noChangeArrowheads="1"/>
          </p:cNvSpPr>
          <p:nvPr/>
        </p:nvSpPr>
        <p:spPr bwMode="auto">
          <a:xfrm>
            <a:off x="2082800" y="4229100"/>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b(t)</a:t>
            </a:r>
          </a:p>
        </p:txBody>
      </p:sp>
      <p:sp>
        <p:nvSpPr>
          <p:cNvPr id="44" name="Line 10"/>
          <p:cNvSpPr>
            <a:spLocks noChangeShapeType="1"/>
          </p:cNvSpPr>
          <p:nvPr/>
        </p:nvSpPr>
        <p:spPr bwMode="auto">
          <a:xfrm>
            <a:off x="3451225" y="3803650"/>
            <a:ext cx="2174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5" name="Line 11"/>
          <p:cNvSpPr>
            <a:spLocks noChangeShapeType="1"/>
          </p:cNvSpPr>
          <p:nvPr/>
        </p:nvSpPr>
        <p:spPr bwMode="auto">
          <a:xfrm flipV="1">
            <a:off x="3668713" y="3732213"/>
            <a:ext cx="142875"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6" name="AutoShape 28"/>
          <p:cNvSpPr>
            <a:spLocks noChangeArrowheads="1"/>
          </p:cNvSpPr>
          <p:nvPr/>
        </p:nvSpPr>
        <p:spPr bwMode="auto">
          <a:xfrm>
            <a:off x="4629150" y="3803650"/>
            <a:ext cx="647700" cy="287338"/>
          </a:xfrm>
          <a:prstGeom prst="rightArrow">
            <a:avLst>
              <a:gd name="adj1" fmla="val 50000"/>
              <a:gd name="adj2" fmla="val 56353"/>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graphicFrame>
        <p:nvGraphicFramePr>
          <p:cNvPr id="47" name="Object 5"/>
          <p:cNvGraphicFramePr>
            <a:graphicFrameLocks noChangeAspect="1"/>
          </p:cNvGraphicFramePr>
          <p:nvPr>
            <p:extLst>
              <p:ext uri="{D42A27DB-BD31-4B8C-83A1-F6EECF244321}">
                <p14:modId xmlns:p14="http://schemas.microsoft.com/office/powerpoint/2010/main" val="1867019812"/>
              </p:ext>
            </p:extLst>
          </p:nvPr>
        </p:nvGraphicFramePr>
        <p:xfrm>
          <a:off x="7850188" y="3371850"/>
          <a:ext cx="2606675" cy="554038"/>
        </p:xfrm>
        <a:graphic>
          <a:graphicData uri="http://schemas.openxmlformats.org/presentationml/2006/ole">
            <mc:AlternateContent xmlns:mc="http://schemas.openxmlformats.org/markup-compatibility/2006">
              <mc:Choice xmlns:v="urn:schemas-microsoft-com:vml" Requires="v">
                <p:oleObj spid="_x0000_s22693" name="公式" r:id="rId9" imgW="1320227" imgH="418918" progId="Equations">
                  <p:embed/>
                </p:oleObj>
              </mc:Choice>
              <mc:Fallback>
                <p:oleObj name="公式" r:id="rId9" imgW="1320227" imgH="418918" progId="Equations">
                  <p:embed/>
                  <p:pic>
                    <p:nvPicPr>
                      <p:cNvPr id="5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50188" y="3371850"/>
                        <a:ext cx="2606675"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 name="Text Box 23"/>
          <p:cNvSpPr txBox="1">
            <a:spLocks noChangeArrowheads="1"/>
          </p:cNvSpPr>
          <p:nvPr/>
        </p:nvSpPr>
        <p:spPr bwMode="auto">
          <a:xfrm>
            <a:off x="5494338" y="3443288"/>
            <a:ext cx="280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闭环脉冲传递函数</a:t>
            </a:r>
          </a:p>
        </p:txBody>
      </p:sp>
      <p:graphicFrame>
        <p:nvGraphicFramePr>
          <p:cNvPr id="49" name="Object 6"/>
          <p:cNvGraphicFramePr>
            <a:graphicFrameLocks noChangeAspect="1"/>
          </p:cNvGraphicFramePr>
          <p:nvPr>
            <p:extLst>
              <p:ext uri="{D42A27DB-BD31-4B8C-83A1-F6EECF244321}">
                <p14:modId xmlns:p14="http://schemas.microsoft.com/office/powerpoint/2010/main" val="2375563715"/>
              </p:ext>
            </p:extLst>
          </p:nvPr>
        </p:nvGraphicFramePr>
        <p:xfrm>
          <a:off x="7862888" y="4090988"/>
          <a:ext cx="2157412" cy="554037"/>
        </p:xfrm>
        <a:graphic>
          <a:graphicData uri="http://schemas.openxmlformats.org/presentationml/2006/ole">
            <mc:AlternateContent xmlns:mc="http://schemas.openxmlformats.org/markup-compatibility/2006">
              <mc:Choice xmlns:v="urn:schemas-microsoft-com:vml" Requires="v">
                <p:oleObj spid="_x0000_s22694" name="公式" r:id="rId11" imgW="1091726" imgH="418918" progId="Equations">
                  <p:embed/>
                </p:oleObj>
              </mc:Choice>
              <mc:Fallback>
                <p:oleObj name="公式" r:id="rId11" imgW="1091726" imgH="418918" progId="Equations">
                  <p:embed/>
                  <p:pic>
                    <p:nvPicPr>
                      <p:cNvPr id="5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62888" y="4090988"/>
                        <a:ext cx="2157412"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 Box 25"/>
          <p:cNvSpPr txBox="1">
            <a:spLocks noChangeArrowheads="1"/>
          </p:cNvSpPr>
          <p:nvPr/>
        </p:nvSpPr>
        <p:spPr bwMode="auto">
          <a:xfrm>
            <a:off x="5494338" y="4164013"/>
            <a:ext cx="280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开环脉冲传递函数</a:t>
            </a:r>
          </a:p>
        </p:txBody>
      </p:sp>
      <p:sp>
        <p:nvSpPr>
          <p:cNvPr id="51" name="Text Box 7"/>
          <p:cNvSpPr txBox="1">
            <a:spLocks noChangeArrowheads="1"/>
          </p:cNvSpPr>
          <p:nvPr/>
        </p:nvSpPr>
        <p:spPr bwMode="auto">
          <a:xfrm>
            <a:off x="2803525" y="5100638"/>
            <a:ext cx="647700" cy="376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G(s)</a:t>
            </a:r>
          </a:p>
        </p:txBody>
      </p:sp>
      <p:sp>
        <p:nvSpPr>
          <p:cNvPr id="52" name="Text Box 8"/>
          <p:cNvSpPr txBox="1">
            <a:spLocks noChangeArrowheads="1"/>
          </p:cNvSpPr>
          <p:nvPr/>
        </p:nvSpPr>
        <p:spPr bwMode="auto">
          <a:xfrm>
            <a:off x="2803525" y="5532438"/>
            <a:ext cx="647700" cy="376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H(s)</a:t>
            </a:r>
          </a:p>
        </p:txBody>
      </p:sp>
      <p:sp>
        <p:nvSpPr>
          <p:cNvPr id="53" name="Oval 9"/>
          <p:cNvSpPr>
            <a:spLocks noChangeArrowheads="1"/>
          </p:cNvSpPr>
          <p:nvPr/>
        </p:nvSpPr>
        <p:spPr bwMode="auto">
          <a:xfrm>
            <a:off x="2011363" y="5245100"/>
            <a:ext cx="142875" cy="14287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54" name="Line 10"/>
          <p:cNvSpPr>
            <a:spLocks noChangeShapeType="1"/>
          </p:cNvSpPr>
          <p:nvPr/>
        </p:nvSpPr>
        <p:spPr bwMode="auto">
          <a:xfrm>
            <a:off x="2154238" y="5316538"/>
            <a:ext cx="2174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5" name="Line 12"/>
          <p:cNvSpPr>
            <a:spLocks noChangeShapeType="1"/>
          </p:cNvSpPr>
          <p:nvPr/>
        </p:nvSpPr>
        <p:spPr bwMode="auto">
          <a:xfrm>
            <a:off x="2298700" y="5316538"/>
            <a:ext cx="5048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6" name="Line 13"/>
          <p:cNvSpPr>
            <a:spLocks noChangeShapeType="1"/>
          </p:cNvSpPr>
          <p:nvPr/>
        </p:nvSpPr>
        <p:spPr bwMode="auto">
          <a:xfrm>
            <a:off x="3811588" y="5316538"/>
            <a:ext cx="5032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7" name="Line 14"/>
          <p:cNvSpPr>
            <a:spLocks noChangeShapeType="1"/>
          </p:cNvSpPr>
          <p:nvPr/>
        </p:nvSpPr>
        <p:spPr bwMode="auto">
          <a:xfrm>
            <a:off x="1651000" y="5316538"/>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8" name="Line 15"/>
          <p:cNvSpPr>
            <a:spLocks noChangeShapeType="1"/>
          </p:cNvSpPr>
          <p:nvPr/>
        </p:nvSpPr>
        <p:spPr bwMode="auto">
          <a:xfrm flipV="1">
            <a:off x="2082800" y="5387975"/>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9" name="Line 16"/>
          <p:cNvSpPr>
            <a:spLocks noChangeShapeType="1"/>
          </p:cNvSpPr>
          <p:nvPr/>
        </p:nvSpPr>
        <p:spPr bwMode="auto">
          <a:xfrm>
            <a:off x="2082800" y="5748338"/>
            <a:ext cx="720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0" name="Line 17"/>
          <p:cNvSpPr>
            <a:spLocks noChangeShapeType="1"/>
          </p:cNvSpPr>
          <p:nvPr/>
        </p:nvSpPr>
        <p:spPr bwMode="auto">
          <a:xfrm>
            <a:off x="4027488" y="531653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1" name="Line 18"/>
          <p:cNvSpPr>
            <a:spLocks noChangeShapeType="1"/>
          </p:cNvSpPr>
          <p:nvPr/>
        </p:nvSpPr>
        <p:spPr bwMode="auto">
          <a:xfrm flipH="1">
            <a:off x="3451225" y="5748338"/>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2" name="Text Box 19"/>
          <p:cNvSpPr txBox="1">
            <a:spLocks noChangeArrowheads="1"/>
          </p:cNvSpPr>
          <p:nvPr/>
        </p:nvSpPr>
        <p:spPr bwMode="auto">
          <a:xfrm>
            <a:off x="2082800" y="5316538"/>
            <a:ext cx="215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a:t>
            </a:r>
          </a:p>
        </p:txBody>
      </p:sp>
      <p:sp>
        <p:nvSpPr>
          <p:cNvPr id="63" name="Text Box 20"/>
          <p:cNvSpPr txBox="1">
            <a:spLocks noChangeArrowheads="1"/>
          </p:cNvSpPr>
          <p:nvPr/>
        </p:nvSpPr>
        <p:spPr bwMode="auto">
          <a:xfrm>
            <a:off x="1506538" y="495617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64" name="Text Box 21"/>
          <p:cNvSpPr txBox="1">
            <a:spLocks noChangeArrowheads="1"/>
          </p:cNvSpPr>
          <p:nvPr/>
        </p:nvSpPr>
        <p:spPr bwMode="auto">
          <a:xfrm>
            <a:off x="3811588" y="495617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65" name="Text Box 26"/>
          <p:cNvSpPr txBox="1">
            <a:spLocks noChangeArrowheads="1"/>
          </p:cNvSpPr>
          <p:nvPr/>
        </p:nvSpPr>
        <p:spPr bwMode="auto">
          <a:xfrm>
            <a:off x="2154238" y="495617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66" name="Text Box 27"/>
          <p:cNvSpPr txBox="1">
            <a:spLocks noChangeArrowheads="1"/>
          </p:cNvSpPr>
          <p:nvPr/>
        </p:nvSpPr>
        <p:spPr bwMode="auto">
          <a:xfrm>
            <a:off x="2082800" y="5741988"/>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b(t)</a:t>
            </a:r>
          </a:p>
        </p:txBody>
      </p:sp>
      <p:sp>
        <p:nvSpPr>
          <p:cNvPr id="67" name="Line 10"/>
          <p:cNvSpPr>
            <a:spLocks noChangeShapeType="1"/>
          </p:cNvSpPr>
          <p:nvPr/>
        </p:nvSpPr>
        <p:spPr bwMode="auto">
          <a:xfrm>
            <a:off x="3451225" y="5316538"/>
            <a:ext cx="2174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8" name="Line 11"/>
          <p:cNvSpPr>
            <a:spLocks noChangeShapeType="1"/>
          </p:cNvSpPr>
          <p:nvPr/>
        </p:nvSpPr>
        <p:spPr bwMode="auto">
          <a:xfrm flipV="1">
            <a:off x="3668713" y="5245100"/>
            <a:ext cx="142875"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9" name="AutoShape 28"/>
          <p:cNvSpPr>
            <a:spLocks noChangeArrowheads="1"/>
          </p:cNvSpPr>
          <p:nvPr/>
        </p:nvSpPr>
        <p:spPr bwMode="auto">
          <a:xfrm>
            <a:off x="4629150" y="5316538"/>
            <a:ext cx="647700" cy="287337"/>
          </a:xfrm>
          <a:prstGeom prst="rightArrow">
            <a:avLst>
              <a:gd name="adj1" fmla="val 50000"/>
              <a:gd name="adj2" fmla="val 56354"/>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graphicFrame>
        <p:nvGraphicFramePr>
          <p:cNvPr id="70" name="Object 7"/>
          <p:cNvGraphicFramePr>
            <a:graphicFrameLocks noChangeAspect="1"/>
          </p:cNvGraphicFramePr>
          <p:nvPr>
            <p:extLst>
              <p:ext uri="{D42A27DB-BD31-4B8C-83A1-F6EECF244321}">
                <p14:modId xmlns:p14="http://schemas.microsoft.com/office/powerpoint/2010/main" val="2148137325"/>
              </p:ext>
            </p:extLst>
          </p:nvPr>
        </p:nvGraphicFramePr>
        <p:xfrm>
          <a:off x="7874000" y="4884738"/>
          <a:ext cx="2557463" cy="554037"/>
        </p:xfrm>
        <a:graphic>
          <a:graphicData uri="http://schemas.openxmlformats.org/presentationml/2006/ole">
            <mc:AlternateContent xmlns:mc="http://schemas.openxmlformats.org/markup-compatibility/2006">
              <mc:Choice xmlns:v="urn:schemas-microsoft-com:vml" Requires="v">
                <p:oleObj spid="_x0000_s22695" name="公式" r:id="rId13" imgW="1295400" imgH="419100" progId="Equations">
                  <p:embed/>
                </p:oleObj>
              </mc:Choice>
              <mc:Fallback>
                <p:oleObj name="公式" r:id="rId13" imgW="1295400" imgH="419100" progId="Equations">
                  <p:embed/>
                  <p:pic>
                    <p:nvPicPr>
                      <p:cNvPr id="74"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74000" y="4884738"/>
                        <a:ext cx="2557463"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 name="Text Box 23"/>
          <p:cNvSpPr txBox="1">
            <a:spLocks noChangeArrowheads="1"/>
          </p:cNvSpPr>
          <p:nvPr/>
        </p:nvSpPr>
        <p:spPr bwMode="auto">
          <a:xfrm>
            <a:off x="5494338" y="4956175"/>
            <a:ext cx="2808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闭环脉冲传递函数</a:t>
            </a:r>
          </a:p>
        </p:txBody>
      </p:sp>
      <p:graphicFrame>
        <p:nvGraphicFramePr>
          <p:cNvPr id="72" name="Object 8"/>
          <p:cNvGraphicFramePr>
            <a:graphicFrameLocks noChangeAspect="1"/>
          </p:cNvGraphicFramePr>
          <p:nvPr>
            <p:extLst>
              <p:ext uri="{D42A27DB-BD31-4B8C-83A1-F6EECF244321}">
                <p14:modId xmlns:p14="http://schemas.microsoft.com/office/powerpoint/2010/main" val="312808562"/>
              </p:ext>
            </p:extLst>
          </p:nvPr>
        </p:nvGraphicFramePr>
        <p:xfrm>
          <a:off x="7862888" y="5603875"/>
          <a:ext cx="2157412" cy="554038"/>
        </p:xfrm>
        <a:graphic>
          <a:graphicData uri="http://schemas.openxmlformats.org/presentationml/2006/ole">
            <mc:AlternateContent xmlns:mc="http://schemas.openxmlformats.org/markup-compatibility/2006">
              <mc:Choice xmlns:v="urn:schemas-microsoft-com:vml" Requires="v">
                <p:oleObj spid="_x0000_s22696" name="公式" r:id="rId15" imgW="1091726" imgH="418918" progId="Equations">
                  <p:embed/>
                </p:oleObj>
              </mc:Choice>
              <mc:Fallback>
                <p:oleObj name="公式" r:id="rId15" imgW="1091726" imgH="418918" progId="Equations">
                  <p:embed/>
                  <p:pic>
                    <p:nvPicPr>
                      <p:cNvPr id="76"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62888" y="5603875"/>
                        <a:ext cx="2157412"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3" name="Text Box 25"/>
          <p:cNvSpPr txBox="1">
            <a:spLocks noChangeArrowheads="1"/>
          </p:cNvSpPr>
          <p:nvPr/>
        </p:nvSpPr>
        <p:spPr bwMode="auto">
          <a:xfrm>
            <a:off x="5494338" y="5676900"/>
            <a:ext cx="2808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开环脉冲传递函数</a:t>
            </a:r>
          </a:p>
        </p:txBody>
      </p:sp>
      <p:graphicFrame>
        <p:nvGraphicFramePr>
          <p:cNvPr id="74" name="Object 9"/>
          <p:cNvGraphicFramePr>
            <a:graphicFrameLocks noChangeAspect="1"/>
          </p:cNvGraphicFramePr>
          <p:nvPr>
            <p:extLst>
              <p:ext uri="{D42A27DB-BD31-4B8C-83A1-F6EECF244321}">
                <p14:modId xmlns:p14="http://schemas.microsoft.com/office/powerpoint/2010/main" val="3847664702"/>
              </p:ext>
            </p:extLst>
          </p:nvPr>
        </p:nvGraphicFramePr>
        <p:xfrm>
          <a:off x="8266113" y="6180138"/>
          <a:ext cx="1866900" cy="298450"/>
        </p:xfrm>
        <a:graphic>
          <a:graphicData uri="http://schemas.openxmlformats.org/presentationml/2006/ole">
            <mc:AlternateContent xmlns:mc="http://schemas.openxmlformats.org/markup-compatibility/2006">
              <mc:Choice xmlns:v="urn:schemas-microsoft-com:vml" Requires="v">
                <p:oleObj spid="_x0000_s22697" name="公式" r:id="rId16" imgW="1269449" imgH="203112" progId="Equations">
                  <p:embed/>
                </p:oleObj>
              </mc:Choice>
              <mc:Fallback>
                <p:oleObj name="公式" r:id="rId16" imgW="1269449" imgH="203112" progId="Equations">
                  <p:embed/>
                  <p:pic>
                    <p:nvPicPr>
                      <p:cNvPr id="21513"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266113" y="6180138"/>
                        <a:ext cx="1866900"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75" name="直接连接符 74"/>
          <p:cNvCxnSpPr/>
          <p:nvPr/>
        </p:nvCxnSpPr>
        <p:spPr>
          <a:xfrm>
            <a:off x="1606550" y="3084513"/>
            <a:ext cx="8743950" cy="0"/>
          </a:xfrm>
          <a:prstGeom prst="line">
            <a:avLst/>
          </a:prstGeom>
          <a:ln>
            <a:solidFill>
              <a:srgbClr val="2008CE"/>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606550" y="4740275"/>
            <a:ext cx="8743950" cy="0"/>
          </a:xfrm>
          <a:prstGeom prst="line">
            <a:avLst/>
          </a:prstGeom>
          <a:ln>
            <a:solidFill>
              <a:srgbClr val="2008C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60018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515938" y="1089025"/>
            <a:ext cx="3732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对于典型的闭环离散系统</a:t>
            </a:r>
          </a:p>
        </p:txBody>
      </p:sp>
      <p:graphicFrame>
        <p:nvGraphicFramePr>
          <p:cNvPr id="4" name="Object 30"/>
          <p:cNvGraphicFramePr>
            <a:graphicFrameLocks noChangeAspect="1"/>
          </p:cNvGraphicFramePr>
          <p:nvPr>
            <p:extLst>
              <p:ext uri="{D42A27DB-BD31-4B8C-83A1-F6EECF244321}">
                <p14:modId xmlns:p14="http://schemas.microsoft.com/office/powerpoint/2010/main" val="2515519436"/>
              </p:ext>
            </p:extLst>
          </p:nvPr>
        </p:nvGraphicFramePr>
        <p:xfrm>
          <a:off x="6448424" y="1893888"/>
          <a:ext cx="4032250" cy="730250"/>
        </p:xfrm>
        <a:graphic>
          <a:graphicData uri="http://schemas.openxmlformats.org/presentationml/2006/ole">
            <mc:AlternateContent xmlns:mc="http://schemas.openxmlformats.org/markup-compatibility/2006">
              <mc:Choice xmlns:v="urn:schemas-microsoft-com:vml" Requires="v">
                <p:oleObj spid="_x0000_s23634" name="公式" r:id="rId3" imgW="2667000" imgH="482600" progId="Equation.3">
                  <p:embed/>
                </p:oleObj>
              </mc:Choice>
              <mc:Fallback>
                <p:oleObj name="公式" r:id="rId3" imgW="2667000" imgH="482600" progId="Equation.3">
                  <p:embed/>
                  <p:pic>
                    <p:nvPicPr>
                      <p:cNvPr id="2253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8424" y="1893888"/>
                        <a:ext cx="4032250" cy="73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6"/>
          <p:cNvSpPr txBox="1">
            <a:spLocks noChangeArrowheads="1"/>
          </p:cNvSpPr>
          <p:nvPr/>
        </p:nvSpPr>
        <p:spPr bwMode="auto">
          <a:xfrm>
            <a:off x="1600199" y="3143250"/>
            <a:ext cx="1223962"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离散化得</a:t>
            </a:r>
          </a:p>
        </p:txBody>
      </p:sp>
      <p:graphicFrame>
        <p:nvGraphicFramePr>
          <p:cNvPr id="6" name="Object 34"/>
          <p:cNvGraphicFramePr>
            <a:graphicFrameLocks noChangeAspect="1"/>
          </p:cNvGraphicFramePr>
          <p:nvPr>
            <p:extLst>
              <p:ext uri="{D42A27DB-BD31-4B8C-83A1-F6EECF244321}">
                <p14:modId xmlns:p14="http://schemas.microsoft.com/office/powerpoint/2010/main" val="3986629481"/>
              </p:ext>
            </p:extLst>
          </p:nvPr>
        </p:nvGraphicFramePr>
        <p:xfrm>
          <a:off x="3327399" y="3269516"/>
          <a:ext cx="5903913" cy="766762"/>
        </p:xfrm>
        <a:graphic>
          <a:graphicData uri="http://schemas.openxmlformats.org/presentationml/2006/ole">
            <mc:AlternateContent xmlns:mc="http://schemas.openxmlformats.org/markup-compatibility/2006">
              <mc:Choice xmlns:v="urn:schemas-microsoft-com:vml" Requires="v">
                <p:oleObj spid="_x0000_s23635" name="公式" r:id="rId5" imgW="3708400" imgH="482600" progId="Equation.3">
                  <p:embed/>
                </p:oleObj>
              </mc:Choice>
              <mc:Fallback>
                <p:oleObj name="公式" r:id="rId5" imgW="3708400" imgH="482600" progId="Equation.3">
                  <p:embed/>
                  <p:pic>
                    <p:nvPicPr>
                      <p:cNvPr id="22531"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7399" y="3269516"/>
                        <a:ext cx="5903913" cy="766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7" name="Picture 38"/>
          <p:cNvPicPr>
            <a:picLocks noChangeAspect="1" noChangeArrowheads="1"/>
          </p:cNvPicPr>
          <p:nvPr/>
        </p:nvPicPr>
        <p:blipFill>
          <a:blip r:embed="rId7">
            <a:extLst>
              <a:ext uri="{BEBA8EAE-BF5A-486C-A8C5-ECC9F3942E4B}">
                <a14:imgProps xmlns:a14="http://schemas.microsoft.com/office/drawing/2010/main">
                  <a14:imgLayer r:embed="rId8">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568449" y="1533525"/>
            <a:ext cx="4113212"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39"/>
          <p:cNvSpPr>
            <a:spLocks noChangeArrowheads="1"/>
          </p:cNvSpPr>
          <p:nvPr/>
        </p:nvSpPr>
        <p:spPr bwMode="auto">
          <a:xfrm>
            <a:off x="5943599" y="2254250"/>
            <a:ext cx="288925" cy="215900"/>
          </a:xfrm>
          <a:prstGeom prst="rightArrow">
            <a:avLst>
              <a:gd name="adj1" fmla="val 50000"/>
              <a:gd name="adj2" fmla="val 3345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9" name="Text Box 6"/>
          <p:cNvSpPr txBox="1">
            <a:spLocks noChangeArrowheads="1"/>
          </p:cNvSpPr>
          <p:nvPr/>
        </p:nvSpPr>
        <p:spPr bwMode="auto">
          <a:xfrm>
            <a:off x="1673224" y="4095750"/>
            <a:ext cx="1223962"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a:latin typeface="+mn-ea"/>
                <a:ea typeface="+mn-ea"/>
              </a:rPr>
              <a:t>Z</a:t>
            </a:r>
            <a:r>
              <a:rPr lang="zh-CN" altLang="en-US" sz="2000">
                <a:latin typeface="+mn-ea"/>
                <a:ea typeface="+mn-ea"/>
              </a:rPr>
              <a:t>变换得</a:t>
            </a:r>
          </a:p>
        </p:txBody>
      </p:sp>
      <p:graphicFrame>
        <p:nvGraphicFramePr>
          <p:cNvPr id="10" name="Object 41"/>
          <p:cNvGraphicFramePr>
            <a:graphicFrameLocks noChangeAspect="1"/>
          </p:cNvGraphicFramePr>
          <p:nvPr>
            <p:extLst>
              <p:ext uri="{D42A27DB-BD31-4B8C-83A1-F6EECF244321}">
                <p14:modId xmlns:p14="http://schemas.microsoft.com/office/powerpoint/2010/main" val="1745839862"/>
              </p:ext>
            </p:extLst>
          </p:nvPr>
        </p:nvGraphicFramePr>
        <p:xfrm>
          <a:off x="3327399" y="4180398"/>
          <a:ext cx="4105275" cy="725488"/>
        </p:xfrm>
        <a:graphic>
          <a:graphicData uri="http://schemas.openxmlformats.org/presentationml/2006/ole">
            <mc:AlternateContent xmlns:mc="http://schemas.openxmlformats.org/markup-compatibility/2006">
              <mc:Choice xmlns:v="urn:schemas-microsoft-com:vml" Requires="v">
                <p:oleObj spid="_x0000_s23636" name="公式" r:id="rId9" imgW="2578100" imgH="457200" progId="Equation.3">
                  <p:embed/>
                </p:oleObj>
              </mc:Choice>
              <mc:Fallback>
                <p:oleObj name="公式" r:id="rId9" imgW="2578100" imgH="457200" progId="Equation.3">
                  <p:embed/>
                  <p:pic>
                    <p:nvPicPr>
                      <p:cNvPr id="22532"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27399" y="4180398"/>
                        <a:ext cx="4105275"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42"/>
          <p:cNvGraphicFramePr>
            <a:graphicFrameLocks noChangeAspect="1"/>
          </p:cNvGraphicFramePr>
          <p:nvPr>
            <p:extLst>
              <p:ext uri="{D42A27DB-BD31-4B8C-83A1-F6EECF244321}">
                <p14:modId xmlns:p14="http://schemas.microsoft.com/office/powerpoint/2010/main" val="2933562017"/>
              </p:ext>
            </p:extLst>
          </p:nvPr>
        </p:nvGraphicFramePr>
        <p:xfrm>
          <a:off x="3327399" y="5149850"/>
          <a:ext cx="6572250" cy="1409700"/>
        </p:xfrm>
        <a:graphic>
          <a:graphicData uri="http://schemas.openxmlformats.org/presentationml/2006/ole">
            <mc:AlternateContent xmlns:mc="http://schemas.openxmlformats.org/markup-compatibility/2006">
              <mc:Choice xmlns:v="urn:schemas-microsoft-com:vml" Requires="v">
                <p:oleObj spid="_x0000_s23637" name="公式" r:id="rId11" imgW="4127500" imgH="889000" progId="Equations">
                  <p:embed/>
                </p:oleObj>
              </mc:Choice>
              <mc:Fallback>
                <p:oleObj name="公式" r:id="rId11" imgW="4127500" imgH="889000" progId="Equations">
                  <p:embed/>
                  <p:pic>
                    <p:nvPicPr>
                      <p:cNvPr id="22533" name="Object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27399" y="5149850"/>
                        <a:ext cx="6572250" cy="140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826369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168400" y="4618038"/>
            <a:ext cx="9867900" cy="1925638"/>
          </a:xfrm>
          <a:prstGeom prst="round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1780382" y="1235075"/>
            <a:ext cx="12049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即有</a:t>
            </a:r>
          </a:p>
        </p:txBody>
      </p:sp>
      <p:pic>
        <p:nvPicPr>
          <p:cNvPr id="4"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6800" y="1143000"/>
            <a:ext cx="4935538"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42"/>
          <p:cNvGraphicFramePr>
            <a:graphicFrameLocks noChangeAspect="1"/>
          </p:cNvGraphicFramePr>
          <p:nvPr>
            <p:extLst>
              <p:ext uri="{D42A27DB-BD31-4B8C-83A1-F6EECF244321}">
                <p14:modId xmlns:p14="http://schemas.microsoft.com/office/powerpoint/2010/main" val="1859942388"/>
              </p:ext>
            </p:extLst>
          </p:nvPr>
        </p:nvGraphicFramePr>
        <p:xfrm>
          <a:off x="3050381" y="3178175"/>
          <a:ext cx="6048375" cy="1298575"/>
        </p:xfrm>
        <a:graphic>
          <a:graphicData uri="http://schemas.openxmlformats.org/presentationml/2006/ole">
            <mc:AlternateContent xmlns:mc="http://schemas.openxmlformats.org/markup-compatibility/2006">
              <mc:Choice xmlns:v="urn:schemas-microsoft-com:vml" Requires="v">
                <p:oleObj spid="_x0000_s24678" name="公式" r:id="rId4" imgW="4127500" imgH="889000" progId="Equations">
                  <p:embed/>
                </p:oleObj>
              </mc:Choice>
              <mc:Fallback>
                <p:oleObj name="公式" r:id="rId4" imgW="4127500" imgH="889000" progId="Equations">
                  <p:embed/>
                  <p:pic>
                    <p:nvPicPr>
                      <p:cNvPr id="23554" name="Object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50381" y="3178175"/>
                        <a:ext cx="6048375" cy="1298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6"/>
          <p:cNvSpPr txBox="1">
            <a:spLocks noChangeArrowheads="1"/>
          </p:cNvSpPr>
          <p:nvPr/>
        </p:nvSpPr>
        <p:spPr bwMode="auto">
          <a:xfrm>
            <a:off x="1780383" y="4545012"/>
            <a:ext cx="453151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闭环离散系统的脉冲传递函数就有：</a:t>
            </a:r>
          </a:p>
        </p:txBody>
      </p:sp>
      <p:graphicFrame>
        <p:nvGraphicFramePr>
          <p:cNvPr id="7" name="Object 4"/>
          <p:cNvGraphicFramePr>
            <a:graphicFrameLocks noChangeAspect="1"/>
          </p:cNvGraphicFramePr>
          <p:nvPr>
            <p:extLst>
              <p:ext uri="{D42A27DB-BD31-4B8C-83A1-F6EECF244321}">
                <p14:modId xmlns:p14="http://schemas.microsoft.com/office/powerpoint/2010/main" val="1338280856"/>
              </p:ext>
            </p:extLst>
          </p:nvPr>
        </p:nvGraphicFramePr>
        <p:xfrm>
          <a:off x="3050381" y="5121275"/>
          <a:ext cx="1916113" cy="630237"/>
        </p:xfrm>
        <a:graphic>
          <a:graphicData uri="http://schemas.openxmlformats.org/presentationml/2006/ole">
            <mc:AlternateContent xmlns:mc="http://schemas.openxmlformats.org/markup-compatibility/2006">
              <mc:Choice xmlns:v="urn:schemas-microsoft-com:vml" Requires="v">
                <p:oleObj spid="_x0000_s24679" name="公式" r:id="rId6" imgW="1307880" imgH="431640" progId="Equations">
                  <p:embed/>
                </p:oleObj>
              </mc:Choice>
              <mc:Fallback>
                <p:oleObj name="公式" r:id="rId6" imgW="1307880" imgH="431640" progId="Equations">
                  <p:embed/>
                  <p:pic>
                    <p:nvPicPr>
                      <p:cNvPr id="23555"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0381" y="5121275"/>
                        <a:ext cx="1916113" cy="630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5"/>
          <p:cNvGraphicFramePr>
            <a:graphicFrameLocks noChangeAspect="1"/>
          </p:cNvGraphicFramePr>
          <p:nvPr>
            <p:extLst>
              <p:ext uri="{D42A27DB-BD31-4B8C-83A1-F6EECF244321}">
                <p14:modId xmlns:p14="http://schemas.microsoft.com/office/powerpoint/2010/main" val="423716258"/>
              </p:ext>
            </p:extLst>
          </p:nvPr>
        </p:nvGraphicFramePr>
        <p:xfrm>
          <a:off x="6056313" y="5140325"/>
          <a:ext cx="4187825" cy="630237"/>
        </p:xfrm>
        <a:graphic>
          <a:graphicData uri="http://schemas.openxmlformats.org/presentationml/2006/ole">
            <mc:AlternateContent xmlns:mc="http://schemas.openxmlformats.org/markup-compatibility/2006">
              <mc:Choice xmlns:v="urn:schemas-microsoft-com:vml" Requires="v">
                <p:oleObj spid="_x0000_s24680" name="公式" r:id="rId8" imgW="2857320" imgH="431640" progId="Equations">
                  <p:embed/>
                </p:oleObj>
              </mc:Choice>
              <mc:Fallback>
                <p:oleObj name="公式" r:id="rId8" imgW="2857320" imgH="431640" progId="Equations">
                  <p:embed/>
                  <p:pic>
                    <p:nvPicPr>
                      <p:cNvPr id="23556" name="Object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56313" y="5140325"/>
                        <a:ext cx="4187825" cy="630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1076634952"/>
              </p:ext>
            </p:extLst>
          </p:nvPr>
        </p:nvGraphicFramePr>
        <p:xfrm>
          <a:off x="3050381" y="5913437"/>
          <a:ext cx="1898650" cy="630238"/>
        </p:xfrm>
        <a:graphic>
          <a:graphicData uri="http://schemas.openxmlformats.org/presentationml/2006/ole">
            <mc:AlternateContent xmlns:mc="http://schemas.openxmlformats.org/markup-compatibility/2006">
              <mc:Choice xmlns:v="urn:schemas-microsoft-com:vml" Requires="v">
                <p:oleObj spid="_x0000_s24681" name="公式" r:id="rId10" imgW="1295280" imgH="431640" progId="Equations">
                  <p:embed/>
                </p:oleObj>
              </mc:Choice>
              <mc:Fallback>
                <p:oleObj name="公式" r:id="rId10" imgW="1295280" imgH="431640" progId="Equations">
                  <p:embed/>
                  <p:pic>
                    <p:nvPicPr>
                      <p:cNvPr id="23557"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50381" y="5913437"/>
                        <a:ext cx="1898650" cy="630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7"/>
          <p:cNvGraphicFramePr>
            <a:graphicFrameLocks noChangeAspect="1"/>
          </p:cNvGraphicFramePr>
          <p:nvPr>
            <p:extLst>
              <p:ext uri="{D42A27DB-BD31-4B8C-83A1-F6EECF244321}">
                <p14:modId xmlns:p14="http://schemas.microsoft.com/office/powerpoint/2010/main" val="2209888795"/>
              </p:ext>
            </p:extLst>
          </p:nvPr>
        </p:nvGraphicFramePr>
        <p:xfrm>
          <a:off x="6056313" y="5913437"/>
          <a:ext cx="1917700" cy="630238"/>
        </p:xfrm>
        <a:graphic>
          <a:graphicData uri="http://schemas.openxmlformats.org/presentationml/2006/ole">
            <mc:AlternateContent xmlns:mc="http://schemas.openxmlformats.org/markup-compatibility/2006">
              <mc:Choice xmlns:v="urn:schemas-microsoft-com:vml" Requires="v">
                <p:oleObj spid="_x0000_s24682" name="公式" r:id="rId12" imgW="1307880" imgH="431640" progId="Equations">
                  <p:embed/>
                </p:oleObj>
              </mc:Choice>
              <mc:Fallback>
                <p:oleObj name="公式" r:id="rId12" imgW="1307880" imgH="431640" progId="Equations">
                  <p:embed/>
                  <p:pic>
                    <p:nvPicPr>
                      <p:cNvPr id="23558" name="Object 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56313" y="5913437"/>
                        <a:ext cx="1917700" cy="630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749432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515938" y="1076351"/>
            <a:ext cx="8137525" cy="464871"/>
          </a:xfrm>
          <a:prstGeom prst="rect">
            <a:avLst/>
          </a:prstGeom>
          <a:noFill/>
          <a:ln w="9525">
            <a:noFill/>
            <a:miter lim="800000"/>
            <a:headEnd/>
            <a:tailEnd/>
          </a:ln>
        </p:spPr>
        <p:txBody>
          <a:bodyPr>
            <a:spAutoFit/>
          </a:bodyPr>
          <a:lstStyle/>
          <a:p>
            <a:pPr>
              <a:lnSpc>
                <a:spcPct val="135000"/>
              </a:lnSpc>
              <a:spcBef>
                <a:spcPct val="50000"/>
              </a:spcBef>
              <a:defRPr/>
            </a:pPr>
            <a:r>
              <a:rPr lang="zh-CN" altLang="en-US" sz="2000" b="1" dirty="0">
                <a:solidFill>
                  <a:srgbClr val="C00000"/>
                </a:solidFill>
                <a:latin typeface="+mj-ea"/>
                <a:ea typeface="+mj-ea"/>
              </a:rPr>
              <a:t>例</a:t>
            </a:r>
            <a:r>
              <a:rPr lang="en-US" altLang="zh-CN" sz="2000" b="1" dirty="0">
                <a:solidFill>
                  <a:srgbClr val="C00000"/>
                </a:solidFill>
                <a:latin typeface="+mj-ea"/>
                <a:ea typeface="+mj-ea"/>
              </a:rPr>
              <a:t>8</a:t>
            </a:r>
            <a:r>
              <a:rPr lang="zh-CN" altLang="en-US" sz="2000" b="1" dirty="0">
                <a:solidFill>
                  <a:srgbClr val="C00000"/>
                </a:solidFill>
                <a:latin typeface="+mj-ea"/>
                <a:ea typeface="+mj-ea"/>
              </a:rPr>
              <a:t>：</a:t>
            </a:r>
            <a:r>
              <a:rPr lang="zh-CN" altLang="en-US" sz="2000" dirty="0">
                <a:latin typeface="+mn-ea"/>
              </a:rPr>
              <a:t>计算控制系统的单位阶跃响应，</a:t>
            </a:r>
            <a:r>
              <a:rPr lang="zh-CN" altLang="en-US" sz="2000" dirty="0" smtClean="0">
                <a:latin typeface="+mn-ea"/>
              </a:rPr>
              <a:t>已知 </a:t>
            </a:r>
            <a:r>
              <a:rPr lang="en-US" altLang="zh-CN" sz="2000" b="1" dirty="0" smtClean="0">
                <a:latin typeface="+mj-ea"/>
                <a:ea typeface="+mj-ea"/>
              </a:rPr>
              <a:t>T=0.25</a:t>
            </a:r>
            <a:endParaRPr lang="zh-CN" altLang="en-US" sz="2000" b="1" dirty="0">
              <a:latin typeface="+mj-ea"/>
              <a:ea typeface="+mj-ea"/>
            </a:endParaRPr>
          </a:p>
        </p:txBody>
      </p:sp>
      <p:graphicFrame>
        <p:nvGraphicFramePr>
          <p:cNvPr id="4" name="Object 9"/>
          <p:cNvGraphicFramePr>
            <a:graphicFrameLocks noChangeAspect="1"/>
          </p:cNvGraphicFramePr>
          <p:nvPr>
            <p:extLst>
              <p:ext uri="{D42A27DB-BD31-4B8C-83A1-F6EECF244321}">
                <p14:modId xmlns:p14="http://schemas.microsoft.com/office/powerpoint/2010/main" val="2161880827"/>
              </p:ext>
            </p:extLst>
          </p:nvPr>
        </p:nvGraphicFramePr>
        <p:xfrm>
          <a:off x="6272213" y="1865073"/>
          <a:ext cx="895350" cy="720725"/>
        </p:xfrm>
        <a:graphic>
          <a:graphicData uri="http://schemas.openxmlformats.org/presentationml/2006/ole">
            <mc:AlternateContent xmlns:mc="http://schemas.openxmlformats.org/markup-compatibility/2006">
              <mc:Choice xmlns:v="urn:schemas-microsoft-com:vml" Requires="v">
                <p:oleObj spid="_x0000_s25678" name="公式" r:id="rId3" imgW="520700" imgH="419100" progId="Equation.3">
                  <p:embed/>
                </p:oleObj>
              </mc:Choice>
              <mc:Fallback>
                <p:oleObj name="公式" r:id="rId3" imgW="520700" imgH="419100" progId="Equation.3">
                  <p:embed/>
                  <p:pic>
                    <p:nvPicPr>
                      <p:cNvPr id="24578"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72213" y="1865073"/>
                        <a:ext cx="895350"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Rectangle 11"/>
          <p:cNvSpPr>
            <a:spLocks noChangeArrowheads="1"/>
          </p:cNvSpPr>
          <p:nvPr/>
        </p:nvSpPr>
        <p:spPr bwMode="auto">
          <a:xfrm>
            <a:off x="6199188" y="1793635"/>
            <a:ext cx="1081087" cy="863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6" name="Line 12"/>
          <p:cNvSpPr>
            <a:spLocks noChangeShapeType="1"/>
          </p:cNvSpPr>
          <p:nvPr/>
        </p:nvSpPr>
        <p:spPr bwMode="auto">
          <a:xfrm>
            <a:off x="5622925" y="2225435"/>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3"/>
          <p:cNvSpPr>
            <a:spLocks noChangeShapeType="1"/>
          </p:cNvSpPr>
          <p:nvPr/>
        </p:nvSpPr>
        <p:spPr bwMode="auto">
          <a:xfrm flipV="1">
            <a:off x="5335588" y="2082560"/>
            <a:ext cx="287337"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4"/>
          <p:cNvSpPr>
            <a:spLocks noChangeShapeType="1"/>
          </p:cNvSpPr>
          <p:nvPr/>
        </p:nvSpPr>
        <p:spPr bwMode="auto">
          <a:xfrm flipH="1">
            <a:off x="4903788" y="2225435"/>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Oval 15"/>
          <p:cNvSpPr>
            <a:spLocks noChangeArrowheads="1"/>
          </p:cNvSpPr>
          <p:nvPr/>
        </p:nvSpPr>
        <p:spPr bwMode="auto">
          <a:xfrm>
            <a:off x="4614863" y="2082560"/>
            <a:ext cx="288925"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0" name="Line 16"/>
          <p:cNvSpPr>
            <a:spLocks noChangeShapeType="1"/>
          </p:cNvSpPr>
          <p:nvPr/>
        </p:nvSpPr>
        <p:spPr bwMode="auto">
          <a:xfrm>
            <a:off x="3822700" y="2225435"/>
            <a:ext cx="7937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17"/>
          <p:cNvSpPr>
            <a:spLocks noChangeShapeType="1"/>
          </p:cNvSpPr>
          <p:nvPr/>
        </p:nvSpPr>
        <p:spPr bwMode="auto">
          <a:xfrm>
            <a:off x="7280275" y="2225435"/>
            <a:ext cx="9350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18"/>
          <p:cNvSpPr>
            <a:spLocks noChangeShapeType="1"/>
          </p:cNvSpPr>
          <p:nvPr/>
        </p:nvSpPr>
        <p:spPr bwMode="auto">
          <a:xfrm flipV="1">
            <a:off x="4759325" y="2369898"/>
            <a:ext cx="0" cy="5032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9"/>
          <p:cNvSpPr>
            <a:spLocks noChangeShapeType="1"/>
          </p:cNvSpPr>
          <p:nvPr/>
        </p:nvSpPr>
        <p:spPr bwMode="auto">
          <a:xfrm>
            <a:off x="4759325" y="2873135"/>
            <a:ext cx="30241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20"/>
          <p:cNvSpPr>
            <a:spLocks noChangeShapeType="1"/>
          </p:cNvSpPr>
          <p:nvPr/>
        </p:nvSpPr>
        <p:spPr bwMode="auto">
          <a:xfrm flipV="1">
            <a:off x="7783513" y="2225435"/>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Text Box 21"/>
          <p:cNvSpPr txBox="1">
            <a:spLocks noChangeArrowheads="1"/>
          </p:cNvSpPr>
          <p:nvPr/>
        </p:nvSpPr>
        <p:spPr bwMode="auto">
          <a:xfrm>
            <a:off x="4759325" y="2225435"/>
            <a:ext cx="4333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_</a:t>
            </a:r>
          </a:p>
        </p:txBody>
      </p:sp>
      <p:sp>
        <p:nvSpPr>
          <p:cNvPr id="16" name="Text Box 22"/>
          <p:cNvSpPr txBox="1">
            <a:spLocks noChangeArrowheads="1"/>
          </p:cNvSpPr>
          <p:nvPr/>
        </p:nvSpPr>
        <p:spPr bwMode="auto">
          <a:xfrm>
            <a:off x="3895725" y="1865073"/>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u(t)</a:t>
            </a:r>
          </a:p>
        </p:txBody>
      </p:sp>
      <p:sp>
        <p:nvSpPr>
          <p:cNvPr id="17" name="Text Box 23"/>
          <p:cNvSpPr txBox="1">
            <a:spLocks noChangeArrowheads="1"/>
          </p:cNvSpPr>
          <p:nvPr/>
        </p:nvSpPr>
        <p:spPr bwMode="auto">
          <a:xfrm>
            <a:off x="7567613" y="1865073"/>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y(t)</a:t>
            </a:r>
          </a:p>
        </p:txBody>
      </p:sp>
      <p:sp>
        <p:nvSpPr>
          <p:cNvPr id="18" name="Text Box 24"/>
          <p:cNvSpPr txBox="1">
            <a:spLocks noChangeArrowheads="1"/>
          </p:cNvSpPr>
          <p:nvPr/>
        </p:nvSpPr>
        <p:spPr bwMode="auto">
          <a:xfrm>
            <a:off x="1193799" y="3172933"/>
            <a:ext cx="3117851"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解：系统开环传递函数为</a:t>
            </a:r>
          </a:p>
        </p:txBody>
      </p:sp>
      <p:graphicFrame>
        <p:nvGraphicFramePr>
          <p:cNvPr id="19" name="Object 25"/>
          <p:cNvGraphicFramePr>
            <a:graphicFrameLocks noChangeAspect="1"/>
          </p:cNvGraphicFramePr>
          <p:nvPr>
            <p:extLst>
              <p:ext uri="{D42A27DB-BD31-4B8C-83A1-F6EECF244321}">
                <p14:modId xmlns:p14="http://schemas.microsoft.com/office/powerpoint/2010/main" val="2978567074"/>
              </p:ext>
            </p:extLst>
          </p:nvPr>
        </p:nvGraphicFramePr>
        <p:xfrm>
          <a:off x="4343400" y="3143250"/>
          <a:ext cx="1658938" cy="720725"/>
        </p:xfrm>
        <a:graphic>
          <a:graphicData uri="http://schemas.openxmlformats.org/presentationml/2006/ole">
            <mc:AlternateContent xmlns:mc="http://schemas.openxmlformats.org/markup-compatibility/2006">
              <mc:Choice xmlns:v="urn:schemas-microsoft-com:vml" Requires="v">
                <p:oleObj spid="_x0000_s25679" name="公式" r:id="rId5" imgW="965200" imgH="419100" progId="Equation.3">
                  <p:embed/>
                </p:oleObj>
              </mc:Choice>
              <mc:Fallback>
                <p:oleObj name="公式" r:id="rId5" imgW="965200" imgH="419100" progId="Equation.3">
                  <p:embed/>
                  <p:pic>
                    <p:nvPicPr>
                      <p:cNvPr id="24579"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3143250"/>
                        <a:ext cx="1658938"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26"/>
          <p:cNvSpPr txBox="1">
            <a:spLocks noChangeArrowheads="1"/>
          </p:cNvSpPr>
          <p:nvPr/>
        </p:nvSpPr>
        <p:spPr bwMode="auto">
          <a:xfrm>
            <a:off x="1717675" y="3908664"/>
            <a:ext cx="8137525"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rPr>
              <a:t>取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，得开环脉冲传递函数</a:t>
            </a:r>
          </a:p>
        </p:txBody>
      </p:sp>
      <p:graphicFrame>
        <p:nvGraphicFramePr>
          <p:cNvPr id="21" name="Object 27"/>
          <p:cNvGraphicFramePr>
            <a:graphicFrameLocks noChangeAspect="1"/>
          </p:cNvGraphicFramePr>
          <p:nvPr>
            <p:extLst>
              <p:ext uri="{D42A27DB-BD31-4B8C-83A1-F6EECF244321}">
                <p14:modId xmlns:p14="http://schemas.microsoft.com/office/powerpoint/2010/main" val="421853829"/>
              </p:ext>
            </p:extLst>
          </p:nvPr>
        </p:nvGraphicFramePr>
        <p:xfrm>
          <a:off x="2903538" y="4472227"/>
          <a:ext cx="6735762" cy="644525"/>
        </p:xfrm>
        <a:graphic>
          <a:graphicData uri="http://schemas.openxmlformats.org/presentationml/2006/ole">
            <mc:AlternateContent xmlns:mc="http://schemas.openxmlformats.org/markup-compatibility/2006">
              <mc:Choice xmlns:v="urn:schemas-microsoft-com:vml" Requires="v">
                <p:oleObj spid="_x0000_s25680" name="公式" r:id="rId7" imgW="4787900" imgH="457200" progId="Equation.3">
                  <p:embed/>
                </p:oleObj>
              </mc:Choice>
              <mc:Fallback>
                <p:oleObj name="公式" r:id="rId7" imgW="4787900" imgH="457200" progId="Equation.3">
                  <p:embed/>
                  <p:pic>
                    <p:nvPicPr>
                      <p:cNvPr id="24580"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03538" y="4472227"/>
                        <a:ext cx="6735762" cy="644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28"/>
          <p:cNvSpPr txBox="1">
            <a:spLocks noChangeArrowheads="1"/>
          </p:cNvSpPr>
          <p:nvPr/>
        </p:nvSpPr>
        <p:spPr bwMode="auto">
          <a:xfrm>
            <a:off x="1717675" y="5237282"/>
            <a:ext cx="3833814"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由系统的闭环脉冲传递函数，有</a:t>
            </a:r>
          </a:p>
        </p:txBody>
      </p:sp>
      <p:graphicFrame>
        <p:nvGraphicFramePr>
          <p:cNvPr id="23" name="Object 29"/>
          <p:cNvGraphicFramePr>
            <a:graphicFrameLocks noChangeAspect="1"/>
          </p:cNvGraphicFramePr>
          <p:nvPr>
            <p:extLst>
              <p:ext uri="{D42A27DB-BD31-4B8C-83A1-F6EECF244321}">
                <p14:modId xmlns:p14="http://schemas.microsoft.com/office/powerpoint/2010/main" val="4292778926"/>
              </p:ext>
            </p:extLst>
          </p:nvPr>
        </p:nvGraphicFramePr>
        <p:xfrm>
          <a:off x="2922588" y="5798923"/>
          <a:ext cx="6697662" cy="681038"/>
        </p:xfrm>
        <a:graphic>
          <a:graphicData uri="http://schemas.openxmlformats.org/presentationml/2006/ole">
            <mc:AlternateContent xmlns:mc="http://schemas.openxmlformats.org/markup-compatibility/2006">
              <mc:Choice xmlns:v="urn:schemas-microsoft-com:vml" Requires="v">
                <p:oleObj spid="_x0000_s25681" name="公式" r:id="rId9" imgW="4381500" imgH="444500" progId="Equation.3">
                  <p:embed/>
                </p:oleObj>
              </mc:Choice>
              <mc:Fallback>
                <p:oleObj name="公式" r:id="rId9" imgW="4381500" imgH="444500" progId="Equation.3">
                  <p:embed/>
                  <p:pic>
                    <p:nvPicPr>
                      <p:cNvPr id="24581"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2588" y="5798923"/>
                        <a:ext cx="6697662" cy="681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24" name="直接箭头连接符 23"/>
          <p:cNvCxnSpPr/>
          <p:nvPr/>
        </p:nvCxnSpPr>
        <p:spPr>
          <a:xfrm>
            <a:off x="5335588" y="2009535"/>
            <a:ext cx="215900" cy="360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TextBox 26"/>
          <p:cNvSpPr txBox="1">
            <a:spLocks noChangeArrowheads="1"/>
          </p:cNvSpPr>
          <p:nvPr/>
        </p:nvSpPr>
        <p:spPr bwMode="auto">
          <a:xfrm>
            <a:off x="5335588" y="1793635"/>
            <a:ext cx="4318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T</a:t>
            </a:r>
            <a:endParaRPr lang="zh-CN" altLang="en-US" sz="1600"/>
          </a:p>
        </p:txBody>
      </p:sp>
    </p:spTree>
    <p:extLst>
      <p:ext uri="{BB962C8B-B14F-4D97-AF65-F5344CB8AC3E}">
        <p14:creationId xmlns:p14="http://schemas.microsoft.com/office/powerpoint/2010/main" val="21332124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7.3 </a:t>
            </a:r>
            <a:r>
              <a:rPr lang="zh-CN" altLang="en-US" dirty="0"/>
              <a:t>离散系统的</a:t>
            </a:r>
            <a:r>
              <a:rPr lang="zh-CN" altLang="en-US" dirty="0" smtClean="0"/>
              <a:t>数学模型</a:t>
            </a:r>
            <a:endParaRPr lang="zh-CN" altLang="en-US" dirty="0"/>
          </a:p>
        </p:txBody>
      </p:sp>
      <p:sp>
        <p:nvSpPr>
          <p:cNvPr id="3" name="Text Box 6"/>
          <p:cNvSpPr txBox="1">
            <a:spLocks noChangeArrowheads="1"/>
          </p:cNvSpPr>
          <p:nvPr/>
        </p:nvSpPr>
        <p:spPr bwMode="auto">
          <a:xfrm>
            <a:off x="1498598" y="1325563"/>
            <a:ext cx="9366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已知</a:t>
            </a:r>
          </a:p>
        </p:txBody>
      </p:sp>
      <p:graphicFrame>
        <p:nvGraphicFramePr>
          <p:cNvPr id="4" name="Object 7"/>
          <p:cNvGraphicFramePr>
            <a:graphicFrameLocks noChangeAspect="1"/>
          </p:cNvGraphicFramePr>
          <p:nvPr>
            <p:extLst>
              <p:ext uri="{D42A27DB-BD31-4B8C-83A1-F6EECF244321}">
                <p14:modId xmlns:p14="http://schemas.microsoft.com/office/powerpoint/2010/main" val="2123741200"/>
              </p:ext>
            </p:extLst>
          </p:nvPr>
        </p:nvGraphicFramePr>
        <p:xfrm>
          <a:off x="2789236" y="1254125"/>
          <a:ext cx="1266825" cy="676275"/>
        </p:xfrm>
        <a:graphic>
          <a:graphicData uri="http://schemas.openxmlformats.org/presentationml/2006/ole">
            <mc:AlternateContent xmlns:mc="http://schemas.openxmlformats.org/markup-compatibility/2006">
              <mc:Choice xmlns:v="urn:schemas-microsoft-com:vml" Requires="v">
                <p:oleObj spid="_x0000_s26702" name="公式" r:id="rId3" imgW="736280" imgH="393529" progId="Equation.3">
                  <p:embed/>
                </p:oleObj>
              </mc:Choice>
              <mc:Fallback>
                <p:oleObj name="公式" r:id="rId3" imgW="736280" imgH="393529" progId="Equation.3">
                  <p:embed/>
                  <p:pic>
                    <p:nvPicPr>
                      <p:cNvPr id="2560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9236" y="1254125"/>
                        <a:ext cx="1266825"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2030911592"/>
              </p:ext>
            </p:extLst>
          </p:nvPr>
        </p:nvGraphicFramePr>
        <p:xfrm>
          <a:off x="2789236" y="2018373"/>
          <a:ext cx="6653212" cy="652462"/>
        </p:xfrm>
        <a:graphic>
          <a:graphicData uri="http://schemas.openxmlformats.org/presentationml/2006/ole">
            <mc:AlternateContent xmlns:mc="http://schemas.openxmlformats.org/markup-compatibility/2006">
              <mc:Choice xmlns:v="urn:schemas-microsoft-com:vml" Requires="v">
                <p:oleObj spid="_x0000_s26703" name="公式" r:id="rId5" imgW="4533900" imgH="444500" progId="Equation.3">
                  <p:embed/>
                </p:oleObj>
              </mc:Choice>
              <mc:Fallback>
                <p:oleObj name="公式" r:id="rId5" imgW="4533900" imgH="444500" progId="Equation.3">
                  <p:embed/>
                  <p:pic>
                    <p:nvPicPr>
                      <p:cNvPr id="25603"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9236" y="2018373"/>
                        <a:ext cx="6653212" cy="652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10"/>
          <p:cNvSpPr txBox="1">
            <a:spLocks noChangeArrowheads="1"/>
          </p:cNvSpPr>
          <p:nvPr/>
        </p:nvSpPr>
        <p:spPr bwMode="auto">
          <a:xfrm>
            <a:off x="1498598" y="2078038"/>
            <a:ext cx="936625"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有</a:t>
            </a:r>
          </a:p>
        </p:txBody>
      </p:sp>
      <p:graphicFrame>
        <p:nvGraphicFramePr>
          <p:cNvPr id="7" name="Object 11"/>
          <p:cNvGraphicFramePr>
            <a:graphicFrameLocks noChangeAspect="1"/>
          </p:cNvGraphicFramePr>
          <p:nvPr>
            <p:extLst>
              <p:ext uri="{D42A27DB-BD31-4B8C-83A1-F6EECF244321}">
                <p14:modId xmlns:p14="http://schemas.microsoft.com/office/powerpoint/2010/main" val="875335239"/>
              </p:ext>
            </p:extLst>
          </p:nvPr>
        </p:nvGraphicFramePr>
        <p:xfrm>
          <a:off x="2789236" y="3071044"/>
          <a:ext cx="7056438" cy="1919288"/>
        </p:xfrm>
        <a:graphic>
          <a:graphicData uri="http://schemas.openxmlformats.org/presentationml/2006/ole">
            <mc:AlternateContent xmlns:mc="http://schemas.openxmlformats.org/markup-compatibility/2006">
              <mc:Choice xmlns:v="urn:schemas-microsoft-com:vml" Requires="v">
                <p:oleObj spid="_x0000_s26704" name="公式" r:id="rId7" imgW="4064000" imgH="1104900" progId="Equation.3">
                  <p:embed/>
                </p:oleObj>
              </mc:Choice>
              <mc:Fallback>
                <p:oleObj name="公式" r:id="rId7" imgW="4064000" imgH="1104900" progId="Equation.3">
                  <p:embed/>
                  <p:pic>
                    <p:nvPicPr>
                      <p:cNvPr id="25604"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9236" y="3071044"/>
                        <a:ext cx="7056438" cy="1919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12"/>
          <p:cNvSpPr txBox="1">
            <a:spLocks noChangeArrowheads="1"/>
          </p:cNvSpPr>
          <p:nvPr/>
        </p:nvSpPr>
        <p:spPr bwMode="auto">
          <a:xfrm>
            <a:off x="1498598" y="3200400"/>
            <a:ext cx="936625"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即</a:t>
            </a:r>
          </a:p>
        </p:txBody>
      </p:sp>
      <p:sp>
        <p:nvSpPr>
          <p:cNvPr id="9" name="Text Box 13"/>
          <p:cNvSpPr txBox="1">
            <a:spLocks noChangeArrowheads="1"/>
          </p:cNvSpPr>
          <p:nvPr/>
        </p:nvSpPr>
        <p:spPr bwMode="auto">
          <a:xfrm>
            <a:off x="1049336" y="5006579"/>
            <a:ext cx="1727200"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en-US" altLang="zh-CN" sz="2000" b="1" dirty="0" smtClean="0">
                <a:latin typeface="+mj-ea"/>
                <a:ea typeface="+mj-ea"/>
              </a:rPr>
              <a:t>z </a:t>
            </a:r>
            <a:r>
              <a:rPr lang="zh-CN" altLang="en-US" sz="2000" dirty="0" smtClean="0">
                <a:latin typeface="+mn-ea"/>
                <a:ea typeface="+mn-ea"/>
              </a:rPr>
              <a:t>反</a:t>
            </a:r>
            <a:r>
              <a:rPr lang="zh-CN" altLang="en-US" sz="2000" dirty="0">
                <a:latin typeface="+mn-ea"/>
                <a:ea typeface="+mn-ea"/>
              </a:rPr>
              <a:t>变换就为</a:t>
            </a:r>
          </a:p>
        </p:txBody>
      </p:sp>
      <p:graphicFrame>
        <p:nvGraphicFramePr>
          <p:cNvPr id="10" name="Object 14"/>
          <p:cNvGraphicFramePr>
            <a:graphicFrameLocks noChangeAspect="1"/>
          </p:cNvGraphicFramePr>
          <p:nvPr>
            <p:extLst>
              <p:ext uri="{D42A27DB-BD31-4B8C-83A1-F6EECF244321}">
                <p14:modId xmlns:p14="http://schemas.microsoft.com/office/powerpoint/2010/main" val="959675584"/>
              </p:ext>
            </p:extLst>
          </p:nvPr>
        </p:nvGraphicFramePr>
        <p:xfrm>
          <a:off x="1833561" y="5921374"/>
          <a:ext cx="8564562" cy="307975"/>
        </p:xfrm>
        <a:graphic>
          <a:graphicData uri="http://schemas.openxmlformats.org/presentationml/2006/ole">
            <mc:AlternateContent xmlns:mc="http://schemas.openxmlformats.org/markup-compatibility/2006">
              <mc:Choice xmlns:v="urn:schemas-microsoft-com:vml" Requires="v">
                <p:oleObj spid="_x0000_s26705" name="公式" r:id="rId9" imgW="5651500" imgH="203200" progId="Equation.3">
                  <p:embed/>
                </p:oleObj>
              </mc:Choice>
              <mc:Fallback>
                <p:oleObj name="公式" r:id="rId9" imgW="5651500" imgH="203200" progId="Equation.3">
                  <p:embed/>
                  <p:pic>
                    <p:nvPicPr>
                      <p:cNvPr id="25605"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3561" y="5921374"/>
                        <a:ext cx="8564562"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2174149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7"/>
          <p:cNvSpPr txBox="1">
            <a:spLocks noChangeArrowheads="1"/>
          </p:cNvSpPr>
          <p:nvPr/>
        </p:nvSpPr>
        <p:spPr bwMode="auto">
          <a:xfrm>
            <a:off x="528637" y="1405055"/>
            <a:ext cx="1114742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286250" indent="-4286250" eaLnBrk="1" hangingPunct="1">
              <a:spcBef>
                <a:spcPct val="50000"/>
              </a:spcBef>
            </a:pPr>
            <a:r>
              <a:rPr lang="zh-CN" altLang="en-US" sz="2400" dirty="0">
                <a:latin typeface="+mn-ea"/>
                <a:ea typeface="+mn-ea"/>
              </a:rPr>
              <a:t>离散控制系统的时域性能是指</a:t>
            </a:r>
            <a:r>
              <a:rPr lang="zh-CN" altLang="en-US" sz="2400" dirty="0" smtClean="0">
                <a:latin typeface="+mn-ea"/>
                <a:ea typeface="+mn-ea"/>
              </a:rPr>
              <a:t>：响应</a:t>
            </a:r>
            <a:r>
              <a:rPr lang="zh-CN" altLang="en-US" sz="2400" dirty="0">
                <a:latin typeface="+mn-ea"/>
                <a:ea typeface="+mn-ea"/>
              </a:rPr>
              <a:t>特性（动态响应特性和稳态响应特性） 、稳定性</a:t>
            </a:r>
          </a:p>
        </p:txBody>
      </p:sp>
      <p:sp>
        <p:nvSpPr>
          <p:cNvPr id="4" name="Text Box 16"/>
          <p:cNvSpPr txBox="1">
            <a:spLocks noChangeArrowheads="1"/>
          </p:cNvSpPr>
          <p:nvPr/>
        </p:nvSpPr>
        <p:spPr bwMode="auto">
          <a:xfrm>
            <a:off x="528637" y="2331244"/>
            <a:ext cx="3382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一、动态响应特性</a:t>
            </a:r>
          </a:p>
        </p:txBody>
      </p:sp>
      <p:sp>
        <p:nvSpPr>
          <p:cNvPr id="5" name="Text Box 17"/>
          <p:cNvSpPr txBox="1">
            <a:spLocks noChangeArrowheads="1"/>
          </p:cNvSpPr>
          <p:nvPr/>
        </p:nvSpPr>
        <p:spPr bwMode="auto">
          <a:xfrm>
            <a:off x="515938" y="2894807"/>
            <a:ext cx="11110912"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spcBef>
                <a:spcPct val="50000"/>
              </a:spcBef>
            </a:pPr>
            <a:r>
              <a:rPr lang="zh-CN" altLang="en-US" sz="2000" dirty="0" smtClean="0">
                <a:latin typeface="+mn-ea"/>
                <a:ea typeface="+mn-ea"/>
              </a:rPr>
              <a:t>设</a:t>
            </a:r>
            <a:r>
              <a:rPr lang="zh-CN" altLang="en-US" sz="2000" dirty="0">
                <a:latin typeface="+mn-ea"/>
                <a:ea typeface="+mn-ea"/>
              </a:rPr>
              <a:t>离散控制系统闭环脉冲</a:t>
            </a:r>
            <a:r>
              <a:rPr lang="zh-CN" altLang="en-US" sz="2000" dirty="0" smtClean="0">
                <a:latin typeface="+mn-ea"/>
                <a:ea typeface="+mn-ea"/>
              </a:rPr>
              <a:t>传递函数 </a:t>
            </a:r>
            <a:r>
              <a:rPr lang="el-GR" altLang="zh-CN" sz="2000" b="1" i="1" dirty="0" smtClean="0">
                <a:latin typeface="+mj-ea"/>
                <a:ea typeface="+mj-ea"/>
                <a:cs typeface="Times New Roman" panose="02020603050405020304" pitchFamily="18" charset="0"/>
              </a:rPr>
              <a:t>Φ</a:t>
            </a:r>
            <a:r>
              <a:rPr lang="en-US" altLang="zh-CN" sz="2000" b="1" dirty="0">
                <a:latin typeface="+mj-ea"/>
                <a:ea typeface="+mj-ea"/>
                <a:cs typeface="Times New Roman" panose="02020603050405020304" pitchFamily="18" charset="0"/>
              </a:rPr>
              <a:t>(z</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极点</a:t>
            </a:r>
            <a:r>
              <a:rPr lang="zh-CN" altLang="en-US" sz="2000" dirty="0" smtClean="0">
                <a:latin typeface="+mn-ea"/>
                <a:ea typeface="+mn-ea"/>
                <a:cs typeface="Times New Roman" panose="02020603050405020304" pitchFamily="18" charset="0"/>
              </a:rPr>
              <a:t>为 </a:t>
            </a:r>
            <a:r>
              <a:rPr lang="en-US" altLang="zh-CN" b="1" i="1" dirty="0" smtClean="0">
                <a:latin typeface="+mj-ea"/>
                <a:ea typeface="+mj-ea"/>
                <a:cs typeface="Times New Roman" panose="02020603050405020304" pitchFamily="18" charset="0"/>
              </a:rPr>
              <a:t>p</a:t>
            </a:r>
            <a:r>
              <a:rPr lang="en-US" altLang="zh-CN" b="1" i="1" baseline="-25000" dirty="0" smtClean="0">
                <a:latin typeface="+mj-ea"/>
                <a:ea typeface="+mj-ea"/>
                <a:cs typeface="Times New Roman" panose="02020603050405020304" pitchFamily="18" charset="0"/>
              </a:rPr>
              <a:t>i</a:t>
            </a:r>
            <a:r>
              <a:rPr lang="en-US" altLang="zh-CN" b="1" dirty="0" smtClean="0">
                <a:latin typeface="+mj-ea"/>
                <a:ea typeface="+mj-ea"/>
                <a:cs typeface="Times New Roman" panose="02020603050405020304" pitchFamily="18" charset="0"/>
              </a:rPr>
              <a:t>(</a:t>
            </a:r>
            <a:r>
              <a:rPr lang="en-US" altLang="zh-CN" b="1" i="1" dirty="0" err="1" smtClean="0">
                <a:latin typeface="+mj-ea"/>
                <a:ea typeface="+mj-ea"/>
                <a:cs typeface="Times New Roman" panose="02020603050405020304" pitchFamily="18" charset="0"/>
              </a:rPr>
              <a:t>i</a:t>
            </a:r>
            <a:r>
              <a:rPr lang="en-US" altLang="zh-CN" b="1" dirty="0" err="1">
                <a:latin typeface="+mj-ea"/>
                <a:ea typeface="+mj-ea"/>
                <a:cs typeface="Times New Roman" panose="02020603050405020304" pitchFamily="18" charset="0"/>
              </a:rPr>
              <a:t>≠</a:t>
            </a:r>
            <a:r>
              <a:rPr lang="en-US" altLang="zh-CN" b="1" i="1" dirty="0" err="1">
                <a:latin typeface="+mj-ea"/>
                <a:ea typeface="+mj-ea"/>
                <a:cs typeface="Times New Roman" panose="02020603050405020304" pitchFamily="18" charset="0"/>
              </a:rPr>
              <a:t>j</a:t>
            </a:r>
            <a:r>
              <a:rPr lang="zh-CN" altLang="en-US" b="1" dirty="0">
                <a:latin typeface="+mj-ea"/>
                <a:ea typeface="+mj-ea"/>
                <a:cs typeface="Times New Roman" panose="02020603050405020304" pitchFamily="18" charset="0"/>
              </a:rPr>
              <a:t>，</a:t>
            </a:r>
            <a:r>
              <a:rPr lang="en-US" altLang="zh-CN" b="1" i="1" dirty="0" err="1">
                <a:latin typeface="+mj-ea"/>
                <a:ea typeface="+mj-ea"/>
                <a:cs typeface="Times New Roman" panose="02020603050405020304" pitchFamily="18" charset="0"/>
              </a:rPr>
              <a:t>p</a:t>
            </a:r>
            <a:r>
              <a:rPr lang="en-US" altLang="zh-CN" b="1" i="1" baseline="-25000" dirty="0" err="1">
                <a:latin typeface="+mj-ea"/>
                <a:ea typeface="+mj-ea"/>
                <a:cs typeface="Times New Roman" panose="02020603050405020304" pitchFamily="18" charset="0"/>
              </a:rPr>
              <a:t>i</a:t>
            </a:r>
            <a:r>
              <a:rPr lang="en-US" altLang="zh-CN" b="1" dirty="0" err="1">
                <a:latin typeface="+mj-ea"/>
                <a:ea typeface="+mj-ea"/>
                <a:cs typeface="Times New Roman" panose="02020603050405020304" pitchFamily="18" charset="0"/>
              </a:rPr>
              <a:t>≠</a:t>
            </a:r>
            <a:r>
              <a:rPr lang="en-US" altLang="zh-CN" b="1" i="1" dirty="0" err="1">
                <a:latin typeface="+mj-ea"/>
                <a:ea typeface="+mj-ea"/>
                <a:cs typeface="Times New Roman" panose="02020603050405020304" pitchFamily="18" charset="0"/>
              </a:rPr>
              <a:t>p</a:t>
            </a:r>
            <a:r>
              <a:rPr lang="en-US" altLang="zh-CN" b="1" i="1" baseline="-25000" dirty="0" err="1">
                <a:latin typeface="+mj-ea"/>
                <a:ea typeface="+mj-ea"/>
                <a:cs typeface="Times New Roman" panose="02020603050405020304" pitchFamily="18" charset="0"/>
              </a:rPr>
              <a:t>j</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输</a:t>
            </a:r>
            <a:r>
              <a:rPr lang="zh-CN" altLang="en-US" sz="2000" dirty="0">
                <a:latin typeface="+mn-ea"/>
                <a:ea typeface="+mn-ea"/>
              </a:rPr>
              <a:t>入信号为单位阶跃信号，则离散控制系统的输出为</a:t>
            </a:r>
            <a:r>
              <a:rPr lang="en-US" altLang="zh-CN" sz="2000" dirty="0" smtClean="0">
                <a:latin typeface="+mn-ea"/>
                <a:ea typeface="+mn-ea"/>
              </a:rPr>
              <a:t>( </a:t>
            </a:r>
            <a:r>
              <a:rPr lang="en-US" altLang="zh-CN" sz="2000" b="1" dirty="0" smtClean="0">
                <a:latin typeface="+mj-ea"/>
                <a:ea typeface="+mj-ea"/>
                <a:cs typeface="Times New Roman" panose="02020603050405020304" pitchFamily="18" charset="0"/>
              </a:rPr>
              <a:t>c</a:t>
            </a:r>
            <a:r>
              <a:rPr lang="en-US" altLang="zh-CN" sz="2000" b="1" baseline="-25000" dirty="0" smtClean="0">
                <a:latin typeface="+mj-ea"/>
                <a:ea typeface="+mj-ea"/>
                <a:cs typeface="Times New Roman" panose="02020603050405020304" pitchFamily="18" charset="0"/>
              </a:rPr>
              <a:t>i </a:t>
            </a:r>
            <a:r>
              <a:rPr lang="zh-CN" altLang="en-US" sz="2000" dirty="0" smtClean="0">
                <a:latin typeface="+mn-ea"/>
                <a:ea typeface="+mn-ea"/>
                <a:cs typeface="Times New Roman" panose="02020603050405020304" pitchFamily="18" charset="0"/>
              </a:rPr>
              <a:t>为</a:t>
            </a:r>
            <a:r>
              <a:rPr lang="zh-CN" altLang="en-US" sz="2000" dirty="0">
                <a:latin typeface="+mn-ea"/>
                <a:ea typeface="+mn-ea"/>
                <a:cs typeface="Times New Roman" panose="02020603050405020304" pitchFamily="18" charset="0"/>
              </a:rPr>
              <a:t>常数</a:t>
            </a:r>
            <a:r>
              <a:rPr lang="en-US" altLang="zh-CN" sz="2000" dirty="0">
                <a:latin typeface="+mn-ea"/>
                <a:ea typeface="+mn-ea"/>
              </a:rPr>
              <a:t>)</a:t>
            </a:r>
            <a:endParaRPr lang="zh-CN" altLang="en-US" sz="2000" dirty="0">
              <a:latin typeface="+mn-ea"/>
              <a:ea typeface="+mn-ea"/>
            </a:endParaRPr>
          </a:p>
        </p:txBody>
      </p:sp>
      <p:graphicFrame>
        <p:nvGraphicFramePr>
          <p:cNvPr id="6" name="Object 18"/>
          <p:cNvGraphicFramePr>
            <a:graphicFrameLocks noChangeAspect="1"/>
          </p:cNvGraphicFramePr>
          <p:nvPr>
            <p:extLst>
              <p:ext uri="{D42A27DB-BD31-4B8C-83A1-F6EECF244321}">
                <p14:modId xmlns:p14="http://schemas.microsoft.com/office/powerpoint/2010/main" val="3468893965"/>
              </p:ext>
            </p:extLst>
          </p:nvPr>
        </p:nvGraphicFramePr>
        <p:xfrm>
          <a:off x="4236244" y="3951288"/>
          <a:ext cx="3744912" cy="762000"/>
        </p:xfrm>
        <a:graphic>
          <a:graphicData uri="http://schemas.openxmlformats.org/presentationml/2006/ole">
            <mc:AlternateContent xmlns:mc="http://schemas.openxmlformats.org/markup-compatibility/2006">
              <mc:Choice xmlns:v="urn:schemas-microsoft-com:vml" Requires="v">
                <p:oleObj spid="_x0000_s27704" name="公式" r:id="rId3" imgW="2184120" imgH="444240" progId="Equation.3">
                  <p:embed/>
                </p:oleObj>
              </mc:Choice>
              <mc:Fallback>
                <p:oleObj name="公式" r:id="rId3" imgW="2184120" imgH="444240" progId="Equation.3">
                  <p:embed/>
                  <p:pic>
                    <p:nvPicPr>
                      <p:cNvPr id="52242"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6244" y="3951288"/>
                        <a:ext cx="3744912"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19"/>
          <p:cNvGraphicFramePr>
            <a:graphicFrameLocks noChangeAspect="1"/>
          </p:cNvGraphicFramePr>
          <p:nvPr>
            <p:extLst>
              <p:ext uri="{D42A27DB-BD31-4B8C-83A1-F6EECF244321}">
                <p14:modId xmlns:p14="http://schemas.microsoft.com/office/powerpoint/2010/main" val="852611971"/>
              </p:ext>
            </p:extLst>
          </p:nvPr>
        </p:nvGraphicFramePr>
        <p:xfrm>
          <a:off x="3705225" y="4987925"/>
          <a:ext cx="2374900" cy="858838"/>
        </p:xfrm>
        <a:graphic>
          <a:graphicData uri="http://schemas.openxmlformats.org/presentationml/2006/ole">
            <mc:AlternateContent xmlns:mc="http://schemas.openxmlformats.org/markup-compatibility/2006">
              <mc:Choice xmlns:v="urn:schemas-microsoft-com:vml" Requires="v">
                <p:oleObj spid="_x0000_s27705" name="公式" r:id="rId5" imgW="1193800" imgH="431800" progId="Equation.3">
                  <p:embed/>
                </p:oleObj>
              </mc:Choice>
              <mc:Fallback>
                <p:oleObj name="公式" r:id="rId5" imgW="1193800" imgH="431800" progId="Equation.3">
                  <p:embed/>
                  <p:pic>
                    <p:nvPicPr>
                      <p:cNvPr id="52243"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5225" y="4987925"/>
                        <a:ext cx="2374900" cy="858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20"/>
          <p:cNvSpPr txBox="1">
            <a:spLocks noChangeArrowheads="1"/>
          </p:cNvSpPr>
          <p:nvPr/>
        </p:nvSpPr>
        <p:spPr bwMode="auto">
          <a:xfrm>
            <a:off x="1111249" y="5156200"/>
            <a:ext cx="17748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en-US" altLang="zh-CN" sz="2000" b="1" dirty="0" smtClean="0">
                <a:latin typeface="+mj-ea"/>
                <a:ea typeface="+mj-ea"/>
              </a:rPr>
              <a:t>Z </a:t>
            </a:r>
            <a:r>
              <a:rPr lang="zh-CN" altLang="en-US" sz="2000" dirty="0" smtClean="0">
                <a:latin typeface="+mn-ea"/>
                <a:ea typeface="+mn-ea"/>
              </a:rPr>
              <a:t>反</a:t>
            </a:r>
            <a:r>
              <a:rPr lang="zh-CN" altLang="en-US" sz="2000" dirty="0">
                <a:latin typeface="+mn-ea"/>
                <a:ea typeface="+mn-ea"/>
              </a:rPr>
              <a:t>变换为</a:t>
            </a:r>
          </a:p>
        </p:txBody>
      </p:sp>
      <p:sp>
        <p:nvSpPr>
          <p:cNvPr id="9" name="Line 21"/>
          <p:cNvSpPr>
            <a:spLocks noChangeShapeType="1"/>
          </p:cNvSpPr>
          <p:nvPr/>
        </p:nvSpPr>
        <p:spPr bwMode="auto">
          <a:xfrm>
            <a:off x="4568825" y="5851525"/>
            <a:ext cx="2889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Line 22"/>
          <p:cNvSpPr>
            <a:spLocks noChangeShapeType="1"/>
          </p:cNvSpPr>
          <p:nvPr/>
        </p:nvSpPr>
        <p:spPr bwMode="auto">
          <a:xfrm>
            <a:off x="5145088" y="5851525"/>
            <a:ext cx="86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1" name="Line 23"/>
          <p:cNvSpPr>
            <a:spLocks noChangeShapeType="1"/>
          </p:cNvSpPr>
          <p:nvPr/>
        </p:nvSpPr>
        <p:spPr bwMode="auto">
          <a:xfrm>
            <a:off x="5576888" y="5851525"/>
            <a:ext cx="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24"/>
          <p:cNvSpPr>
            <a:spLocks noChangeShapeType="1"/>
          </p:cNvSpPr>
          <p:nvPr/>
        </p:nvSpPr>
        <p:spPr bwMode="auto">
          <a:xfrm>
            <a:off x="5576888" y="6067425"/>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25"/>
          <p:cNvSpPr>
            <a:spLocks noChangeShapeType="1"/>
          </p:cNvSpPr>
          <p:nvPr/>
        </p:nvSpPr>
        <p:spPr bwMode="auto">
          <a:xfrm>
            <a:off x="4713288" y="5851525"/>
            <a:ext cx="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26"/>
          <p:cNvSpPr>
            <a:spLocks noChangeShapeType="1"/>
          </p:cNvSpPr>
          <p:nvPr/>
        </p:nvSpPr>
        <p:spPr bwMode="auto">
          <a:xfrm>
            <a:off x="3778250" y="6067425"/>
            <a:ext cx="935038" cy="0"/>
          </a:xfrm>
          <a:prstGeom prst="line">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Text Box 27"/>
          <p:cNvSpPr txBox="1">
            <a:spLocks noChangeArrowheads="1"/>
          </p:cNvSpPr>
          <p:nvPr/>
        </p:nvSpPr>
        <p:spPr bwMode="auto">
          <a:xfrm>
            <a:off x="6513513" y="5851525"/>
            <a:ext cx="151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动态响应</a:t>
            </a:r>
          </a:p>
        </p:txBody>
      </p:sp>
      <p:sp>
        <p:nvSpPr>
          <p:cNvPr id="16" name="Text Box 28"/>
          <p:cNvSpPr txBox="1">
            <a:spLocks noChangeArrowheads="1"/>
          </p:cNvSpPr>
          <p:nvPr/>
        </p:nvSpPr>
        <p:spPr bwMode="auto">
          <a:xfrm>
            <a:off x="2625725" y="5851525"/>
            <a:ext cx="151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稳态响应</a:t>
            </a:r>
          </a:p>
        </p:txBody>
      </p:sp>
      <p:graphicFrame>
        <p:nvGraphicFramePr>
          <p:cNvPr id="17" name="Object 4"/>
          <p:cNvGraphicFramePr>
            <a:graphicFrameLocks noChangeAspect="1"/>
          </p:cNvGraphicFramePr>
          <p:nvPr>
            <p:extLst>
              <p:ext uri="{D42A27DB-BD31-4B8C-83A1-F6EECF244321}">
                <p14:modId xmlns:p14="http://schemas.microsoft.com/office/powerpoint/2010/main" val="1732900228"/>
              </p:ext>
            </p:extLst>
          </p:nvPr>
        </p:nvGraphicFramePr>
        <p:xfrm>
          <a:off x="7102475" y="5132388"/>
          <a:ext cx="1500188" cy="585787"/>
        </p:xfrm>
        <a:graphic>
          <a:graphicData uri="http://schemas.openxmlformats.org/presentationml/2006/ole">
            <mc:AlternateContent xmlns:mc="http://schemas.openxmlformats.org/markup-compatibility/2006">
              <mc:Choice xmlns:v="urn:schemas-microsoft-com:vml" Requires="v">
                <p:oleObj spid="_x0000_s27706" name="公式" r:id="rId7" imgW="1168400" imgH="457200" progId="Equations">
                  <p:embed/>
                </p:oleObj>
              </mc:Choice>
              <mc:Fallback>
                <p:oleObj name="公式" r:id="rId7" imgW="1168400" imgH="457200" progId="Equations">
                  <p:embed/>
                  <p:pic>
                    <p:nvPicPr>
                      <p:cNvPr id="19"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02475" y="5132388"/>
                        <a:ext cx="1500188"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6685462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2567708" y="5048250"/>
            <a:ext cx="5761038" cy="827087"/>
          </a:xfrm>
          <a:prstGeom prst="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9" y="1089025"/>
            <a:ext cx="8241696" cy="507831"/>
          </a:xfrm>
          <a:prstGeom prst="rect">
            <a:avLst/>
          </a:prstGeom>
          <a:noFill/>
          <a:ln w="9525">
            <a:noFill/>
            <a:miter lim="800000"/>
            <a:headEnd/>
            <a:tailEnd/>
          </a:ln>
        </p:spPr>
        <p:txBody>
          <a:bodyPr wrap="square">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9</a:t>
            </a:r>
            <a:r>
              <a:rPr lang="zh-CN" altLang="en-US" sz="2000" dirty="0">
                <a:latin typeface="+mn-ea"/>
              </a:rPr>
              <a:t>：计算下图所示系统的单位阶跃响应，</a:t>
            </a:r>
            <a:r>
              <a:rPr lang="zh-CN" altLang="en-US" sz="2000" dirty="0" smtClean="0">
                <a:latin typeface="+mn-ea"/>
              </a:rPr>
              <a:t>已知 </a:t>
            </a:r>
            <a:r>
              <a:rPr lang="en-US" altLang="zh-CN" sz="2000" b="1" dirty="0" smtClean="0">
                <a:latin typeface="+mj-ea"/>
                <a:ea typeface="+mj-ea"/>
              </a:rPr>
              <a:t>T=1s</a:t>
            </a:r>
            <a:endParaRPr lang="zh-CN" altLang="en-US" sz="2000" b="1" dirty="0">
              <a:latin typeface="+mj-ea"/>
              <a:ea typeface="+mj-ea"/>
            </a:endParaRPr>
          </a:p>
        </p:txBody>
      </p:sp>
      <p:graphicFrame>
        <p:nvGraphicFramePr>
          <p:cNvPr id="4" name="Object 9"/>
          <p:cNvGraphicFramePr>
            <a:graphicFrameLocks noChangeAspect="1"/>
          </p:cNvGraphicFramePr>
          <p:nvPr>
            <p:extLst>
              <p:ext uri="{D42A27DB-BD31-4B8C-83A1-F6EECF244321}">
                <p14:modId xmlns:p14="http://schemas.microsoft.com/office/powerpoint/2010/main" val="2347859966"/>
              </p:ext>
            </p:extLst>
          </p:nvPr>
        </p:nvGraphicFramePr>
        <p:xfrm>
          <a:off x="5425138" y="1777831"/>
          <a:ext cx="830262" cy="720725"/>
        </p:xfrm>
        <a:graphic>
          <a:graphicData uri="http://schemas.openxmlformats.org/presentationml/2006/ole">
            <mc:AlternateContent xmlns:mc="http://schemas.openxmlformats.org/markup-compatibility/2006">
              <mc:Choice xmlns:v="urn:schemas-microsoft-com:vml" Requires="v">
                <p:oleObj spid="_x0000_s28738" name="公式" r:id="rId3" imgW="482391" imgH="418918" progId="Equations">
                  <p:embed/>
                </p:oleObj>
              </mc:Choice>
              <mc:Fallback>
                <p:oleObj name="公式" r:id="rId3" imgW="482391" imgH="418918" progId="Equations">
                  <p:embed/>
                  <p:pic>
                    <p:nvPicPr>
                      <p:cNvPr id="2765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5138" y="1777831"/>
                        <a:ext cx="830262"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Rectangle 11"/>
          <p:cNvSpPr>
            <a:spLocks noChangeArrowheads="1"/>
          </p:cNvSpPr>
          <p:nvPr/>
        </p:nvSpPr>
        <p:spPr bwMode="auto">
          <a:xfrm>
            <a:off x="5320363" y="1704806"/>
            <a:ext cx="1006475" cy="863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6" name="Line 12"/>
          <p:cNvSpPr>
            <a:spLocks noChangeShapeType="1"/>
          </p:cNvSpPr>
          <p:nvPr/>
        </p:nvSpPr>
        <p:spPr bwMode="auto">
          <a:xfrm>
            <a:off x="4744100" y="2136606"/>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3"/>
          <p:cNvSpPr>
            <a:spLocks noChangeShapeType="1"/>
          </p:cNvSpPr>
          <p:nvPr/>
        </p:nvSpPr>
        <p:spPr bwMode="auto">
          <a:xfrm flipV="1">
            <a:off x="4456763" y="1993731"/>
            <a:ext cx="287337"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4"/>
          <p:cNvSpPr>
            <a:spLocks noChangeShapeType="1"/>
          </p:cNvSpPr>
          <p:nvPr/>
        </p:nvSpPr>
        <p:spPr bwMode="auto">
          <a:xfrm flipH="1">
            <a:off x="4024963" y="2136606"/>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 name="Oval 15"/>
          <p:cNvSpPr>
            <a:spLocks noChangeArrowheads="1"/>
          </p:cNvSpPr>
          <p:nvPr/>
        </p:nvSpPr>
        <p:spPr bwMode="auto">
          <a:xfrm>
            <a:off x="3736038" y="1993731"/>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0" name="Line 16"/>
          <p:cNvSpPr>
            <a:spLocks noChangeShapeType="1"/>
          </p:cNvSpPr>
          <p:nvPr/>
        </p:nvSpPr>
        <p:spPr bwMode="auto">
          <a:xfrm>
            <a:off x="2943875" y="2136606"/>
            <a:ext cx="7937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1" name="Line 17"/>
          <p:cNvSpPr>
            <a:spLocks noChangeShapeType="1"/>
          </p:cNvSpPr>
          <p:nvPr/>
        </p:nvSpPr>
        <p:spPr bwMode="auto">
          <a:xfrm>
            <a:off x="8128650" y="2136606"/>
            <a:ext cx="9350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18"/>
          <p:cNvSpPr>
            <a:spLocks noChangeShapeType="1"/>
          </p:cNvSpPr>
          <p:nvPr/>
        </p:nvSpPr>
        <p:spPr bwMode="auto">
          <a:xfrm flipV="1">
            <a:off x="3880500" y="2282656"/>
            <a:ext cx="0" cy="501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9"/>
          <p:cNvSpPr>
            <a:spLocks noChangeShapeType="1"/>
          </p:cNvSpPr>
          <p:nvPr/>
        </p:nvSpPr>
        <p:spPr bwMode="auto">
          <a:xfrm flipV="1">
            <a:off x="3880500" y="2785893"/>
            <a:ext cx="4605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20"/>
          <p:cNvSpPr>
            <a:spLocks noChangeShapeType="1"/>
          </p:cNvSpPr>
          <p:nvPr/>
        </p:nvSpPr>
        <p:spPr bwMode="auto">
          <a:xfrm flipV="1">
            <a:off x="8485838" y="2136606"/>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Text Box 21"/>
          <p:cNvSpPr txBox="1">
            <a:spLocks noChangeArrowheads="1"/>
          </p:cNvSpPr>
          <p:nvPr/>
        </p:nvSpPr>
        <p:spPr bwMode="auto">
          <a:xfrm>
            <a:off x="3880500" y="2136606"/>
            <a:ext cx="4333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_</a:t>
            </a:r>
          </a:p>
        </p:txBody>
      </p:sp>
      <p:sp>
        <p:nvSpPr>
          <p:cNvPr id="16" name="Text Box 22"/>
          <p:cNvSpPr txBox="1">
            <a:spLocks noChangeArrowheads="1"/>
          </p:cNvSpPr>
          <p:nvPr/>
        </p:nvSpPr>
        <p:spPr bwMode="auto">
          <a:xfrm>
            <a:off x="3016900" y="1777831"/>
            <a:ext cx="647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17" name="Text Box 23"/>
          <p:cNvSpPr txBox="1">
            <a:spLocks noChangeArrowheads="1"/>
          </p:cNvSpPr>
          <p:nvPr/>
        </p:nvSpPr>
        <p:spPr bwMode="auto">
          <a:xfrm>
            <a:off x="8269938" y="1777831"/>
            <a:ext cx="6477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graphicFrame>
        <p:nvGraphicFramePr>
          <p:cNvPr id="18" name="Object 3"/>
          <p:cNvGraphicFramePr>
            <a:graphicFrameLocks noChangeAspect="1"/>
          </p:cNvGraphicFramePr>
          <p:nvPr>
            <p:extLst>
              <p:ext uri="{D42A27DB-BD31-4B8C-83A1-F6EECF244321}">
                <p14:modId xmlns:p14="http://schemas.microsoft.com/office/powerpoint/2010/main" val="1800215195"/>
              </p:ext>
            </p:extLst>
          </p:nvPr>
        </p:nvGraphicFramePr>
        <p:xfrm>
          <a:off x="6760225" y="1850856"/>
          <a:ext cx="1289050" cy="574675"/>
        </p:xfrm>
        <a:graphic>
          <a:graphicData uri="http://schemas.openxmlformats.org/presentationml/2006/ole">
            <mc:AlternateContent xmlns:mc="http://schemas.openxmlformats.org/markup-compatibility/2006">
              <mc:Choice xmlns:v="urn:schemas-microsoft-com:vml" Requires="v">
                <p:oleObj spid="_x0000_s28739" name="公式" r:id="rId5" imgW="939600" imgH="419040" progId="Equations">
                  <p:embed/>
                </p:oleObj>
              </mc:Choice>
              <mc:Fallback>
                <p:oleObj name="公式" r:id="rId5" imgW="939600" imgH="419040" progId="Equations">
                  <p:embed/>
                  <p:pic>
                    <p:nvPicPr>
                      <p:cNvPr id="2765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0225" y="1850856"/>
                        <a:ext cx="1289050"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Rectangle 11"/>
          <p:cNvSpPr>
            <a:spLocks noChangeArrowheads="1"/>
          </p:cNvSpPr>
          <p:nvPr/>
        </p:nvSpPr>
        <p:spPr bwMode="auto">
          <a:xfrm>
            <a:off x="6687200" y="1704806"/>
            <a:ext cx="1439863" cy="863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20" name="Line 12"/>
          <p:cNvSpPr>
            <a:spLocks noChangeShapeType="1"/>
          </p:cNvSpPr>
          <p:nvPr/>
        </p:nvSpPr>
        <p:spPr bwMode="auto">
          <a:xfrm>
            <a:off x="6326838" y="2136606"/>
            <a:ext cx="3603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TextBox 22"/>
          <p:cNvSpPr txBox="1">
            <a:spLocks noChangeArrowheads="1"/>
          </p:cNvSpPr>
          <p:nvPr/>
        </p:nvSpPr>
        <p:spPr bwMode="auto">
          <a:xfrm>
            <a:off x="4455175" y="2209631"/>
            <a:ext cx="3603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mn-ea"/>
                <a:ea typeface="+mn-ea"/>
              </a:rPr>
              <a:t>T</a:t>
            </a:r>
            <a:endParaRPr lang="zh-CN" altLang="en-US">
              <a:latin typeface="+mn-ea"/>
              <a:ea typeface="+mn-ea"/>
            </a:endParaRPr>
          </a:p>
        </p:txBody>
      </p:sp>
      <p:graphicFrame>
        <p:nvGraphicFramePr>
          <p:cNvPr id="22" name="Object 4"/>
          <p:cNvGraphicFramePr>
            <a:graphicFrameLocks noChangeAspect="1"/>
          </p:cNvGraphicFramePr>
          <p:nvPr>
            <p:extLst>
              <p:ext uri="{D42A27DB-BD31-4B8C-83A1-F6EECF244321}">
                <p14:modId xmlns:p14="http://schemas.microsoft.com/office/powerpoint/2010/main" val="1939583372"/>
              </p:ext>
            </p:extLst>
          </p:nvPr>
        </p:nvGraphicFramePr>
        <p:xfrm>
          <a:off x="2681286" y="2924929"/>
          <a:ext cx="3859213" cy="646113"/>
        </p:xfrm>
        <a:graphic>
          <a:graphicData uri="http://schemas.openxmlformats.org/presentationml/2006/ole">
            <mc:AlternateContent xmlns:mc="http://schemas.openxmlformats.org/markup-compatibility/2006">
              <mc:Choice xmlns:v="urn:schemas-microsoft-com:vml" Requires="v">
                <p:oleObj spid="_x0000_s28740" name="公式" r:id="rId7" imgW="2870200" imgH="482600" progId="Equations">
                  <p:embed/>
                </p:oleObj>
              </mc:Choice>
              <mc:Fallback>
                <p:oleObj name="公式" r:id="rId7" imgW="2870200" imgH="482600" progId="Equations">
                  <p:embed/>
                  <p:pic>
                    <p:nvPicPr>
                      <p:cNvPr id="2662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1286" y="2924929"/>
                        <a:ext cx="3859213" cy="646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4"/>
          <p:cNvGraphicFramePr>
            <a:graphicFrameLocks noChangeAspect="1"/>
          </p:cNvGraphicFramePr>
          <p:nvPr>
            <p:extLst>
              <p:ext uri="{D42A27DB-BD31-4B8C-83A1-F6EECF244321}">
                <p14:modId xmlns:p14="http://schemas.microsoft.com/office/powerpoint/2010/main" val="845270502"/>
              </p:ext>
            </p:extLst>
          </p:nvPr>
        </p:nvGraphicFramePr>
        <p:xfrm>
          <a:off x="2259733" y="3662362"/>
          <a:ext cx="1466850" cy="558800"/>
        </p:xfrm>
        <a:graphic>
          <a:graphicData uri="http://schemas.openxmlformats.org/presentationml/2006/ole">
            <mc:AlternateContent xmlns:mc="http://schemas.openxmlformats.org/markup-compatibility/2006">
              <mc:Choice xmlns:v="urn:schemas-microsoft-com:vml" Requires="v">
                <p:oleObj spid="_x0000_s28741" name="公式" r:id="rId9" imgW="1130040" imgH="431640" progId="Equation.3">
                  <p:embed/>
                </p:oleObj>
              </mc:Choice>
              <mc:Fallback>
                <p:oleObj name="公式" r:id="rId9" imgW="1130040" imgH="431640" progId="Equation.3">
                  <p:embed/>
                  <p:pic>
                    <p:nvPicPr>
                      <p:cNvPr id="26629"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59733" y="3662362"/>
                        <a:ext cx="146685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6"/>
          <p:cNvSpPr txBox="1">
            <a:spLocks noChangeArrowheads="1"/>
          </p:cNvSpPr>
          <p:nvPr/>
        </p:nvSpPr>
        <p:spPr bwMode="auto">
          <a:xfrm>
            <a:off x="1704108" y="3649662"/>
            <a:ext cx="12239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令</a:t>
            </a:r>
          </a:p>
        </p:txBody>
      </p:sp>
      <p:graphicFrame>
        <p:nvGraphicFramePr>
          <p:cNvPr id="25" name="Object 6"/>
          <p:cNvGraphicFramePr>
            <a:graphicFrameLocks noChangeAspect="1"/>
          </p:cNvGraphicFramePr>
          <p:nvPr>
            <p:extLst>
              <p:ext uri="{D42A27DB-BD31-4B8C-83A1-F6EECF244321}">
                <p14:modId xmlns:p14="http://schemas.microsoft.com/office/powerpoint/2010/main" val="3500408235"/>
              </p:ext>
            </p:extLst>
          </p:nvPr>
        </p:nvGraphicFramePr>
        <p:xfrm>
          <a:off x="5183043" y="3614568"/>
          <a:ext cx="2144713" cy="650875"/>
        </p:xfrm>
        <a:graphic>
          <a:graphicData uri="http://schemas.openxmlformats.org/presentationml/2006/ole">
            <mc:AlternateContent xmlns:mc="http://schemas.openxmlformats.org/markup-compatibility/2006">
              <mc:Choice xmlns:v="urn:schemas-microsoft-com:vml" Requires="v">
                <p:oleObj spid="_x0000_s28742" name="公式" r:id="rId11" imgW="1587240" imgH="482400" progId="Equation.3">
                  <p:embed/>
                </p:oleObj>
              </mc:Choice>
              <mc:Fallback>
                <p:oleObj name="公式" r:id="rId11" imgW="1587240" imgH="482400" progId="Equation.3">
                  <p:embed/>
                  <p:pic>
                    <p:nvPicPr>
                      <p:cNvPr id="2663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83043" y="3614568"/>
                        <a:ext cx="2144713" cy="650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6"/>
          <p:cNvSpPr txBox="1">
            <a:spLocks noChangeArrowheads="1"/>
          </p:cNvSpPr>
          <p:nvPr/>
        </p:nvSpPr>
        <p:spPr bwMode="auto">
          <a:xfrm>
            <a:off x="4296495" y="3649662"/>
            <a:ext cx="12239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则有</a:t>
            </a:r>
          </a:p>
        </p:txBody>
      </p:sp>
      <p:graphicFrame>
        <p:nvGraphicFramePr>
          <p:cNvPr id="27" name="Object 7"/>
          <p:cNvGraphicFramePr>
            <a:graphicFrameLocks noChangeAspect="1"/>
          </p:cNvGraphicFramePr>
          <p:nvPr>
            <p:extLst>
              <p:ext uri="{D42A27DB-BD31-4B8C-83A1-F6EECF244321}">
                <p14:modId xmlns:p14="http://schemas.microsoft.com/office/powerpoint/2010/main" val="418456596"/>
              </p:ext>
            </p:extLst>
          </p:nvPr>
        </p:nvGraphicFramePr>
        <p:xfrm>
          <a:off x="2856633" y="4302352"/>
          <a:ext cx="4967287" cy="669925"/>
        </p:xfrm>
        <a:graphic>
          <a:graphicData uri="http://schemas.openxmlformats.org/presentationml/2006/ole">
            <mc:AlternateContent xmlns:mc="http://schemas.openxmlformats.org/markup-compatibility/2006">
              <mc:Choice xmlns:v="urn:schemas-microsoft-com:vml" Requires="v">
                <p:oleObj spid="_x0000_s28743" name="公式" r:id="rId13" imgW="3568700" imgH="482600" progId="Equations">
                  <p:embed/>
                </p:oleObj>
              </mc:Choice>
              <mc:Fallback>
                <p:oleObj name="公式" r:id="rId13" imgW="3568700" imgH="482600" progId="Equations">
                  <p:embed/>
                  <p:pic>
                    <p:nvPicPr>
                      <p:cNvPr id="26631"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56633" y="4302352"/>
                        <a:ext cx="4967287"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6"/>
          <p:cNvSpPr txBox="1">
            <a:spLocks noChangeArrowheads="1"/>
          </p:cNvSpPr>
          <p:nvPr/>
        </p:nvSpPr>
        <p:spPr bwMode="auto">
          <a:xfrm>
            <a:off x="1704108" y="4331154"/>
            <a:ext cx="122396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亦即有</a:t>
            </a:r>
          </a:p>
        </p:txBody>
      </p:sp>
      <p:sp>
        <p:nvSpPr>
          <p:cNvPr id="29" name="Text Box 6"/>
          <p:cNvSpPr txBox="1">
            <a:spLocks noChangeArrowheads="1"/>
          </p:cNvSpPr>
          <p:nvPr/>
        </p:nvSpPr>
        <p:spPr bwMode="auto">
          <a:xfrm>
            <a:off x="1704108" y="5154612"/>
            <a:ext cx="12239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所以</a:t>
            </a:r>
          </a:p>
        </p:txBody>
      </p:sp>
      <p:graphicFrame>
        <p:nvGraphicFramePr>
          <p:cNvPr id="30" name="Object 8"/>
          <p:cNvGraphicFramePr>
            <a:graphicFrameLocks noChangeAspect="1"/>
          </p:cNvGraphicFramePr>
          <p:nvPr>
            <p:extLst>
              <p:ext uri="{D42A27DB-BD31-4B8C-83A1-F6EECF244321}">
                <p14:modId xmlns:p14="http://schemas.microsoft.com/office/powerpoint/2010/main" val="1945241267"/>
              </p:ext>
            </p:extLst>
          </p:nvPr>
        </p:nvGraphicFramePr>
        <p:xfrm>
          <a:off x="2640733" y="5143500"/>
          <a:ext cx="5545138" cy="658812"/>
        </p:xfrm>
        <a:graphic>
          <a:graphicData uri="http://schemas.openxmlformats.org/presentationml/2006/ole">
            <mc:AlternateContent xmlns:mc="http://schemas.openxmlformats.org/markup-compatibility/2006">
              <mc:Choice xmlns:v="urn:schemas-microsoft-com:vml" Requires="v">
                <p:oleObj spid="_x0000_s28744" name="公式" r:id="rId15" imgW="4051080" imgH="482400" progId="Equation.3">
                  <p:embed/>
                </p:oleObj>
              </mc:Choice>
              <mc:Fallback>
                <p:oleObj name="公式" r:id="rId15" imgW="4051080" imgH="482400" progId="Equation.3">
                  <p:embed/>
                  <p:pic>
                    <p:nvPicPr>
                      <p:cNvPr id="26632"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40733" y="5143500"/>
                        <a:ext cx="5545138"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6"/>
          <p:cNvSpPr txBox="1">
            <a:spLocks noChangeArrowheads="1"/>
          </p:cNvSpPr>
          <p:nvPr/>
        </p:nvSpPr>
        <p:spPr bwMode="auto">
          <a:xfrm>
            <a:off x="1168399" y="2924929"/>
            <a:ext cx="15843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解：先考虑</a:t>
            </a:r>
          </a:p>
        </p:txBody>
      </p:sp>
      <p:sp>
        <p:nvSpPr>
          <p:cNvPr id="33" name="Text Box 6"/>
          <p:cNvSpPr txBox="1">
            <a:spLocks noChangeArrowheads="1"/>
          </p:cNvSpPr>
          <p:nvPr/>
        </p:nvSpPr>
        <p:spPr bwMode="auto">
          <a:xfrm>
            <a:off x="8401770" y="5175386"/>
            <a:ext cx="1983143"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可作为计算公式</a:t>
            </a:r>
          </a:p>
        </p:txBody>
      </p:sp>
      <p:cxnSp>
        <p:nvCxnSpPr>
          <p:cNvPr id="34" name="直接箭头连接符 33"/>
          <p:cNvCxnSpPr/>
          <p:nvPr/>
        </p:nvCxnSpPr>
        <p:spPr>
          <a:xfrm>
            <a:off x="4526613" y="1920706"/>
            <a:ext cx="144462" cy="288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 Box 6"/>
          <p:cNvSpPr txBox="1">
            <a:spLocks noChangeArrowheads="1"/>
          </p:cNvSpPr>
          <p:nvPr/>
        </p:nvSpPr>
        <p:spPr bwMode="auto">
          <a:xfrm>
            <a:off x="1704108" y="6056312"/>
            <a:ext cx="2973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cs typeface="Times New Roman" panose="02020603050405020304" pitchFamily="18" charset="0"/>
              </a:rPr>
              <a:t>由于 </a:t>
            </a:r>
            <a:r>
              <a:rPr lang="en-US" altLang="zh-CN" sz="2000" b="1" dirty="0" smtClean="0">
                <a:latin typeface="+mj-ea"/>
                <a:ea typeface="+mj-ea"/>
                <a:cs typeface="Times New Roman" panose="02020603050405020304" pitchFamily="18" charset="0"/>
              </a:rPr>
              <a:t>z=</a:t>
            </a:r>
            <a:r>
              <a:rPr lang="en-US" altLang="zh-CN" sz="2000" b="1" i="1" dirty="0" err="1" smtClean="0">
                <a:latin typeface="+mj-ea"/>
                <a:ea typeface="+mj-ea"/>
                <a:cs typeface="Times New Roman" panose="02020603050405020304" pitchFamily="18" charset="0"/>
              </a:rPr>
              <a:t>e</a:t>
            </a:r>
            <a:r>
              <a:rPr lang="en-US" altLang="zh-CN" sz="2000" b="1" i="1" baseline="30000" dirty="0" err="1" smtClean="0">
                <a:latin typeface="+mj-ea"/>
                <a:ea typeface="+mj-ea"/>
                <a:cs typeface="Times New Roman" panose="02020603050405020304" pitchFamily="18" charset="0"/>
              </a:rPr>
              <a:t>Ts</a:t>
            </a:r>
            <a:r>
              <a:rPr lang="en-US" altLang="zh-CN" sz="2000" b="1" i="1" baseline="30000"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简单计算</a:t>
            </a:r>
            <a:endParaRPr lang="zh-CN" altLang="en-US" sz="2000" i="1" baseline="30000" dirty="0">
              <a:latin typeface="+mn-ea"/>
              <a:ea typeface="+mn-ea"/>
              <a:cs typeface="Times New Roman" panose="02020603050405020304" pitchFamily="18" charset="0"/>
            </a:endParaRPr>
          </a:p>
        </p:txBody>
      </p:sp>
      <p:graphicFrame>
        <p:nvGraphicFramePr>
          <p:cNvPr id="36" name="Object 36"/>
          <p:cNvGraphicFramePr>
            <a:graphicFrameLocks noChangeAspect="1"/>
          </p:cNvGraphicFramePr>
          <p:nvPr>
            <p:extLst>
              <p:ext uri="{D42A27DB-BD31-4B8C-83A1-F6EECF244321}">
                <p14:modId xmlns:p14="http://schemas.microsoft.com/office/powerpoint/2010/main" val="2561393423"/>
              </p:ext>
            </p:extLst>
          </p:nvPr>
        </p:nvGraphicFramePr>
        <p:xfrm>
          <a:off x="4677496" y="5984875"/>
          <a:ext cx="3508375" cy="720725"/>
        </p:xfrm>
        <a:graphic>
          <a:graphicData uri="http://schemas.openxmlformats.org/presentationml/2006/ole">
            <mc:AlternateContent xmlns:mc="http://schemas.openxmlformats.org/markup-compatibility/2006">
              <mc:Choice xmlns:v="urn:schemas-microsoft-com:vml" Requires="v">
                <p:oleObj spid="_x0000_s28745" name="公式" r:id="rId17" imgW="1854000" imgH="380880" progId="Equations">
                  <p:embed/>
                </p:oleObj>
              </mc:Choice>
              <mc:Fallback>
                <p:oleObj name="公式" r:id="rId17" imgW="1854000" imgH="380880" progId="Equations">
                  <p:embed/>
                  <p:pic>
                    <p:nvPicPr>
                      <p:cNvPr id="4" name="Object 3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677496" y="5984875"/>
                        <a:ext cx="3508375"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7611522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8" y="1089025"/>
            <a:ext cx="8137525"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对于该例题，系统的开环脉冲传递函数为</a:t>
            </a:r>
          </a:p>
        </p:txBody>
      </p:sp>
      <p:graphicFrame>
        <p:nvGraphicFramePr>
          <p:cNvPr id="4" name="Object 2"/>
          <p:cNvGraphicFramePr>
            <a:graphicFrameLocks noChangeAspect="1"/>
          </p:cNvGraphicFramePr>
          <p:nvPr>
            <p:extLst>
              <p:ext uri="{D42A27DB-BD31-4B8C-83A1-F6EECF244321}">
                <p14:modId xmlns:p14="http://schemas.microsoft.com/office/powerpoint/2010/main" val="1728094910"/>
              </p:ext>
            </p:extLst>
          </p:nvPr>
        </p:nvGraphicFramePr>
        <p:xfrm>
          <a:off x="2415378" y="1730607"/>
          <a:ext cx="7138987" cy="719137"/>
        </p:xfrm>
        <a:graphic>
          <a:graphicData uri="http://schemas.openxmlformats.org/presentationml/2006/ole">
            <mc:AlternateContent xmlns:mc="http://schemas.openxmlformats.org/markup-compatibility/2006">
              <mc:Choice xmlns:v="urn:schemas-microsoft-com:vml" Requires="v">
                <p:oleObj spid="_x0000_s29738" name="公式" r:id="rId3" imgW="4775200" imgH="482600" progId="Equation.3">
                  <p:embed/>
                </p:oleObj>
              </mc:Choice>
              <mc:Fallback>
                <p:oleObj name="公式" r:id="rId3" imgW="4775200" imgH="482600" progId="Equation.3">
                  <p:embed/>
                  <p:pic>
                    <p:nvPicPr>
                      <p:cNvPr id="2867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5378" y="1730607"/>
                        <a:ext cx="7138987" cy="719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6"/>
          <p:cNvGraphicFramePr>
            <a:graphicFrameLocks noChangeAspect="1"/>
          </p:cNvGraphicFramePr>
          <p:nvPr>
            <p:extLst>
              <p:ext uri="{D42A27DB-BD31-4B8C-83A1-F6EECF244321}">
                <p14:modId xmlns:p14="http://schemas.microsoft.com/office/powerpoint/2010/main" val="3441558939"/>
              </p:ext>
            </p:extLst>
          </p:nvPr>
        </p:nvGraphicFramePr>
        <p:xfrm>
          <a:off x="2415378" y="2738669"/>
          <a:ext cx="6911975" cy="681038"/>
        </p:xfrm>
        <a:graphic>
          <a:graphicData uri="http://schemas.openxmlformats.org/presentationml/2006/ole">
            <mc:AlternateContent xmlns:mc="http://schemas.openxmlformats.org/markup-compatibility/2006">
              <mc:Choice xmlns:v="urn:schemas-microsoft-com:vml" Requires="v">
                <p:oleObj spid="_x0000_s29739" name="公式" r:id="rId5" imgW="4622800" imgH="457200" progId="Equation.3">
                  <p:embed/>
                </p:oleObj>
              </mc:Choice>
              <mc:Fallback>
                <p:oleObj name="公式" r:id="rId5" imgW="4622800" imgH="457200" progId="Equation.3">
                  <p:embed/>
                  <p:pic>
                    <p:nvPicPr>
                      <p:cNvPr id="28675"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5378" y="2738669"/>
                        <a:ext cx="6911975" cy="681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6"/>
          <p:cNvSpPr txBox="1">
            <a:spLocks noChangeArrowheads="1"/>
          </p:cNvSpPr>
          <p:nvPr/>
        </p:nvSpPr>
        <p:spPr bwMode="auto">
          <a:xfrm>
            <a:off x="515938" y="3681412"/>
            <a:ext cx="8137525"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系统的闭环脉冲传递函数为</a:t>
            </a:r>
            <a:r>
              <a:rPr lang="zh-CN" altLang="en-US" sz="2000" dirty="0" smtClean="0">
                <a:latin typeface="+mn-ea"/>
                <a:ea typeface="+mn-ea"/>
              </a:rPr>
              <a:t>（ </a:t>
            </a:r>
            <a:r>
              <a:rPr lang="en-US" altLang="zh-CN" sz="2000" b="1" dirty="0" smtClean="0">
                <a:latin typeface="+mj-ea"/>
                <a:ea typeface="+mj-ea"/>
              </a:rPr>
              <a:t>T=1</a:t>
            </a:r>
            <a:r>
              <a:rPr lang="zh-CN" altLang="en-US" sz="2000" b="1" dirty="0">
                <a:latin typeface="+mj-ea"/>
                <a:ea typeface="+mj-ea"/>
              </a:rPr>
              <a:t>，</a:t>
            </a:r>
            <a:r>
              <a:rPr lang="en-US" altLang="zh-CN" sz="2000" b="1" dirty="0" smtClean="0">
                <a:latin typeface="+mj-ea"/>
                <a:ea typeface="+mj-ea"/>
              </a:rPr>
              <a:t>e</a:t>
            </a:r>
            <a:r>
              <a:rPr lang="en-US" altLang="zh-CN" sz="2000" b="1" baseline="30000" dirty="0" smtClean="0">
                <a:latin typeface="+mj-ea"/>
                <a:ea typeface="+mj-ea"/>
              </a:rPr>
              <a:t>-1</a:t>
            </a:r>
            <a:r>
              <a:rPr lang="en-US" altLang="zh-CN" sz="2000" b="1" dirty="0" smtClean="0">
                <a:latin typeface="+mj-ea"/>
                <a:ea typeface="+mj-ea"/>
              </a:rPr>
              <a:t>=0.368 </a:t>
            </a:r>
            <a:r>
              <a:rPr lang="zh-CN" altLang="en-US" sz="2000" dirty="0" smtClean="0">
                <a:latin typeface="+mn-ea"/>
                <a:ea typeface="+mn-ea"/>
              </a:rPr>
              <a:t>）</a:t>
            </a:r>
            <a:endParaRPr lang="zh-CN" altLang="en-US" sz="2000" dirty="0">
              <a:latin typeface="+mn-ea"/>
              <a:ea typeface="+mn-ea"/>
            </a:endParaRPr>
          </a:p>
        </p:txBody>
      </p:sp>
      <p:graphicFrame>
        <p:nvGraphicFramePr>
          <p:cNvPr id="7" name="Object 4"/>
          <p:cNvGraphicFramePr>
            <a:graphicFrameLocks noChangeAspect="1"/>
          </p:cNvGraphicFramePr>
          <p:nvPr>
            <p:extLst>
              <p:ext uri="{D42A27DB-BD31-4B8C-83A1-F6EECF244321}">
                <p14:modId xmlns:p14="http://schemas.microsoft.com/office/powerpoint/2010/main" val="2660378337"/>
              </p:ext>
            </p:extLst>
          </p:nvPr>
        </p:nvGraphicFramePr>
        <p:xfrm>
          <a:off x="2415378" y="4343632"/>
          <a:ext cx="7158037" cy="681038"/>
        </p:xfrm>
        <a:graphic>
          <a:graphicData uri="http://schemas.openxmlformats.org/presentationml/2006/ole">
            <mc:AlternateContent xmlns:mc="http://schemas.openxmlformats.org/markup-compatibility/2006">
              <mc:Choice xmlns:v="urn:schemas-microsoft-com:vml" Requires="v">
                <p:oleObj spid="_x0000_s29740" name="公式" r:id="rId7" imgW="4787900" imgH="457200" progId="Equation.3">
                  <p:embed/>
                </p:oleObj>
              </mc:Choice>
              <mc:Fallback>
                <p:oleObj name="公式" r:id="rId7" imgW="4787900" imgH="457200" progId="Equation.3">
                  <p:embed/>
                  <p:pic>
                    <p:nvPicPr>
                      <p:cNvPr id="2867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15378" y="4343632"/>
                        <a:ext cx="7158037" cy="681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6"/>
          <p:cNvSpPr txBox="1">
            <a:spLocks noChangeArrowheads="1"/>
          </p:cNvSpPr>
          <p:nvPr/>
        </p:nvSpPr>
        <p:spPr bwMode="auto">
          <a:xfrm>
            <a:off x="515939" y="5314389"/>
            <a:ext cx="820896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系统的输入为</a:t>
            </a:r>
          </a:p>
        </p:txBody>
      </p:sp>
      <p:graphicFrame>
        <p:nvGraphicFramePr>
          <p:cNvPr id="9" name="Object 5"/>
          <p:cNvGraphicFramePr>
            <a:graphicFrameLocks noChangeAspect="1"/>
          </p:cNvGraphicFramePr>
          <p:nvPr>
            <p:extLst>
              <p:ext uri="{D42A27DB-BD31-4B8C-83A1-F6EECF244321}">
                <p14:modId xmlns:p14="http://schemas.microsoft.com/office/powerpoint/2010/main" val="3192103195"/>
              </p:ext>
            </p:extLst>
          </p:nvPr>
        </p:nvGraphicFramePr>
        <p:xfrm>
          <a:off x="2247598" y="5314389"/>
          <a:ext cx="1101725" cy="585787"/>
        </p:xfrm>
        <a:graphic>
          <a:graphicData uri="http://schemas.openxmlformats.org/presentationml/2006/ole">
            <mc:AlternateContent xmlns:mc="http://schemas.openxmlformats.org/markup-compatibility/2006">
              <mc:Choice xmlns:v="urn:schemas-microsoft-com:vml" Requires="v">
                <p:oleObj spid="_x0000_s29741" name="公式" r:id="rId9" imgW="736280" imgH="393529" progId="Equations">
                  <p:embed/>
                </p:oleObj>
              </mc:Choice>
              <mc:Fallback>
                <p:oleObj name="公式" r:id="rId9" imgW="736280" imgH="393529" progId="Equations">
                  <p:embed/>
                  <p:pic>
                    <p:nvPicPr>
                      <p:cNvPr id="2867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47598" y="5314389"/>
                        <a:ext cx="1101725"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2171975165"/>
              </p:ext>
            </p:extLst>
          </p:nvPr>
        </p:nvGraphicFramePr>
        <p:xfrm>
          <a:off x="4610359" y="5850819"/>
          <a:ext cx="2524125" cy="585787"/>
        </p:xfrm>
        <a:graphic>
          <a:graphicData uri="http://schemas.openxmlformats.org/presentationml/2006/ole">
            <mc:AlternateContent xmlns:mc="http://schemas.openxmlformats.org/markup-compatibility/2006">
              <mc:Choice xmlns:v="urn:schemas-microsoft-com:vml" Requires="v">
                <p:oleObj spid="_x0000_s29742" name="公式" r:id="rId11" imgW="1688367" imgH="393529" progId="Equations">
                  <p:embed/>
                </p:oleObj>
              </mc:Choice>
              <mc:Fallback>
                <p:oleObj name="公式" r:id="rId11" imgW="1688367" imgH="393529" progId="Equations">
                  <p:embed/>
                  <p:pic>
                    <p:nvPicPr>
                      <p:cNvPr id="28678"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10359" y="5850819"/>
                        <a:ext cx="2524125"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01403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215401124"/>
              </p:ext>
            </p:extLst>
          </p:nvPr>
        </p:nvGraphicFramePr>
        <p:xfrm>
          <a:off x="3263738" y="1704975"/>
          <a:ext cx="5827712" cy="1284287"/>
        </p:xfrm>
        <a:graphic>
          <a:graphicData uri="http://schemas.openxmlformats.org/presentationml/2006/ole">
            <mc:AlternateContent xmlns:mc="http://schemas.openxmlformats.org/markup-compatibility/2006">
              <mc:Choice xmlns:v="urn:schemas-microsoft-com:vml" Requires="v">
                <p:oleObj spid="_x0000_s30757" name="公式" r:id="rId3" imgW="3898800" imgH="863280" progId="Equation.3">
                  <p:embed/>
                </p:oleObj>
              </mc:Choice>
              <mc:Fallback>
                <p:oleObj name="公式" r:id="rId3" imgW="3898800" imgH="863280" progId="Equation.3">
                  <p:embed/>
                  <p:pic>
                    <p:nvPicPr>
                      <p:cNvPr id="2969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63738" y="1704975"/>
                        <a:ext cx="5827712" cy="1284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 Box 6"/>
          <p:cNvSpPr txBox="1">
            <a:spLocks noChangeArrowheads="1"/>
          </p:cNvSpPr>
          <p:nvPr/>
        </p:nvSpPr>
        <p:spPr bwMode="auto">
          <a:xfrm>
            <a:off x="515938" y="1196975"/>
            <a:ext cx="352742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所以，系统的动态输出为</a:t>
            </a:r>
          </a:p>
        </p:txBody>
      </p:sp>
      <p:graphicFrame>
        <p:nvGraphicFramePr>
          <p:cNvPr id="5" name="Object 6"/>
          <p:cNvGraphicFramePr>
            <a:graphicFrameLocks noChangeAspect="1"/>
          </p:cNvGraphicFramePr>
          <p:nvPr>
            <p:extLst>
              <p:ext uri="{D42A27DB-BD31-4B8C-83A1-F6EECF244321}">
                <p14:modId xmlns:p14="http://schemas.microsoft.com/office/powerpoint/2010/main" val="2997511155"/>
              </p:ext>
            </p:extLst>
          </p:nvPr>
        </p:nvGraphicFramePr>
        <p:xfrm>
          <a:off x="2565238" y="2984500"/>
          <a:ext cx="6831012" cy="679450"/>
        </p:xfrm>
        <a:graphic>
          <a:graphicData uri="http://schemas.openxmlformats.org/presentationml/2006/ole">
            <mc:AlternateContent xmlns:mc="http://schemas.openxmlformats.org/markup-compatibility/2006">
              <mc:Choice xmlns:v="urn:schemas-microsoft-com:vml" Requires="v">
                <p:oleObj spid="_x0000_s30758" name="公式" r:id="rId5" imgW="4572000" imgH="457200" progId="Equation.3">
                  <p:embed/>
                </p:oleObj>
              </mc:Choice>
              <mc:Fallback>
                <p:oleObj name="公式" r:id="rId5" imgW="4572000" imgH="457200" progId="Equation.3">
                  <p:embed/>
                  <p:pic>
                    <p:nvPicPr>
                      <p:cNvPr id="29699"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5238" y="2984500"/>
                        <a:ext cx="6831012"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6"/>
          <p:cNvSpPr txBox="1">
            <a:spLocks noChangeArrowheads="1"/>
          </p:cNvSpPr>
          <p:nvPr/>
        </p:nvSpPr>
        <p:spPr bwMode="auto">
          <a:xfrm>
            <a:off x="515939" y="3995027"/>
            <a:ext cx="246812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系统的稳态输出为</a:t>
            </a:r>
          </a:p>
        </p:txBody>
      </p:sp>
      <p:graphicFrame>
        <p:nvGraphicFramePr>
          <p:cNvPr id="7" name="Object 4"/>
          <p:cNvGraphicFramePr>
            <a:graphicFrameLocks noChangeAspect="1"/>
          </p:cNvGraphicFramePr>
          <p:nvPr>
            <p:extLst>
              <p:ext uri="{D42A27DB-BD31-4B8C-83A1-F6EECF244321}">
                <p14:modId xmlns:p14="http://schemas.microsoft.com/office/powerpoint/2010/main" val="557364102"/>
              </p:ext>
            </p:extLst>
          </p:nvPr>
        </p:nvGraphicFramePr>
        <p:xfrm>
          <a:off x="4822663" y="3946525"/>
          <a:ext cx="4460875" cy="585787"/>
        </p:xfrm>
        <a:graphic>
          <a:graphicData uri="http://schemas.openxmlformats.org/presentationml/2006/ole">
            <mc:AlternateContent xmlns:mc="http://schemas.openxmlformats.org/markup-compatibility/2006">
              <mc:Choice xmlns:v="urn:schemas-microsoft-com:vml" Requires="v">
                <p:oleObj spid="_x0000_s30759" name="公式" r:id="rId7" imgW="2984500" imgH="393700" progId="Equations">
                  <p:embed/>
                </p:oleObj>
              </mc:Choice>
              <mc:Fallback>
                <p:oleObj name="公式" r:id="rId7" imgW="2984500" imgH="393700" progId="Equations">
                  <p:embed/>
                  <p:pic>
                    <p:nvPicPr>
                      <p:cNvPr id="2867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22663" y="3946525"/>
                        <a:ext cx="4460875"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6"/>
          <p:cNvSpPr txBox="1">
            <a:spLocks noChangeArrowheads="1"/>
          </p:cNvSpPr>
          <p:nvPr/>
        </p:nvSpPr>
        <p:spPr bwMode="auto">
          <a:xfrm>
            <a:off x="515938" y="4962525"/>
            <a:ext cx="2164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系统的超调量为</a:t>
            </a:r>
          </a:p>
        </p:txBody>
      </p:sp>
      <p:graphicFrame>
        <p:nvGraphicFramePr>
          <p:cNvPr id="9" name="Object 10"/>
          <p:cNvGraphicFramePr>
            <a:graphicFrameLocks noChangeAspect="1"/>
          </p:cNvGraphicFramePr>
          <p:nvPr>
            <p:extLst>
              <p:ext uri="{D42A27DB-BD31-4B8C-83A1-F6EECF244321}">
                <p14:modId xmlns:p14="http://schemas.microsoft.com/office/powerpoint/2010/main" val="191059928"/>
              </p:ext>
            </p:extLst>
          </p:nvPr>
        </p:nvGraphicFramePr>
        <p:xfrm>
          <a:off x="4419438" y="4914900"/>
          <a:ext cx="4689475" cy="661987"/>
        </p:xfrm>
        <a:graphic>
          <a:graphicData uri="http://schemas.openxmlformats.org/presentationml/2006/ole">
            <mc:AlternateContent xmlns:mc="http://schemas.openxmlformats.org/markup-compatibility/2006">
              <mc:Choice xmlns:v="urn:schemas-microsoft-com:vml" Requires="v">
                <p:oleObj spid="_x0000_s30760" name="公式" r:id="rId9" imgW="3136900" imgH="444500" progId="Equations">
                  <p:embed/>
                </p:oleObj>
              </mc:Choice>
              <mc:Fallback>
                <p:oleObj name="公式" r:id="rId9" imgW="3136900" imgH="444500" progId="Equations">
                  <p:embed/>
                  <p:pic>
                    <p:nvPicPr>
                      <p:cNvPr id="28677"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19438" y="4914900"/>
                        <a:ext cx="4689475" cy="661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0" name="直接连接符 9"/>
          <p:cNvCxnSpPr/>
          <p:nvPr/>
        </p:nvCxnSpPr>
        <p:spPr>
          <a:xfrm>
            <a:off x="3995738" y="3281363"/>
            <a:ext cx="11525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Text Box 6"/>
          <p:cNvSpPr txBox="1">
            <a:spLocks noChangeArrowheads="1"/>
          </p:cNvSpPr>
          <p:nvPr/>
        </p:nvSpPr>
        <p:spPr bwMode="auto">
          <a:xfrm>
            <a:off x="2185639" y="5792787"/>
            <a:ext cx="67264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系统的允许误差</a:t>
            </a:r>
            <a:r>
              <a:rPr lang="zh-CN" altLang="en-US" sz="2000" dirty="0" smtClean="0">
                <a:latin typeface="+mn-ea"/>
                <a:ea typeface="+mn-ea"/>
              </a:rPr>
              <a:t>范围 </a:t>
            </a:r>
            <a:r>
              <a:rPr lang="zh-CN" altLang="en-US" sz="2000" b="1" dirty="0" smtClean="0">
                <a:latin typeface="+mn-ea"/>
                <a:ea typeface="+mn-ea"/>
              </a:rPr>
              <a:t>△</a:t>
            </a:r>
            <a:r>
              <a:rPr lang="en-US" altLang="zh-CN" sz="2000" b="1" dirty="0">
                <a:latin typeface="+mj-ea"/>
                <a:ea typeface="+mj-ea"/>
              </a:rPr>
              <a:t>=±2―5%</a:t>
            </a:r>
            <a:r>
              <a:rPr lang="zh-CN" altLang="en-US" sz="2000" dirty="0">
                <a:latin typeface="+mn-ea"/>
                <a:ea typeface="+mn-ea"/>
              </a:rPr>
              <a:t>，则有</a:t>
            </a:r>
          </a:p>
        </p:txBody>
      </p:sp>
      <p:graphicFrame>
        <p:nvGraphicFramePr>
          <p:cNvPr id="12" name="Object 13"/>
          <p:cNvGraphicFramePr>
            <a:graphicFrameLocks noChangeAspect="1"/>
          </p:cNvGraphicFramePr>
          <p:nvPr>
            <p:extLst>
              <p:ext uri="{D42A27DB-BD31-4B8C-83A1-F6EECF244321}">
                <p14:modId xmlns:p14="http://schemas.microsoft.com/office/powerpoint/2010/main" val="3788313593"/>
              </p:ext>
            </p:extLst>
          </p:nvPr>
        </p:nvGraphicFramePr>
        <p:xfrm>
          <a:off x="6859052" y="5909771"/>
          <a:ext cx="796139" cy="386387"/>
        </p:xfrm>
        <a:graphic>
          <a:graphicData uri="http://schemas.openxmlformats.org/presentationml/2006/ole">
            <mc:AlternateContent xmlns:mc="http://schemas.openxmlformats.org/markup-compatibility/2006">
              <mc:Choice xmlns:v="urn:schemas-microsoft-com:vml" Requires="v">
                <p:oleObj spid="_x0000_s30761" name="公式" r:id="rId11" imgW="469900" imgH="228600" progId="Equation.3">
                  <p:embed/>
                </p:oleObj>
              </mc:Choice>
              <mc:Fallback>
                <p:oleObj name="公式" r:id="rId11" imgW="469900" imgH="228600" progId="Equation.3">
                  <p:embed/>
                  <p:pic>
                    <p:nvPicPr>
                      <p:cNvPr id="28678"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59052" y="5909771"/>
                        <a:ext cx="796139" cy="386387"/>
                      </a:xfrm>
                      <a:prstGeom prst="rect">
                        <a:avLst/>
                      </a:prstGeom>
                      <a:noFill/>
                      <a:ln>
                        <a:noFill/>
                      </a:ln>
                      <a:effectLst/>
                    </p:spPr>
                  </p:pic>
                </p:oleObj>
              </mc:Fallback>
            </mc:AlternateContent>
          </a:graphicData>
        </a:graphic>
      </p:graphicFrame>
      <p:sp>
        <p:nvSpPr>
          <p:cNvPr id="13" name="椭圆 12"/>
          <p:cNvSpPr/>
          <p:nvPr/>
        </p:nvSpPr>
        <p:spPr>
          <a:xfrm>
            <a:off x="3814600" y="1620837"/>
            <a:ext cx="2016125" cy="86360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14" name="椭圆 13"/>
          <p:cNvSpPr/>
          <p:nvPr/>
        </p:nvSpPr>
        <p:spPr>
          <a:xfrm>
            <a:off x="6406988" y="3997325"/>
            <a:ext cx="503237" cy="503237"/>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5" name="直接箭头连接符 14"/>
          <p:cNvCxnSpPr/>
          <p:nvPr/>
        </p:nvCxnSpPr>
        <p:spPr>
          <a:xfrm>
            <a:off x="5398925" y="2413000"/>
            <a:ext cx="1079500" cy="1584325"/>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5325900" y="3276600"/>
            <a:ext cx="504825" cy="165735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846850" y="3636962"/>
            <a:ext cx="1439863"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1688" y="6229350"/>
            <a:ext cx="1404937"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H="1">
            <a:off x="5686263" y="3636962"/>
            <a:ext cx="2808287" cy="2232025"/>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416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linds(horizontal)">
                                      <p:cBhvr>
                                        <p:cTn id="11" dur="500"/>
                                        <p:tgtEl>
                                          <p:spTgt spid="15"/>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par>
                                <p:cTn id="21" presetID="3" presetClass="entr" presetSubtype="1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linds(horizont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linds(horizontal)">
                                      <p:cBhvr>
                                        <p:cTn id="28" dur="500"/>
                                        <p:tgtEl>
                                          <p:spTgt spid="19"/>
                                        </p:tgtEl>
                                      </p:cBhvr>
                                    </p:animEffect>
                                  </p:childTnLst>
                                </p:cTn>
                              </p:par>
                              <p:par>
                                <p:cTn id="29" presetID="3" presetClass="entr" presetSubtype="1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par>
                                <p:cTn id="32" presetID="3" presetClass="entr" presetSubtype="10" fill="hold"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矩形 2"/>
          <p:cNvSpPr/>
          <p:nvPr/>
        </p:nvSpPr>
        <p:spPr>
          <a:xfrm>
            <a:off x="3395663" y="4347829"/>
            <a:ext cx="5400675" cy="863600"/>
          </a:xfrm>
          <a:prstGeom prst="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4" name="Text Box 6"/>
          <p:cNvSpPr txBox="1">
            <a:spLocks noChangeArrowheads="1"/>
          </p:cNvSpPr>
          <p:nvPr/>
        </p:nvSpPr>
        <p:spPr bwMode="auto">
          <a:xfrm>
            <a:off x="515938" y="1089025"/>
            <a:ext cx="4897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C00000"/>
                </a:solidFill>
                <a:latin typeface="+mj-ea"/>
                <a:ea typeface="+mj-ea"/>
              </a:rPr>
              <a:t>二、稳态响应特性</a:t>
            </a:r>
            <a:r>
              <a:rPr lang="en-US" altLang="zh-CN" sz="2400" b="1">
                <a:solidFill>
                  <a:srgbClr val="C00000"/>
                </a:solidFill>
                <a:latin typeface="+mj-ea"/>
                <a:ea typeface="+mj-ea"/>
              </a:rPr>
              <a:t>——</a:t>
            </a:r>
            <a:r>
              <a:rPr lang="zh-CN" altLang="en-US" sz="2400" b="1">
                <a:solidFill>
                  <a:srgbClr val="C00000"/>
                </a:solidFill>
                <a:latin typeface="+mj-ea"/>
                <a:ea typeface="+mj-ea"/>
              </a:rPr>
              <a:t>稳态误差</a:t>
            </a:r>
          </a:p>
        </p:txBody>
      </p:sp>
      <p:sp>
        <p:nvSpPr>
          <p:cNvPr id="5" name="Text Box 7"/>
          <p:cNvSpPr txBox="1">
            <a:spLocks noChangeArrowheads="1"/>
          </p:cNvSpPr>
          <p:nvPr/>
        </p:nvSpPr>
        <p:spPr bwMode="auto">
          <a:xfrm>
            <a:off x="8635714" y="1997152"/>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G(s)</a:t>
            </a:r>
          </a:p>
        </p:txBody>
      </p:sp>
      <p:sp>
        <p:nvSpPr>
          <p:cNvPr id="6" name="Text Box 8"/>
          <p:cNvSpPr txBox="1">
            <a:spLocks noChangeArrowheads="1"/>
          </p:cNvSpPr>
          <p:nvPr/>
        </p:nvSpPr>
        <p:spPr bwMode="auto">
          <a:xfrm>
            <a:off x="8635714" y="2717877"/>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H(s)</a:t>
            </a:r>
          </a:p>
        </p:txBody>
      </p:sp>
      <p:sp>
        <p:nvSpPr>
          <p:cNvPr id="7" name="Text Box 9"/>
          <p:cNvSpPr txBox="1">
            <a:spLocks noChangeArrowheads="1"/>
          </p:cNvSpPr>
          <p:nvPr/>
        </p:nvSpPr>
        <p:spPr bwMode="auto">
          <a:xfrm>
            <a:off x="9570752" y="1852690"/>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y(s)</a:t>
            </a:r>
          </a:p>
        </p:txBody>
      </p:sp>
      <p:sp>
        <p:nvSpPr>
          <p:cNvPr id="8" name="Rectangle 10"/>
          <p:cNvSpPr>
            <a:spLocks noChangeArrowheads="1"/>
          </p:cNvSpPr>
          <p:nvPr/>
        </p:nvSpPr>
        <p:spPr bwMode="auto">
          <a:xfrm>
            <a:off x="8707152" y="1925715"/>
            <a:ext cx="647700" cy="503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9" name="Rectangle 11"/>
          <p:cNvSpPr>
            <a:spLocks noChangeArrowheads="1"/>
          </p:cNvSpPr>
          <p:nvPr/>
        </p:nvSpPr>
        <p:spPr bwMode="auto">
          <a:xfrm>
            <a:off x="8707152" y="2644852"/>
            <a:ext cx="647700" cy="503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0" name="Oval 12"/>
          <p:cNvSpPr>
            <a:spLocks noChangeArrowheads="1"/>
          </p:cNvSpPr>
          <p:nvPr/>
        </p:nvSpPr>
        <p:spPr bwMode="auto">
          <a:xfrm>
            <a:off x="7483189" y="2070177"/>
            <a:ext cx="287338"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Line 13"/>
          <p:cNvSpPr>
            <a:spLocks noChangeShapeType="1"/>
          </p:cNvSpPr>
          <p:nvPr/>
        </p:nvSpPr>
        <p:spPr bwMode="auto">
          <a:xfrm>
            <a:off x="7770527" y="2213052"/>
            <a:ext cx="2889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14"/>
          <p:cNvSpPr>
            <a:spLocks noChangeShapeType="1"/>
          </p:cNvSpPr>
          <p:nvPr/>
        </p:nvSpPr>
        <p:spPr bwMode="auto">
          <a:xfrm flipV="1">
            <a:off x="8059452" y="2070177"/>
            <a:ext cx="215900"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5"/>
          <p:cNvSpPr>
            <a:spLocks noChangeShapeType="1"/>
          </p:cNvSpPr>
          <p:nvPr/>
        </p:nvSpPr>
        <p:spPr bwMode="auto">
          <a:xfrm>
            <a:off x="8275352" y="221305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16"/>
          <p:cNvSpPr>
            <a:spLocks noChangeShapeType="1"/>
          </p:cNvSpPr>
          <p:nvPr/>
        </p:nvSpPr>
        <p:spPr bwMode="auto">
          <a:xfrm>
            <a:off x="6835489" y="2213052"/>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Line 17"/>
          <p:cNvSpPr>
            <a:spLocks noChangeShapeType="1"/>
          </p:cNvSpPr>
          <p:nvPr/>
        </p:nvSpPr>
        <p:spPr bwMode="auto">
          <a:xfrm>
            <a:off x="9354852" y="2213052"/>
            <a:ext cx="10080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6" name="Text Box 18"/>
          <p:cNvSpPr txBox="1">
            <a:spLocks noChangeArrowheads="1"/>
          </p:cNvSpPr>
          <p:nvPr/>
        </p:nvSpPr>
        <p:spPr bwMode="auto">
          <a:xfrm>
            <a:off x="6762464" y="1852690"/>
            <a:ext cx="7921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u(s)</a:t>
            </a:r>
          </a:p>
        </p:txBody>
      </p:sp>
      <p:sp>
        <p:nvSpPr>
          <p:cNvPr id="17" name="Line 19"/>
          <p:cNvSpPr>
            <a:spLocks noChangeShapeType="1"/>
          </p:cNvSpPr>
          <p:nvPr/>
        </p:nvSpPr>
        <p:spPr bwMode="auto">
          <a:xfrm flipV="1">
            <a:off x="7627652" y="2357515"/>
            <a:ext cx="0" cy="5762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8" name="Line 20"/>
          <p:cNvSpPr>
            <a:spLocks noChangeShapeType="1"/>
          </p:cNvSpPr>
          <p:nvPr/>
        </p:nvSpPr>
        <p:spPr bwMode="auto">
          <a:xfrm>
            <a:off x="7627652" y="2933777"/>
            <a:ext cx="10795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9" name="Line 21"/>
          <p:cNvSpPr>
            <a:spLocks noChangeShapeType="1"/>
          </p:cNvSpPr>
          <p:nvPr/>
        </p:nvSpPr>
        <p:spPr bwMode="auto">
          <a:xfrm>
            <a:off x="9931114" y="2213052"/>
            <a:ext cx="0" cy="720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0" name="Line 22"/>
          <p:cNvSpPr>
            <a:spLocks noChangeShapeType="1"/>
          </p:cNvSpPr>
          <p:nvPr/>
        </p:nvSpPr>
        <p:spPr bwMode="auto">
          <a:xfrm flipH="1">
            <a:off x="9354852" y="2933777"/>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Text Box 23"/>
          <p:cNvSpPr txBox="1">
            <a:spLocks noChangeArrowheads="1"/>
          </p:cNvSpPr>
          <p:nvPr/>
        </p:nvSpPr>
        <p:spPr bwMode="auto">
          <a:xfrm>
            <a:off x="7554627" y="1852690"/>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e(s)</a:t>
            </a:r>
          </a:p>
        </p:txBody>
      </p:sp>
      <p:sp>
        <p:nvSpPr>
          <p:cNvPr id="22" name="Text Box 24"/>
          <p:cNvSpPr txBox="1">
            <a:spLocks noChangeArrowheads="1"/>
          </p:cNvSpPr>
          <p:nvPr/>
        </p:nvSpPr>
        <p:spPr bwMode="auto">
          <a:xfrm>
            <a:off x="7627652" y="2286077"/>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a:t>
            </a:r>
          </a:p>
        </p:txBody>
      </p:sp>
      <p:sp>
        <p:nvSpPr>
          <p:cNvPr id="23" name="Text Box 25"/>
          <p:cNvSpPr txBox="1">
            <a:spLocks noChangeArrowheads="1"/>
          </p:cNvSpPr>
          <p:nvPr/>
        </p:nvSpPr>
        <p:spPr bwMode="auto">
          <a:xfrm>
            <a:off x="1123797" y="1665287"/>
            <a:ext cx="3474966"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离散控制系统的误差定义为</a:t>
            </a:r>
          </a:p>
        </p:txBody>
      </p:sp>
      <p:graphicFrame>
        <p:nvGraphicFramePr>
          <p:cNvPr id="24" name="Object 26"/>
          <p:cNvGraphicFramePr>
            <a:graphicFrameLocks noChangeAspect="1"/>
          </p:cNvGraphicFramePr>
          <p:nvPr>
            <p:extLst>
              <p:ext uri="{D42A27DB-BD31-4B8C-83A1-F6EECF244321}">
                <p14:modId xmlns:p14="http://schemas.microsoft.com/office/powerpoint/2010/main" val="3535260855"/>
              </p:ext>
            </p:extLst>
          </p:nvPr>
        </p:nvGraphicFramePr>
        <p:xfrm>
          <a:off x="1979919" y="2240989"/>
          <a:ext cx="3116783" cy="699138"/>
        </p:xfrm>
        <a:graphic>
          <a:graphicData uri="http://schemas.openxmlformats.org/presentationml/2006/ole">
            <mc:AlternateContent xmlns:mc="http://schemas.openxmlformats.org/markup-compatibility/2006">
              <mc:Choice xmlns:v="urn:schemas-microsoft-com:vml" Requires="v">
                <p:oleObj spid="_x0000_s31762" name="公式" r:id="rId3" imgW="1866900" imgH="419100" progId="Equation.3">
                  <p:embed/>
                </p:oleObj>
              </mc:Choice>
              <mc:Fallback>
                <p:oleObj name="公式" r:id="rId3" imgW="1866900" imgH="419100" progId="Equation.3">
                  <p:embed/>
                  <p:pic>
                    <p:nvPicPr>
                      <p:cNvPr id="30722"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919" y="2240989"/>
                        <a:ext cx="3116783" cy="699138"/>
                      </a:xfrm>
                      <a:prstGeom prst="rect">
                        <a:avLst/>
                      </a:prstGeom>
                      <a:noFill/>
                      <a:ln>
                        <a:noFill/>
                      </a:ln>
                      <a:effectLst/>
                    </p:spPr>
                  </p:pic>
                </p:oleObj>
              </mc:Fallback>
            </mc:AlternateContent>
          </a:graphicData>
        </a:graphic>
      </p:graphicFrame>
      <p:sp>
        <p:nvSpPr>
          <p:cNvPr id="25" name="Text Box 27"/>
          <p:cNvSpPr txBox="1">
            <a:spLocks noChangeArrowheads="1"/>
          </p:cNvSpPr>
          <p:nvPr/>
        </p:nvSpPr>
        <p:spPr bwMode="auto">
          <a:xfrm>
            <a:off x="515938" y="3209322"/>
            <a:ext cx="712041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其中：</a:t>
            </a:r>
            <a:r>
              <a:rPr lang="en-US" altLang="zh-CN" sz="2000" b="1" dirty="0">
                <a:latin typeface="+mj-ea"/>
                <a:ea typeface="+mj-ea"/>
              </a:rPr>
              <a:t>GH(z</a:t>
            </a:r>
            <a:r>
              <a:rPr lang="en-US" altLang="zh-CN" sz="2000" b="1" dirty="0" smtClean="0">
                <a:latin typeface="+mj-ea"/>
                <a:ea typeface="+mj-ea"/>
              </a:rPr>
              <a:t>) </a:t>
            </a:r>
            <a:r>
              <a:rPr lang="zh-CN" altLang="en-US" sz="2000" dirty="0" smtClean="0">
                <a:latin typeface="+mn-ea"/>
                <a:ea typeface="+mn-ea"/>
              </a:rPr>
              <a:t>是</a:t>
            </a:r>
            <a:r>
              <a:rPr lang="zh-CN" altLang="en-US" sz="2000" dirty="0">
                <a:latin typeface="+mn-ea"/>
                <a:ea typeface="+mn-ea"/>
              </a:rPr>
              <a:t>系统开环脉冲传递函数，</a:t>
            </a:r>
            <a:r>
              <a:rPr lang="en-US" altLang="zh-CN" sz="2000" b="1" dirty="0">
                <a:latin typeface="+mj-ea"/>
                <a:ea typeface="+mj-ea"/>
              </a:rPr>
              <a:t>u(z</a:t>
            </a:r>
            <a:r>
              <a:rPr lang="en-US" altLang="zh-CN" sz="2000" b="1" dirty="0" smtClean="0">
                <a:latin typeface="+mj-ea"/>
                <a:ea typeface="+mj-ea"/>
              </a:rPr>
              <a:t>) </a:t>
            </a:r>
            <a:r>
              <a:rPr lang="zh-CN" altLang="en-US" sz="2000" dirty="0" smtClean="0">
                <a:latin typeface="+mn-ea"/>
                <a:ea typeface="+mn-ea"/>
              </a:rPr>
              <a:t>是</a:t>
            </a:r>
            <a:r>
              <a:rPr lang="zh-CN" altLang="en-US" sz="2000" dirty="0">
                <a:latin typeface="+mn-ea"/>
                <a:ea typeface="+mn-ea"/>
              </a:rPr>
              <a:t>系统的输入。</a:t>
            </a:r>
          </a:p>
        </p:txBody>
      </p:sp>
      <p:sp>
        <p:nvSpPr>
          <p:cNvPr id="26" name="Text Box 28"/>
          <p:cNvSpPr txBox="1">
            <a:spLocks noChangeArrowheads="1"/>
          </p:cNvSpPr>
          <p:nvPr/>
        </p:nvSpPr>
        <p:spPr bwMode="auto">
          <a:xfrm>
            <a:off x="7770527" y="2573415"/>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b(s)</a:t>
            </a:r>
          </a:p>
        </p:txBody>
      </p:sp>
      <p:sp>
        <p:nvSpPr>
          <p:cNvPr id="27" name="Text Box 29"/>
          <p:cNvSpPr txBox="1">
            <a:spLocks noChangeArrowheads="1"/>
          </p:cNvSpPr>
          <p:nvPr/>
        </p:nvSpPr>
        <p:spPr bwMode="auto">
          <a:xfrm>
            <a:off x="1262318" y="3712560"/>
            <a:ext cx="738955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按照 </a:t>
            </a:r>
            <a:r>
              <a:rPr lang="en-US" altLang="zh-CN" sz="2000" b="1" dirty="0" smtClean="0">
                <a:latin typeface="+mj-ea"/>
                <a:ea typeface="+mj-ea"/>
              </a:rPr>
              <a:t>z </a:t>
            </a:r>
            <a:r>
              <a:rPr lang="zh-CN" altLang="en-US" sz="2000" dirty="0" smtClean="0">
                <a:latin typeface="+mn-ea"/>
                <a:ea typeface="+mn-ea"/>
              </a:rPr>
              <a:t>变换</a:t>
            </a:r>
            <a:r>
              <a:rPr lang="zh-CN" altLang="en-US" sz="2000" dirty="0">
                <a:latin typeface="+mn-ea"/>
                <a:ea typeface="+mn-ea"/>
              </a:rPr>
              <a:t>的终值性质，离散控制系统的稳态误差就为</a:t>
            </a:r>
          </a:p>
        </p:txBody>
      </p:sp>
      <p:graphicFrame>
        <p:nvGraphicFramePr>
          <p:cNvPr id="28" name="Object 30"/>
          <p:cNvGraphicFramePr>
            <a:graphicFrameLocks noChangeAspect="1"/>
          </p:cNvGraphicFramePr>
          <p:nvPr>
            <p:extLst>
              <p:ext uri="{D42A27DB-BD31-4B8C-83A1-F6EECF244321}">
                <p14:modId xmlns:p14="http://schemas.microsoft.com/office/powerpoint/2010/main" val="1626162474"/>
              </p:ext>
            </p:extLst>
          </p:nvPr>
        </p:nvGraphicFramePr>
        <p:xfrm>
          <a:off x="3541713" y="4419267"/>
          <a:ext cx="5138737" cy="661987"/>
        </p:xfrm>
        <a:graphic>
          <a:graphicData uri="http://schemas.openxmlformats.org/presentationml/2006/ole">
            <mc:AlternateContent xmlns:mc="http://schemas.openxmlformats.org/markup-compatibility/2006">
              <mc:Choice xmlns:v="urn:schemas-microsoft-com:vml" Requires="v">
                <p:oleObj spid="_x0000_s31763" name="公式" r:id="rId5" imgW="3251200" imgH="419100" progId="Equation.3">
                  <p:embed/>
                </p:oleObj>
              </mc:Choice>
              <mc:Fallback>
                <p:oleObj name="公式" r:id="rId5" imgW="3251200" imgH="419100" progId="Equation.3">
                  <p:embed/>
                  <p:pic>
                    <p:nvPicPr>
                      <p:cNvPr id="30723"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41713" y="4419267"/>
                        <a:ext cx="5138737" cy="661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31"/>
          <p:cNvSpPr txBox="1">
            <a:spLocks noChangeArrowheads="1"/>
          </p:cNvSpPr>
          <p:nvPr/>
        </p:nvSpPr>
        <p:spPr bwMode="auto">
          <a:xfrm>
            <a:off x="515939" y="5386439"/>
            <a:ext cx="1116012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033588" indent="-2033588" eaLnBrk="1" hangingPunct="1">
              <a:lnSpc>
                <a:spcPct val="135000"/>
              </a:lnSpc>
              <a:spcBef>
                <a:spcPct val="50000"/>
              </a:spcBef>
            </a:pPr>
            <a:r>
              <a:rPr lang="zh-CN" altLang="en-US" sz="2000" b="1" dirty="0" smtClean="0">
                <a:solidFill>
                  <a:srgbClr val="0070C0"/>
                </a:solidFill>
                <a:latin typeface="+mj-ea"/>
                <a:ea typeface="+mj-ea"/>
              </a:rPr>
              <a:t>离散系统</a:t>
            </a:r>
            <a:r>
              <a:rPr lang="zh-CN" altLang="en-US" sz="2000" b="1" dirty="0">
                <a:solidFill>
                  <a:srgbClr val="0070C0"/>
                </a:solidFill>
                <a:latin typeface="+mj-ea"/>
                <a:ea typeface="+mj-ea"/>
              </a:rPr>
              <a:t>的型次：</a:t>
            </a:r>
            <a:r>
              <a:rPr lang="zh-CN" altLang="en-US" sz="2000" dirty="0">
                <a:latin typeface="+mn-ea"/>
                <a:ea typeface="+mn-ea"/>
                <a:cs typeface="Times New Roman" panose="02020603050405020304" pitchFamily="18" charset="0"/>
              </a:rPr>
              <a:t>依据离散控制系统的开环脉冲</a:t>
            </a:r>
            <a:r>
              <a:rPr lang="zh-CN" altLang="en-US" sz="2000" dirty="0" smtClean="0">
                <a:latin typeface="+mn-ea"/>
                <a:ea typeface="+mn-ea"/>
                <a:cs typeface="Times New Roman" panose="02020603050405020304" pitchFamily="18" charset="0"/>
              </a:rPr>
              <a:t>传递函数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所含</a:t>
            </a:r>
            <a:r>
              <a:rPr lang="en-US" altLang="zh-CN" sz="2000" b="1" dirty="0" smtClean="0">
                <a:latin typeface="+mj-ea"/>
                <a:ea typeface="+mj-ea"/>
                <a:cs typeface="Times New Roman" panose="02020603050405020304" pitchFamily="18" charset="0"/>
              </a:rPr>
              <a:t> =1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极点数（或</a:t>
            </a:r>
            <a:r>
              <a:rPr lang="zh-CN" altLang="en-US" sz="2000" dirty="0" smtClean="0">
                <a:latin typeface="+mn-ea"/>
                <a:ea typeface="+mn-ea"/>
                <a:cs typeface="Times New Roman" panose="02020603050405020304" pitchFamily="18" charset="0"/>
              </a:rPr>
              <a:t>包含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dirty="0">
                <a:latin typeface="+mn-ea"/>
                <a:ea typeface="+mn-ea"/>
                <a:cs typeface="Times New Roman" panose="02020603050405020304" pitchFamily="18" charset="0"/>
              </a:rPr>
              <a:t>的个数），</a:t>
            </a:r>
            <a:r>
              <a:rPr lang="zh-CN" altLang="en-US" sz="2000" dirty="0" smtClean="0">
                <a:latin typeface="+mn-ea"/>
                <a:ea typeface="+mn-ea"/>
                <a:cs typeface="Times New Roman" panose="02020603050405020304" pitchFamily="18" charset="0"/>
              </a:rPr>
              <a:t>称为 </a:t>
            </a:r>
            <a:r>
              <a:rPr lang="en-US" altLang="zh-CN" sz="2000" b="1" dirty="0" smtClean="0">
                <a:latin typeface="+mj-ea"/>
                <a:ea typeface="+mj-ea"/>
                <a:cs typeface="Times New Roman" panose="02020603050405020304" pitchFamily="18" charset="0"/>
              </a:rPr>
              <a:t>0</a:t>
            </a:r>
            <a:r>
              <a:rPr lang="zh-CN" altLang="en-US" sz="2000" dirty="0">
                <a:latin typeface="+mn-ea"/>
                <a:ea typeface="+mn-ea"/>
                <a:cs typeface="Times New Roman" panose="02020603050405020304" pitchFamily="18" charset="0"/>
              </a:rPr>
              <a:t>型</a:t>
            </a:r>
            <a:r>
              <a:rPr lang="zh-CN" altLang="en-US" sz="2000" dirty="0" smtClean="0">
                <a:latin typeface="+mn-ea"/>
                <a:ea typeface="+mn-ea"/>
                <a:cs typeface="Times New Roman" panose="02020603050405020304" pitchFamily="18" charset="0"/>
              </a:rPr>
              <a:t>、</a:t>
            </a:r>
            <a:r>
              <a:rPr lang="en-US" altLang="zh-CN" sz="2000" b="1" dirty="0" smtClean="0">
                <a:latin typeface="+mj-ea"/>
                <a:ea typeface="+mj-ea"/>
                <a:cs typeface="Times New Roman" panose="02020603050405020304" pitchFamily="18" charset="0"/>
              </a:rPr>
              <a:t>I </a:t>
            </a:r>
            <a:r>
              <a:rPr lang="zh-CN" altLang="en-US" sz="2000" dirty="0" smtClean="0">
                <a:latin typeface="+mn-ea"/>
                <a:ea typeface="+mn-ea"/>
                <a:cs typeface="Times New Roman" panose="02020603050405020304" pitchFamily="18" charset="0"/>
              </a:rPr>
              <a:t>型</a:t>
            </a:r>
            <a:r>
              <a:rPr lang="zh-CN" altLang="en-US" sz="2000" dirty="0">
                <a:latin typeface="+mn-ea"/>
                <a:ea typeface="+mn-ea"/>
                <a:cs typeface="Times New Roman" panose="02020603050405020304" pitchFamily="18" charset="0"/>
              </a:rPr>
              <a:t>、</a:t>
            </a:r>
            <a:r>
              <a:rPr lang="en-US" altLang="zh-CN" sz="2000" b="1" dirty="0" smtClean="0">
                <a:latin typeface="+mj-ea"/>
                <a:ea typeface="+mj-ea"/>
                <a:cs typeface="Times New Roman" panose="02020603050405020304" pitchFamily="18" charset="0"/>
              </a:rPr>
              <a:t>II </a:t>
            </a:r>
            <a:r>
              <a:rPr lang="zh-CN" altLang="en-US" sz="2000" dirty="0" smtClean="0">
                <a:latin typeface="+mn-ea"/>
                <a:ea typeface="+mn-ea"/>
                <a:cs typeface="Times New Roman" panose="02020603050405020304" pitchFamily="18" charset="0"/>
              </a:rPr>
              <a:t>型</a:t>
            </a:r>
            <a:r>
              <a:rPr lang="zh-CN" altLang="en-US" sz="2000" dirty="0">
                <a:latin typeface="+mn-ea"/>
                <a:ea typeface="+mn-ea"/>
                <a:cs typeface="Times New Roman" panose="02020603050405020304" pitchFamily="18" charset="0"/>
              </a:rPr>
              <a:t>、</a:t>
            </a:r>
            <a:r>
              <a:rPr lang="en-US" altLang="zh-CN" sz="2000" dirty="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系统</a:t>
            </a:r>
          </a:p>
        </p:txBody>
      </p:sp>
    </p:spTree>
    <p:extLst>
      <p:ext uri="{BB962C8B-B14F-4D97-AF65-F5344CB8AC3E}">
        <p14:creationId xmlns:p14="http://schemas.microsoft.com/office/powerpoint/2010/main" val="2504475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3149918" y="1643087"/>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离散控制系统</a:t>
            </a:r>
          </a:p>
        </p:txBody>
      </p:sp>
      <p:sp>
        <p:nvSpPr>
          <p:cNvPr id="4" name="Line 7"/>
          <p:cNvSpPr>
            <a:spLocks noChangeShapeType="1"/>
          </p:cNvSpPr>
          <p:nvPr/>
        </p:nvSpPr>
        <p:spPr bwMode="auto">
          <a:xfrm>
            <a:off x="5271135" y="1858987"/>
            <a:ext cx="1008063"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 name="Text Box 8"/>
          <p:cNvSpPr txBox="1">
            <a:spLocks noChangeArrowheads="1"/>
          </p:cNvSpPr>
          <p:nvPr/>
        </p:nvSpPr>
        <p:spPr bwMode="auto">
          <a:xfrm>
            <a:off x="6618605" y="1643087"/>
            <a:ext cx="2303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采样控制系统</a:t>
            </a:r>
          </a:p>
        </p:txBody>
      </p:sp>
      <p:sp>
        <p:nvSpPr>
          <p:cNvPr id="6" name="Text Box 9"/>
          <p:cNvSpPr txBox="1">
            <a:spLocks noChangeArrowheads="1"/>
          </p:cNvSpPr>
          <p:nvPr/>
        </p:nvSpPr>
        <p:spPr bwMode="auto">
          <a:xfrm>
            <a:off x="3148330" y="2186012"/>
            <a:ext cx="2089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数字控制系统</a:t>
            </a:r>
          </a:p>
        </p:txBody>
      </p:sp>
      <p:sp>
        <p:nvSpPr>
          <p:cNvPr id="7" name="Line 10"/>
          <p:cNvSpPr>
            <a:spLocks noChangeShapeType="1"/>
          </p:cNvSpPr>
          <p:nvPr/>
        </p:nvSpPr>
        <p:spPr bwMode="auto">
          <a:xfrm>
            <a:off x="5271135" y="2403500"/>
            <a:ext cx="1008063"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Text Box 11"/>
          <p:cNvSpPr txBox="1">
            <a:spLocks noChangeArrowheads="1"/>
          </p:cNvSpPr>
          <p:nvPr/>
        </p:nvSpPr>
        <p:spPr bwMode="auto">
          <a:xfrm>
            <a:off x="6618605" y="2186012"/>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计算机控制系统</a:t>
            </a:r>
          </a:p>
        </p:txBody>
      </p:sp>
      <p:sp>
        <p:nvSpPr>
          <p:cNvPr id="9" name="Text Box 14"/>
          <p:cNvSpPr txBox="1">
            <a:spLocks noChangeArrowheads="1"/>
          </p:cNvSpPr>
          <p:nvPr/>
        </p:nvSpPr>
        <p:spPr bwMode="auto">
          <a:xfrm>
            <a:off x="5269548" y="3047495"/>
            <a:ext cx="10080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计算机</a:t>
            </a:r>
          </a:p>
        </p:txBody>
      </p:sp>
      <p:sp>
        <p:nvSpPr>
          <p:cNvPr id="10" name="Rectangle 15"/>
          <p:cNvSpPr>
            <a:spLocks noChangeArrowheads="1"/>
          </p:cNvSpPr>
          <p:nvPr/>
        </p:nvSpPr>
        <p:spPr bwMode="auto">
          <a:xfrm>
            <a:off x="5269548" y="3053845"/>
            <a:ext cx="9350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Text Box 16"/>
          <p:cNvSpPr txBox="1">
            <a:spLocks noChangeArrowheads="1"/>
          </p:cNvSpPr>
          <p:nvPr/>
        </p:nvSpPr>
        <p:spPr bwMode="auto">
          <a:xfrm>
            <a:off x="3469323" y="2910970"/>
            <a:ext cx="11509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采样开关和</a:t>
            </a:r>
            <a:r>
              <a:rPr lang="en-US" altLang="zh-CN">
                <a:latin typeface="+mn-ea"/>
                <a:ea typeface="+mn-ea"/>
              </a:rPr>
              <a:t>A/D</a:t>
            </a:r>
          </a:p>
        </p:txBody>
      </p:sp>
      <p:sp>
        <p:nvSpPr>
          <p:cNvPr id="12" name="Rectangle 17"/>
          <p:cNvSpPr>
            <a:spLocks noChangeArrowheads="1"/>
          </p:cNvSpPr>
          <p:nvPr/>
        </p:nvSpPr>
        <p:spPr bwMode="auto">
          <a:xfrm>
            <a:off x="5414010" y="3919033"/>
            <a:ext cx="1152525"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3" name="Rectangle 18"/>
          <p:cNvSpPr>
            <a:spLocks noChangeArrowheads="1"/>
          </p:cNvSpPr>
          <p:nvPr/>
        </p:nvSpPr>
        <p:spPr bwMode="auto">
          <a:xfrm>
            <a:off x="3469323" y="2910970"/>
            <a:ext cx="1152525" cy="649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4" name="Text Box 19"/>
          <p:cNvSpPr txBox="1">
            <a:spLocks noChangeArrowheads="1"/>
          </p:cNvSpPr>
          <p:nvPr/>
        </p:nvSpPr>
        <p:spPr bwMode="auto">
          <a:xfrm>
            <a:off x="6853873" y="2910970"/>
            <a:ext cx="11509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D/A</a:t>
            </a:r>
            <a:r>
              <a:rPr lang="zh-CN" altLang="en-US">
                <a:latin typeface="+mn-ea"/>
                <a:ea typeface="+mn-ea"/>
              </a:rPr>
              <a:t>和保持器</a:t>
            </a:r>
          </a:p>
        </p:txBody>
      </p:sp>
      <p:sp>
        <p:nvSpPr>
          <p:cNvPr id="15" name="Rectangle 20"/>
          <p:cNvSpPr>
            <a:spLocks noChangeArrowheads="1"/>
          </p:cNvSpPr>
          <p:nvPr/>
        </p:nvSpPr>
        <p:spPr bwMode="auto">
          <a:xfrm>
            <a:off x="6853873" y="2910970"/>
            <a:ext cx="1152525" cy="649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6" name="Text Box 21"/>
          <p:cNvSpPr txBox="1">
            <a:spLocks noChangeArrowheads="1"/>
          </p:cNvSpPr>
          <p:nvPr/>
        </p:nvSpPr>
        <p:spPr bwMode="auto">
          <a:xfrm>
            <a:off x="8654098" y="2910970"/>
            <a:ext cx="7191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被控对象</a:t>
            </a:r>
          </a:p>
        </p:txBody>
      </p:sp>
      <p:sp>
        <p:nvSpPr>
          <p:cNvPr id="17" name="Rectangle 22"/>
          <p:cNvSpPr>
            <a:spLocks noChangeArrowheads="1"/>
          </p:cNvSpPr>
          <p:nvPr/>
        </p:nvSpPr>
        <p:spPr bwMode="auto">
          <a:xfrm>
            <a:off x="8654098" y="2910970"/>
            <a:ext cx="719137" cy="649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8" name="Text Box 23"/>
          <p:cNvSpPr txBox="1">
            <a:spLocks noChangeArrowheads="1"/>
          </p:cNvSpPr>
          <p:nvPr/>
        </p:nvSpPr>
        <p:spPr bwMode="auto">
          <a:xfrm>
            <a:off x="5414010" y="3919033"/>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反馈器件</a:t>
            </a:r>
          </a:p>
        </p:txBody>
      </p:sp>
      <p:sp>
        <p:nvSpPr>
          <p:cNvPr id="19" name="Oval 24"/>
          <p:cNvSpPr>
            <a:spLocks noChangeArrowheads="1"/>
          </p:cNvSpPr>
          <p:nvPr/>
        </p:nvSpPr>
        <p:spPr bwMode="auto">
          <a:xfrm>
            <a:off x="2534285" y="3126870"/>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20" name="Line 26"/>
          <p:cNvSpPr>
            <a:spLocks noChangeShapeType="1"/>
          </p:cNvSpPr>
          <p:nvPr/>
        </p:nvSpPr>
        <p:spPr bwMode="auto">
          <a:xfrm>
            <a:off x="2821623" y="327133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28"/>
          <p:cNvSpPr>
            <a:spLocks noChangeShapeType="1"/>
          </p:cNvSpPr>
          <p:nvPr/>
        </p:nvSpPr>
        <p:spPr bwMode="auto">
          <a:xfrm>
            <a:off x="1886585" y="327133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Line 29"/>
          <p:cNvSpPr>
            <a:spLocks noChangeShapeType="1"/>
          </p:cNvSpPr>
          <p:nvPr/>
        </p:nvSpPr>
        <p:spPr bwMode="auto">
          <a:xfrm>
            <a:off x="4621848" y="327133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3" name="Line 30"/>
          <p:cNvSpPr>
            <a:spLocks noChangeShapeType="1"/>
          </p:cNvSpPr>
          <p:nvPr/>
        </p:nvSpPr>
        <p:spPr bwMode="auto">
          <a:xfrm>
            <a:off x="6206173" y="327133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4" name="Line 31"/>
          <p:cNvSpPr>
            <a:spLocks noChangeShapeType="1"/>
          </p:cNvSpPr>
          <p:nvPr/>
        </p:nvSpPr>
        <p:spPr bwMode="auto">
          <a:xfrm>
            <a:off x="8006398" y="327133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5" name="Line 32"/>
          <p:cNvSpPr>
            <a:spLocks noChangeShapeType="1"/>
          </p:cNvSpPr>
          <p:nvPr/>
        </p:nvSpPr>
        <p:spPr bwMode="auto">
          <a:xfrm>
            <a:off x="9374823" y="3271333"/>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6" name="Line 33"/>
          <p:cNvSpPr>
            <a:spLocks noChangeShapeType="1"/>
          </p:cNvSpPr>
          <p:nvPr/>
        </p:nvSpPr>
        <p:spPr bwMode="auto">
          <a:xfrm>
            <a:off x="9590723" y="3271333"/>
            <a:ext cx="0" cy="863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7" name="Line 34"/>
          <p:cNvSpPr>
            <a:spLocks noChangeShapeType="1"/>
          </p:cNvSpPr>
          <p:nvPr/>
        </p:nvSpPr>
        <p:spPr bwMode="auto">
          <a:xfrm flipH="1">
            <a:off x="6566535" y="4134933"/>
            <a:ext cx="30241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8" name="Line 35"/>
          <p:cNvSpPr>
            <a:spLocks noChangeShapeType="1"/>
          </p:cNvSpPr>
          <p:nvPr/>
        </p:nvSpPr>
        <p:spPr bwMode="auto">
          <a:xfrm flipV="1">
            <a:off x="2678748" y="3414208"/>
            <a:ext cx="0"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Line 36"/>
          <p:cNvSpPr>
            <a:spLocks noChangeShapeType="1"/>
          </p:cNvSpPr>
          <p:nvPr/>
        </p:nvSpPr>
        <p:spPr bwMode="auto">
          <a:xfrm flipH="1">
            <a:off x="2678748" y="4134933"/>
            <a:ext cx="27352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0" name="Text Box 37"/>
          <p:cNvSpPr txBox="1">
            <a:spLocks noChangeArrowheads="1"/>
          </p:cNvSpPr>
          <p:nvPr/>
        </p:nvSpPr>
        <p:spPr bwMode="auto">
          <a:xfrm>
            <a:off x="2678748" y="3342770"/>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a:t>
            </a:r>
          </a:p>
        </p:txBody>
      </p:sp>
      <p:sp>
        <p:nvSpPr>
          <p:cNvPr id="31" name="Text Box 38"/>
          <p:cNvSpPr txBox="1">
            <a:spLocks noChangeArrowheads="1"/>
          </p:cNvSpPr>
          <p:nvPr/>
        </p:nvSpPr>
        <p:spPr bwMode="auto">
          <a:xfrm>
            <a:off x="1886585" y="2910970"/>
            <a:ext cx="865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r(t)</a:t>
            </a:r>
          </a:p>
        </p:txBody>
      </p:sp>
      <p:sp>
        <p:nvSpPr>
          <p:cNvPr id="32" name="Text Box 39"/>
          <p:cNvSpPr txBox="1">
            <a:spLocks noChangeArrowheads="1"/>
          </p:cNvSpPr>
          <p:nvPr/>
        </p:nvSpPr>
        <p:spPr bwMode="auto">
          <a:xfrm>
            <a:off x="2823210" y="2910970"/>
            <a:ext cx="865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33" name="Text Box 40"/>
          <p:cNvSpPr txBox="1">
            <a:spLocks noChangeArrowheads="1"/>
          </p:cNvSpPr>
          <p:nvPr/>
        </p:nvSpPr>
        <p:spPr bwMode="auto">
          <a:xfrm>
            <a:off x="4585335" y="2910970"/>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e(kT)</a:t>
            </a:r>
          </a:p>
        </p:txBody>
      </p:sp>
      <p:sp>
        <p:nvSpPr>
          <p:cNvPr id="34" name="Text Box 41"/>
          <p:cNvSpPr txBox="1">
            <a:spLocks noChangeArrowheads="1"/>
          </p:cNvSpPr>
          <p:nvPr/>
        </p:nvSpPr>
        <p:spPr bwMode="auto">
          <a:xfrm>
            <a:off x="6206173" y="2910970"/>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f(kT)</a:t>
            </a:r>
          </a:p>
        </p:txBody>
      </p:sp>
      <p:sp>
        <p:nvSpPr>
          <p:cNvPr id="35" name="Text Box 42"/>
          <p:cNvSpPr txBox="1">
            <a:spLocks noChangeArrowheads="1"/>
          </p:cNvSpPr>
          <p:nvPr/>
        </p:nvSpPr>
        <p:spPr bwMode="auto">
          <a:xfrm>
            <a:off x="9374823" y="2910970"/>
            <a:ext cx="865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36" name="Text Box 43"/>
          <p:cNvSpPr txBox="1">
            <a:spLocks noChangeArrowheads="1"/>
          </p:cNvSpPr>
          <p:nvPr/>
        </p:nvSpPr>
        <p:spPr bwMode="auto">
          <a:xfrm>
            <a:off x="3181985" y="3774570"/>
            <a:ext cx="865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b(t)</a:t>
            </a:r>
          </a:p>
        </p:txBody>
      </p:sp>
      <p:sp>
        <p:nvSpPr>
          <p:cNvPr id="37" name="Text Box 44"/>
          <p:cNvSpPr txBox="1">
            <a:spLocks noChangeArrowheads="1"/>
          </p:cNvSpPr>
          <p:nvPr/>
        </p:nvSpPr>
        <p:spPr bwMode="auto">
          <a:xfrm>
            <a:off x="5126673" y="5281108"/>
            <a:ext cx="10080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计算机</a:t>
            </a:r>
          </a:p>
        </p:txBody>
      </p:sp>
      <p:sp>
        <p:nvSpPr>
          <p:cNvPr id="38" name="Rectangle 45"/>
          <p:cNvSpPr>
            <a:spLocks noChangeArrowheads="1"/>
          </p:cNvSpPr>
          <p:nvPr/>
        </p:nvSpPr>
        <p:spPr bwMode="auto">
          <a:xfrm>
            <a:off x="5126673" y="5287458"/>
            <a:ext cx="9350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9" name="Rectangle 47"/>
          <p:cNvSpPr>
            <a:spLocks noChangeArrowheads="1"/>
          </p:cNvSpPr>
          <p:nvPr/>
        </p:nvSpPr>
        <p:spPr bwMode="auto">
          <a:xfrm>
            <a:off x="5271135" y="6152645"/>
            <a:ext cx="1152525"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40" name="Text Box 49"/>
          <p:cNvSpPr txBox="1">
            <a:spLocks noChangeArrowheads="1"/>
          </p:cNvSpPr>
          <p:nvPr/>
        </p:nvSpPr>
        <p:spPr bwMode="auto">
          <a:xfrm>
            <a:off x="6569710" y="5287458"/>
            <a:ext cx="1150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rgbClr val="C00000"/>
                </a:solidFill>
                <a:latin typeface="+mj-ea"/>
                <a:ea typeface="+mj-ea"/>
              </a:rPr>
              <a:t>保持器</a:t>
            </a:r>
          </a:p>
        </p:txBody>
      </p:sp>
      <p:sp>
        <p:nvSpPr>
          <p:cNvPr id="41" name="Rectangle 50"/>
          <p:cNvSpPr>
            <a:spLocks noChangeArrowheads="1"/>
          </p:cNvSpPr>
          <p:nvPr/>
        </p:nvSpPr>
        <p:spPr bwMode="auto">
          <a:xfrm>
            <a:off x="6712585" y="5287458"/>
            <a:ext cx="865188" cy="358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42" name="Text Box 51"/>
          <p:cNvSpPr txBox="1">
            <a:spLocks noChangeArrowheads="1"/>
          </p:cNvSpPr>
          <p:nvPr/>
        </p:nvSpPr>
        <p:spPr bwMode="auto">
          <a:xfrm>
            <a:off x="8223885" y="5142995"/>
            <a:ext cx="71913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被控对象</a:t>
            </a:r>
          </a:p>
        </p:txBody>
      </p:sp>
      <p:sp>
        <p:nvSpPr>
          <p:cNvPr id="43" name="Rectangle 52"/>
          <p:cNvSpPr>
            <a:spLocks noChangeArrowheads="1"/>
          </p:cNvSpPr>
          <p:nvPr/>
        </p:nvSpPr>
        <p:spPr bwMode="auto">
          <a:xfrm>
            <a:off x="8223885" y="5142995"/>
            <a:ext cx="719138" cy="649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44" name="Text Box 53"/>
          <p:cNvSpPr txBox="1">
            <a:spLocks noChangeArrowheads="1"/>
          </p:cNvSpPr>
          <p:nvPr/>
        </p:nvSpPr>
        <p:spPr bwMode="auto">
          <a:xfrm>
            <a:off x="5271135" y="6152645"/>
            <a:ext cx="1152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反馈器件</a:t>
            </a:r>
          </a:p>
        </p:txBody>
      </p:sp>
      <p:sp>
        <p:nvSpPr>
          <p:cNvPr id="45" name="Oval 54"/>
          <p:cNvSpPr>
            <a:spLocks noChangeArrowheads="1"/>
          </p:cNvSpPr>
          <p:nvPr/>
        </p:nvSpPr>
        <p:spPr bwMode="auto">
          <a:xfrm>
            <a:off x="2894648" y="5360483"/>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46" name="Line 55"/>
          <p:cNvSpPr>
            <a:spLocks noChangeShapeType="1"/>
          </p:cNvSpPr>
          <p:nvPr/>
        </p:nvSpPr>
        <p:spPr bwMode="auto">
          <a:xfrm flipV="1">
            <a:off x="3181985" y="5503358"/>
            <a:ext cx="7207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7" name="Line 56"/>
          <p:cNvSpPr>
            <a:spLocks noChangeShapeType="1"/>
          </p:cNvSpPr>
          <p:nvPr/>
        </p:nvSpPr>
        <p:spPr bwMode="auto">
          <a:xfrm>
            <a:off x="2246948" y="5504945"/>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8" name="Line 58"/>
          <p:cNvSpPr>
            <a:spLocks noChangeShapeType="1"/>
          </p:cNvSpPr>
          <p:nvPr/>
        </p:nvSpPr>
        <p:spPr bwMode="auto">
          <a:xfrm>
            <a:off x="6063298" y="5504945"/>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9" name="Line 59"/>
          <p:cNvSpPr>
            <a:spLocks noChangeShapeType="1"/>
          </p:cNvSpPr>
          <p:nvPr/>
        </p:nvSpPr>
        <p:spPr bwMode="auto">
          <a:xfrm>
            <a:off x="7576185" y="5503358"/>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0" name="Line 60"/>
          <p:cNvSpPr>
            <a:spLocks noChangeShapeType="1"/>
          </p:cNvSpPr>
          <p:nvPr/>
        </p:nvSpPr>
        <p:spPr bwMode="auto">
          <a:xfrm>
            <a:off x="8944610" y="5503358"/>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1" name="Line 61"/>
          <p:cNvSpPr>
            <a:spLocks noChangeShapeType="1"/>
          </p:cNvSpPr>
          <p:nvPr/>
        </p:nvSpPr>
        <p:spPr bwMode="auto">
          <a:xfrm>
            <a:off x="9160510" y="5503358"/>
            <a:ext cx="0" cy="863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2" name="Line 62"/>
          <p:cNvSpPr>
            <a:spLocks noChangeShapeType="1"/>
          </p:cNvSpPr>
          <p:nvPr/>
        </p:nvSpPr>
        <p:spPr bwMode="auto">
          <a:xfrm flipH="1">
            <a:off x="6423660" y="6368545"/>
            <a:ext cx="27368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3" name="Line 63"/>
          <p:cNvSpPr>
            <a:spLocks noChangeShapeType="1"/>
          </p:cNvSpPr>
          <p:nvPr/>
        </p:nvSpPr>
        <p:spPr bwMode="auto">
          <a:xfrm flipV="1">
            <a:off x="3039110" y="5647820"/>
            <a:ext cx="0"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4" name="Line 64"/>
          <p:cNvSpPr>
            <a:spLocks noChangeShapeType="1"/>
          </p:cNvSpPr>
          <p:nvPr/>
        </p:nvSpPr>
        <p:spPr bwMode="auto">
          <a:xfrm flipH="1" flipV="1">
            <a:off x="3039110" y="6366958"/>
            <a:ext cx="2232025"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5" name="Text Box 65"/>
          <p:cNvSpPr txBox="1">
            <a:spLocks noChangeArrowheads="1"/>
          </p:cNvSpPr>
          <p:nvPr/>
        </p:nvSpPr>
        <p:spPr bwMode="auto">
          <a:xfrm>
            <a:off x="3039110" y="5576383"/>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a:t>
            </a:r>
          </a:p>
        </p:txBody>
      </p:sp>
      <p:sp>
        <p:nvSpPr>
          <p:cNvPr id="56" name="Text Box 66"/>
          <p:cNvSpPr txBox="1">
            <a:spLocks noChangeArrowheads="1"/>
          </p:cNvSpPr>
          <p:nvPr/>
        </p:nvSpPr>
        <p:spPr bwMode="auto">
          <a:xfrm>
            <a:off x="2246948" y="5144583"/>
            <a:ext cx="8651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r(t)</a:t>
            </a:r>
          </a:p>
        </p:txBody>
      </p:sp>
      <p:sp>
        <p:nvSpPr>
          <p:cNvPr id="57" name="Text Box 67"/>
          <p:cNvSpPr txBox="1">
            <a:spLocks noChangeArrowheads="1"/>
          </p:cNvSpPr>
          <p:nvPr/>
        </p:nvSpPr>
        <p:spPr bwMode="auto">
          <a:xfrm>
            <a:off x="3181985" y="5144583"/>
            <a:ext cx="574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58" name="Text Box 68"/>
          <p:cNvSpPr txBox="1">
            <a:spLocks noChangeArrowheads="1"/>
          </p:cNvSpPr>
          <p:nvPr/>
        </p:nvSpPr>
        <p:spPr bwMode="auto">
          <a:xfrm>
            <a:off x="4407535" y="5144583"/>
            <a:ext cx="8651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e(kT)</a:t>
            </a:r>
          </a:p>
        </p:txBody>
      </p:sp>
      <p:sp>
        <p:nvSpPr>
          <p:cNvPr id="59" name="Text Box 69"/>
          <p:cNvSpPr txBox="1">
            <a:spLocks noChangeArrowheads="1"/>
          </p:cNvSpPr>
          <p:nvPr/>
        </p:nvSpPr>
        <p:spPr bwMode="auto">
          <a:xfrm>
            <a:off x="6063298" y="5144583"/>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f(kT)</a:t>
            </a:r>
          </a:p>
        </p:txBody>
      </p:sp>
      <p:sp>
        <p:nvSpPr>
          <p:cNvPr id="60" name="Text Box 70"/>
          <p:cNvSpPr txBox="1">
            <a:spLocks noChangeArrowheads="1"/>
          </p:cNvSpPr>
          <p:nvPr/>
        </p:nvSpPr>
        <p:spPr bwMode="auto">
          <a:xfrm>
            <a:off x="9016048" y="5142995"/>
            <a:ext cx="865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61" name="Text Box 71"/>
          <p:cNvSpPr txBox="1">
            <a:spLocks noChangeArrowheads="1"/>
          </p:cNvSpPr>
          <p:nvPr/>
        </p:nvSpPr>
        <p:spPr bwMode="auto">
          <a:xfrm>
            <a:off x="3902710" y="6008183"/>
            <a:ext cx="8651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b(t)</a:t>
            </a:r>
          </a:p>
        </p:txBody>
      </p:sp>
      <p:sp>
        <p:nvSpPr>
          <p:cNvPr id="62" name="Line 73"/>
          <p:cNvSpPr>
            <a:spLocks noChangeShapeType="1"/>
          </p:cNvSpPr>
          <p:nvPr/>
        </p:nvSpPr>
        <p:spPr bwMode="auto">
          <a:xfrm flipV="1">
            <a:off x="3902710" y="5360483"/>
            <a:ext cx="287338"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3" name="Line 74"/>
          <p:cNvSpPr>
            <a:spLocks noChangeShapeType="1"/>
          </p:cNvSpPr>
          <p:nvPr/>
        </p:nvSpPr>
        <p:spPr bwMode="auto">
          <a:xfrm>
            <a:off x="4191635" y="5503358"/>
            <a:ext cx="9366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4" name="Text Box 75"/>
          <p:cNvSpPr txBox="1">
            <a:spLocks noChangeArrowheads="1"/>
          </p:cNvSpPr>
          <p:nvPr/>
        </p:nvSpPr>
        <p:spPr bwMode="auto">
          <a:xfrm>
            <a:off x="3596323" y="4949320"/>
            <a:ext cx="896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b="1">
                <a:solidFill>
                  <a:srgbClr val="C00000"/>
                </a:solidFill>
                <a:latin typeface="+mj-ea"/>
                <a:ea typeface="+mj-ea"/>
              </a:rPr>
              <a:t>采样器</a:t>
            </a:r>
            <a:endParaRPr lang="en-US" altLang="zh-CN" b="1">
              <a:solidFill>
                <a:srgbClr val="C00000"/>
              </a:solidFill>
              <a:latin typeface="+mj-ea"/>
              <a:ea typeface="+mj-ea"/>
            </a:endParaRPr>
          </a:p>
        </p:txBody>
      </p:sp>
      <p:sp>
        <p:nvSpPr>
          <p:cNvPr id="65" name="Line 76"/>
          <p:cNvSpPr>
            <a:spLocks noChangeShapeType="1"/>
          </p:cNvSpPr>
          <p:nvPr/>
        </p:nvSpPr>
        <p:spPr bwMode="auto">
          <a:xfrm>
            <a:off x="3974148" y="5360483"/>
            <a:ext cx="144462" cy="215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6" name="Text Box 77"/>
          <p:cNvSpPr txBox="1">
            <a:spLocks noChangeArrowheads="1"/>
          </p:cNvSpPr>
          <p:nvPr/>
        </p:nvSpPr>
        <p:spPr bwMode="auto">
          <a:xfrm>
            <a:off x="4047173" y="5503358"/>
            <a:ext cx="2873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a:t>
            </a:r>
          </a:p>
        </p:txBody>
      </p:sp>
      <p:sp>
        <p:nvSpPr>
          <p:cNvPr id="67" name="Text Box 79"/>
          <p:cNvSpPr txBox="1">
            <a:spLocks noChangeArrowheads="1"/>
          </p:cNvSpPr>
          <p:nvPr/>
        </p:nvSpPr>
        <p:spPr bwMode="auto">
          <a:xfrm>
            <a:off x="5271135" y="2695070"/>
            <a:ext cx="9350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a:solidFill>
                  <a:srgbClr val="0070C0"/>
                </a:solidFill>
                <a:latin typeface="+mj-ea"/>
                <a:ea typeface="+mj-ea"/>
              </a:rPr>
              <a:t>控制器</a:t>
            </a:r>
          </a:p>
        </p:txBody>
      </p:sp>
      <p:sp>
        <p:nvSpPr>
          <p:cNvPr id="68" name="Text Box 80"/>
          <p:cNvSpPr txBox="1">
            <a:spLocks noChangeArrowheads="1"/>
          </p:cNvSpPr>
          <p:nvPr/>
        </p:nvSpPr>
        <p:spPr bwMode="auto">
          <a:xfrm>
            <a:off x="5126673" y="4927095"/>
            <a:ext cx="9350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rgbClr val="0070C0"/>
                </a:solidFill>
                <a:latin typeface="+mj-ea"/>
                <a:ea typeface="+mj-ea"/>
              </a:rPr>
              <a:t>控制器</a:t>
            </a:r>
          </a:p>
        </p:txBody>
      </p:sp>
      <p:sp>
        <p:nvSpPr>
          <p:cNvPr id="69" name="左大括号 68"/>
          <p:cNvSpPr/>
          <p:nvPr/>
        </p:nvSpPr>
        <p:spPr>
          <a:xfrm rot="16200000">
            <a:off x="5775166" y="751177"/>
            <a:ext cx="360363" cy="7848600"/>
          </a:xfrm>
          <a:prstGeom prst="leftBrace">
            <a:avLst>
              <a:gd name="adj1" fmla="val 8985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70" name="Text Box 41"/>
          <p:cNvSpPr txBox="1">
            <a:spLocks noChangeArrowheads="1"/>
          </p:cNvSpPr>
          <p:nvPr/>
        </p:nvSpPr>
        <p:spPr bwMode="auto">
          <a:xfrm>
            <a:off x="8079423" y="2942720"/>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71" name="Text Box 41"/>
          <p:cNvSpPr txBox="1">
            <a:spLocks noChangeArrowheads="1"/>
          </p:cNvSpPr>
          <p:nvPr/>
        </p:nvSpPr>
        <p:spPr bwMode="auto">
          <a:xfrm>
            <a:off x="7625398" y="5136645"/>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72" name="矩形 71"/>
          <p:cNvSpPr/>
          <p:nvPr/>
        </p:nvSpPr>
        <p:spPr>
          <a:xfrm>
            <a:off x="3688398" y="5281108"/>
            <a:ext cx="719137" cy="511175"/>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73" name="Text Box 8"/>
          <p:cNvSpPr txBox="1">
            <a:spLocks noChangeArrowheads="1"/>
          </p:cNvSpPr>
          <p:nvPr/>
        </p:nvSpPr>
        <p:spPr bwMode="auto">
          <a:xfrm>
            <a:off x="515938" y="1100162"/>
            <a:ext cx="914781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rPr>
              <a:t>离散系统不一定是数字系统，数字系统一定是离散系统。</a:t>
            </a:r>
          </a:p>
        </p:txBody>
      </p:sp>
    </p:spTree>
    <p:extLst>
      <p:ext uri="{BB962C8B-B14F-4D97-AF65-F5344CB8AC3E}">
        <p14:creationId xmlns:p14="http://schemas.microsoft.com/office/powerpoint/2010/main" val="2304994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10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1000"/>
                                        <p:tgtEl>
                                          <p:spTgt spid="1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10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10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10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10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1000"/>
                                        <p:tgtEl>
                                          <p:spTgt spid="15"/>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1000"/>
                                        <p:tgtEl>
                                          <p:spTgt spid="16"/>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1000"/>
                                        <p:tgtEl>
                                          <p:spTgt spid="17"/>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blinds(horizontal)">
                                      <p:cBhvr>
                                        <p:cTn id="34" dur="1000"/>
                                        <p:tgtEl>
                                          <p:spTgt spid="18"/>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1000"/>
                                        <p:tgtEl>
                                          <p:spTgt spid="19"/>
                                        </p:tgtEl>
                                      </p:cBhvr>
                                    </p:animEffect>
                                  </p:childTnLst>
                                </p:cTn>
                              </p:par>
                              <p:par>
                                <p:cTn id="38" presetID="3" presetClass="entr" presetSubtype="1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linds(horizontal)">
                                      <p:cBhvr>
                                        <p:cTn id="40" dur="1000"/>
                                        <p:tgtEl>
                                          <p:spTgt spid="20"/>
                                        </p:tgtEl>
                                      </p:cBhvr>
                                    </p:animEffect>
                                  </p:childTnLst>
                                </p:cTn>
                              </p:par>
                              <p:par>
                                <p:cTn id="41" presetID="3" presetClass="entr" presetSubtype="1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linds(horizontal)">
                                      <p:cBhvr>
                                        <p:cTn id="43" dur="1000"/>
                                        <p:tgtEl>
                                          <p:spTgt spid="21"/>
                                        </p:tgtEl>
                                      </p:cBhvr>
                                    </p:animEffect>
                                  </p:childTnLst>
                                </p:cTn>
                              </p:par>
                              <p:par>
                                <p:cTn id="44" presetID="3" presetClass="entr" presetSubtype="1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1000"/>
                                        <p:tgtEl>
                                          <p:spTgt spid="22"/>
                                        </p:tgtEl>
                                      </p:cBhvr>
                                    </p:animEffect>
                                  </p:childTnLst>
                                </p:cTn>
                              </p:par>
                              <p:par>
                                <p:cTn id="47" presetID="3" presetClass="entr" presetSubtype="1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blinds(horizontal)">
                                      <p:cBhvr>
                                        <p:cTn id="49" dur="1000"/>
                                        <p:tgtEl>
                                          <p:spTgt spid="23"/>
                                        </p:tgtEl>
                                      </p:cBhvr>
                                    </p:animEffect>
                                  </p:childTnLst>
                                </p:cTn>
                              </p:par>
                              <p:par>
                                <p:cTn id="50" presetID="3" presetClass="entr" presetSubtype="1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blinds(horizontal)">
                                      <p:cBhvr>
                                        <p:cTn id="52" dur="1000"/>
                                        <p:tgtEl>
                                          <p:spTgt spid="24"/>
                                        </p:tgtEl>
                                      </p:cBhvr>
                                    </p:animEffect>
                                  </p:childTnLst>
                                </p:cTn>
                              </p:par>
                              <p:par>
                                <p:cTn id="53" presetID="3" presetClass="entr" presetSubtype="1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linds(horizontal)">
                                      <p:cBhvr>
                                        <p:cTn id="55" dur="1000"/>
                                        <p:tgtEl>
                                          <p:spTgt spid="25"/>
                                        </p:tgtEl>
                                      </p:cBhvr>
                                    </p:animEffect>
                                  </p:childTnLst>
                                </p:cTn>
                              </p:par>
                              <p:par>
                                <p:cTn id="56" presetID="3" presetClass="entr" presetSubtype="10"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blinds(horizontal)">
                                      <p:cBhvr>
                                        <p:cTn id="58" dur="1000"/>
                                        <p:tgtEl>
                                          <p:spTgt spid="26"/>
                                        </p:tgtEl>
                                      </p:cBhvr>
                                    </p:animEffect>
                                  </p:childTnLst>
                                </p:cTn>
                              </p:par>
                              <p:par>
                                <p:cTn id="59" presetID="3" presetClass="entr" presetSubtype="10" fill="hold"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blinds(horizontal)">
                                      <p:cBhvr>
                                        <p:cTn id="61" dur="1000"/>
                                        <p:tgtEl>
                                          <p:spTgt spid="27"/>
                                        </p:tgtEl>
                                      </p:cBhvr>
                                    </p:animEffect>
                                  </p:childTnLst>
                                </p:cTn>
                              </p:par>
                              <p:par>
                                <p:cTn id="62" presetID="3" presetClass="entr" presetSubtype="10"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blinds(horizontal)">
                                      <p:cBhvr>
                                        <p:cTn id="64" dur="1000"/>
                                        <p:tgtEl>
                                          <p:spTgt spid="28"/>
                                        </p:tgtEl>
                                      </p:cBhvr>
                                    </p:animEffect>
                                  </p:childTnLst>
                                </p:cTn>
                              </p:par>
                              <p:par>
                                <p:cTn id="65" presetID="3" presetClass="entr" presetSubtype="1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blinds(horizontal)">
                                      <p:cBhvr>
                                        <p:cTn id="67" dur="1000"/>
                                        <p:tgtEl>
                                          <p:spTgt spid="29"/>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blinds(horizontal)">
                                      <p:cBhvr>
                                        <p:cTn id="70" dur="1000"/>
                                        <p:tgtEl>
                                          <p:spTgt spid="30"/>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blinds(horizontal)">
                                      <p:cBhvr>
                                        <p:cTn id="73" dur="1000"/>
                                        <p:tgtEl>
                                          <p:spTgt spid="31"/>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blinds(horizontal)">
                                      <p:cBhvr>
                                        <p:cTn id="76" dur="1000"/>
                                        <p:tgtEl>
                                          <p:spTgt spid="32"/>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blinds(horizontal)">
                                      <p:cBhvr>
                                        <p:cTn id="79" dur="1000"/>
                                        <p:tgtEl>
                                          <p:spTgt spid="33"/>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blinds(horizontal)">
                                      <p:cBhvr>
                                        <p:cTn id="82" dur="1000"/>
                                        <p:tgtEl>
                                          <p:spTgt spid="34"/>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blinds(horizontal)">
                                      <p:cBhvr>
                                        <p:cTn id="85" dur="1000"/>
                                        <p:tgtEl>
                                          <p:spTgt spid="35"/>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blinds(horizontal)">
                                      <p:cBhvr>
                                        <p:cTn id="88" dur="1000"/>
                                        <p:tgtEl>
                                          <p:spTgt spid="36"/>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ntr" presetSubtype="10" fill="hold" grpId="0" nodeType="clickEffect">
                                  <p:stCondLst>
                                    <p:cond delay="0"/>
                                  </p:stCondLst>
                                  <p:childTnLst>
                                    <p:set>
                                      <p:cBhvr>
                                        <p:cTn id="92" dur="1" fill="hold">
                                          <p:stCondLst>
                                            <p:cond delay="0"/>
                                          </p:stCondLst>
                                        </p:cTn>
                                        <p:tgtEl>
                                          <p:spTgt spid="67"/>
                                        </p:tgtEl>
                                        <p:attrNameLst>
                                          <p:attrName>style.visibility</p:attrName>
                                        </p:attrNameLst>
                                      </p:cBhvr>
                                      <p:to>
                                        <p:strVal val="visible"/>
                                      </p:to>
                                    </p:set>
                                    <p:animEffect transition="in" filter="blinds(horizontal)">
                                      <p:cBhvr>
                                        <p:cTn id="93" dur="500"/>
                                        <p:tgtEl>
                                          <p:spTgt spid="67"/>
                                        </p:tgtEl>
                                      </p:cBhvr>
                                    </p:animEffect>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69"/>
                                        </p:tgtEl>
                                        <p:attrNameLst>
                                          <p:attrName>style.visibility</p:attrName>
                                        </p:attrNameLst>
                                      </p:cBhvr>
                                      <p:to>
                                        <p:strVal val="visible"/>
                                      </p:to>
                                    </p:set>
                                    <p:animEffect transition="in" filter="blinds(horizontal)">
                                      <p:cBhvr>
                                        <p:cTn id="98" dur="500"/>
                                        <p:tgtEl>
                                          <p:spTgt spid="69"/>
                                        </p:tgtEl>
                                      </p:cBhvr>
                                    </p:animEffect>
                                  </p:childTnLst>
                                </p:cTn>
                              </p:par>
                            </p:childTnLst>
                          </p:cTn>
                        </p:par>
                        <p:par>
                          <p:cTn id="99" fill="hold">
                            <p:stCondLst>
                              <p:cond delay="500"/>
                            </p:stCondLst>
                            <p:childTnLst>
                              <p:par>
                                <p:cTn id="100" presetID="3" presetClass="entr" presetSubtype="10"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blinds(horizontal)">
                                      <p:cBhvr>
                                        <p:cTn id="102" dur="1000"/>
                                        <p:tgtEl>
                                          <p:spTgt spid="37"/>
                                        </p:tgtEl>
                                      </p:cBhvr>
                                    </p:animEffect>
                                  </p:childTnLst>
                                </p:cTn>
                              </p:par>
                              <p:par>
                                <p:cTn id="103" presetID="3" presetClass="entr" presetSubtype="10" fill="hold" grpId="0" nodeType="withEffect">
                                  <p:stCondLst>
                                    <p:cond delay="0"/>
                                  </p:stCondLst>
                                  <p:childTnLst>
                                    <p:set>
                                      <p:cBhvr>
                                        <p:cTn id="104" dur="1" fill="hold">
                                          <p:stCondLst>
                                            <p:cond delay="0"/>
                                          </p:stCondLst>
                                        </p:cTn>
                                        <p:tgtEl>
                                          <p:spTgt spid="38"/>
                                        </p:tgtEl>
                                        <p:attrNameLst>
                                          <p:attrName>style.visibility</p:attrName>
                                        </p:attrNameLst>
                                      </p:cBhvr>
                                      <p:to>
                                        <p:strVal val="visible"/>
                                      </p:to>
                                    </p:set>
                                    <p:animEffect transition="in" filter="blinds(horizontal)">
                                      <p:cBhvr>
                                        <p:cTn id="105" dur="1000"/>
                                        <p:tgtEl>
                                          <p:spTgt spid="38"/>
                                        </p:tgtEl>
                                      </p:cBhvr>
                                    </p:animEffect>
                                  </p:childTnLst>
                                </p:cTn>
                              </p:par>
                              <p:par>
                                <p:cTn id="106" presetID="3" presetClass="entr" presetSubtype="10" fill="hold" grpId="0" nodeType="with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blinds(horizontal)">
                                      <p:cBhvr>
                                        <p:cTn id="108" dur="1000"/>
                                        <p:tgtEl>
                                          <p:spTgt spid="39"/>
                                        </p:tgtEl>
                                      </p:cBhvr>
                                    </p:animEffect>
                                  </p:childTnLst>
                                </p:cTn>
                              </p:par>
                              <p:par>
                                <p:cTn id="109" presetID="3" presetClass="entr" presetSubtype="10" fill="hold" grpId="0" nodeType="withEffect">
                                  <p:stCondLst>
                                    <p:cond delay="0"/>
                                  </p:stCondLst>
                                  <p:childTnLst>
                                    <p:set>
                                      <p:cBhvr>
                                        <p:cTn id="110" dur="1" fill="hold">
                                          <p:stCondLst>
                                            <p:cond delay="0"/>
                                          </p:stCondLst>
                                        </p:cTn>
                                        <p:tgtEl>
                                          <p:spTgt spid="40"/>
                                        </p:tgtEl>
                                        <p:attrNameLst>
                                          <p:attrName>style.visibility</p:attrName>
                                        </p:attrNameLst>
                                      </p:cBhvr>
                                      <p:to>
                                        <p:strVal val="visible"/>
                                      </p:to>
                                    </p:set>
                                    <p:animEffect transition="in" filter="blinds(horizontal)">
                                      <p:cBhvr>
                                        <p:cTn id="111" dur="1000"/>
                                        <p:tgtEl>
                                          <p:spTgt spid="40"/>
                                        </p:tgtEl>
                                      </p:cBhvr>
                                    </p:animEffect>
                                  </p:childTnLst>
                                </p:cTn>
                              </p:par>
                              <p:par>
                                <p:cTn id="112" presetID="3" presetClass="entr" presetSubtype="10" fill="hold" grpId="0" nodeType="withEffect">
                                  <p:stCondLst>
                                    <p:cond delay="0"/>
                                  </p:stCondLst>
                                  <p:childTnLst>
                                    <p:set>
                                      <p:cBhvr>
                                        <p:cTn id="113" dur="1" fill="hold">
                                          <p:stCondLst>
                                            <p:cond delay="0"/>
                                          </p:stCondLst>
                                        </p:cTn>
                                        <p:tgtEl>
                                          <p:spTgt spid="41"/>
                                        </p:tgtEl>
                                        <p:attrNameLst>
                                          <p:attrName>style.visibility</p:attrName>
                                        </p:attrNameLst>
                                      </p:cBhvr>
                                      <p:to>
                                        <p:strVal val="visible"/>
                                      </p:to>
                                    </p:set>
                                    <p:animEffect transition="in" filter="blinds(horizontal)">
                                      <p:cBhvr>
                                        <p:cTn id="114" dur="1000"/>
                                        <p:tgtEl>
                                          <p:spTgt spid="41"/>
                                        </p:tgtEl>
                                      </p:cBhvr>
                                    </p:animEffect>
                                  </p:childTnLst>
                                </p:cTn>
                              </p:par>
                              <p:par>
                                <p:cTn id="115" presetID="3" presetClass="entr" presetSubtype="10" fill="hold" grpId="0" nodeType="withEffect">
                                  <p:stCondLst>
                                    <p:cond delay="0"/>
                                  </p:stCondLst>
                                  <p:childTnLst>
                                    <p:set>
                                      <p:cBhvr>
                                        <p:cTn id="116" dur="1" fill="hold">
                                          <p:stCondLst>
                                            <p:cond delay="0"/>
                                          </p:stCondLst>
                                        </p:cTn>
                                        <p:tgtEl>
                                          <p:spTgt spid="42"/>
                                        </p:tgtEl>
                                        <p:attrNameLst>
                                          <p:attrName>style.visibility</p:attrName>
                                        </p:attrNameLst>
                                      </p:cBhvr>
                                      <p:to>
                                        <p:strVal val="visible"/>
                                      </p:to>
                                    </p:set>
                                    <p:animEffect transition="in" filter="blinds(horizontal)">
                                      <p:cBhvr>
                                        <p:cTn id="117" dur="1000"/>
                                        <p:tgtEl>
                                          <p:spTgt spid="42"/>
                                        </p:tgtEl>
                                      </p:cBhvr>
                                    </p:animEffect>
                                  </p:childTnLst>
                                </p:cTn>
                              </p:par>
                              <p:par>
                                <p:cTn id="118" presetID="3" presetClass="entr" presetSubtype="10" fill="hold" grpId="0" nodeType="withEffect">
                                  <p:stCondLst>
                                    <p:cond delay="0"/>
                                  </p:stCondLst>
                                  <p:childTnLst>
                                    <p:set>
                                      <p:cBhvr>
                                        <p:cTn id="119" dur="1" fill="hold">
                                          <p:stCondLst>
                                            <p:cond delay="0"/>
                                          </p:stCondLst>
                                        </p:cTn>
                                        <p:tgtEl>
                                          <p:spTgt spid="43"/>
                                        </p:tgtEl>
                                        <p:attrNameLst>
                                          <p:attrName>style.visibility</p:attrName>
                                        </p:attrNameLst>
                                      </p:cBhvr>
                                      <p:to>
                                        <p:strVal val="visible"/>
                                      </p:to>
                                    </p:set>
                                    <p:animEffect transition="in" filter="blinds(horizontal)">
                                      <p:cBhvr>
                                        <p:cTn id="120" dur="1000"/>
                                        <p:tgtEl>
                                          <p:spTgt spid="43"/>
                                        </p:tgtEl>
                                      </p:cBhvr>
                                    </p:animEffect>
                                  </p:childTnLst>
                                </p:cTn>
                              </p:par>
                              <p:par>
                                <p:cTn id="121" presetID="3" presetClass="entr" presetSubtype="10" fill="hold" grpId="0" nodeType="withEffect">
                                  <p:stCondLst>
                                    <p:cond delay="0"/>
                                  </p:stCondLst>
                                  <p:childTnLst>
                                    <p:set>
                                      <p:cBhvr>
                                        <p:cTn id="122" dur="1" fill="hold">
                                          <p:stCondLst>
                                            <p:cond delay="0"/>
                                          </p:stCondLst>
                                        </p:cTn>
                                        <p:tgtEl>
                                          <p:spTgt spid="44"/>
                                        </p:tgtEl>
                                        <p:attrNameLst>
                                          <p:attrName>style.visibility</p:attrName>
                                        </p:attrNameLst>
                                      </p:cBhvr>
                                      <p:to>
                                        <p:strVal val="visible"/>
                                      </p:to>
                                    </p:set>
                                    <p:animEffect transition="in" filter="blinds(horizontal)">
                                      <p:cBhvr>
                                        <p:cTn id="123" dur="1000"/>
                                        <p:tgtEl>
                                          <p:spTgt spid="44"/>
                                        </p:tgtEl>
                                      </p:cBhvr>
                                    </p:animEffect>
                                  </p:childTnLst>
                                </p:cTn>
                              </p:par>
                              <p:par>
                                <p:cTn id="124" presetID="3" presetClass="entr" presetSubtype="10" fill="hold" grpId="0" nodeType="withEffect">
                                  <p:stCondLst>
                                    <p:cond delay="0"/>
                                  </p:stCondLst>
                                  <p:childTnLst>
                                    <p:set>
                                      <p:cBhvr>
                                        <p:cTn id="125" dur="1" fill="hold">
                                          <p:stCondLst>
                                            <p:cond delay="0"/>
                                          </p:stCondLst>
                                        </p:cTn>
                                        <p:tgtEl>
                                          <p:spTgt spid="45"/>
                                        </p:tgtEl>
                                        <p:attrNameLst>
                                          <p:attrName>style.visibility</p:attrName>
                                        </p:attrNameLst>
                                      </p:cBhvr>
                                      <p:to>
                                        <p:strVal val="visible"/>
                                      </p:to>
                                    </p:set>
                                    <p:animEffect transition="in" filter="blinds(horizontal)">
                                      <p:cBhvr>
                                        <p:cTn id="126" dur="1000"/>
                                        <p:tgtEl>
                                          <p:spTgt spid="45"/>
                                        </p:tgtEl>
                                      </p:cBhvr>
                                    </p:animEffect>
                                  </p:childTnLst>
                                </p:cTn>
                              </p:par>
                              <p:par>
                                <p:cTn id="127" presetID="3" presetClass="entr" presetSubtype="10" fill="hold" nodeType="withEffect">
                                  <p:stCondLst>
                                    <p:cond delay="0"/>
                                  </p:stCondLst>
                                  <p:childTnLst>
                                    <p:set>
                                      <p:cBhvr>
                                        <p:cTn id="128" dur="1" fill="hold">
                                          <p:stCondLst>
                                            <p:cond delay="0"/>
                                          </p:stCondLst>
                                        </p:cTn>
                                        <p:tgtEl>
                                          <p:spTgt spid="46"/>
                                        </p:tgtEl>
                                        <p:attrNameLst>
                                          <p:attrName>style.visibility</p:attrName>
                                        </p:attrNameLst>
                                      </p:cBhvr>
                                      <p:to>
                                        <p:strVal val="visible"/>
                                      </p:to>
                                    </p:set>
                                    <p:animEffect transition="in" filter="blinds(horizontal)">
                                      <p:cBhvr>
                                        <p:cTn id="129" dur="1000"/>
                                        <p:tgtEl>
                                          <p:spTgt spid="46"/>
                                        </p:tgtEl>
                                      </p:cBhvr>
                                    </p:animEffect>
                                  </p:childTnLst>
                                </p:cTn>
                              </p:par>
                              <p:par>
                                <p:cTn id="130" presetID="3" presetClass="entr" presetSubtype="10" fill="hold" nodeType="withEffect">
                                  <p:stCondLst>
                                    <p:cond delay="0"/>
                                  </p:stCondLst>
                                  <p:childTnLst>
                                    <p:set>
                                      <p:cBhvr>
                                        <p:cTn id="131" dur="1" fill="hold">
                                          <p:stCondLst>
                                            <p:cond delay="0"/>
                                          </p:stCondLst>
                                        </p:cTn>
                                        <p:tgtEl>
                                          <p:spTgt spid="47"/>
                                        </p:tgtEl>
                                        <p:attrNameLst>
                                          <p:attrName>style.visibility</p:attrName>
                                        </p:attrNameLst>
                                      </p:cBhvr>
                                      <p:to>
                                        <p:strVal val="visible"/>
                                      </p:to>
                                    </p:set>
                                    <p:animEffect transition="in" filter="blinds(horizontal)">
                                      <p:cBhvr>
                                        <p:cTn id="132" dur="1000"/>
                                        <p:tgtEl>
                                          <p:spTgt spid="47"/>
                                        </p:tgtEl>
                                      </p:cBhvr>
                                    </p:animEffect>
                                  </p:childTnLst>
                                </p:cTn>
                              </p:par>
                              <p:par>
                                <p:cTn id="133" presetID="3" presetClass="entr" presetSubtype="10" fill="hold" nodeType="withEffect">
                                  <p:stCondLst>
                                    <p:cond delay="0"/>
                                  </p:stCondLst>
                                  <p:childTnLst>
                                    <p:set>
                                      <p:cBhvr>
                                        <p:cTn id="134" dur="1" fill="hold">
                                          <p:stCondLst>
                                            <p:cond delay="0"/>
                                          </p:stCondLst>
                                        </p:cTn>
                                        <p:tgtEl>
                                          <p:spTgt spid="48"/>
                                        </p:tgtEl>
                                        <p:attrNameLst>
                                          <p:attrName>style.visibility</p:attrName>
                                        </p:attrNameLst>
                                      </p:cBhvr>
                                      <p:to>
                                        <p:strVal val="visible"/>
                                      </p:to>
                                    </p:set>
                                    <p:animEffect transition="in" filter="blinds(horizontal)">
                                      <p:cBhvr>
                                        <p:cTn id="135" dur="1000"/>
                                        <p:tgtEl>
                                          <p:spTgt spid="48"/>
                                        </p:tgtEl>
                                      </p:cBhvr>
                                    </p:animEffect>
                                  </p:childTnLst>
                                </p:cTn>
                              </p:par>
                              <p:par>
                                <p:cTn id="136" presetID="3" presetClass="entr" presetSubtype="10" fill="hold" nodeType="withEffect">
                                  <p:stCondLst>
                                    <p:cond delay="0"/>
                                  </p:stCondLst>
                                  <p:childTnLst>
                                    <p:set>
                                      <p:cBhvr>
                                        <p:cTn id="137" dur="1" fill="hold">
                                          <p:stCondLst>
                                            <p:cond delay="0"/>
                                          </p:stCondLst>
                                        </p:cTn>
                                        <p:tgtEl>
                                          <p:spTgt spid="49"/>
                                        </p:tgtEl>
                                        <p:attrNameLst>
                                          <p:attrName>style.visibility</p:attrName>
                                        </p:attrNameLst>
                                      </p:cBhvr>
                                      <p:to>
                                        <p:strVal val="visible"/>
                                      </p:to>
                                    </p:set>
                                    <p:animEffect transition="in" filter="blinds(horizontal)">
                                      <p:cBhvr>
                                        <p:cTn id="138" dur="1000"/>
                                        <p:tgtEl>
                                          <p:spTgt spid="49"/>
                                        </p:tgtEl>
                                      </p:cBhvr>
                                    </p:animEffect>
                                  </p:childTnLst>
                                </p:cTn>
                              </p:par>
                              <p:par>
                                <p:cTn id="139" presetID="3" presetClass="entr" presetSubtype="10" fill="hold" nodeType="withEffect">
                                  <p:stCondLst>
                                    <p:cond delay="0"/>
                                  </p:stCondLst>
                                  <p:childTnLst>
                                    <p:set>
                                      <p:cBhvr>
                                        <p:cTn id="140" dur="1" fill="hold">
                                          <p:stCondLst>
                                            <p:cond delay="0"/>
                                          </p:stCondLst>
                                        </p:cTn>
                                        <p:tgtEl>
                                          <p:spTgt spid="50"/>
                                        </p:tgtEl>
                                        <p:attrNameLst>
                                          <p:attrName>style.visibility</p:attrName>
                                        </p:attrNameLst>
                                      </p:cBhvr>
                                      <p:to>
                                        <p:strVal val="visible"/>
                                      </p:to>
                                    </p:set>
                                    <p:animEffect transition="in" filter="blinds(horizontal)">
                                      <p:cBhvr>
                                        <p:cTn id="141" dur="1000"/>
                                        <p:tgtEl>
                                          <p:spTgt spid="50"/>
                                        </p:tgtEl>
                                      </p:cBhvr>
                                    </p:animEffect>
                                  </p:childTnLst>
                                </p:cTn>
                              </p:par>
                              <p:par>
                                <p:cTn id="142" presetID="3" presetClass="entr" presetSubtype="10" fill="hold" nodeType="withEffect">
                                  <p:stCondLst>
                                    <p:cond delay="0"/>
                                  </p:stCondLst>
                                  <p:childTnLst>
                                    <p:set>
                                      <p:cBhvr>
                                        <p:cTn id="143" dur="1" fill="hold">
                                          <p:stCondLst>
                                            <p:cond delay="0"/>
                                          </p:stCondLst>
                                        </p:cTn>
                                        <p:tgtEl>
                                          <p:spTgt spid="51"/>
                                        </p:tgtEl>
                                        <p:attrNameLst>
                                          <p:attrName>style.visibility</p:attrName>
                                        </p:attrNameLst>
                                      </p:cBhvr>
                                      <p:to>
                                        <p:strVal val="visible"/>
                                      </p:to>
                                    </p:set>
                                    <p:animEffect transition="in" filter="blinds(horizontal)">
                                      <p:cBhvr>
                                        <p:cTn id="144" dur="1000"/>
                                        <p:tgtEl>
                                          <p:spTgt spid="51"/>
                                        </p:tgtEl>
                                      </p:cBhvr>
                                    </p:animEffect>
                                  </p:childTnLst>
                                </p:cTn>
                              </p:par>
                              <p:par>
                                <p:cTn id="145" presetID="3" presetClass="entr" presetSubtype="10" fill="hold" nodeType="withEffect">
                                  <p:stCondLst>
                                    <p:cond delay="0"/>
                                  </p:stCondLst>
                                  <p:childTnLst>
                                    <p:set>
                                      <p:cBhvr>
                                        <p:cTn id="146" dur="1" fill="hold">
                                          <p:stCondLst>
                                            <p:cond delay="0"/>
                                          </p:stCondLst>
                                        </p:cTn>
                                        <p:tgtEl>
                                          <p:spTgt spid="52"/>
                                        </p:tgtEl>
                                        <p:attrNameLst>
                                          <p:attrName>style.visibility</p:attrName>
                                        </p:attrNameLst>
                                      </p:cBhvr>
                                      <p:to>
                                        <p:strVal val="visible"/>
                                      </p:to>
                                    </p:set>
                                    <p:animEffect transition="in" filter="blinds(horizontal)">
                                      <p:cBhvr>
                                        <p:cTn id="147" dur="1000"/>
                                        <p:tgtEl>
                                          <p:spTgt spid="52"/>
                                        </p:tgtEl>
                                      </p:cBhvr>
                                    </p:animEffect>
                                  </p:childTnLst>
                                </p:cTn>
                              </p:par>
                              <p:par>
                                <p:cTn id="148" presetID="3" presetClass="entr" presetSubtype="10" fill="hold" nodeType="withEffect">
                                  <p:stCondLst>
                                    <p:cond delay="0"/>
                                  </p:stCondLst>
                                  <p:childTnLst>
                                    <p:set>
                                      <p:cBhvr>
                                        <p:cTn id="149" dur="1" fill="hold">
                                          <p:stCondLst>
                                            <p:cond delay="0"/>
                                          </p:stCondLst>
                                        </p:cTn>
                                        <p:tgtEl>
                                          <p:spTgt spid="53"/>
                                        </p:tgtEl>
                                        <p:attrNameLst>
                                          <p:attrName>style.visibility</p:attrName>
                                        </p:attrNameLst>
                                      </p:cBhvr>
                                      <p:to>
                                        <p:strVal val="visible"/>
                                      </p:to>
                                    </p:set>
                                    <p:animEffect transition="in" filter="blinds(horizontal)">
                                      <p:cBhvr>
                                        <p:cTn id="150" dur="1000"/>
                                        <p:tgtEl>
                                          <p:spTgt spid="53"/>
                                        </p:tgtEl>
                                      </p:cBhvr>
                                    </p:animEffect>
                                  </p:childTnLst>
                                </p:cTn>
                              </p:par>
                              <p:par>
                                <p:cTn id="151" presetID="3" presetClass="entr" presetSubtype="10" fill="hold" nodeType="withEffect">
                                  <p:stCondLst>
                                    <p:cond delay="0"/>
                                  </p:stCondLst>
                                  <p:childTnLst>
                                    <p:set>
                                      <p:cBhvr>
                                        <p:cTn id="152" dur="1" fill="hold">
                                          <p:stCondLst>
                                            <p:cond delay="0"/>
                                          </p:stCondLst>
                                        </p:cTn>
                                        <p:tgtEl>
                                          <p:spTgt spid="54"/>
                                        </p:tgtEl>
                                        <p:attrNameLst>
                                          <p:attrName>style.visibility</p:attrName>
                                        </p:attrNameLst>
                                      </p:cBhvr>
                                      <p:to>
                                        <p:strVal val="visible"/>
                                      </p:to>
                                    </p:set>
                                    <p:animEffect transition="in" filter="blinds(horizontal)">
                                      <p:cBhvr>
                                        <p:cTn id="153" dur="1000"/>
                                        <p:tgtEl>
                                          <p:spTgt spid="54"/>
                                        </p:tgtEl>
                                      </p:cBhvr>
                                    </p:animEffect>
                                  </p:childTnLst>
                                </p:cTn>
                              </p:par>
                            </p:childTnLst>
                          </p:cTn>
                        </p:par>
                        <p:par>
                          <p:cTn id="154" fill="hold">
                            <p:stCondLst>
                              <p:cond delay="1500"/>
                            </p:stCondLst>
                            <p:childTnLst>
                              <p:par>
                                <p:cTn id="155" presetID="3" presetClass="entr" presetSubtype="10" fill="hold" grpId="0" nodeType="afterEffect">
                                  <p:stCondLst>
                                    <p:cond delay="0"/>
                                  </p:stCondLst>
                                  <p:childTnLst>
                                    <p:set>
                                      <p:cBhvr>
                                        <p:cTn id="156" dur="1" fill="hold">
                                          <p:stCondLst>
                                            <p:cond delay="0"/>
                                          </p:stCondLst>
                                        </p:cTn>
                                        <p:tgtEl>
                                          <p:spTgt spid="72"/>
                                        </p:tgtEl>
                                        <p:attrNameLst>
                                          <p:attrName>style.visibility</p:attrName>
                                        </p:attrNameLst>
                                      </p:cBhvr>
                                      <p:to>
                                        <p:strVal val="visible"/>
                                      </p:to>
                                    </p:set>
                                    <p:animEffect transition="in" filter="blinds(horizontal)">
                                      <p:cBhvr>
                                        <p:cTn id="157" dur="500"/>
                                        <p:tgtEl>
                                          <p:spTgt spid="72"/>
                                        </p:tgtEl>
                                      </p:cBhvr>
                                    </p:animEffect>
                                  </p:childTnLst>
                                </p:cTn>
                              </p:par>
                              <p:par>
                                <p:cTn id="158" presetID="3" presetClass="entr" presetSubtype="10" fill="hold" grpId="0" nodeType="withEffect">
                                  <p:stCondLst>
                                    <p:cond delay="0"/>
                                  </p:stCondLst>
                                  <p:childTnLst>
                                    <p:set>
                                      <p:cBhvr>
                                        <p:cTn id="159" dur="1" fill="hold">
                                          <p:stCondLst>
                                            <p:cond delay="0"/>
                                          </p:stCondLst>
                                        </p:cTn>
                                        <p:tgtEl>
                                          <p:spTgt spid="55"/>
                                        </p:tgtEl>
                                        <p:attrNameLst>
                                          <p:attrName>style.visibility</p:attrName>
                                        </p:attrNameLst>
                                      </p:cBhvr>
                                      <p:to>
                                        <p:strVal val="visible"/>
                                      </p:to>
                                    </p:set>
                                    <p:animEffect transition="in" filter="blinds(horizontal)">
                                      <p:cBhvr>
                                        <p:cTn id="160" dur="1000"/>
                                        <p:tgtEl>
                                          <p:spTgt spid="55"/>
                                        </p:tgtEl>
                                      </p:cBhvr>
                                    </p:animEffect>
                                  </p:childTnLst>
                                </p:cTn>
                              </p:par>
                              <p:par>
                                <p:cTn id="161" presetID="3" presetClass="entr" presetSubtype="10" fill="hold" grpId="0" nodeType="withEffect">
                                  <p:stCondLst>
                                    <p:cond delay="0"/>
                                  </p:stCondLst>
                                  <p:childTnLst>
                                    <p:set>
                                      <p:cBhvr>
                                        <p:cTn id="162" dur="1" fill="hold">
                                          <p:stCondLst>
                                            <p:cond delay="0"/>
                                          </p:stCondLst>
                                        </p:cTn>
                                        <p:tgtEl>
                                          <p:spTgt spid="56"/>
                                        </p:tgtEl>
                                        <p:attrNameLst>
                                          <p:attrName>style.visibility</p:attrName>
                                        </p:attrNameLst>
                                      </p:cBhvr>
                                      <p:to>
                                        <p:strVal val="visible"/>
                                      </p:to>
                                    </p:set>
                                    <p:animEffect transition="in" filter="blinds(horizontal)">
                                      <p:cBhvr>
                                        <p:cTn id="163" dur="1000"/>
                                        <p:tgtEl>
                                          <p:spTgt spid="56"/>
                                        </p:tgtEl>
                                      </p:cBhvr>
                                    </p:animEffect>
                                  </p:childTnLst>
                                </p:cTn>
                              </p:par>
                              <p:par>
                                <p:cTn id="164" presetID="3" presetClass="entr" presetSubtype="10" fill="hold" grpId="0" nodeType="withEffect">
                                  <p:stCondLst>
                                    <p:cond delay="0"/>
                                  </p:stCondLst>
                                  <p:childTnLst>
                                    <p:set>
                                      <p:cBhvr>
                                        <p:cTn id="165" dur="1" fill="hold">
                                          <p:stCondLst>
                                            <p:cond delay="0"/>
                                          </p:stCondLst>
                                        </p:cTn>
                                        <p:tgtEl>
                                          <p:spTgt spid="57"/>
                                        </p:tgtEl>
                                        <p:attrNameLst>
                                          <p:attrName>style.visibility</p:attrName>
                                        </p:attrNameLst>
                                      </p:cBhvr>
                                      <p:to>
                                        <p:strVal val="visible"/>
                                      </p:to>
                                    </p:set>
                                    <p:animEffect transition="in" filter="blinds(horizontal)">
                                      <p:cBhvr>
                                        <p:cTn id="166" dur="1000"/>
                                        <p:tgtEl>
                                          <p:spTgt spid="57"/>
                                        </p:tgtEl>
                                      </p:cBhvr>
                                    </p:animEffect>
                                  </p:childTnLst>
                                </p:cTn>
                              </p:par>
                              <p:par>
                                <p:cTn id="167" presetID="3" presetClass="entr" presetSubtype="10" fill="hold" grpId="0" nodeType="withEffect">
                                  <p:stCondLst>
                                    <p:cond delay="0"/>
                                  </p:stCondLst>
                                  <p:childTnLst>
                                    <p:set>
                                      <p:cBhvr>
                                        <p:cTn id="168" dur="1" fill="hold">
                                          <p:stCondLst>
                                            <p:cond delay="0"/>
                                          </p:stCondLst>
                                        </p:cTn>
                                        <p:tgtEl>
                                          <p:spTgt spid="58"/>
                                        </p:tgtEl>
                                        <p:attrNameLst>
                                          <p:attrName>style.visibility</p:attrName>
                                        </p:attrNameLst>
                                      </p:cBhvr>
                                      <p:to>
                                        <p:strVal val="visible"/>
                                      </p:to>
                                    </p:set>
                                    <p:animEffect transition="in" filter="blinds(horizontal)">
                                      <p:cBhvr>
                                        <p:cTn id="169" dur="1000"/>
                                        <p:tgtEl>
                                          <p:spTgt spid="58"/>
                                        </p:tgtEl>
                                      </p:cBhvr>
                                    </p:animEffect>
                                  </p:childTnLst>
                                </p:cTn>
                              </p:par>
                              <p:par>
                                <p:cTn id="170" presetID="3" presetClass="entr" presetSubtype="10" fill="hold" grpId="0" nodeType="withEffect">
                                  <p:stCondLst>
                                    <p:cond delay="0"/>
                                  </p:stCondLst>
                                  <p:childTnLst>
                                    <p:set>
                                      <p:cBhvr>
                                        <p:cTn id="171" dur="1" fill="hold">
                                          <p:stCondLst>
                                            <p:cond delay="0"/>
                                          </p:stCondLst>
                                        </p:cTn>
                                        <p:tgtEl>
                                          <p:spTgt spid="59"/>
                                        </p:tgtEl>
                                        <p:attrNameLst>
                                          <p:attrName>style.visibility</p:attrName>
                                        </p:attrNameLst>
                                      </p:cBhvr>
                                      <p:to>
                                        <p:strVal val="visible"/>
                                      </p:to>
                                    </p:set>
                                    <p:animEffect transition="in" filter="blinds(horizontal)">
                                      <p:cBhvr>
                                        <p:cTn id="172" dur="1000"/>
                                        <p:tgtEl>
                                          <p:spTgt spid="59"/>
                                        </p:tgtEl>
                                      </p:cBhvr>
                                    </p:animEffect>
                                  </p:childTnLst>
                                </p:cTn>
                              </p:par>
                              <p:par>
                                <p:cTn id="173" presetID="3" presetClass="entr" presetSubtype="10" fill="hold" grpId="0" nodeType="withEffect">
                                  <p:stCondLst>
                                    <p:cond delay="0"/>
                                  </p:stCondLst>
                                  <p:childTnLst>
                                    <p:set>
                                      <p:cBhvr>
                                        <p:cTn id="174" dur="1" fill="hold">
                                          <p:stCondLst>
                                            <p:cond delay="0"/>
                                          </p:stCondLst>
                                        </p:cTn>
                                        <p:tgtEl>
                                          <p:spTgt spid="60"/>
                                        </p:tgtEl>
                                        <p:attrNameLst>
                                          <p:attrName>style.visibility</p:attrName>
                                        </p:attrNameLst>
                                      </p:cBhvr>
                                      <p:to>
                                        <p:strVal val="visible"/>
                                      </p:to>
                                    </p:set>
                                    <p:animEffect transition="in" filter="blinds(horizontal)">
                                      <p:cBhvr>
                                        <p:cTn id="175" dur="1000"/>
                                        <p:tgtEl>
                                          <p:spTgt spid="60"/>
                                        </p:tgtEl>
                                      </p:cBhvr>
                                    </p:animEffect>
                                  </p:childTnLst>
                                </p:cTn>
                              </p:par>
                              <p:par>
                                <p:cTn id="176" presetID="3" presetClass="entr" presetSubtype="10" fill="hold" grpId="0" nodeType="withEffect">
                                  <p:stCondLst>
                                    <p:cond delay="0"/>
                                  </p:stCondLst>
                                  <p:childTnLst>
                                    <p:set>
                                      <p:cBhvr>
                                        <p:cTn id="177" dur="1" fill="hold">
                                          <p:stCondLst>
                                            <p:cond delay="0"/>
                                          </p:stCondLst>
                                        </p:cTn>
                                        <p:tgtEl>
                                          <p:spTgt spid="61"/>
                                        </p:tgtEl>
                                        <p:attrNameLst>
                                          <p:attrName>style.visibility</p:attrName>
                                        </p:attrNameLst>
                                      </p:cBhvr>
                                      <p:to>
                                        <p:strVal val="visible"/>
                                      </p:to>
                                    </p:set>
                                    <p:animEffect transition="in" filter="blinds(horizontal)">
                                      <p:cBhvr>
                                        <p:cTn id="178" dur="1000"/>
                                        <p:tgtEl>
                                          <p:spTgt spid="61"/>
                                        </p:tgtEl>
                                      </p:cBhvr>
                                    </p:animEffect>
                                  </p:childTnLst>
                                </p:cTn>
                              </p:par>
                              <p:par>
                                <p:cTn id="179" presetID="3" presetClass="entr" presetSubtype="10" fill="hold" nodeType="withEffect">
                                  <p:stCondLst>
                                    <p:cond delay="0"/>
                                  </p:stCondLst>
                                  <p:childTnLst>
                                    <p:set>
                                      <p:cBhvr>
                                        <p:cTn id="180" dur="1" fill="hold">
                                          <p:stCondLst>
                                            <p:cond delay="0"/>
                                          </p:stCondLst>
                                        </p:cTn>
                                        <p:tgtEl>
                                          <p:spTgt spid="62"/>
                                        </p:tgtEl>
                                        <p:attrNameLst>
                                          <p:attrName>style.visibility</p:attrName>
                                        </p:attrNameLst>
                                      </p:cBhvr>
                                      <p:to>
                                        <p:strVal val="visible"/>
                                      </p:to>
                                    </p:set>
                                    <p:animEffect transition="in" filter="blinds(horizontal)">
                                      <p:cBhvr>
                                        <p:cTn id="181" dur="1000"/>
                                        <p:tgtEl>
                                          <p:spTgt spid="62"/>
                                        </p:tgtEl>
                                      </p:cBhvr>
                                    </p:animEffect>
                                  </p:childTnLst>
                                </p:cTn>
                              </p:par>
                              <p:par>
                                <p:cTn id="182" presetID="3" presetClass="entr" presetSubtype="10" fill="hold" nodeType="withEffect">
                                  <p:stCondLst>
                                    <p:cond delay="0"/>
                                  </p:stCondLst>
                                  <p:childTnLst>
                                    <p:set>
                                      <p:cBhvr>
                                        <p:cTn id="183" dur="1" fill="hold">
                                          <p:stCondLst>
                                            <p:cond delay="0"/>
                                          </p:stCondLst>
                                        </p:cTn>
                                        <p:tgtEl>
                                          <p:spTgt spid="63"/>
                                        </p:tgtEl>
                                        <p:attrNameLst>
                                          <p:attrName>style.visibility</p:attrName>
                                        </p:attrNameLst>
                                      </p:cBhvr>
                                      <p:to>
                                        <p:strVal val="visible"/>
                                      </p:to>
                                    </p:set>
                                    <p:animEffect transition="in" filter="blinds(horizontal)">
                                      <p:cBhvr>
                                        <p:cTn id="184" dur="1000"/>
                                        <p:tgtEl>
                                          <p:spTgt spid="63"/>
                                        </p:tgtEl>
                                      </p:cBhvr>
                                    </p:animEffect>
                                  </p:childTnLst>
                                </p:cTn>
                              </p:par>
                              <p:par>
                                <p:cTn id="185" presetID="3" presetClass="entr" presetSubtype="10" fill="hold" grpId="0" nodeType="withEffect">
                                  <p:stCondLst>
                                    <p:cond delay="0"/>
                                  </p:stCondLst>
                                  <p:childTnLst>
                                    <p:set>
                                      <p:cBhvr>
                                        <p:cTn id="186" dur="1" fill="hold">
                                          <p:stCondLst>
                                            <p:cond delay="0"/>
                                          </p:stCondLst>
                                        </p:cTn>
                                        <p:tgtEl>
                                          <p:spTgt spid="64"/>
                                        </p:tgtEl>
                                        <p:attrNameLst>
                                          <p:attrName>style.visibility</p:attrName>
                                        </p:attrNameLst>
                                      </p:cBhvr>
                                      <p:to>
                                        <p:strVal val="visible"/>
                                      </p:to>
                                    </p:set>
                                    <p:animEffect transition="in" filter="blinds(horizontal)">
                                      <p:cBhvr>
                                        <p:cTn id="187" dur="1000"/>
                                        <p:tgtEl>
                                          <p:spTgt spid="64"/>
                                        </p:tgtEl>
                                      </p:cBhvr>
                                    </p:animEffect>
                                  </p:childTnLst>
                                </p:cTn>
                              </p:par>
                              <p:par>
                                <p:cTn id="188" presetID="3" presetClass="entr" presetSubtype="10" fill="hold" nodeType="withEffect">
                                  <p:stCondLst>
                                    <p:cond delay="0"/>
                                  </p:stCondLst>
                                  <p:childTnLst>
                                    <p:set>
                                      <p:cBhvr>
                                        <p:cTn id="189" dur="1" fill="hold">
                                          <p:stCondLst>
                                            <p:cond delay="0"/>
                                          </p:stCondLst>
                                        </p:cTn>
                                        <p:tgtEl>
                                          <p:spTgt spid="65"/>
                                        </p:tgtEl>
                                        <p:attrNameLst>
                                          <p:attrName>style.visibility</p:attrName>
                                        </p:attrNameLst>
                                      </p:cBhvr>
                                      <p:to>
                                        <p:strVal val="visible"/>
                                      </p:to>
                                    </p:set>
                                    <p:animEffect transition="in" filter="blinds(horizontal)">
                                      <p:cBhvr>
                                        <p:cTn id="190" dur="1000"/>
                                        <p:tgtEl>
                                          <p:spTgt spid="65"/>
                                        </p:tgtEl>
                                      </p:cBhvr>
                                    </p:animEffect>
                                  </p:childTnLst>
                                </p:cTn>
                              </p:par>
                              <p:par>
                                <p:cTn id="191" presetID="3" presetClass="entr" presetSubtype="10" fill="hold" grpId="0" nodeType="withEffect">
                                  <p:stCondLst>
                                    <p:cond delay="0"/>
                                  </p:stCondLst>
                                  <p:childTnLst>
                                    <p:set>
                                      <p:cBhvr>
                                        <p:cTn id="192" dur="1" fill="hold">
                                          <p:stCondLst>
                                            <p:cond delay="0"/>
                                          </p:stCondLst>
                                        </p:cTn>
                                        <p:tgtEl>
                                          <p:spTgt spid="66"/>
                                        </p:tgtEl>
                                        <p:attrNameLst>
                                          <p:attrName>style.visibility</p:attrName>
                                        </p:attrNameLst>
                                      </p:cBhvr>
                                      <p:to>
                                        <p:strVal val="visible"/>
                                      </p:to>
                                    </p:set>
                                    <p:animEffect transition="in" filter="blinds(horizontal)">
                                      <p:cBhvr>
                                        <p:cTn id="193" dur="1000"/>
                                        <p:tgtEl>
                                          <p:spTgt spid="66"/>
                                        </p:tgtEl>
                                      </p:cBhvr>
                                    </p:animEffect>
                                  </p:childTnLst>
                                </p:cTn>
                              </p:par>
                              <p:par>
                                <p:cTn id="194" presetID="3" presetClass="entr" presetSubtype="10" fill="hold" grpId="0" nodeType="withEffect">
                                  <p:stCondLst>
                                    <p:cond delay="0"/>
                                  </p:stCondLst>
                                  <p:childTnLst>
                                    <p:set>
                                      <p:cBhvr>
                                        <p:cTn id="195" dur="1" fill="hold">
                                          <p:stCondLst>
                                            <p:cond delay="0"/>
                                          </p:stCondLst>
                                        </p:cTn>
                                        <p:tgtEl>
                                          <p:spTgt spid="68"/>
                                        </p:tgtEl>
                                        <p:attrNameLst>
                                          <p:attrName>style.visibility</p:attrName>
                                        </p:attrNameLst>
                                      </p:cBhvr>
                                      <p:to>
                                        <p:strVal val="visible"/>
                                      </p:to>
                                    </p:set>
                                    <p:animEffect transition="in" filter="blinds(horizontal)">
                                      <p:cBhvr>
                                        <p:cTn id="196" dur="1000"/>
                                        <p:tgtEl>
                                          <p:spTgt spid="68"/>
                                        </p:tgtEl>
                                      </p:cBhvr>
                                    </p:animEffect>
                                  </p:childTnLst>
                                </p:cTn>
                              </p:par>
                              <p:par>
                                <p:cTn id="197" presetID="3" presetClass="entr" presetSubtype="10" fill="hold" grpId="0" nodeType="withEffect">
                                  <p:stCondLst>
                                    <p:cond delay="0"/>
                                  </p:stCondLst>
                                  <p:childTnLst>
                                    <p:set>
                                      <p:cBhvr>
                                        <p:cTn id="198" dur="1" fill="hold">
                                          <p:stCondLst>
                                            <p:cond delay="0"/>
                                          </p:stCondLst>
                                        </p:cTn>
                                        <p:tgtEl>
                                          <p:spTgt spid="70"/>
                                        </p:tgtEl>
                                        <p:attrNameLst>
                                          <p:attrName>style.visibility</p:attrName>
                                        </p:attrNameLst>
                                      </p:cBhvr>
                                      <p:to>
                                        <p:strVal val="visible"/>
                                      </p:to>
                                    </p:set>
                                    <p:animEffect transition="in" filter="blinds(horizontal)">
                                      <p:cBhvr>
                                        <p:cTn id="199" dur="1000"/>
                                        <p:tgtEl>
                                          <p:spTgt spid="70"/>
                                        </p:tgtEl>
                                      </p:cBhvr>
                                    </p:animEffect>
                                  </p:childTnLst>
                                </p:cTn>
                              </p:par>
                              <p:par>
                                <p:cTn id="200" presetID="3" presetClass="entr" presetSubtype="10" fill="hold" grpId="0" nodeType="withEffect">
                                  <p:stCondLst>
                                    <p:cond delay="0"/>
                                  </p:stCondLst>
                                  <p:childTnLst>
                                    <p:set>
                                      <p:cBhvr>
                                        <p:cTn id="201" dur="1" fill="hold">
                                          <p:stCondLst>
                                            <p:cond delay="0"/>
                                          </p:stCondLst>
                                        </p:cTn>
                                        <p:tgtEl>
                                          <p:spTgt spid="71"/>
                                        </p:tgtEl>
                                        <p:attrNameLst>
                                          <p:attrName>style.visibility</p:attrName>
                                        </p:attrNameLst>
                                      </p:cBhvr>
                                      <p:to>
                                        <p:strVal val="visible"/>
                                      </p:to>
                                    </p:set>
                                    <p:animEffect transition="in" filter="blinds(horizontal)">
                                      <p:cBhvr>
                                        <p:cTn id="202"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p:bldP spid="12" grpId="0" animBg="1"/>
      <p:bldP spid="13" grpId="0" animBg="1"/>
      <p:bldP spid="14" grpId="0"/>
      <p:bldP spid="15" grpId="0" animBg="1"/>
      <p:bldP spid="16" grpId="0"/>
      <p:bldP spid="17" grpId="0" animBg="1"/>
      <p:bldP spid="18" grpId="0"/>
      <p:bldP spid="19" grpId="0" animBg="1"/>
      <p:bldP spid="30" grpId="0"/>
      <p:bldP spid="31" grpId="0"/>
      <p:bldP spid="32" grpId="0"/>
      <p:bldP spid="33" grpId="0"/>
      <p:bldP spid="34" grpId="0"/>
      <p:bldP spid="35" grpId="0"/>
      <p:bldP spid="36" grpId="0"/>
      <p:bldP spid="37" grpId="0"/>
      <p:bldP spid="38" grpId="0" animBg="1"/>
      <p:bldP spid="39" grpId="0" animBg="1"/>
      <p:bldP spid="40" grpId="0"/>
      <p:bldP spid="41" grpId="0" animBg="1"/>
      <p:bldP spid="42" grpId="0"/>
      <p:bldP spid="43" grpId="0" animBg="1"/>
      <p:bldP spid="44" grpId="0"/>
      <p:bldP spid="45" grpId="0" animBg="1"/>
      <p:bldP spid="55" grpId="0"/>
      <p:bldP spid="56" grpId="0"/>
      <p:bldP spid="57" grpId="0"/>
      <p:bldP spid="58" grpId="0"/>
      <p:bldP spid="59" grpId="0"/>
      <p:bldP spid="60" grpId="0"/>
      <p:bldP spid="61" grpId="0"/>
      <p:bldP spid="64" grpId="0"/>
      <p:bldP spid="66" grpId="0"/>
      <p:bldP spid="67" grpId="0"/>
      <p:bldP spid="68" grpId="0"/>
      <p:bldP spid="69" grpId="0" animBg="1"/>
      <p:bldP spid="70" grpId="0"/>
      <p:bldP spid="71" grpId="0"/>
      <p:bldP spid="7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8" y="1089025"/>
            <a:ext cx="81359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对于不同的输入信号，离散控制系统的稳态误差分别为：</a:t>
            </a:r>
          </a:p>
        </p:txBody>
      </p:sp>
      <p:graphicFrame>
        <p:nvGraphicFramePr>
          <p:cNvPr id="4" name="Object 7"/>
          <p:cNvGraphicFramePr>
            <a:graphicFrameLocks noChangeAspect="1"/>
          </p:cNvGraphicFramePr>
          <p:nvPr>
            <p:extLst>
              <p:ext uri="{D42A27DB-BD31-4B8C-83A1-F6EECF244321}">
                <p14:modId xmlns:p14="http://schemas.microsoft.com/office/powerpoint/2010/main" val="1635854831"/>
              </p:ext>
            </p:extLst>
          </p:nvPr>
        </p:nvGraphicFramePr>
        <p:xfrm>
          <a:off x="4759159" y="2114339"/>
          <a:ext cx="2970212" cy="755650"/>
        </p:xfrm>
        <a:graphic>
          <a:graphicData uri="http://schemas.openxmlformats.org/presentationml/2006/ole">
            <mc:AlternateContent xmlns:mc="http://schemas.openxmlformats.org/markup-compatibility/2006">
              <mc:Choice xmlns:v="urn:schemas-microsoft-com:vml" Requires="v">
                <p:oleObj spid="_x0000_s32824" name="公式" r:id="rId4" imgW="1396800" imgH="355320" progId="Equations">
                  <p:embed/>
                </p:oleObj>
              </mc:Choice>
              <mc:Fallback>
                <p:oleObj name="公式" r:id="rId4" imgW="1396800" imgH="355320" progId="Equations">
                  <p:embed/>
                  <p:pic>
                    <p:nvPicPr>
                      <p:cNvPr id="31746"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9159" y="2114339"/>
                        <a:ext cx="2970212"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6"/>
          <p:cNvSpPr txBox="1">
            <a:spLocks noChangeArrowheads="1"/>
          </p:cNvSpPr>
          <p:nvPr/>
        </p:nvSpPr>
        <p:spPr bwMode="auto">
          <a:xfrm>
            <a:off x="515938" y="1629379"/>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000" dirty="0" smtClean="0">
                <a:latin typeface="+mn-ea"/>
                <a:ea typeface="+mn-ea"/>
              </a:rPr>
              <a:t>输入信号 </a:t>
            </a:r>
            <a:r>
              <a:rPr lang="en-US" altLang="zh-CN" sz="2000" b="1" i="1" dirty="0" smtClean="0">
                <a:latin typeface="+mj-ea"/>
                <a:ea typeface="+mj-ea"/>
                <a:cs typeface="Times New Roman" panose="02020603050405020304" pitchFamily="18" charset="0"/>
              </a:rPr>
              <a:t>u</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a </a:t>
            </a:r>
            <a:r>
              <a:rPr lang="zh-CN" altLang="en-US" sz="2000" dirty="0" smtClean="0">
                <a:latin typeface="+mn-ea"/>
                <a:ea typeface="+mn-ea"/>
              </a:rPr>
              <a:t>时</a:t>
            </a:r>
            <a:r>
              <a:rPr lang="zh-CN" altLang="en-US" sz="2000" dirty="0">
                <a:latin typeface="+mn-ea"/>
                <a:ea typeface="+mn-ea"/>
              </a:rPr>
              <a:t>，即</a:t>
            </a:r>
          </a:p>
        </p:txBody>
      </p:sp>
      <p:graphicFrame>
        <p:nvGraphicFramePr>
          <p:cNvPr id="6" name="Object 15"/>
          <p:cNvGraphicFramePr>
            <a:graphicFrameLocks noChangeAspect="1"/>
          </p:cNvGraphicFramePr>
          <p:nvPr>
            <p:extLst>
              <p:ext uri="{D42A27DB-BD31-4B8C-83A1-F6EECF244321}">
                <p14:modId xmlns:p14="http://schemas.microsoft.com/office/powerpoint/2010/main" val="3593451686"/>
              </p:ext>
            </p:extLst>
          </p:nvPr>
        </p:nvGraphicFramePr>
        <p:xfrm>
          <a:off x="3779265" y="1523017"/>
          <a:ext cx="1081088" cy="604837"/>
        </p:xfrm>
        <a:graphic>
          <a:graphicData uri="http://schemas.openxmlformats.org/presentationml/2006/ole">
            <mc:AlternateContent xmlns:mc="http://schemas.openxmlformats.org/markup-compatibility/2006">
              <mc:Choice xmlns:v="urn:schemas-microsoft-com:vml" Requires="v">
                <p:oleObj spid="_x0000_s32825" name="公式" r:id="rId6" imgW="520560" imgH="291960" progId="Equations">
                  <p:embed/>
                </p:oleObj>
              </mc:Choice>
              <mc:Fallback>
                <p:oleObj name="公式" r:id="rId6" imgW="520560" imgH="291960" progId="Equations">
                  <p:embed/>
                  <p:pic>
                    <p:nvPicPr>
                      <p:cNvPr id="31747"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9265" y="1523017"/>
                        <a:ext cx="1081088" cy="604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6"/>
          <p:cNvSpPr txBox="1">
            <a:spLocks noChangeArrowheads="1"/>
          </p:cNvSpPr>
          <p:nvPr/>
        </p:nvSpPr>
        <p:spPr bwMode="auto">
          <a:xfrm>
            <a:off x="1953553" y="2243668"/>
            <a:ext cx="1556849"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稳态误差为</a:t>
            </a:r>
          </a:p>
        </p:txBody>
      </p:sp>
      <p:sp>
        <p:nvSpPr>
          <p:cNvPr id="8" name="Text Box 6"/>
          <p:cNvSpPr txBox="1">
            <a:spLocks noChangeArrowheads="1"/>
          </p:cNvSpPr>
          <p:nvPr/>
        </p:nvSpPr>
        <p:spPr bwMode="auto">
          <a:xfrm>
            <a:off x="876301" y="2880789"/>
            <a:ext cx="49446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rPr>
              <a:t>0</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不</a:t>
            </a:r>
            <a:r>
              <a:rPr lang="zh-CN" altLang="en-US" sz="2000" dirty="0" smtClean="0">
                <a:latin typeface="+mn-ea"/>
                <a:ea typeface="+mn-ea"/>
                <a:cs typeface="Times New Roman" panose="02020603050405020304" pitchFamily="18" charset="0"/>
              </a:rPr>
              <a:t>含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rPr>
              <a:t>项</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graphicFrame>
        <p:nvGraphicFramePr>
          <p:cNvPr id="9" name="Object 16"/>
          <p:cNvGraphicFramePr>
            <a:graphicFrameLocks noChangeAspect="1"/>
          </p:cNvGraphicFramePr>
          <p:nvPr>
            <p:extLst>
              <p:ext uri="{D42A27DB-BD31-4B8C-83A1-F6EECF244321}">
                <p14:modId xmlns:p14="http://schemas.microsoft.com/office/powerpoint/2010/main" val="2609029543"/>
              </p:ext>
            </p:extLst>
          </p:nvPr>
        </p:nvGraphicFramePr>
        <p:xfrm>
          <a:off x="2995025" y="3312589"/>
          <a:ext cx="3806825" cy="755650"/>
        </p:xfrm>
        <a:graphic>
          <a:graphicData uri="http://schemas.openxmlformats.org/presentationml/2006/ole">
            <mc:AlternateContent xmlns:mc="http://schemas.openxmlformats.org/markup-compatibility/2006">
              <mc:Choice xmlns:v="urn:schemas-microsoft-com:vml" Requires="v">
                <p:oleObj spid="_x0000_s32826" name="公式" r:id="rId8" imgW="1790640" imgH="355320" progId="Equations">
                  <p:embed/>
                </p:oleObj>
              </mc:Choice>
              <mc:Fallback>
                <p:oleObj name="公式" r:id="rId8" imgW="1790640" imgH="355320" progId="Equations">
                  <p:embed/>
                  <p:pic>
                    <p:nvPicPr>
                      <p:cNvPr id="31748" name="Object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95025" y="3312589"/>
                        <a:ext cx="3806825"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17"/>
          <p:cNvGraphicFramePr>
            <a:graphicFrameLocks noChangeAspect="1"/>
          </p:cNvGraphicFramePr>
          <p:nvPr>
            <p:extLst>
              <p:ext uri="{D42A27DB-BD31-4B8C-83A1-F6EECF244321}">
                <p14:modId xmlns:p14="http://schemas.microsoft.com/office/powerpoint/2010/main" val="2391110772"/>
              </p:ext>
            </p:extLst>
          </p:nvPr>
        </p:nvGraphicFramePr>
        <p:xfrm>
          <a:off x="7530513" y="3346985"/>
          <a:ext cx="1538287" cy="485775"/>
        </p:xfrm>
        <a:graphic>
          <a:graphicData uri="http://schemas.openxmlformats.org/presentationml/2006/ole">
            <mc:AlternateContent xmlns:mc="http://schemas.openxmlformats.org/markup-compatibility/2006">
              <mc:Choice xmlns:v="urn:schemas-microsoft-com:vml" Requires="v">
                <p:oleObj spid="_x0000_s32827" name="公式" r:id="rId10" imgW="723600" imgH="228600" progId="Equations">
                  <p:embed/>
                </p:oleObj>
              </mc:Choice>
              <mc:Fallback>
                <p:oleObj name="公式" r:id="rId10" imgW="723600" imgH="228600" progId="Equations">
                  <p:embed/>
                  <p:pic>
                    <p:nvPicPr>
                      <p:cNvPr id="31749" name="Object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30513" y="3346985"/>
                        <a:ext cx="1538287"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 Box 6"/>
          <p:cNvSpPr txBox="1">
            <a:spLocks noChangeArrowheads="1"/>
          </p:cNvSpPr>
          <p:nvPr/>
        </p:nvSpPr>
        <p:spPr bwMode="auto">
          <a:xfrm>
            <a:off x="7387638" y="3783018"/>
            <a:ext cx="1943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b="1" dirty="0">
                <a:solidFill>
                  <a:srgbClr val="0070C0"/>
                </a:solidFill>
                <a:latin typeface="+mj-ea"/>
                <a:ea typeface="+mj-ea"/>
              </a:rPr>
              <a:t>静态位置误差系数</a:t>
            </a:r>
            <a:endParaRPr lang="zh-CN" altLang="en-US" sz="1600" b="1" i="1" baseline="-25000" dirty="0">
              <a:solidFill>
                <a:srgbClr val="0070C0"/>
              </a:solidFill>
              <a:latin typeface="+mj-ea"/>
              <a:ea typeface="+mj-ea"/>
              <a:cs typeface="Times New Roman" panose="02020603050405020304" pitchFamily="18" charset="0"/>
            </a:endParaRPr>
          </a:p>
        </p:txBody>
      </p:sp>
      <p:sp>
        <p:nvSpPr>
          <p:cNvPr id="12" name="Text Box 6"/>
          <p:cNvSpPr txBox="1">
            <a:spLocks noChangeArrowheads="1"/>
          </p:cNvSpPr>
          <p:nvPr/>
        </p:nvSpPr>
        <p:spPr bwMode="auto">
          <a:xfrm>
            <a:off x="876301" y="4193651"/>
            <a:ext cx="46085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cs typeface="Times New Roman" panose="02020603050405020304" pitchFamily="18" charset="0"/>
              </a:rPr>
              <a:t>I</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含一</a:t>
            </a:r>
            <a:r>
              <a:rPr lang="zh-CN" altLang="en-US" sz="2000" dirty="0" smtClean="0">
                <a:latin typeface="+mn-ea"/>
                <a:ea typeface="+mn-ea"/>
                <a:cs typeface="Times New Roman" panose="02020603050405020304" pitchFamily="18" charset="0"/>
              </a:rPr>
              <a:t>项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graphicFrame>
        <p:nvGraphicFramePr>
          <p:cNvPr id="13" name="Object 18"/>
          <p:cNvGraphicFramePr>
            <a:graphicFrameLocks noChangeAspect="1"/>
          </p:cNvGraphicFramePr>
          <p:nvPr>
            <p:extLst>
              <p:ext uri="{D42A27DB-BD31-4B8C-83A1-F6EECF244321}">
                <p14:modId xmlns:p14="http://schemas.microsoft.com/office/powerpoint/2010/main" val="2371458073"/>
              </p:ext>
            </p:extLst>
          </p:nvPr>
        </p:nvGraphicFramePr>
        <p:xfrm>
          <a:off x="4597233" y="4620841"/>
          <a:ext cx="3294063" cy="755650"/>
        </p:xfrm>
        <a:graphic>
          <a:graphicData uri="http://schemas.openxmlformats.org/presentationml/2006/ole">
            <mc:AlternateContent xmlns:mc="http://schemas.openxmlformats.org/markup-compatibility/2006">
              <mc:Choice xmlns:v="urn:schemas-microsoft-com:vml" Requires="v">
                <p:oleObj spid="_x0000_s32828" name="公式" r:id="rId12" imgW="1549080" imgH="355320" progId="Equations">
                  <p:embed/>
                </p:oleObj>
              </mc:Choice>
              <mc:Fallback>
                <p:oleObj name="公式" r:id="rId12" imgW="1549080" imgH="355320" progId="Equations">
                  <p:embed/>
                  <p:pic>
                    <p:nvPicPr>
                      <p:cNvPr id="31750" name="Object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97233" y="4620841"/>
                        <a:ext cx="3294063"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6"/>
          <p:cNvSpPr txBox="1">
            <a:spLocks noChangeArrowheads="1"/>
          </p:cNvSpPr>
          <p:nvPr/>
        </p:nvSpPr>
        <p:spPr bwMode="auto">
          <a:xfrm>
            <a:off x="876301" y="5431371"/>
            <a:ext cx="46085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cs typeface="Times New Roman" panose="02020603050405020304" pitchFamily="18" charset="0"/>
              </a:rPr>
              <a:t>II</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含二</a:t>
            </a:r>
            <a:r>
              <a:rPr lang="zh-CN" altLang="en-US" sz="2000" dirty="0" smtClean="0">
                <a:latin typeface="+mn-ea"/>
                <a:ea typeface="+mn-ea"/>
                <a:cs typeface="Times New Roman" panose="02020603050405020304" pitchFamily="18" charset="0"/>
              </a:rPr>
              <a:t>项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graphicFrame>
        <p:nvGraphicFramePr>
          <p:cNvPr id="15" name="Object 7"/>
          <p:cNvGraphicFramePr>
            <a:graphicFrameLocks noChangeAspect="1"/>
          </p:cNvGraphicFramePr>
          <p:nvPr>
            <p:extLst>
              <p:ext uri="{D42A27DB-BD31-4B8C-83A1-F6EECF244321}">
                <p14:modId xmlns:p14="http://schemas.microsoft.com/office/powerpoint/2010/main" val="44264725"/>
              </p:ext>
            </p:extLst>
          </p:nvPr>
        </p:nvGraphicFramePr>
        <p:xfrm>
          <a:off x="4597233" y="5816639"/>
          <a:ext cx="3294063" cy="755650"/>
        </p:xfrm>
        <a:graphic>
          <a:graphicData uri="http://schemas.openxmlformats.org/presentationml/2006/ole">
            <mc:AlternateContent xmlns:mc="http://schemas.openxmlformats.org/markup-compatibility/2006">
              <mc:Choice xmlns:v="urn:schemas-microsoft-com:vml" Requires="v">
                <p:oleObj spid="_x0000_s32829" name="公式" r:id="rId14" imgW="1549080" imgH="355320" progId="Equations">
                  <p:embed/>
                </p:oleObj>
              </mc:Choice>
              <mc:Fallback>
                <p:oleObj name="公式" r:id="rId14" imgW="1549080" imgH="355320" progId="Equations">
                  <p:embed/>
                  <p:pic>
                    <p:nvPicPr>
                      <p:cNvPr id="31751" name="Object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97233" y="5816639"/>
                        <a:ext cx="3294063" cy="755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6" name="组合 15"/>
          <p:cNvGrpSpPr/>
          <p:nvPr/>
        </p:nvGrpSpPr>
        <p:grpSpPr>
          <a:xfrm>
            <a:off x="8925274" y="4693351"/>
            <a:ext cx="1710721" cy="1796349"/>
            <a:chOff x="3847370" y="1582274"/>
            <a:chExt cx="4007326" cy="4207907"/>
          </a:xfrm>
        </p:grpSpPr>
        <p:sp>
          <p:nvSpPr>
            <p:cNvPr id="17" name="íṡ1iḓê">
              <a:extLst>
                <a:ext uri="{FF2B5EF4-FFF2-40B4-BE49-F238E27FC236}">
                  <a16:creationId xmlns:a16="http://schemas.microsoft.com/office/drawing/2014/main" id="{A8F90422-4001-4561-AFD2-77DDEA7D8781}"/>
                </a:ext>
              </a:extLst>
            </p:cNvPr>
            <p:cNvSpPr/>
            <p:nvPr/>
          </p:nvSpPr>
          <p:spPr bwMode="auto">
            <a:xfrm>
              <a:off x="5912914" y="3302138"/>
              <a:ext cx="1941782" cy="1382720"/>
            </a:xfrm>
            <a:custGeom>
              <a:avLst/>
              <a:gdLst>
                <a:gd name="T0" fmla="*/ 326 w 382"/>
                <a:gd name="T1" fmla="*/ 263 h 272"/>
                <a:gd name="T2" fmla="*/ 0 w 382"/>
                <a:gd name="T3" fmla="*/ 56 h 272"/>
                <a:gd name="T4" fmla="*/ 36 w 382"/>
                <a:gd name="T5" fmla="*/ 0 h 272"/>
                <a:gd name="T6" fmla="*/ 362 w 382"/>
                <a:gd name="T7" fmla="*/ 207 h 272"/>
                <a:gd name="T8" fmla="*/ 372 w 382"/>
                <a:gd name="T9" fmla="*/ 252 h 272"/>
                <a:gd name="T10" fmla="*/ 326 w 382"/>
                <a:gd name="T11" fmla="*/ 263 h 272"/>
              </a:gdLst>
              <a:ahLst/>
              <a:cxnLst>
                <a:cxn ang="0">
                  <a:pos x="T0" y="T1"/>
                </a:cxn>
                <a:cxn ang="0">
                  <a:pos x="T2" y="T3"/>
                </a:cxn>
                <a:cxn ang="0">
                  <a:pos x="T4" y="T5"/>
                </a:cxn>
                <a:cxn ang="0">
                  <a:pos x="T6" y="T7"/>
                </a:cxn>
                <a:cxn ang="0">
                  <a:pos x="T8" y="T9"/>
                </a:cxn>
                <a:cxn ang="0">
                  <a:pos x="T10" y="T11"/>
                </a:cxn>
              </a:cxnLst>
              <a:rect l="0" t="0" r="r" b="b"/>
              <a:pathLst>
                <a:path w="382" h="272">
                  <a:moveTo>
                    <a:pt x="326" y="263"/>
                  </a:moveTo>
                  <a:cubicBezTo>
                    <a:pt x="0" y="56"/>
                    <a:pt x="0" y="56"/>
                    <a:pt x="0" y="56"/>
                  </a:cubicBezTo>
                  <a:cubicBezTo>
                    <a:pt x="36" y="0"/>
                    <a:pt x="36" y="0"/>
                    <a:pt x="36" y="0"/>
                  </a:cubicBezTo>
                  <a:cubicBezTo>
                    <a:pt x="362" y="207"/>
                    <a:pt x="362" y="207"/>
                    <a:pt x="362" y="207"/>
                  </a:cubicBezTo>
                  <a:cubicBezTo>
                    <a:pt x="377" y="216"/>
                    <a:pt x="382" y="237"/>
                    <a:pt x="372" y="252"/>
                  </a:cubicBezTo>
                  <a:cubicBezTo>
                    <a:pt x="362" y="268"/>
                    <a:pt x="342" y="272"/>
                    <a:pt x="326" y="263"/>
                  </a:cubicBezTo>
                  <a:close/>
                </a:path>
              </a:pathLst>
            </a:custGeom>
            <a:solidFill>
              <a:srgbClr val="F29E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iŝ1iḓè">
              <a:extLst>
                <a:ext uri="{FF2B5EF4-FFF2-40B4-BE49-F238E27FC236}">
                  <a16:creationId xmlns:a16="http://schemas.microsoft.com/office/drawing/2014/main" id="{B6DB4956-35CD-4BC7-9895-FD3C4444A387}"/>
                </a:ext>
              </a:extLst>
            </p:cNvPr>
            <p:cNvSpPr/>
            <p:nvPr/>
          </p:nvSpPr>
          <p:spPr bwMode="auto">
            <a:xfrm>
              <a:off x="5904379" y="3282934"/>
              <a:ext cx="477977" cy="492915"/>
            </a:xfrm>
            <a:custGeom>
              <a:avLst/>
              <a:gdLst>
                <a:gd name="T0" fmla="*/ 52 w 94"/>
                <a:gd name="T1" fmla="*/ 97 h 97"/>
                <a:gd name="T2" fmla="*/ 0 w 94"/>
                <a:gd name="T3" fmla="*/ 64 h 97"/>
                <a:gd name="T4" fmla="*/ 41 w 94"/>
                <a:gd name="T5" fmla="*/ 0 h 97"/>
                <a:gd name="T6" fmla="*/ 92 w 94"/>
                <a:gd name="T7" fmla="*/ 33 h 97"/>
                <a:gd name="T8" fmla="*/ 94 w 94"/>
                <a:gd name="T9" fmla="*/ 40 h 97"/>
                <a:gd name="T10" fmla="*/ 59 w 94"/>
                <a:gd name="T11" fmla="*/ 96 h 97"/>
                <a:gd name="T12" fmla="*/ 52 w 94"/>
                <a:gd name="T13" fmla="*/ 97 h 97"/>
              </a:gdLst>
              <a:ahLst/>
              <a:cxnLst>
                <a:cxn ang="0">
                  <a:pos x="T0" y="T1"/>
                </a:cxn>
                <a:cxn ang="0">
                  <a:pos x="T2" y="T3"/>
                </a:cxn>
                <a:cxn ang="0">
                  <a:pos x="T4" y="T5"/>
                </a:cxn>
                <a:cxn ang="0">
                  <a:pos x="T6" y="T7"/>
                </a:cxn>
                <a:cxn ang="0">
                  <a:pos x="T8" y="T9"/>
                </a:cxn>
                <a:cxn ang="0">
                  <a:pos x="T10" y="T11"/>
                </a:cxn>
                <a:cxn ang="0">
                  <a:pos x="T12" y="T13"/>
                </a:cxn>
              </a:cxnLst>
              <a:rect l="0" t="0" r="r" b="b"/>
              <a:pathLst>
                <a:path w="94" h="97">
                  <a:moveTo>
                    <a:pt x="52" y="97"/>
                  </a:moveTo>
                  <a:cubicBezTo>
                    <a:pt x="0" y="64"/>
                    <a:pt x="0" y="64"/>
                    <a:pt x="0" y="64"/>
                  </a:cubicBezTo>
                  <a:cubicBezTo>
                    <a:pt x="41" y="0"/>
                    <a:pt x="41" y="0"/>
                    <a:pt x="41" y="0"/>
                  </a:cubicBezTo>
                  <a:cubicBezTo>
                    <a:pt x="92" y="33"/>
                    <a:pt x="92" y="33"/>
                    <a:pt x="92" y="33"/>
                  </a:cubicBezTo>
                  <a:cubicBezTo>
                    <a:pt x="93" y="36"/>
                    <a:pt x="93" y="37"/>
                    <a:pt x="94" y="40"/>
                  </a:cubicBezTo>
                  <a:cubicBezTo>
                    <a:pt x="59" y="96"/>
                    <a:pt x="59" y="96"/>
                    <a:pt x="59" y="96"/>
                  </a:cubicBezTo>
                  <a:cubicBezTo>
                    <a:pt x="56" y="96"/>
                    <a:pt x="54" y="96"/>
                    <a:pt x="52" y="97"/>
                  </a:cubicBezTo>
                  <a:close/>
                </a:path>
              </a:pathLst>
            </a:custGeom>
            <a:solidFill>
              <a:srgbClr val="AC42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iŝḻîďè">
              <a:extLst>
                <a:ext uri="{FF2B5EF4-FFF2-40B4-BE49-F238E27FC236}">
                  <a16:creationId xmlns:a16="http://schemas.microsoft.com/office/drawing/2014/main" id="{C4AE8F68-FA30-4550-A278-6C264C95A561}"/>
                </a:ext>
              </a:extLst>
            </p:cNvPr>
            <p:cNvSpPr/>
            <p:nvPr/>
          </p:nvSpPr>
          <p:spPr bwMode="auto">
            <a:xfrm>
              <a:off x="3866575" y="1582274"/>
              <a:ext cx="2490176" cy="2488042"/>
            </a:xfrm>
            <a:custGeom>
              <a:avLst/>
              <a:gdLst>
                <a:gd name="T0" fmla="*/ 294 w 490"/>
                <a:gd name="T1" fmla="*/ 27 h 490"/>
                <a:gd name="T2" fmla="*/ 28 w 490"/>
                <a:gd name="T3" fmla="*/ 195 h 490"/>
                <a:gd name="T4" fmla="*/ 196 w 490"/>
                <a:gd name="T5" fmla="*/ 462 h 490"/>
                <a:gd name="T6" fmla="*/ 463 w 490"/>
                <a:gd name="T7" fmla="*/ 294 h 490"/>
                <a:gd name="T8" fmla="*/ 294 w 490"/>
                <a:gd name="T9" fmla="*/ 27 h 490"/>
                <a:gd name="T10" fmla="*/ 205 w 490"/>
                <a:gd name="T11" fmla="*/ 422 h 490"/>
                <a:gd name="T12" fmla="*/ 67 w 490"/>
                <a:gd name="T13" fmla="*/ 204 h 490"/>
                <a:gd name="T14" fmla="*/ 285 w 490"/>
                <a:gd name="T15" fmla="*/ 67 h 490"/>
                <a:gd name="T16" fmla="*/ 423 w 490"/>
                <a:gd name="T17" fmla="*/ 285 h 490"/>
                <a:gd name="T18" fmla="*/ 205 w 490"/>
                <a:gd name="T19" fmla="*/ 42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490">
                  <a:moveTo>
                    <a:pt x="294" y="27"/>
                  </a:moveTo>
                  <a:cubicBezTo>
                    <a:pt x="174" y="0"/>
                    <a:pt x="55" y="75"/>
                    <a:pt x="28" y="195"/>
                  </a:cubicBezTo>
                  <a:cubicBezTo>
                    <a:pt x="0" y="316"/>
                    <a:pt x="76" y="435"/>
                    <a:pt x="196" y="462"/>
                  </a:cubicBezTo>
                  <a:cubicBezTo>
                    <a:pt x="316" y="490"/>
                    <a:pt x="436" y="414"/>
                    <a:pt x="463" y="294"/>
                  </a:cubicBezTo>
                  <a:cubicBezTo>
                    <a:pt x="490" y="174"/>
                    <a:pt x="415" y="54"/>
                    <a:pt x="294" y="27"/>
                  </a:cubicBezTo>
                  <a:moveTo>
                    <a:pt x="205" y="422"/>
                  </a:moveTo>
                  <a:cubicBezTo>
                    <a:pt x="107" y="400"/>
                    <a:pt x="45" y="303"/>
                    <a:pt x="67" y="204"/>
                  </a:cubicBezTo>
                  <a:cubicBezTo>
                    <a:pt x="90" y="106"/>
                    <a:pt x="187" y="45"/>
                    <a:pt x="285" y="67"/>
                  </a:cubicBezTo>
                  <a:cubicBezTo>
                    <a:pt x="384" y="89"/>
                    <a:pt x="445" y="187"/>
                    <a:pt x="423" y="285"/>
                  </a:cubicBezTo>
                  <a:cubicBezTo>
                    <a:pt x="401" y="383"/>
                    <a:pt x="303" y="445"/>
                    <a:pt x="205" y="422"/>
                  </a:cubicBezTo>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íṧļiḍè">
              <a:extLst>
                <a:ext uri="{FF2B5EF4-FFF2-40B4-BE49-F238E27FC236}">
                  <a16:creationId xmlns:a16="http://schemas.microsoft.com/office/drawing/2014/main" id="{DE0F1753-0577-43CC-A3F2-B4F20278A7FB}"/>
                </a:ext>
              </a:extLst>
            </p:cNvPr>
            <p:cNvSpPr/>
            <p:nvPr/>
          </p:nvSpPr>
          <p:spPr bwMode="auto">
            <a:xfrm>
              <a:off x="4094894" y="1895947"/>
              <a:ext cx="2031403" cy="1854296"/>
            </a:xfrm>
            <a:custGeom>
              <a:avLst/>
              <a:gdLst>
                <a:gd name="T0" fmla="*/ 344 w 400"/>
                <a:gd name="T1" fmla="*/ 220 h 365"/>
                <a:gd name="T2" fmla="*/ 345 w 400"/>
                <a:gd name="T3" fmla="*/ 220 h 365"/>
                <a:gd name="T4" fmla="*/ 345 w 400"/>
                <a:gd name="T5" fmla="*/ 220 h 365"/>
                <a:gd name="T6" fmla="*/ 346 w 400"/>
                <a:gd name="T7" fmla="*/ 220 h 365"/>
                <a:gd name="T8" fmla="*/ 346 w 400"/>
                <a:gd name="T9" fmla="*/ 220 h 365"/>
                <a:gd name="T10" fmla="*/ 346 w 400"/>
                <a:gd name="T11" fmla="*/ 220 h 365"/>
                <a:gd name="T12" fmla="*/ 342 w 400"/>
                <a:gd name="T13" fmla="*/ 234 h 365"/>
                <a:gd name="T14" fmla="*/ 331 w 400"/>
                <a:gd name="T15" fmla="*/ 261 h 365"/>
                <a:gd name="T16" fmla="*/ 314 w 400"/>
                <a:gd name="T17" fmla="*/ 286 h 365"/>
                <a:gd name="T18" fmla="*/ 292 w 400"/>
                <a:gd name="T19" fmla="*/ 306 h 365"/>
                <a:gd name="T20" fmla="*/ 267 w 400"/>
                <a:gd name="T21" fmla="*/ 322 h 365"/>
                <a:gd name="T22" fmla="*/ 239 w 400"/>
                <a:gd name="T23" fmla="*/ 333 h 365"/>
                <a:gd name="T24" fmla="*/ 210 w 400"/>
                <a:gd name="T25" fmla="*/ 338 h 365"/>
                <a:gd name="T26" fmla="*/ 181 w 400"/>
                <a:gd name="T27" fmla="*/ 336 h 365"/>
                <a:gd name="T28" fmla="*/ 166 w 400"/>
                <a:gd name="T29" fmla="*/ 334 h 365"/>
                <a:gd name="T30" fmla="*/ 166 w 400"/>
                <a:gd name="T31" fmla="*/ 333 h 365"/>
                <a:gd name="T32" fmla="*/ 166 w 400"/>
                <a:gd name="T33" fmla="*/ 333 h 365"/>
                <a:gd name="T34" fmla="*/ 166 w 400"/>
                <a:gd name="T35" fmla="*/ 333 h 365"/>
                <a:gd name="T36" fmla="*/ 166 w 400"/>
                <a:gd name="T37" fmla="*/ 332 h 365"/>
                <a:gd name="T38" fmla="*/ 167 w 400"/>
                <a:gd name="T39" fmla="*/ 332 h 365"/>
                <a:gd name="T40" fmla="*/ 182 w 400"/>
                <a:gd name="T41" fmla="*/ 329 h 365"/>
                <a:gd name="T42" fmla="*/ 209 w 400"/>
                <a:gd name="T43" fmla="*/ 324 h 365"/>
                <a:gd name="T44" fmla="*/ 228 w 400"/>
                <a:gd name="T45" fmla="*/ 317 h 365"/>
                <a:gd name="T46" fmla="*/ 247 w 400"/>
                <a:gd name="T47" fmla="*/ 310 h 365"/>
                <a:gd name="T48" fmla="*/ 269 w 400"/>
                <a:gd name="T49" fmla="*/ 298 h 365"/>
                <a:gd name="T50" fmla="*/ 290 w 400"/>
                <a:gd name="T51" fmla="*/ 283 h 365"/>
                <a:gd name="T52" fmla="*/ 310 w 400"/>
                <a:gd name="T53" fmla="*/ 265 h 365"/>
                <a:gd name="T54" fmla="*/ 327 w 400"/>
                <a:gd name="T55" fmla="*/ 244 h 365"/>
                <a:gd name="T56" fmla="*/ 338 w 400"/>
                <a:gd name="T57" fmla="*/ 229 h 365"/>
                <a:gd name="T58" fmla="*/ 200 w 400"/>
                <a:gd name="T59" fmla="*/ 0 h 365"/>
                <a:gd name="T60" fmla="*/ 160 w 400"/>
                <a:gd name="T61" fmla="*/ 360 h 365"/>
                <a:gd name="T62" fmla="*/ 378 w 400"/>
                <a:gd name="T63" fmla="*/ 223 h 365"/>
                <a:gd name="T64" fmla="*/ 240 w 400"/>
                <a:gd name="T65" fmla="*/ 5 h 365"/>
                <a:gd name="T66" fmla="*/ 200 w 400"/>
                <a:gd name="T67"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365">
                  <a:moveTo>
                    <a:pt x="344" y="220"/>
                  </a:moveTo>
                  <a:cubicBezTo>
                    <a:pt x="344" y="220"/>
                    <a:pt x="344" y="220"/>
                    <a:pt x="344" y="220"/>
                  </a:cubicBezTo>
                  <a:cubicBezTo>
                    <a:pt x="345" y="220"/>
                    <a:pt x="345" y="220"/>
                    <a:pt x="345" y="220"/>
                  </a:cubicBezTo>
                  <a:cubicBezTo>
                    <a:pt x="345" y="220"/>
                    <a:pt x="345" y="220"/>
                    <a:pt x="345" y="220"/>
                  </a:cubicBezTo>
                  <a:cubicBezTo>
                    <a:pt x="345" y="220"/>
                    <a:pt x="345" y="220"/>
                    <a:pt x="345" y="220"/>
                  </a:cubicBezTo>
                  <a:cubicBezTo>
                    <a:pt x="345" y="220"/>
                    <a:pt x="345" y="220"/>
                    <a:pt x="345" y="220"/>
                  </a:cubicBezTo>
                  <a:cubicBezTo>
                    <a:pt x="345" y="220"/>
                    <a:pt x="345" y="220"/>
                    <a:pt x="345" y="220"/>
                  </a:cubicBezTo>
                  <a:cubicBezTo>
                    <a:pt x="346" y="220"/>
                    <a:pt x="346" y="220"/>
                    <a:pt x="346" y="220"/>
                  </a:cubicBezTo>
                  <a:cubicBezTo>
                    <a:pt x="346" y="220"/>
                    <a:pt x="346" y="220"/>
                    <a:pt x="346" y="220"/>
                  </a:cubicBezTo>
                  <a:cubicBezTo>
                    <a:pt x="346" y="220"/>
                    <a:pt x="346" y="220"/>
                    <a:pt x="346" y="220"/>
                  </a:cubicBezTo>
                  <a:cubicBezTo>
                    <a:pt x="346" y="220"/>
                    <a:pt x="346" y="220"/>
                    <a:pt x="346" y="220"/>
                  </a:cubicBezTo>
                  <a:cubicBezTo>
                    <a:pt x="346" y="220"/>
                    <a:pt x="346" y="220"/>
                    <a:pt x="346" y="220"/>
                  </a:cubicBezTo>
                  <a:cubicBezTo>
                    <a:pt x="346" y="220"/>
                    <a:pt x="346" y="220"/>
                    <a:pt x="346" y="220"/>
                  </a:cubicBezTo>
                  <a:cubicBezTo>
                    <a:pt x="344" y="230"/>
                    <a:pt x="342" y="234"/>
                    <a:pt x="342" y="234"/>
                  </a:cubicBezTo>
                  <a:cubicBezTo>
                    <a:pt x="341" y="239"/>
                    <a:pt x="339" y="244"/>
                    <a:pt x="337" y="248"/>
                  </a:cubicBezTo>
                  <a:cubicBezTo>
                    <a:pt x="335" y="253"/>
                    <a:pt x="333" y="257"/>
                    <a:pt x="331" y="261"/>
                  </a:cubicBezTo>
                  <a:cubicBezTo>
                    <a:pt x="328" y="266"/>
                    <a:pt x="325" y="270"/>
                    <a:pt x="323" y="274"/>
                  </a:cubicBezTo>
                  <a:cubicBezTo>
                    <a:pt x="320" y="278"/>
                    <a:pt x="317" y="282"/>
                    <a:pt x="314" y="286"/>
                  </a:cubicBezTo>
                  <a:cubicBezTo>
                    <a:pt x="310" y="289"/>
                    <a:pt x="307" y="293"/>
                    <a:pt x="304" y="297"/>
                  </a:cubicBezTo>
                  <a:cubicBezTo>
                    <a:pt x="300" y="300"/>
                    <a:pt x="296" y="303"/>
                    <a:pt x="292" y="306"/>
                  </a:cubicBezTo>
                  <a:cubicBezTo>
                    <a:pt x="288" y="309"/>
                    <a:pt x="284" y="312"/>
                    <a:pt x="280" y="315"/>
                  </a:cubicBezTo>
                  <a:cubicBezTo>
                    <a:pt x="276" y="317"/>
                    <a:pt x="272" y="320"/>
                    <a:pt x="267" y="322"/>
                  </a:cubicBezTo>
                  <a:cubicBezTo>
                    <a:pt x="263" y="324"/>
                    <a:pt x="258" y="326"/>
                    <a:pt x="254" y="328"/>
                  </a:cubicBezTo>
                  <a:cubicBezTo>
                    <a:pt x="249" y="330"/>
                    <a:pt x="244" y="331"/>
                    <a:pt x="239" y="333"/>
                  </a:cubicBezTo>
                  <a:cubicBezTo>
                    <a:pt x="235" y="334"/>
                    <a:pt x="230" y="335"/>
                    <a:pt x="225" y="336"/>
                  </a:cubicBezTo>
                  <a:cubicBezTo>
                    <a:pt x="220" y="336"/>
                    <a:pt x="215" y="337"/>
                    <a:pt x="210" y="338"/>
                  </a:cubicBezTo>
                  <a:cubicBezTo>
                    <a:pt x="206" y="338"/>
                    <a:pt x="201" y="338"/>
                    <a:pt x="196" y="338"/>
                  </a:cubicBezTo>
                  <a:cubicBezTo>
                    <a:pt x="191" y="337"/>
                    <a:pt x="186" y="337"/>
                    <a:pt x="181" y="336"/>
                  </a:cubicBezTo>
                  <a:cubicBezTo>
                    <a:pt x="181" y="336"/>
                    <a:pt x="176" y="336"/>
                    <a:pt x="166" y="334"/>
                  </a:cubicBezTo>
                  <a:cubicBezTo>
                    <a:pt x="166" y="334"/>
                    <a:pt x="166" y="334"/>
                    <a:pt x="166" y="334"/>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2"/>
                    <a:pt x="166" y="332"/>
                    <a:pt x="166" y="332"/>
                  </a:cubicBezTo>
                  <a:cubicBezTo>
                    <a:pt x="166" y="332"/>
                    <a:pt x="166" y="332"/>
                    <a:pt x="166" y="332"/>
                  </a:cubicBezTo>
                  <a:cubicBezTo>
                    <a:pt x="167" y="332"/>
                    <a:pt x="167" y="332"/>
                    <a:pt x="167" y="332"/>
                  </a:cubicBezTo>
                  <a:cubicBezTo>
                    <a:pt x="172" y="331"/>
                    <a:pt x="175" y="330"/>
                    <a:pt x="178" y="330"/>
                  </a:cubicBezTo>
                  <a:cubicBezTo>
                    <a:pt x="180" y="330"/>
                    <a:pt x="182" y="329"/>
                    <a:pt x="182" y="329"/>
                  </a:cubicBezTo>
                  <a:cubicBezTo>
                    <a:pt x="187" y="328"/>
                    <a:pt x="192" y="328"/>
                    <a:pt x="197" y="327"/>
                  </a:cubicBezTo>
                  <a:cubicBezTo>
                    <a:pt x="201" y="326"/>
                    <a:pt x="205" y="325"/>
                    <a:pt x="209" y="324"/>
                  </a:cubicBezTo>
                  <a:cubicBezTo>
                    <a:pt x="214" y="322"/>
                    <a:pt x="218" y="321"/>
                    <a:pt x="222" y="320"/>
                  </a:cubicBezTo>
                  <a:cubicBezTo>
                    <a:pt x="224" y="319"/>
                    <a:pt x="226" y="318"/>
                    <a:pt x="228" y="317"/>
                  </a:cubicBezTo>
                  <a:cubicBezTo>
                    <a:pt x="230" y="317"/>
                    <a:pt x="233" y="316"/>
                    <a:pt x="235" y="315"/>
                  </a:cubicBezTo>
                  <a:cubicBezTo>
                    <a:pt x="239" y="314"/>
                    <a:pt x="243" y="312"/>
                    <a:pt x="247" y="310"/>
                  </a:cubicBezTo>
                  <a:cubicBezTo>
                    <a:pt x="250" y="308"/>
                    <a:pt x="254" y="306"/>
                    <a:pt x="258" y="304"/>
                  </a:cubicBezTo>
                  <a:cubicBezTo>
                    <a:pt x="262" y="302"/>
                    <a:pt x="266" y="300"/>
                    <a:pt x="269" y="298"/>
                  </a:cubicBezTo>
                  <a:cubicBezTo>
                    <a:pt x="273" y="295"/>
                    <a:pt x="276" y="293"/>
                    <a:pt x="280" y="291"/>
                  </a:cubicBezTo>
                  <a:cubicBezTo>
                    <a:pt x="283" y="288"/>
                    <a:pt x="287" y="285"/>
                    <a:pt x="290" y="283"/>
                  </a:cubicBezTo>
                  <a:cubicBezTo>
                    <a:pt x="293" y="280"/>
                    <a:pt x="297" y="277"/>
                    <a:pt x="300" y="274"/>
                  </a:cubicBezTo>
                  <a:cubicBezTo>
                    <a:pt x="303" y="271"/>
                    <a:pt x="306" y="268"/>
                    <a:pt x="310" y="265"/>
                  </a:cubicBezTo>
                  <a:cubicBezTo>
                    <a:pt x="312" y="261"/>
                    <a:pt x="316" y="258"/>
                    <a:pt x="319" y="255"/>
                  </a:cubicBezTo>
                  <a:cubicBezTo>
                    <a:pt x="321" y="251"/>
                    <a:pt x="324" y="247"/>
                    <a:pt x="327" y="244"/>
                  </a:cubicBezTo>
                  <a:cubicBezTo>
                    <a:pt x="330" y="240"/>
                    <a:pt x="333" y="236"/>
                    <a:pt x="336" y="232"/>
                  </a:cubicBezTo>
                  <a:cubicBezTo>
                    <a:pt x="336" y="232"/>
                    <a:pt x="336" y="231"/>
                    <a:pt x="338" y="229"/>
                  </a:cubicBezTo>
                  <a:cubicBezTo>
                    <a:pt x="339" y="227"/>
                    <a:pt x="341" y="224"/>
                    <a:pt x="344" y="220"/>
                  </a:cubicBezTo>
                  <a:moveTo>
                    <a:pt x="200" y="0"/>
                  </a:moveTo>
                  <a:cubicBezTo>
                    <a:pt x="117" y="0"/>
                    <a:pt x="42" y="58"/>
                    <a:pt x="22" y="142"/>
                  </a:cubicBezTo>
                  <a:cubicBezTo>
                    <a:pt x="0" y="241"/>
                    <a:pt x="62" y="338"/>
                    <a:pt x="160" y="360"/>
                  </a:cubicBezTo>
                  <a:cubicBezTo>
                    <a:pt x="174" y="364"/>
                    <a:pt x="187" y="365"/>
                    <a:pt x="200" y="365"/>
                  </a:cubicBezTo>
                  <a:cubicBezTo>
                    <a:pt x="284" y="365"/>
                    <a:pt x="359" y="308"/>
                    <a:pt x="378" y="223"/>
                  </a:cubicBezTo>
                  <a:cubicBezTo>
                    <a:pt x="400" y="125"/>
                    <a:pt x="339" y="27"/>
                    <a:pt x="240" y="5"/>
                  </a:cubicBezTo>
                  <a:cubicBezTo>
                    <a:pt x="240" y="5"/>
                    <a:pt x="240" y="5"/>
                    <a:pt x="240" y="5"/>
                  </a:cubicBezTo>
                  <a:cubicBezTo>
                    <a:pt x="240" y="5"/>
                    <a:pt x="240" y="5"/>
                    <a:pt x="240" y="5"/>
                  </a:cubicBezTo>
                  <a:cubicBezTo>
                    <a:pt x="227" y="2"/>
                    <a:pt x="213" y="0"/>
                    <a:pt x="200" y="0"/>
                  </a:cubicBezTo>
                </a:path>
              </a:pathLst>
            </a:custGeom>
            <a:solidFill>
              <a:srgbClr val="B8D4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ïṥ1ïďe">
              <a:extLst>
                <a:ext uri="{FF2B5EF4-FFF2-40B4-BE49-F238E27FC236}">
                  <a16:creationId xmlns:a16="http://schemas.microsoft.com/office/drawing/2014/main" id="{67334F2A-ACCD-4EC5-93C2-BC3DF5F7ECB9}"/>
                </a:ext>
              </a:extLst>
            </p:cNvPr>
            <p:cNvSpPr/>
            <p:nvPr/>
          </p:nvSpPr>
          <p:spPr bwMode="auto">
            <a:xfrm>
              <a:off x="4069288" y="1895947"/>
              <a:ext cx="2078347" cy="1894838"/>
            </a:xfrm>
            <a:custGeom>
              <a:avLst/>
              <a:gdLst>
                <a:gd name="T0" fmla="*/ 204 w 409"/>
                <a:gd name="T1" fmla="*/ 0 h 373"/>
                <a:gd name="T2" fmla="*/ 22 w 409"/>
                <a:gd name="T3" fmla="*/ 146 h 373"/>
                <a:gd name="T4" fmla="*/ 163 w 409"/>
                <a:gd name="T5" fmla="*/ 369 h 373"/>
                <a:gd name="T6" fmla="*/ 204 w 409"/>
                <a:gd name="T7" fmla="*/ 373 h 373"/>
                <a:gd name="T8" fmla="*/ 386 w 409"/>
                <a:gd name="T9" fmla="*/ 228 h 373"/>
                <a:gd name="T10" fmla="*/ 245 w 409"/>
                <a:gd name="T11" fmla="*/ 5 h 373"/>
                <a:gd name="T12" fmla="*/ 245 w 409"/>
                <a:gd name="T13" fmla="*/ 5 h 373"/>
                <a:gd name="T14" fmla="*/ 245 w 409"/>
                <a:gd name="T15" fmla="*/ 5 h 373"/>
                <a:gd name="T16" fmla="*/ 383 w 409"/>
                <a:gd name="T17" fmla="*/ 223 h 373"/>
                <a:gd name="T18" fmla="*/ 205 w 409"/>
                <a:gd name="T19" fmla="*/ 365 h 373"/>
                <a:gd name="T20" fmla="*/ 165 w 409"/>
                <a:gd name="T21" fmla="*/ 360 h 373"/>
                <a:gd name="T22" fmla="*/ 27 w 409"/>
                <a:gd name="T23" fmla="*/ 142 h 373"/>
                <a:gd name="T24" fmla="*/ 205 w 409"/>
                <a:gd name="T25" fmla="*/ 0 h 373"/>
                <a:gd name="T26" fmla="*/ 245 w 409"/>
                <a:gd name="T27" fmla="*/ 5 h 373"/>
                <a:gd name="T28" fmla="*/ 204 w 409"/>
                <a:gd name="T2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9" h="373">
                  <a:moveTo>
                    <a:pt x="204" y="0"/>
                  </a:moveTo>
                  <a:cubicBezTo>
                    <a:pt x="119" y="0"/>
                    <a:pt x="42" y="59"/>
                    <a:pt x="22" y="146"/>
                  </a:cubicBezTo>
                  <a:cubicBezTo>
                    <a:pt x="0" y="246"/>
                    <a:pt x="63" y="346"/>
                    <a:pt x="163" y="369"/>
                  </a:cubicBezTo>
                  <a:cubicBezTo>
                    <a:pt x="177" y="372"/>
                    <a:pt x="191" y="373"/>
                    <a:pt x="204" y="373"/>
                  </a:cubicBezTo>
                  <a:cubicBezTo>
                    <a:pt x="290" y="373"/>
                    <a:pt x="367" y="315"/>
                    <a:pt x="386" y="228"/>
                  </a:cubicBezTo>
                  <a:cubicBezTo>
                    <a:pt x="409" y="127"/>
                    <a:pt x="346" y="28"/>
                    <a:pt x="245" y="5"/>
                  </a:cubicBezTo>
                  <a:cubicBezTo>
                    <a:pt x="245" y="5"/>
                    <a:pt x="245" y="5"/>
                    <a:pt x="245" y="5"/>
                  </a:cubicBezTo>
                  <a:cubicBezTo>
                    <a:pt x="245" y="5"/>
                    <a:pt x="245" y="5"/>
                    <a:pt x="245" y="5"/>
                  </a:cubicBezTo>
                  <a:cubicBezTo>
                    <a:pt x="344" y="27"/>
                    <a:pt x="405" y="125"/>
                    <a:pt x="383" y="223"/>
                  </a:cubicBezTo>
                  <a:cubicBezTo>
                    <a:pt x="364" y="308"/>
                    <a:pt x="289" y="365"/>
                    <a:pt x="205" y="365"/>
                  </a:cubicBezTo>
                  <a:cubicBezTo>
                    <a:pt x="192" y="365"/>
                    <a:pt x="179" y="364"/>
                    <a:pt x="165" y="360"/>
                  </a:cubicBezTo>
                  <a:cubicBezTo>
                    <a:pt x="67" y="338"/>
                    <a:pt x="5" y="241"/>
                    <a:pt x="27" y="142"/>
                  </a:cubicBezTo>
                  <a:cubicBezTo>
                    <a:pt x="47" y="58"/>
                    <a:pt x="122" y="0"/>
                    <a:pt x="205" y="0"/>
                  </a:cubicBezTo>
                  <a:cubicBezTo>
                    <a:pt x="218" y="0"/>
                    <a:pt x="232" y="2"/>
                    <a:pt x="245" y="5"/>
                  </a:cubicBezTo>
                  <a:cubicBezTo>
                    <a:pt x="231" y="2"/>
                    <a:pt x="218" y="0"/>
                    <a:pt x="204" y="0"/>
                  </a:cubicBezTo>
                </a:path>
              </a:pathLst>
            </a:custGeom>
            <a:solidFill>
              <a:srgbClr val="1F5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iSľïḍê">
              <a:extLst>
                <a:ext uri="{FF2B5EF4-FFF2-40B4-BE49-F238E27FC236}">
                  <a16:creationId xmlns:a16="http://schemas.microsoft.com/office/drawing/2014/main" id="{AC93838F-D227-423A-9B62-919D15CD621F}"/>
                </a:ext>
              </a:extLst>
            </p:cNvPr>
            <p:cNvSpPr/>
            <p:nvPr/>
          </p:nvSpPr>
          <p:spPr bwMode="auto">
            <a:xfrm>
              <a:off x="3847370" y="1682565"/>
              <a:ext cx="2488042" cy="2483774"/>
            </a:xfrm>
            <a:custGeom>
              <a:avLst/>
              <a:gdLst>
                <a:gd name="T0" fmla="*/ 294 w 490"/>
                <a:gd name="T1" fmla="*/ 27 h 489"/>
                <a:gd name="T2" fmla="*/ 27 w 490"/>
                <a:gd name="T3" fmla="*/ 195 h 489"/>
                <a:gd name="T4" fmla="*/ 196 w 490"/>
                <a:gd name="T5" fmla="*/ 462 h 489"/>
                <a:gd name="T6" fmla="*/ 462 w 490"/>
                <a:gd name="T7" fmla="*/ 294 h 489"/>
                <a:gd name="T8" fmla="*/ 294 w 490"/>
                <a:gd name="T9" fmla="*/ 27 h 489"/>
                <a:gd name="T10" fmla="*/ 205 w 490"/>
                <a:gd name="T11" fmla="*/ 422 h 489"/>
                <a:gd name="T12" fmla="*/ 67 w 490"/>
                <a:gd name="T13" fmla="*/ 204 h 489"/>
                <a:gd name="T14" fmla="*/ 285 w 490"/>
                <a:gd name="T15" fmla="*/ 67 h 489"/>
                <a:gd name="T16" fmla="*/ 423 w 490"/>
                <a:gd name="T17" fmla="*/ 285 h 489"/>
                <a:gd name="T18" fmla="*/ 205 w 490"/>
                <a:gd name="T19"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489">
                  <a:moveTo>
                    <a:pt x="294" y="27"/>
                  </a:moveTo>
                  <a:cubicBezTo>
                    <a:pt x="174" y="0"/>
                    <a:pt x="54" y="75"/>
                    <a:pt x="27" y="195"/>
                  </a:cubicBezTo>
                  <a:cubicBezTo>
                    <a:pt x="0" y="316"/>
                    <a:pt x="75" y="435"/>
                    <a:pt x="196" y="462"/>
                  </a:cubicBezTo>
                  <a:cubicBezTo>
                    <a:pt x="316" y="489"/>
                    <a:pt x="435" y="414"/>
                    <a:pt x="462" y="294"/>
                  </a:cubicBezTo>
                  <a:cubicBezTo>
                    <a:pt x="490" y="174"/>
                    <a:pt x="414" y="54"/>
                    <a:pt x="294" y="27"/>
                  </a:cubicBezTo>
                  <a:close/>
                  <a:moveTo>
                    <a:pt x="205" y="422"/>
                  </a:moveTo>
                  <a:cubicBezTo>
                    <a:pt x="106" y="400"/>
                    <a:pt x="45" y="303"/>
                    <a:pt x="67" y="204"/>
                  </a:cubicBezTo>
                  <a:cubicBezTo>
                    <a:pt x="89" y="106"/>
                    <a:pt x="187" y="45"/>
                    <a:pt x="285" y="67"/>
                  </a:cubicBezTo>
                  <a:cubicBezTo>
                    <a:pt x="383" y="89"/>
                    <a:pt x="445" y="187"/>
                    <a:pt x="423" y="285"/>
                  </a:cubicBezTo>
                  <a:cubicBezTo>
                    <a:pt x="400" y="383"/>
                    <a:pt x="303" y="445"/>
                    <a:pt x="205" y="422"/>
                  </a:cubicBezTo>
                  <a:close/>
                </a:path>
              </a:pathLst>
            </a:custGeom>
            <a:solidFill>
              <a:srgbClr val="115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ïṣḻîḋé">
              <a:extLst>
                <a:ext uri="{FF2B5EF4-FFF2-40B4-BE49-F238E27FC236}">
                  <a16:creationId xmlns:a16="http://schemas.microsoft.com/office/drawing/2014/main" id="{8068B37A-F3B5-42B5-9369-B6C62E37E3F1}"/>
                </a:ext>
              </a:extLst>
            </p:cNvPr>
            <p:cNvSpPr/>
            <p:nvPr/>
          </p:nvSpPr>
          <p:spPr bwMode="auto">
            <a:xfrm>
              <a:off x="3847370" y="1789256"/>
              <a:ext cx="2488042" cy="2270391"/>
            </a:xfrm>
            <a:custGeom>
              <a:avLst/>
              <a:gdLst>
                <a:gd name="T0" fmla="*/ 245 w 490"/>
                <a:gd name="T1" fmla="*/ 0 h 447"/>
                <a:gd name="T2" fmla="*/ 245 w 490"/>
                <a:gd name="T3" fmla="*/ 5 h 447"/>
                <a:gd name="T4" fmla="*/ 293 w 490"/>
                <a:gd name="T5" fmla="*/ 11 h 447"/>
                <a:gd name="T6" fmla="*/ 429 w 490"/>
                <a:gd name="T7" fmla="*/ 107 h 447"/>
                <a:gd name="T8" fmla="*/ 457 w 490"/>
                <a:gd name="T9" fmla="*/ 272 h 447"/>
                <a:gd name="T10" fmla="*/ 380 w 490"/>
                <a:gd name="T11" fmla="*/ 395 h 447"/>
                <a:gd name="T12" fmla="*/ 245 w 490"/>
                <a:gd name="T13" fmla="*/ 442 h 447"/>
                <a:gd name="T14" fmla="*/ 197 w 490"/>
                <a:gd name="T15" fmla="*/ 436 h 447"/>
                <a:gd name="T16" fmla="*/ 60 w 490"/>
                <a:gd name="T17" fmla="*/ 340 h 447"/>
                <a:gd name="T18" fmla="*/ 32 w 490"/>
                <a:gd name="T19" fmla="*/ 175 h 447"/>
                <a:gd name="T20" fmla="*/ 109 w 490"/>
                <a:gd name="T21" fmla="*/ 52 h 447"/>
                <a:gd name="T22" fmla="*/ 245 w 490"/>
                <a:gd name="T23" fmla="*/ 5 h 447"/>
                <a:gd name="T24" fmla="*/ 245 w 490"/>
                <a:gd name="T25" fmla="*/ 0 h 447"/>
                <a:gd name="T26" fmla="*/ 245 w 490"/>
                <a:gd name="T27" fmla="*/ 0 h 447"/>
                <a:gd name="T28" fmla="*/ 27 w 490"/>
                <a:gd name="T29" fmla="*/ 174 h 447"/>
                <a:gd name="T30" fmla="*/ 196 w 490"/>
                <a:gd name="T31" fmla="*/ 441 h 447"/>
                <a:gd name="T32" fmla="*/ 245 w 490"/>
                <a:gd name="T33" fmla="*/ 447 h 447"/>
                <a:gd name="T34" fmla="*/ 462 w 490"/>
                <a:gd name="T35" fmla="*/ 273 h 447"/>
                <a:gd name="T36" fmla="*/ 294 w 490"/>
                <a:gd name="T37" fmla="*/ 6 h 447"/>
                <a:gd name="T38" fmla="*/ 245 w 490"/>
                <a:gd name="T3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447">
                  <a:moveTo>
                    <a:pt x="245" y="0"/>
                  </a:moveTo>
                  <a:cubicBezTo>
                    <a:pt x="245" y="5"/>
                    <a:pt x="245" y="5"/>
                    <a:pt x="245" y="5"/>
                  </a:cubicBezTo>
                  <a:cubicBezTo>
                    <a:pt x="261" y="5"/>
                    <a:pt x="277" y="7"/>
                    <a:pt x="293" y="11"/>
                  </a:cubicBezTo>
                  <a:cubicBezTo>
                    <a:pt x="350" y="24"/>
                    <a:pt x="398" y="58"/>
                    <a:pt x="429" y="107"/>
                  </a:cubicBezTo>
                  <a:cubicBezTo>
                    <a:pt x="460" y="156"/>
                    <a:pt x="470" y="215"/>
                    <a:pt x="457" y="272"/>
                  </a:cubicBezTo>
                  <a:cubicBezTo>
                    <a:pt x="446" y="320"/>
                    <a:pt x="419" y="364"/>
                    <a:pt x="380" y="395"/>
                  </a:cubicBezTo>
                  <a:cubicBezTo>
                    <a:pt x="342" y="425"/>
                    <a:pt x="294" y="442"/>
                    <a:pt x="245" y="442"/>
                  </a:cubicBezTo>
                  <a:cubicBezTo>
                    <a:pt x="229" y="442"/>
                    <a:pt x="213" y="440"/>
                    <a:pt x="197" y="436"/>
                  </a:cubicBezTo>
                  <a:cubicBezTo>
                    <a:pt x="140" y="423"/>
                    <a:pt x="91" y="389"/>
                    <a:pt x="60" y="340"/>
                  </a:cubicBezTo>
                  <a:cubicBezTo>
                    <a:pt x="29" y="291"/>
                    <a:pt x="19" y="232"/>
                    <a:pt x="32" y="175"/>
                  </a:cubicBezTo>
                  <a:cubicBezTo>
                    <a:pt x="43" y="127"/>
                    <a:pt x="70" y="83"/>
                    <a:pt x="109" y="52"/>
                  </a:cubicBezTo>
                  <a:cubicBezTo>
                    <a:pt x="148" y="22"/>
                    <a:pt x="196" y="5"/>
                    <a:pt x="245" y="5"/>
                  </a:cubicBezTo>
                  <a:cubicBezTo>
                    <a:pt x="245" y="0"/>
                    <a:pt x="245" y="0"/>
                    <a:pt x="245" y="0"/>
                  </a:cubicBezTo>
                  <a:moveTo>
                    <a:pt x="245" y="0"/>
                  </a:moveTo>
                  <a:cubicBezTo>
                    <a:pt x="143" y="0"/>
                    <a:pt x="50" y="71"/>
                    <a:pt x="27" y="174"/>
                  </a:cubicBezTo>
                  <a:cubicBezTo>
                    <a:pt x="0" y="295"/>
                    <a:pt x="75" y="414"/>
                    <a:pt x="196" y="441"/>
                  </a:cubicBezTo>
                  <a:cubicBezTo>
                    <a:pt x="212" y="445"/>
                    <a:pt x="229" y="447"/>
                    <a:pt x="245" y="447"/>
                  </a:cubicBezTo>
                  <a:cubicBezTo>
                    <a:pt x="347" y="447"/>
                    <a:pt x="439" y="376"/>
                    <a:pt x="462" y="273"/>
                  </a:cubicBezTo>
                  <a:cubicBezTo>
                    <a:pt x="490" y="153"/>
                    <a:pt x="414" y="33"/>
                    <a:pt x="294" y="6"/>
                  </a:cubicBezTo>
                  <a:cubicBezTo>
                    <a:pt x="277" y="2"/>
                    <a:pt x="261" y="0"/>
                    <a:pt x="245" y="0"/>
                  </a:cubicBezTo>
                  <a:close/>
                </a:path>
              </a:pathLst>
            </a:custGeom>
            <a:solidFill>
              <a:srgbClr val="B9D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ïṩľïḋê">
              <a:extLst>
                <a:ext uri="{FF2B5EF4-FFF2-40B4-BE49-F238E27FC236}">
                  <a16:creationId xmlns:a16="http://schemas.microsoft.com/office/drawing/2014/main" id="{F4549F62-91EB-425C-8277-73A97A5BFBAD}"/>
                </a:ext>
              </a:extLst>
            </p:cNvPr>
            <p:cNvSpPr/>
            <p:nvPr/>
          </p:nvSpPr>
          <p:spPr bwMode="auto">
            <a:xfrm>
              <a:off x="7240154" y="5628009"/>
              <a:ext cx="290200" cy="162171"/>
            </a:xfrm>
            <a:custGeom>
              <a:avLst/>
              <a:gdLst>
                <a:gd name="T0" fmla="*/ 3 w 57"/>
                <a:gd name="T1" fmla="*/ 21 h 32"/>
                <a:gd name="T2" fmla="*/ 3 w 57"/>
                <a:gd name="T3" fmla="*/ 32 h 32"/>
                <a:gd name="T4" fmla="*/ 55 w 57"/>
                <a:gd name="T5" fmla="*/ 32 h 32"/>
                <a:gd name="T6" fmla="*/ 55 w 57"/>
                <a:gd name="T7" fmla="*/ 25 h 32"/>
                <a:gd name="T8" fmla="*/ 45 w 57"/>
                <a:gd name="T9" fmla="*/ 12 h 32"/>
                <a:gd name="T10" fmla="*/ 39 w 57"/>
                <a:gd name="T11" fmla="*/ 0 h 32"/>
                <a:gd name="T12" fmla="*/ 3 w 57"/>
                <a:gd name="T13" fmla="*/ 21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3" y="21"/>
                  </a:moveTo>
                  <a:cubicBezTo>
                    <a:pt x="3" y="21"/>
                    <a:pt x="0" y="25"/>
                    <a:pt x="3" y="32"/>
                  </a:cubicBezTo>
                  <a:cubicBezTo>
                    <a:pt x="55" y="32"/>
                    <a:pt x="55" y="32"/>
                    <a:pt x="55" y="32"/>
                  </a:cubicBezTo>
                  <a:cubicBezTo>
                    <a:pt x="55" y="32"/>
                    <a:pt x="57" y="27"/>
                    <a:pt x="55" y="25"/>
                  </a:cubicBezTo>
                  <a:cubicBezTo>
                    <a:pt x="55" y="25"/>
                    <a:pt x="53" y="13"/>
                    <a:pt x="45" y="12"/>
                  </a:cubicBezTo>
                  <a:cubicBezTo>
                    <a:pt x="38" y="11"/>
                    <a:pt x="39" y="0"/>
                    <a:pt x="39" y="0"/>
                  </a:cubicBezTo>
                  <a:lnTo>
                    <a:pt x="3" y="21"/>
                  </a:lnTo>
                  <a:close/>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ïṡḷíḓé">
              <a:extLst>
                <a:ext uri="{FF2B5EF4-FFF2-40B4-BE49-F238E27FC236}">
                  <a16:creationId xmlns:a16="http://schemas.microsoft.com/office/drawing/2014/main" id="{47F9E7AC-10D6-4D05-8C6B-C16B28A838CB}"/>
                </a:ext>
              </a:extLst>
            </p:cNvPr>
            <p:cNvSpPr/>
            <p:nvPr/>
          </p:nvSpPr>
          <p:spPr bwMode="auto">
            <a:xfrm>
              <a:off x="7045976" y="3963624"/>
              <a:ext cx="422498" cy="1818020"/>
            </a:xfrm>
            <a:custGeom>
              <a:avLst/>
              <a:gdLst>
                <a:gd name="T0" fmla="*/ 70 w 83"/>
                <a:gd name="T1" fmla="*/ 0 h 358"/>
                <a:gd name="T2" fmla="*/ 83 w 83"/>
                <a:gd name="T3" fmla="*/ 74 h 358"/>
                <a:gd name="T4" fmla="*/ 80 w 83"/>
                <a:gd name="T5" fmla="*/ 226 h 358"/>
                <a:gd name="T6" fmla="*/ 75 w 83"/>
                <a:gd name="T7" fmla="*/ 340 h 358"/>
                <a:gd name="T8" fmla="*/ 37 w 83"/>
                <a:gd name="T9" fmla="*/ 352 h 358"/>
                <a:gd name="T10" fmla="*/ 24 w 83"/>
                <a:gd name="T11" fmla="*/ 217 h 358"/>
                <a:gd name="T12" fmla="*/ 0 w 83"/>
                <a:gd name="T13" fmla="*/ 80 h 358"/>
                <a:gd name="T14" fmla="*/ 0 w 83"/>
                <a:gd name="T15" fmla="*/ 15 h 358"/>
                <a:gd name="T16" fmla="*/ 70 w 83"/>
                <a:gd name="T17"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358">
                  <a:moveTo>
                    <a:pt x="70" y="0"/>
                  </a:moveTo>
                  <a:cubicBezTo>
                    <a:pt x="70" y="0"/>
                    <a:pt x="82" y="34"/>
                    <a:pt x="83" y="74"/>
                  </a:cubicBezTo>
                  <a:cubicBezTo>
                    <a:pt x="83" y="111"/>
                    <a:pt x="80" y="226"/>
                    <a:pt x="80" y="226"/>
                  </a:cubicBezTo>
                  <a:cubicBezTo>
                    <a:pt x="80" y="226"/>
                    <a:pt x="81" y="314"/>
                    <a:pt x="75" y="340"/>
                  </a:cubicBezTo>
                  <a:cubicBezTo>
                    <a:pt x="73" y="350"/>
                    <a:pt x="51" y="358"/>
                    <a:pt x="37" y="352"/>
                  </a:cubicBezTo>
                  <a:cubicBezTo>
                    <a:pt x="24" y="318"/>
                    <a:pt x="24" y="217"/>
                    <a:pt x="24" y="217"/>
                  </a:cubicBezTo>
                  <a:cubicBezTo>
                    <a:pt x="0" y="80"/>
                    <a:pt x="0" y="80"/>
                    <a:pt x="0" y="80"/>
                  </a:cubicBezTo>
                  <a:cubicBezTo>
                    <a:pt x="0" y="15"/>
                    <a:pt x="0" y="15"/>
                    <a:pt x="0" y="15"/>
                  </a:cubicBezTo>
                  <a:lnTo>
                    <a:pt x="70" y="0"/>
                  </a:lnTo>
                  <a:close/>
                </a:path>
              </a:pathLst>
            </a:custGeom>
            <a:solidFill>
              <a:srgbClr val="115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ïśḻîḋè">
              <a:extLst>
                <a:ext uri="{FF2B5EF4-FFF2-40B4-BE49-F238E27FC236}">
                  <a16:creationId xmlns:a16="http://schemas.microsoft.com/office/drawing/2014/main" id="{B81BF1CC-7A26-4691-8C31-089EC099E8F4}"/>
                </a:ext>
              </a:extLst>
            </p:cNvPr>
            <p:cNvSpPr/>
            <p:nvPr/>
          </p:nvSpPr>
          <p:spPr bwMode="auto">
            <a:xfrm>
              <a:off x="7045976" y="4324242"/>
              <a:ext cx="142967" cy="460907"/>
            </a:xfrm>
            <a:custGeom>
              <a:avLst/>
              <a:gdLst>
                <a:gd name="T0" fmla="*/ 28 w 28"/>
                <a:gd name="T1" fmla="*/ 0 h 91"/>
                <a:gd name="T2" fmla="*/ 14 w 28"/>
                <a:gd name="T3" fmla="*/ 89 h 91"/>
                <a:gd name="T4" fmla="*/ 0 w 28"/>
                <a:gd name="T5" fmla="*/ 9 h 91"/>
                <a:gd name="T6" fmla="*/ 28 w 28"/>
                <a:gd name="T7" fmla="*/ 0 h 91"/>
              </a:gdLst>
              <a:ahLst/>
              <a:cxnLst>
                <a:cxn ang="0">
                  <a:pos x="T0" y="T1"/>
                </a:cxn>
                <a:cxn ang="0">
                  <a:pos x="T2" y="T3"/>
                </a:cxn>
                <a:cxn ang="0">
                  <a:pos x="T4" y="T5"/>
                </a:cxn>
                <a:cxn ang="0">
                  <a:pos x="T6" y="T7"/>
                </a:cxn>
              </a:cxnLst>
              <a:rect l="0" t="0" r="r" b="b"/>
              <a:pathLst>
                <a:path w="28" h="91">
                  <a:moveTo>
                    <a:pt x="28" y="0"/>
                  </a:moveTo>
                  <a:cubicBezTo>
                    <a:pt x="28" y="0"/>
                    <a:pt x="14" y="91"/>
                    <a:pt x="14" y="89"/>
                  </a:cubicBezTo>
                  <a:cubicBezTo>
                    <a:pt x="14" y="86"/>
                    <a:pt x="0" y="9"/>
                    <a:pt x="0" y="9"/>
                  </a:cubicBezTo>
                  <a:lnTo>
                    <a:pt x="28" y="0"/>
                  </a:lnTo>
                  <a:close/>
                </a:path>
              </a:pathLst>
            </a:custGeom>
            <a:solidFill>
              <a:srgbClr val="00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ï$ḷïḋé">
              <a:extLst>
                <a:ext uri="{FF2B5EF4-FFF2-40B4-BE49-F238E27FC236}">
                  <a16:creationId xmlns:a16="http://schemas.microsoft.com/office/drawing/2014/main" id="{F367A5E8-4E59-42A4-9663-9F79F3862392}"/>
                </a:ext>
              </a:extLst>
            </p:cNvPr>
            <p:cNvSpPr/>
            <p:nvPr/>
          </p:nvSpPr>
          <p:spPr bwMode="auto">
            <a:xfrm>
              <a:off x="6331144" y="5583199"/>
              <a:ext cx="460907" cy="206982"/>
            </a:xfrm>
            <a:custGeom>
              <a:avLst/>
              <a:gdLst>
                <a:gd name="T0" fmla="*/ 46 w 91"/>
                <a:gd name="T1" fmla="*/ 0 h 41"/>
                <a:gd name="T2" fmla="*/ 42 w 91"/>
                <a:gd name="T3" fmla="*/ 4 h 41"/>
                <a:gd name="T4" fmla="*/ 33 w 91"/>
                <a:gd name="T5" fmla="*/ 14 h 41"/>
                <a:gd name="T6" fmla="*/ 10 w 91"/>
                <a:gd name="T7" fmla="*/ 21 h 41"/>
                <a:gd name="T8" fmla="*/ 4 w 91"/>
                <a:gd name="T9" fmla="*/ 32 h 41"/>
                <a:gd name="T10" fmla="*/ 4 w 91"/>
                <a:gd name="T11" fmla="*/ 41 h 41"/>
                <a:gd name="T12" fmla="*/ 89 w 91"/>
                <a:gd name="T13" fmla="*/ 41 h 41"/>
                <a:gd name="T14" fmla="*/ 89 w 91"/>
                <a:gd name="T15" fmla="*/ 33 h 41"/>
                <a:gd name="T16" fmla="*/ 46 w 91"/>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46" y="0"/>
                  </a:moveTo>
                  <a:cubicBezTo>
                    <a:pt x="42" y="4"/>
                    <a:pt x="42" y="4"/>
                    <a:pt x="42" y="4"/>
                  </a:cubicBezTo>
                  <a:cubicBezTo>
                    <a:pt x="42" y="4"/>
                    <a:pt x="34" y="13"/>
                    <a:pt x="33" y="14"/>
                  </a:cubicBezTo>
                  <a:cubicBezTo>
                    <a:pt x="32" y="16"/>
                    <a:pt x="16" y="17"/>
                    <a:pt x="10" y="21"/>
                  </a:cubicBezTo>
                  <a:cubicBezTo>
                    <a:pt x="7" y="23"/>
                    <a:pt x="4" y="26"/>
                    <a:pt x="4" y="32"/>
                  </a:cubicBezTo>
                  <a:cubicBezTo>
                    <a:pt x="4" y="32"/>
                    <a:pt x="0" y="32"/>
                    <a:pt x="4" y="41"/>
                  </a:cubicBezTo>
                  <a:cubicBezTo>
                    <a:pt x="89" y="41"/>
                    <a:pt x="89" y="41"/>
                    <a:pt x="89" y="41"/>
                  </a:cubicBezTo>
                  <a:cubicBezTo>
                    <a:pt x="89" y="41"/>
                    <a:pt x="91" y="36"/>
                    <a:pt x="89" y="33"/>
                  </a:cubicBezTo>
                  <a:lnTo>
                    <a:pt x="46" y="0"/>
                  </a:lnTo>
                  <a:close/>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ïṩliḓè">
              <a:extLst>
                <a:ext uri="{FF2B5EF4-FFF2-40B4-BE49-F238E27FC236}">
                  <a16:creationId xmlns:a16="http://schemas.microsoft.com/office/drawing/2014/main" id="{929ED0F6-F3D3-46E5-B55B-4AA057098926}"/>
                </a:ext>
              </a:extLst>
            </p:cNvPr>
            <p:cNvSpPr/>
            <p:nvPr/>
          </p:nvSpPr>
          <p:spPr bwMode="auto">
            <a:xfrm>
              <a:off x="6553062" y="3997765"/>
              <a:ext cx="691360" cy="1751872"/>
            </a:xfrm>
            <a:custGeom>
              <a:avLst/>
              <a:gdLst>
                <a:gd name="T0" fmla="*/ 129 w 136"/>
                <a:gd name="T1" fmla="*/ 8 h 345"/>
                <a:gd name="T2" fmla="*/ 125 w 136"/>
                <a:gd name="T3" fmla="*/ 64 h 345"/>
                <a:gd name="T4" fmla="*/ 97 w 136"/>
                <a:gd name="T5" fmla="*/ 115 h 345"/>
                <a:gd name="T6" fmla="*/ 45 w 136"/>
                <a:gd name="T7" fmla="*/ 345 h 345"/>
                <a:gd name="T8" fmla="*/ 15 w 136"/>
                <a:gd name="T9" fmla="*/ 338 h 345"/>
                <a:gd name="T10" fmla="*/ 2 w 136"/>
                <a:gd name="T11" fmla="*/ 312 h 345"/>
                <a:gd name="T12" fmla="*/ 9 w 136"/>
                <a:gd name="T13" fmla="*/ 177 h 345"/>
                <a:gd name="T14" fmla="*/ 41 w 136"/>
                <a:gd name="T15" fmla="*/ 0 h 345"/>
                <a:gd name="T16" fmla="*/ 129 w 136"/>
                <a:gd name="T17" fmla="*/ 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345">
                  <a:moveTo>
                    <a:pt x="129" y="8"/>
                  </a:moveTo>
                  <a:cubicBezTo>
                    <a:pt x="129" y="8"/>
                    <a:pt x="136" y="40"/>
                    <a:pt x="125" y="64"/>
                  </a:cubicBezTo>
                  <a:cubicBezTo>
                    <a:pt x="114" y="87"/>
                    <a:pt x="108" y="90"/>
                    <a:pt x="97" y="115"/>
                  </a:cubicBezTo>
                  <a:cubicBezTo>
                    <a:pt x="82" y="150"/>
                    <a:pt x="45" y="326"/>
                    <a:pt x="45" y="345"/>
                  </a:cubicBezTo>
                  <a:cubicBezTo>
                    <a:pt x="45" y="345"/>
                    <a:pt x="25" y="345"/>
                    <a:pt x="15" y="338"/>
                  </a:cubicBezTo>
                  <a:cubicBezTo>
                    <a:pt x="0" y="326"/>
                    <a:pt x="2" y="312"/>
                    <a:pt x="2" y="312"/>
                  </a:cubicBezTo>
                  <a:cubicBezTo>
                    <a:pt x="9" y="177"/>
                    <a:pt x="9" y="177"/>
                    <a:pt x="9" y="177"/>
                  </a:cubicBezTo>
                  <a:cubicBezTo>
                    <a:pt x="41" y="0"/>
                    <a:pt x="41" y="0"/>
                    <a:pt x="41" y="0"/>
                  </a:cubicBezTo>
                  <a:lnTo>
                    <a:pt x="129" y="8"/>
                  </a:lnTo>
                  <a:close/>
                </a:path>
              </a:pathLst>
            </a:custGeom>
            <a:solidFill>
              <a:srgbClr val="115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íṧļide">
              <a:extLst>
                <a:ext uri="{FF2B5EF4-FFF2-40B4-BE49-F238E27FC236}">
                  <a16:creationId xmlns:a16="http://schemas.microsoft.com/office/drawing/2014/main" id="{2342EF37-34BE-4800-B50A-14C8512B9300}"/>
                </a:ext>
              </a:extLst>
            </p:cNvPr>
            <p:cNvSpPr/>
            <p:nvPr/>
          </p:nvSpPr>
          <p:spPr bwMode="auto">
            <a:xfrm>
              <a:off x="7383121" y="2947923"/>
              <a:ext cx="369153" cy="1049843"/>
            </a:xfrm>
            <a:custGeom>
              <a:avLst/>
              <a:gdLst>
                <a:gd name="T0" fmla="*/ 22 w 73"/>
                <a:gd name="T1" fmla="*/ 0 h 207"/>
                <a:gd name="T2" fmla="*/ 22 w 73"/>
                <a:gd name="T3" fmla="*/ 0 h 207"/>
                <a:gd name="T4" fmla="*/ 51 w 73"/>
                <a:gd name="T5" fmla="*/ 24 h 207"/>
                <a:gd name="T6" fmla="*/ 73 w 73"/>
                <a:gd name="T7" fmla="*/ 143 h 207"/>
                <a:gd name="T8" fmla="*/ 15 w 73"/>
                <a:gd name="T9" fmla="*/ 207 h 207"/>
                <a:gd name="T10" fmla="*/ 0 w 73"/>
                <a:gd name="T11" fmla="*/ 166 h 207"/>
                <a:gd name="T12" fmla="*/ 23 w 73"/>
                <a:gd name="T13" fmla="*/ 132 h 207"/>
                <a:gd name="T14" fmla="*/ 0 w 73"/>
                <a:gd name="T15" fmla="*/ 76 h 207"/>
                <a:gd name="T16" fmla="*/ 22 w 73"/>
                <a:gd name="T1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07">
                  <a:moveTo>
                    <a:pt x="22" y="0"/>
                  </a:moveTo>
                  <a:cubicBezTo>
                    <a:pt x="22" y="0"/>
                    <a:pt x="22" y="0"/>
                    <a:pt x="22" y="0"/>
                  </a:cubicBezTo>
                  <a:cubicBezTo>
                    <a:pt x="36" y="0"/>
                    <a:pt x="48" y="10"/>
                    <a:pt x="51" y="24"/>
                  </a:cubicBezTo>
                  <a:cubicBezTo>
                    <a:pt x="59" y="61"/>
                    <a:pt x="73" y="133"/>
                    <a:pt x="73" y="143"/>
                  </a:cubicBezTo>
                  <a:cubicBezTo>
                    <a:pt x="73" y="158"/>
                    <a:pt x="15" y="207"/>
                    <a:pt x="15" y="207"/>
                  </a:cubicBezTo>
                  <a:cubicBezTo>
                    <a:pt x="0" y="166"/>
                    <a:pt x="0" y="166"/>
                    <a:pt x="0" y="166"/>
                  </a:cubicBezTo>
                  <a:cubicBezTo>
                    <a:pt x="0" y="166"/>
                    <a:pt x="22" y="135"/>
                    <a:pt x="23" y="132"/>
                  </a:cubicBezTo>
                  <a:cubicBezTo>
                    <a:pt x="0" y="76"/>
                    <a:pt x="0" y="76"/>
                    <a:pt x="0" y="76"/>
                  </a:cubicBezTo>
                  <a:lnTo>
                    <a:pt x="22" y="0"/>
                  </a:lnTo>
                  <a:close/>
                </a:path>
              </a:pathLst>
            </a:custGeom>
            <a:solidFill>
              <a:srgbClr val="4D93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işliďé">
              <a:extLst>
                <a:ext uri="{FF2B5EF4-FFF2-40B4-BE49-F238E27FC236}">
                  <a16:creationId xmlns:a16="http://schemas.microsoft.com/office/drawing/2014/main" id="{CD34057D-ACF4-40A4-85BB-98BF1F35901D}"/>
                </a:ext>
              </a:extLst>
            </p:cNvPr>
            <p:cNvSpPr/>
            <p:nvPr/>
          </p:nvSpPr>
          <p:spPr bwMode="auto">
            <a:xfrm>
              <a:off x="7383121" y="3319209"/>
              <a:ext cx="162171" cy="298736"/>
            </a:xfrm>
            <a:custGeom>
              <a:avLst/>
              <a:gdLst>
                <a:gd name="T0" fmla="*/ 19 w 32"/>
                <a:gd name="T1" fmla="*/ 0 h 59"/>
                <a:gd name="T2" fmla="*/ 32 w 32"/>
                <a:gd name="T3" fmla="*/ 39 h 59"/>
                <a:gd name="T4" fmla="*/ 23 w 32"/>
                <a:gd name="T5" fmla="*/ 59 h 59"/>
                <a:gd name="T6" fmla="*/ 0 w 32"/>
                <a:gd name="T7" fmla="*/ 3 h 59"/>
                <a:gd name="T8" fmla="*/ 19 w 32"/>
                <a:gd name="T9" fmla="*/ 0 h 59"/>
              </a:gdLst>
              <a:ahLst/>
              <a:cxnLst>
                <a:cxn ang="0">
                  <a:pos x="T0" y="T1"/>
                </a:cxn>
                <a:cxn ang="0">
                  <a:pos x="T2" y="T3"/>
                </a:cxn>
                <a:cxn ang="0">
                  <a:pos x="T4" y="T5"/>
                </a:cxn>
                <a:cxn ang="0">
                  <a:pos x="T6" y="T7"/>
                </a:cxn>
                <a:cxn ang="0">
                  <a:pos x="T8" y="T9"/>
                </a:cxn>
              </a:cxnLst>
              <a:rect l="0" t="0" r="r" b="b"/>
              <a:pathLst>
                <a:path w="32" h="59">
                  <a:moveTo>
                    <a:pt x="19" y="0"/>
                  </a:moveTo>
                  <a:cubicBezTo>
                    <a:pt x="19" y="0"/>
                    <a:pt x="32" y="36"/>
                    <a:pt x="32" y="39"/>
                  </a:cubicBezTo>
                  <a:cubicBezTo>
                    <a:pt x="32" y="45"/>
                    <a:pt x="23" y="59"/>
                    <a:pt x="23" y="59"/>
                  </a:cubicBezTo>
                  <a:cubicBezTo>
                    <a:pt x="0" y="3"/>
                    <a:pt x="0" y="3"/>
                    <a:pt x="0" y="3"/>
                  </a:cubicBezTo>
                  <a:lnTo>
                    <a:pt x="19" y="0"/>
                  </a:lnTo>
                  <a:close/>
                </a:path>
              </a:pathLst>
            </a:custGeom>
            <a:solidFill>
              <a:srgbClr val="2E7B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íṣlïďe">
              <a:extLst>
                <a:ext uri="{FF2B5EF4-FFF2-40B4-BE49-F238E27FC236}">
                  <a16:creationId xmlns:a16="http://schemas.microsoft.com/office/drawing/2014/main" id="{EFBABB4B-9CAE-4AA6-85BF-0E4CBA412706}"/>
                </a:ext>
              </a:extLst>
            </p:cNvPr>
            <p:cNvSpPr/>
            <p:nvPr/>
          </p:nvSpPr>
          <p:spPr bwMode="auto">
            <a:xfrm>
              <a:off x="7383121" y="3688361"/>
              <a:ext cx="147235" cy="309405"/>
            </a:xfrm>
            <a:custGeom>
              <a:avLst/>
              <a:gdLst>
                <a:gd name="T0" fmla="*/ 14 w 29"/>
                <a:gd name="T1" fmla="*/ 0 h 61"/>
                <a:gd name="T2" fmla="*/ 29 w 29"/>
                <a:gd name="T3" fmla="*/ 48 h 61"/>
                <a:gd name="T4" fmla="*/ 15 w 29"/>
                <a:gd name="T5" fmla="*/ 61 h 61"/>
                <a:gd name="T6" fmla="*/ 0 w 29"/>
                <a:gd name="T7" fmla="*/ 20 h 61"/>
                <a:gd name="T8" fmla="*/ 14 w 29"/>
                <a:gd name="T9" fmla="*/ 0 h 61"/>
              </a:gdLst>
              <a:ahLst/>
              <a:cxnLst>
                <a:cxn ang="0">
                  <a:pos x="T0" y="T1"/>
                </a:cxn>
                <a:cxn ang="0">
                  <a:pos x="T2" y="T3"/>
                </a:cxn>
                <a:cxn ang="0">
                  <a:pos x="T4" y="T5"/>
                </a:cxn>
                <a:cxn ang="0">
                  <a:pos x="T6" y="T7"/>
                </a:cxn>
                <a:cxn ang="0">
                  <a:pos x="T8" y="T9"/>
                </a:cxn>
              </a:cxnLst>
              <a:rect l="0" t="0" r="r" b="b"/>
              <a:pathLst>
                <a:path w="29" h="61">
                  <a:moveTo>
                    <a:pt x="14" y="0"/>
                  </a:moveTo>
                  <a:cubicBezTo>
                    <a:pt x="13" y="2"/>
                    <a:pt x="24" y="53"/>
                    <a:pt x="29" y="48"/>
                  </a:cubicBezTo>
                  <a:cubicBezTo>
                    <a:pt x="15" y="61"/>
                    <a:pt x="15" y="61"/>
                    <a:pt x="15" y="61"/>
                  </a:cubicBezTo>
                  <a:cubicBezTo>
                    <a:pt x="0" y="20"/>
                    <a:pt x="0" y="20"/>
                    <a:pt x="0" y="20"/>
                  </a:cubicBezTo>
                  <a:lnTo>
                    <a:pt x="14" y="0"/>
                  </a:lnTo>
                  <a:close/>
                </a:path>
              </a:pathLst>
            </a:custGeom>
            <a:solidFill>
              <a:srgbClr val="2E7B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ï$lîḑe">
              <a:extLst>
                <a:ext uri="{FF2B5EF4-FFF2-40B4-BE49-F238E27FC236}">
                  <a16:creationId xmlns:a16="http://schemas.microsoft.com/office/drawing/2014/main" id="{C35E550B-B08A-48B8-B14F-446EA8F556B6}"/>
                </a:ext>
              </a:extLst>
            </p:cNvPr>
            <p:cNvSpPr/>
            <p:nvPr/>
          </p:nvSpPr>
          <p:spPr bwMode="auto">
            <a:xfrm>
              <a:off x="6188178" y="3673424"/>
              <a:ext cx="177108" cy="249658"/>
            </a:xfrm>
            <a:custGeom>
              <a:avLst/>
              <a:gdLst>
                <a:gd name="T0" fmla="*/ 25 w 35"/>
                <a:gd name="T1" fmla="*/ 17 h 49"/>
                <a:gd name="T2" fmla="*/ 15 w 35"/>
                <a:gd name="T3" fmla="*/ 10 h 49"/>
                <a:gd name="T4" fmla="*/ 10 w 35"/>
                <a:gd name="T5" fmla="*/ 3 h 49"/>
                <a:gd name="T6" fmla="*/ 2 w 35"/>
                <a:gd name="T7" fmla="*/ 2 h 49"/>
                <a:gd name="T8" fmla="*/ 1 w 35"/>
                <a:gd name="T9" fmla="*/ 8 h 49"/>
                <a:gd name="T10" fmla="*/ 9 w 35"/>
                <a:gd name="T11" fmla="*/ 22 h 49"/>
                <a:gd name="T12" fmla="*/ 4 w 35"/>
                <a:gd name="T13" fmla="*/ 19 h 49"/>
                <a:gd name="T14" fmla="*/ 4 w 35"/>
                <a:gd name="T15" fmla="*/ 29 h 49"/>
                <a:gd name="T16" fmla="*/ 7 w 35"/>
                <a:gd name="T17" fmla="*/ 35 h 49"/>
                <a:gd name="T18" fmla="*/ 12 w 35"/>
                <a:gd name="T19" fmla="*/ 39 h 49"/>
                <a:gd name="T20" fmla="*/ 35 w 35"/>
                <a:gd name="T21" fmla="*/ 45 h 49"/>
                <a:gd name="T22" fmla="*/ 25 w 35"/>
                <a:gd name="T2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9">
                  <a:moveTo>
                    <a:pt x="25" y="17"/>
                  </a:moveTo>
                  <a:cubicBezTo>
                    <a:pt x="23" y="12"/>
                    <a:pt x="15" y="10"/>
                    <a:pt x="15" y="10"/>
                  </a:cubicBezTo>
                  <a:cubicBezTo>
                    <a:pt x="10" y="3"/>
                    <a:pt x="10" y="3"/>
                    <a:pt x="10" y="3"/>
                  </a:cubicBezTo>
                  <a:cubicBezTo>
                    <a:pt x="8" y="0"/>
                    <a:pt x="5" y="0"/>
                    <a:pt x="2" y="2"/>
                  </a:cubicBezTo>
                  <a:cubicBezTo>
                    <a:pt x="1" y="3"/>
                    <a:pt x="0" y="6"/>
                    <a:pt x="1" y="8"/>
                  </a:cubicBezTo>
                  <a:cubicBezTo>
                    <a:pt x="9" y="22"/>
                    <a:pt x="9" y="22"/>
                    <a:pt x="9" y="22"/>
                  </a:cubicBezTo>
                  <a:cubicBezTo>
                    <a:pt x="4" y="19"/>
                    <a:pt x="4" y="19"/>
                    <a:pt x="4" y="19"/>
                  </a:cubicBezTo>
                  <a:cubicBezTo>
                    <a:pt x="4" y="29"/>
                    <a:pt x="4" y="29"/>
                    <a:pt x="4" y="29"/>
                  </a:cubicBezTo>
                  <a:cubicBezTo>
                    <a:pt x="4" y="31"/>
                    <a:pt x="5" y="34"/>
                    <a:pt x="7" y="35"/>
                  </a:cubicBezTo>
                  <a:cubicBezTo>
                    <a:pt x="9" y="36"/>
                    <a:pt x="11" y="38"/>
                    <a:pt x="12" y="39"/>
                  </a:cubicBezTo>
                  <a:cubicBezTo>
                    <a:pt x="14" y="42"/>
                    <a:pt x="25" y="49"/>
                    <a:pt x="35" y="45"/>
                  </a:cubicBezTo>
                  <a:lnTo>
                    <a:pt x="25" y="17"/>
                  </a:ln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ï$lîďé">
              <a:extLst>
                <a:ext uri="{FF2B5EF4-FFF2-40B4-BE49-F238E27FC236}">
                  <a16:creationId xmlns:a16="http://schemas.microsoft.com/office/drawing/2014/main" id="{20A29D9E-2506-4959-8A09-3F4B04C37684}"/>
                </a:ext>
              </a:extLst>
            </p:cNvPr>
            <p:cNvSpPr/>
            <p:nvPr/>
          </p:nvSpPr>
          <p:spPr bwMode="auto">
            <a:xfrm>
              <a:off x="6849664" y="2495552"/>
              <a:ext cx="288067" cy="364885"/>
            </a:xfrm>
            <a:custGeom>
              <a:avLst/>
              <a:gdLst>
                <a:gd name="T0" fmla="*/ 16 w 57"/>
                <a:gd name="T1" fmla="*/ 10 h 72"/>
                <a:gd name="T2" fmla="*/ 27 w 57"/>
                <a:gd name="T3" fmla="*/ 71 h 72"/>
                <a:gd name="T4" fmla="*/ 16 w 57"/>
                <a:gd name="T5" fmla="*/ 10 h 72"/>
              </a:gdLst>
              <a:ahLst/>
              <a:cxnLst>
                <a:cxn ang="0">
                  <a:pos x="T0" y="T1"/>
                </a:cxn>
                <a:cxn ang="0">
                  <a:pos x="T2" y="T3"/>
                </a:cxn>
                <a:cxn ang="0">
                  <a:pos x="T4" y="T5"/>
                </a:cxn>
              </a:cxnLst>
              <a:rect l="0" t="0" r="r" b="b"/>
              <a:pathLst>
                <a:path w="57" h="72">
                  <a:moveTo>
                    <a:pt x="16" y="10"/>
                  </a:moveTo>
                  <a:cubicBezTo>
                    <a:pt x="4" y="20"/>
                    <a:pt x="0" y="72"/>
                    <a:pt x="27" y="71"/>
                  </a:cubicBezTo>
                  <a:cubicBezTo>
                    <a:pt x="57" y="71"/>
                    <a:pt x="30" y="0"/>
                    <a:pt x="16" y="10"/>
                  </a:cubicBez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îṧļíďe">
              <a:extLst>
                <a:ext uri="{FF2B5EF4-FFF2-40B4-BE49-F238E27FC236}">
                  <a16:creationId xmlns:a16="http://schemas.microsoft.com/office/drawing/2014/main" id="{B8E8225F-4B6B-4C4D-B654-8163E2CA1D48}"/>
                </a:ext>
              </a:extLst>
            </p:cNvPr>
            <p:cNvSpPr/>
            <p:nvPr/>
          </p:nvSpPr>
          <p:spPr bwMode="auto">
            <a:xfrm>
              <a:off x="6924348" y="2664125"/>
              <a:ext cx="142967" cy="192044"/>
            </a:xfrm>
            <a:custGeom>
              <a:avLst/>
              <a:gdLst>
                <a:gd name="T0" fmla="*/ 22 w 28"/>
                <a:gd name="T1" fmla="*/ 0 h 38"/>
                <a:gd name="T2" fmla="*/ 6 w 28"/>
                <a:gd name="T3" fmla="*/ 13 h 38"/>
                <a:gd name="T4" fmla="*/ 0 w 28"/>
                <a:gd name="T5" fmla="*/ 33 h 38"/>
                <a:gd name="T6" fmla="*/ 12 w 28"/>
                <a:gd name="T7" fmla="*/ 38 h 38"/>
                <a:gd name="T8" fmla="*/ 22 w 28"/>
                <a:gd name="T9" fmla="*/ 0 h 38"/>
              </a:gdLst>
              <a:ahLst/>
              <a:cxnLst>
                <a:cxn ang="0">
                  <a:pos x="T0" y="T1"/>
                </a:cxn>
                <a:cxn ang="0">
                  <a:pos x="T2" y="T3"/>
                </a:cxn>
                <a:cxn ang="0">
                  <a:pos x="T4" y="T5"/>
                </a:cxn>
                <a:cxn ang="0">
                  <a:pos x="T6" y="T7"/>
                </a:cxn>
                <a:cxn ang="0">
                  <a:pos x="T8" y="T9"/>
                </a:cxn>
              </a:cxnLst>
              <a:rect l="0" t="0" r="r" b="b"/>
              <a:pathLst>
                <a:path w="28" h="38">
                  <a:moveTo>
                    <a:pt x="22" y="0"/>
                  </a:moveTo>
                  <a:cubicBezTo>
                    <a:pt x="6" y="13"/>
                    <a:pt x="6" y="13"/>
                    <a:pt x="6" y="13"/>
                  </a:cubicBezTo>
                  <a:cubicBezTo>
                    <a:pt x="6" y="20"/>
                    <a:pt x="5" y="31"/>
                    <a:pt x="0" y="33"/>
                  </a:cubicBezTo>
                  <a:cubicBezTo>
                    <a:pt x="3" y="37"/>
                    <a:pt x="7" y="38"/>
                    <a:pt x="12" y="38"/>
                  </a:cubicBezTo>
                  <a:cubicBezTo>
                    <a:pt x="28" y="38"/>
                    <a:pt x="28" y="18"/>
                    <a:pt x="22" y="0"/>
                  </a:cubicBezTo>
                  <a:close/>
                </a:path>
              </a:pathLst>
            </a:custGeom>
            <a:solidFill>
              <a:srgbClr val="8A3D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ïṧ1ïḑè">
              <a:extLst>
                <a:ext uri="{FF2B5EF4-FFF2-40B4-BE49-F238E27FC236}">
                  <a16:creationId xmlns:a16="http://schemas.microsoft.com/office/drawing/2014/main" id="{27AF2468-13E5-4B3D-802D-C678D783325C}"/>
                </a:ext>
              </a:extLst>
            </p:cNvPr>
            <p:cNvSpPr/>
            <p:nvPr/>
          </p:nvSpPr>
          <p:spPr bwMode="auto">
            <a:xfrm>
              <a:off x="6971292" y="2627849"/>
              <a:ext cx="258194" cy="320074"/>
            </a:xfrm>
            <a:custGeom>
              <a:avLst/>
              <a:gdLst>
                <a:gd name="T0" fmla="*/ 5 w 51"/>
                <a:gd name="T1" fmla="*/ 20 h 63"/>
                <a:gd name="T2" fmla="*/ 0 w 51"/>
                <a:gd name="T3" fmla="*/ 63 h 63"/>
                <a:gd name="T4" fmla="*/ 50 w 51"/>
                <a:gd name="T5" fmla="*/ 63 h 63"/>
                <a:gd name="T6" fmla="*/ 51 w 51"/>
                <a:gd name="T7" fmla="*/ 18 h 63"/>
                <a:gd name="T8" fmla="*/ 2 w 51"/>
                <a:gd name="T9" fmla="*/ 0 h 63"/>
                <a:gd name="T10" fmla="*/ 5 w 51"/>
                <a:gd name="T11" fmla="*/ 20 h 63"/>
              </a:gdLst>
              <a:ahLst/>
              <a:cxnLst>
                <a:cxn ang="0">
                  <a:pos x="T0" y="T1"/>
                </a:cxn>
                <a:cxn ang="0">
                  <a:pos x="T2" y="T3"/>
                </a:cxn>
                <a:cxn ang="0">
                  <a:pos x="T4" y="T5"/>
                </a:cxn>
                <a:cxn ang="0">
                  <a:pos x="T6" y="T7"/>
                </a:cxn>
                <a:cxn ang="0">
                  <a:pos x="T8" y="T9"/>
                </a:cxn>
                <a:cxn ang="0">
                  <a:pos x="T10" y="T11"/>
                </a:cxn>
              </a:cxnLst>
              <a:rect l="0" t="0" r="r" b="b"/>
              <a:pathLst>
                <a:path w="51" h="63">
                  <a:moveTo>
                    <a:pt x="5" y="20"/>
                  </a:moveTo>
                  <a:cubicBezTo>
                    <a:pt x="5" y="20"/>
                    <a:pt x="0" y="63"/>
                    <a:pt x="0" y="63"/>
                  </a:cubicBezTo>
                  <a:cubicBezTo>
                    <a:pt x="50" y="63"/>
                    <a:pt x="50" y="63"/>
                    <a:pt x="50" y="63"/>
                  </a:cubicBezTo>
                  <a:cubicBezTo>
                    <a:pt x="51" y="18"/>
                    <a:pt x="51" y="18"/>
                    <a:pt x="51" y="18"/>
                  </a:cubicBezTo>
                  <a:cubicBezTo>
                    <a:pt x="2" y="0"/>
                    <a:pt x="2" y="0"/>
                    <a:pt x="2" y="0"/>
                  </a:cubicBezTo>
                  <a:lnTo>
                    <a:pt x="5" y="20"/>
                  </a:ln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ïŝliḍé">
              <a:extLst>
                <a:ext uri="{FF2B5EF4-FFF2-40B4-BE49-F238E27FC236}">
                  <a16:creationId xmlns:a16="http://schemas.microsoft.com/office/drawing/2014/main" id="{8802C70A-35D4-4C20-9B47-6CFA12EA99CC}"/>
                </a:ext>
              </a:extLst>
            </p:cNvPr>
            <p:cNvSpPr/>
            <p:nvPr/>
          </p:nvSpPr>
          <p:spPr bwMode="auto">
            <a:xfrm>
              <a:off x="6894474" y="2384593"/>
              <a:ext cx="426765" cy="460907"/>
            </a:xfrm>
            <a:custGeom>
              <a:avLst/>
              <a:gdLst>
                <a:gd name="T0" fmla="*/ 10 w 84"/>
                <a:gd name="T1" fmla="*/ 53 h 91"/>
                <a:gd name="T2" fmla="*/ 9 w 84"/>
                <a:gd name="T3" fmla="*/ 59 h 91"/>
                <a:gd name="T4" fmla="*/ 4 w 84"/>
                <a:gd name="T5" fmla="*/ 61 h 91"/>
                <a:gd name="T6" fmla="*/ 6 w 84"/>
                <a:gd name="T7" fmla="*/ 49 h 91"/>
                <a:gd name="T8" fmla="*/ 5 w 84"/>
                <a:gd name="T9" fmla="*/ 34 h 91"/>
                <a:gd name="T10" fmla="*/ 11 w 84"/>
                <a:gd name="T11" fmla="*/ 20 h 91"/>
                <a:gd name="T12" fmla="*/ 23 w 84"/>
                <a:gd name="T13" fmla="*/ 9 h 91"/>
                <a:gd name="T14" fmla="*/ 40 w 84"/>
                <a:gd name="T15" fmla="*/ 2 h 91"/>
                <a:gd name="T16" fmla="*/ 59 w 84"/>
                <a:gd name="T17" fmla="*/ 12 h 91"/>
                <a:gd name="T18" fmla="*/ 71 w 84"/>
                <a:gd name="T19" fmla="*/ 32 h 91"/>
                <a:gd name="T20" fmla="*/ 76 w 84"/>
                <a:gd name="T21" fmla="*/ 55 h 91"/>
                <a:gd name="T22" fmla="*/ 66 w 84"/>
                <a:gd name="T23" fmla="*/ 85 h 91"/>
                <a:gd name="T24" fmla="*/ 51 w 84"/>
                <a:gd name="T25" fmla="*/ 84 h 91"/>
                <a:gd name="T26" fmla="*/ 31 w 84"/>
                <a:gd name="T27" fmla="*/ 87 h 91"/>
                <a:gd name="T28" fmla="*/ 20 w 84"/>
                <a:gd name="T29" fmla="*/ 61 h 91"/>
                <a:gd name="T30" fmla="*/ 12 w 84"/>
                <a:gd name="T31" fmla="*/ 49 h 91"/>
                <a:gd name="T32" fmla="*/ 10 w 84"/>
                <a:gd name="T33"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10" y="53"/>
                  </a:moveTo>
                  <a:cubicBezTo>
                    <a:pt x="10" y="55"/>
                    <a:pt x="10" y="58"/>
                    <a:pt x="9" y="59"/>
                  </a:cubicBezTo>
                  <a:cubicBezTo>
                    <a:pt x="7" y="60"/>
                    <a:pt x="4" y="61"/>
                    <a:pt x="4" y="61"/>
                  </a:cubicBezTo>
                  <a:cubicBezTo>
                    <a:pt x="4" y="61"/>
                    <a:pt x="2" y="57"/>
                    <a:pt x="6" y="49"/>
                  </a:cubicBezTo>
                  <a:cubicBezTo>
                    <a:pt x="9" y="42"/>
                    <a:pt x="4" y="41"/>
                    <a:pt x="5" y="34"/>
                  </a:cubicBezTo>
                  <a:cubicBezTo>
                    <a:pt x="0" y="27"/>
                    <a:pt x="5" y="20"/>
                    <a:pt x="11" y="20"/>
                  </a:cubicBezTo>
                  <a:cubicBezTo>
                    <a:pt x="11" y="20"/>
                    <a:pt x="12" y="8"/>
                    <a:pt x="23" y="9"/>
                  </a:cubicBezTo>
                  <a:cubicBezTo>
                    <a:pt x="23" y="9"/>
                    <a:pt x="28" y="0"/>
                    <a:pt x="40" y="2"/>
                  </a:cubicBezTo>
                  <a:cubicBezTo>
                    <a:pt x="51" y="4"/>
                    <a:pt x="49" y="8"/>
                    <a:pt x="59" y="12"/>
                  </a:cubicBezTo>
                  <a:cubicBezTo>
                    <a:pt x="69" y="15"/>
                    <a:pt x="77" y="23"/>
                    <a:pt x="71" y="32"/>
                  </a:cubicBezTo>
                  <a:cubicBezTo>
                    <a:pt x="71" y="32"/>
                    <a:pt x="84" y="38"/>
                    <a:pt x="76" y="55"/>
                  </a:cubicBezTo>
                  <a:cubicBezTo>
                    <a:pt x="68" y="72"/>
                    <a:pt x="71" y="80"/>
                    <a:pt x="66" y="85"/>
                  </a:cubicBezTo>
                  <a:cubicBezTo>
                    <a:pt x="58" y="91"/>
                    <a:pt x="56" y="82"/>
                    <a:pt x="51" y="84"/>
                  </a:cubicBezTo>
                  <a:cubicBezTo>
                    <a:pt x="47" y="86"/>
                    <a:pt x="44" y="91"/>
                    <a:pt x="31" y="87"/>
                  </a:cubicBezTo>
                  <a:cubicBezTo>
                    <a:pt x="17" y="83"/>
                    <a:pt x="18" y="70"/>
                    <a:pt x="20" y="61"/>
                  </a:cubicBezTo>
                  <a:cubicBezTo>
                    <a:pt x="23" y="52"/>
                    <a:pt x="16" y="46"/>
                    <a:pt x="12" y="49"/>
                  </a:cubicBezTo>
                  <a:cubicBezTo>
                    <a:pt x="9" y="51"/>
                    <a:pt x="10" y="53"/>
                    <a:pt x="10" y="53"/>
                  </a:cubicBezTo>
                  <a:close/>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íşļiḋé">
              <a:extLst>
                <a:ext uri="{FF2B5EF4-FFF2-40B4-BE49-F238E27FC236}">
                  <a16:creationId xmlns:a16="http://schemas.microsoft.com/office/drawing/2014/main" id="{66375119-67BC-4B16-A0BB-2A4AF8E39160}"/>
                </a:ext>
              </a:extLst>
            </p:cNvPr>
            <p:cNvSpPr/>
            <p:nvPr/>
          </p:nvSpPr>
          <p:spPr bwMode="auto">
            <a:xfrm>
              <a:off x="6956356" y="2627849"/>
              <a:ext cx="49079" cy="132297"/>
            </a:xfrm>
            <a:custGeom>
              <a:avLst/>
              <a:gdLst>
                <a:gd name="T0" fmla="*/ 1 w 10"/>
                <a:gd name="T1" fmla="*/ 26 h 26"/>
                <a:gd name="T2" fmla="*/ 1 w 10"/>
                <a:gd name="T3" fmla="*/ 0 h 26"/>
                <a:gd name="T4" fmla="*/ 0 w 10"/>
                <a:gd name="T5" fmla="*/ 20 h 26"/>
                <a:gd name="T6" fmla="*/ 1 w 10"/>
                <a:gd name="T7" fmla="*/ 26 h 26"/>
              </a:gdLst>
              <a:ahLst/>
              <a:cxnLst>
                <a:cxn ang="0">
                  <a:pos x="T0" y="T1"/>
                </a:cxn>
                <a:cxn ang="0">
                  <a:pos x="T2" y="T3"/>
                </a:cxn>
                <a:cxn ang="0">
                  <a:pos x="T4" y="T5"/>
                </a:cxn>
                <a:cxn ang="0">
                  <a:pos x="T6" y="T7"/>
                </a:cxn>
              </a:cxnLst>
              <a:rect l="0" t="0" r="r" b="b"/>
              <a:pathLst>
                <a:path w="10" h="26">
                  <a:moveTo>
                    <a:pt x="1" y="26"/>
                  </a:moveTo>
                  <a:cubicBezTo>
                    <a:pt x="8" y="23"/>
                    <a:pt x="10" y="1"/>
                    <a:pt x="1" y="0"/>
                  </a:cubicBezTo>
                  <a:cubicBezTo>
                    <a:pt x="0" y="20"/>
                    <a:pt x="0" y="20"/>
                    <a:pt x="0" y="20"/>
                  </a:cubicBezTo>
                  <a:lnTo>
                    <a:pt x="1" y="26"/>
                  </a:lnTo>
                  <a:close/>
                </a:path>
              </a:pathLst>
            </a:custGeom>
            <a:solidFill>
              <a:srgbClr val="8A3D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iŝ1îḋê">
              <a:extLst>
                <a:ext uri="{FF2B5EF4-FFF2-40B4-BE49-F238E27FC236}">
                  <a16:creationId xmlns:a16="http://schemas.microsoft.com/office/drawing/2014/main" id="{66A6A491-A063-47CC-9917-4B61C3C8598C}"/>
                </a:ext>
              </a:extLst>
            </p:cNvPr>
            <p:cNvSpPr/>
            <p:nvPr/>
          </p:nvSpPr>
          <p:spPr bwMode="auto">
            <a:xfrm>
              <a:off x="6939285" y="2617180"/>
              <a:ext cx="46944" cy="113093"/>
            </a:xfrm>
            <a:custGeom>
              <a:avLst/>
              <a:gdLst>
                <a:gd name="T0" fmla="*/ 2 w 9"/>
                <a:gd name="T1" fmla="*/ 22 h 22"/>
                <a:gd name="T2" fmla="*/ 1 w 9"/>
                <a:gd name="T3" fmla="*/ 7 h 22"/>
                <a:gd name="T4" fmla="*/ 9 w 9"/>
                <a:gd name="T5" fmla="*/ 11 h 22"/>
                <a:gd name="T6" fmla="*/ 2 w 9"/>
                <a:gd name="T7" fmla="*/ 22 h 22"/>
              </a:gdLst>
              <a:ahLst/>
              <a:cxnLst>
                <a:cxn ang="0">
                  <a:pos x="T0" y="T1"/>
                </a:cxn>
                <a:cxn ang="0">
                  <a:pos x="T2" y="T3"/>
                </a:cxn>
                <a:cxn ang="0">
                  <a:pos x="T4" y="T5"/>
                </a:cxn>
                <a:cxn ang="0">
                  <a:pos x="T6" y="T7"/>
                </a:cxn>
              </a:cxnLst>
              <a:rect l="0" t="0" r="r" b="b"/>
              <a:pathLst>
                <a:path w="9" h="22">
                  <a:moveTo>
                    <a:pt x="2" y="22"/>
                  </a:moveTo>
                  <a:cubicBezTo>
                    <a:pt x="2" y="22"/>
                    <a:pt x="2" y="14"/>
                    <a:pt x="1" y="7"/>
                  </a:cubicBezTo>
                  <a:cubicBezTo>
                    <a:pt x="0" y="0"/>
                    <a:pt x="8" y="0"/>
                    <a:pt x="9" y="11"/>
                  </a:cubicBezTo>
                  <a:cubicBezTo>
                    <a:pt x="9" y="18"/>
                    <a:pt x="7" y="22"/>
                    <a:pt x="2" y="22"/>
                  </a:cubicBez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îṡ1îḑe">
              <a:extLst>
                <a:ext uri="{FF2B5EF4-FFF2-40B4-BE49-F238E27FC236}">
                  <a16:creationId xmlns:a16="http://schemas.microsoft.com/office/drawing/2014/main" id="{A354D749-3DFA-4AC8-9E27-85C5826BBC74}"/>
                </a:ext>
              </a:extLst>
            </p:cNvPr>
            <p:cNvSpPr/>
            <p:nvPr/>
          </p:nvSpPr>
          <p:spPr bwMode="auto">
            <a:xfrm>
              <a:off x="6710965" y="2947923"/>
              <a:ext cx="900475" cy="1090386"/>
            </a:xfrm>
            <a:custGeom>
              <a:avLst/>
              <a:gdLst>
                <a:gd name="T0" fmla="*/ 11 w 177"/>
                <a:gd name="T1" fmla="*/ 0 h 215"/>
                <a:gd name="T2" fmla="*/ 154 w 177"/>
                <a:gd name="T3" fmla="*/ 0 h 215"/>
                <a:gd name="T4" fmla="*/ 140 w 177"/>
                <a:gd name="T5" fmla="*/ 149 h 215"/>
                <a:gd name="T6" fmla="*/ 150 w 177"/>
                <a:gd name="T7" fmla="*/ 193 h 215"/>
                <a:gd name="T8" fmla="*/ 132 w 177"/>
                <a:gd name="T9" fmla="*/ 215 h 215"/>
                <a:gd name="T10" fmla="*/ 18 w 177"/>
                <a:gd name="T11" fmla="*/ 215 h 215"/>
                <a:gd name="T12" fmla="*/ 0 w 177"/>
                <a:gd name="T13" fmla="*/ 196 h 215"/>
                <a:gd name="T14" fmla="*/ 11 w 177"/>
                <a:gd name="T15" fmla="*/ 0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215">
                  <a:moveTo>
                    <a:pt x="11" y="0"/>
                  </a:moveTo>
                  <a:cubicBezTo>
                    <a:pt x="154" y="0"/>
                    <a:pt x="154" y="0"/>
                    <a:pt x="154" y="0"/>
                  </a:cubicBezTo>
                  <a:cubicBezTo>
                    <a:pt x="154" y="0"/>
                    <a:pt x="177" y="56"/>
                    <a:pt x="140" y="149"/>
                  </a:cubicBezTo>
                  <a:cubicBezTo>
                    <a:pt x="150" y="193"/>
                    <a:pt x="150" y="193"/>
                    <a:pt x="150" y="193"/>
                  </a:cubicBezTo>
                  <a:cubicBezTo>
                    <a:pt x="152" y="204"/>
                    <a:pt x="144" y="215"/>
                    <a:pt x="132" y="215"/>
                  </a:cubicBezTo>
                  <a:cubicBezTo>
                    <a:pt x="18" y="215"/>
                    <a:pt x="18" y="215"/>
                    <a:pt x="18" y="215"/>
                  </a:cubicBezTo>
                  <a:cubicBezTo>
                    <a:pt x="8" y="215"/>
                    <a:pt x="0" y="206"/>
                    <a:pt x="0" y="196"/>
                  </a:cubicBezTo>
                  <a:lnTo>
                    <a:pt x="11" y="0"/>
                  </a:lnTo>
                  <a:close/>
                </a:path>
              </a:pathLst>
            </a:custGeom>
            <a:solidFill>
              <a:srgbClr val="4D93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işļiďe">
              <a:extLst>
                <a:ext uri="{FF2B5EF4-FFF2-40B4-BE49-F238E27FC236}">
                  <a16:creationId xmlns:a16="http://schemas.microsoft.com/office/drawing/2014/main" id="{7AF43EA5-6C88-48AC-B049-61330866B08C}"/>
                </a:ext>
              </a:extLst>
            </p:cNvPr>
            <p:cNvSpPr/>
            <p:nvPr/>
          </p:nvSpPr>
          <p:spPr bwMode="auto">
            <a:xfrm>
              <a:off x="6710965" y="3393893"/>
              <a:ext cx="260327" cy="644416"/>
            </a:xfrm>
            <a:custGeom>
              <a:avLst/>
              <a:gdLst>
                <a:gd name="T0" fmla="*/ 24 w 51"/>
                <a:gd name="T1" fmla="*/ 99 h 127"/>
                <a:gd name="T2" fmla="*/ 24 w 51"/>
                <a:gd name="T3" fmla="*/ 0 h 127"/>
                <a:gd name="T4" fmla="*/ 6 w 51"/>
                <a:gd name="T5" fmla="*/ 0 h 127"/>
                <a:gd name="T6" fmla="*/ 0 w 51"/>
                <a:gd name="T7" fmla="*/ 108 h 127"/>
                <a:gd name="T8" fmla="*/ 18 w 51"/>
                <a:gd name="T9" fmla="*/ 127 h 127"/>
                <a:gd name="T10" fmla="*/ 51 w 51"/>
                <a:gd name="T11" fmla="*/ 127 h 127"/>
                <a:gd name="T12" fmla="*/ 24 w 51"/>
                <a:gd name="T13" fmla="*/ 99 h 127"/>
              </a:gdLst>
              <a:ahLst/>
              <a:cxnLst>
                <a:cxn ang="0">
                  <a:pos x="T0" y="T1"/>
                </a:cxn>
                <a:cxn ang="0">
                  <a:pos x="T2" y="T3"/>
                </a:cxn>
                <a:cxn ang="0">
                  <a:pos x="T4" y="T5"/>
                </a:cxn>
                <a:cxn ang="0">
                  <a:pos x="T6" y="T7"/>
                </a:cxn>
                <a:cxn ang="0">
                  <a:pos x="T8" y="T9"/>
                </a:cxn>
                <a:cxn ang="0">
                  <a:pos x="T10" y="T11"/>
                </a:cxn>
                <a:cxn ang="0">
                  <a:pos x="T12" y="T13"/>
                </a:cxn>
              </a:cxnLst>
              <a:rect l="0" t="0" r="r" b="b"/>
              <a:pathLst>
                <a:path w="51" h="127">
                  <a:moveTo>
                    <a:pt x="24" y="99"/>
                  </a:moveTo>
                  <a:cubicBezTo>
                    <a:pt x="24" y="0"/>
                    <a:pt x="24" y="0"/>
                    <a:pt x="24" y="0"/>
                  </a:cubicBezTo>
                  <a:cubicBezTo>
                    <a:pt x="6" y="0"/>
                    <a:pt x="6" y="0"/>
                    <a:pt x="6" y="0"/>
                  </a:cubicBezTo>
                  <a:cubicBezTo>
                    <a:pt x="0" y="108"/>
                    <a:pt x="0" y="108"/>
                    <a:pt x="0" y="108"/>
                  </a:cubicBezTo>
                  <a:cubicBezTo>
                    <a:pt x="0" y="118"/>
                    <a:pt x="8" y="127"/>
                    <a:pt x="18" y="127"/>
                  </a:cubicBezTo>
                  <a:cubicBezTo>
                    <a:pt x="51" y="127"/>
                    <a:pt x="51" y="127"/>
                    <a:pt x="51" y="127"/>
                  </a:cubicBezTo>
                  <a:cubicBezTo>
                    <a:pt x="36" y="127"/>
                    <a:pt x="24" y="114"/>
                    <a:pt x="24" y="99"/>
                  </a:cubicBezTo>
                  <a:close/>
                </a:path>
              </a:pathLst>
            </a:custGeom>
            <a:solidFill>
              <a:srgbClr val="2E7B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iSļïḓê">
              <a:extLst>
                <a:ext uri="{FF2B5EF4-FFF2-40B4-BE49-F238E27FC236}">
                  <a16:creationId xmlns:a16="http://schemas.microsoft.com/office/drawing/2014/main" id="{46D6E14F-E248-4990-BC2D-9D2622A865BB}"/>
                </a:ext>
              </a:extLst>
            </p:cNvPr>
            <p:cNvSpPr/>
            <p:nvPr/>
          </p:nvSpPr>
          <p:spPr bwMode="auto">
            <a:xfrm>
              <a:off x="6279932" y="2947923"/>
              <a:ext cx="644416" cy="990095"/>
            </a:xfrm>
            <a:custGeom>
              <a:avLst/>
              <a:gdLst>
                <a:gd name="T0" fmla="*/ 96 w 127"/>
                <a:gd name="T1" fmla="*/ 0 h 195"/>
                <a:gd name="T2" fmla="*/ 96 w 127"/>
                <a:gd name="T3" fmla="*/ 0 h 195"/>
                <a:gd name="T4" fmla="*/ 69 w 127"/>
                <a:gd name="T5" fmla="*/ 24 h 195"/>
                <a:gd name="T6" fmla="*/ 52 w 127"/>
                <a:gd name="T7" fmla="*/ 125 h 195"/>
                <a:gd name="T8" fmla="*/ 7 w 127"/>
                <a:gd name="T9" fmla="*/ 160 h 195"/>
                <a:gd name="T10" fmla="*/ 10 w 127"/>
                <a:gd name="T11" fmla="*/ 181 h 195"/>
                <a:gd name="T12" fmla="*/ 45 w 127"/>
                <a:gd name="T13" fmla="*/ 189 h 195"/>
                <a:gd name="T14" fmla="*/ 85 w 127"/>
                <a:gd name="T15" fmla="*/ 160 h 195"/>
                <a:gd name="T16" fmla="*/ 109 w 127"/>
                <a:gd name="T17" fmla="*/ 88 h 195"/>
                <a:gd name="T18" fmla="*/ 96 w 127"/>
                <a:gd name="T1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95">
                  <a:moveTo>
                    <a:pt x="96" y="0"/>
                  </a:moveTo>
                  <a:cubicBezTo>
                    <a:pt x="96" y="0"/>
                    <a:pt x="96" y="0"/>
                    <a:pt x="96" y="0"/>
                  </a:cubicBezTo>
                  <a:cubicBezTo>
                    <a:pt x="82" y="0"/>
                    <a:pt x="71" y="10"/>
                    <a:pt x="69" y="24"/>
                  </a:cubicBezTo>
                  <a:cubicBezTo>
                    <a:pt x="52" y="125"/>
                    <a:pt x="52" y="125"/>
                    <a:pt x="52" y="125"/>
                  </a:cubicBezTo>
                  <a:cubicBezTo>
                    <a:pt x="7" y="160"/>
                    <a:pt x="7" y="160"/>
                    <a:pt x="7" y="160"/>
                  </a:cubicBezTo>
                  <a:cubicBezTo>
                    <a:pt x="7" y="160"/>
                    <a:pt x="0" y="170"/>
                    <a:pt x="10" y="181"/>
                  </a:cubicBezTo>
                  <a:cubicBezTo>
                    <a:pt x="18" y="192"/>
                    <a:pt x="33" y="195"/>
                    <a:pt x="45" y="189"/>
                  </a:cubicBezTo>
                  <a:cubicBezTo>
                    <a:pt x="58" y="183"/>
                    <a:pt x="75" y="172"/>
                    <a:pt x="85" y="160"/>
                  </a:cubicBezTo>
                  <a:cubicBezTo>
                    <a:pt x="95" y="147"/>
                    <a:pt x="109" y="88"/>
                    <a:pt x="109" y="88"/>
                  </a:cubicBezTo>
                  <a:cubicBezTo>
                    <a:pt x="109" y="88"/>
                    <a:pt x="127" y="0"/>
                    <a:pt x="96" y="0"/>
                  </a:cubicBezTo>
                  <a:close/>
                </a:path>
              </a:pathLst>
            </a:custGeom>
            <a:solidFill>
              <a:srgbClr val="4D93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2"/>
    </p:custDataLst>
    <p:extLst>
      <p:ext uri="{BB962C8B-B14F-4D97-AF65-F5344CB8AC3E}">
        <p14:creationId xmlns:p14="http://schemas.microsoft.com/office/powerpoint/2010/main" val="4794922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graphicFrame>
        <p:nvGraphicFramePr>
          <p:cNvPr id="3" name="Object 7"/>
          <p:cNvGraphicFramePr>
            <a:graphicFrameLocks noChangeAspect="1"/>
          </p:cNvGraphicFramePr>
          <p:nvPr>
            <p:extLst>
              <p:ext uri="{D42A27DB-BD31-4B8C-83A1-F6EECF244321}">
                <p14:modId xmlns:p14="http://schemas.microsoft.com/office/powerpoint/2010/main" val="1159765329"/>
              </p:ext>
            </p:extLst>
          </p:nvPr>
        </p:nvGraphicFramePr>
        <p:xfrm>
          <a:off x="4714876" y="1728788"/>
          <a:ext cx="3241675" cy="809625"/>
        </p:xfrm>
        <a:graphic>
          <a:graphicData uri="http://schemas.openxmlformats.org/presentationml/2006/ole">
            <mc:AlternateContent xmlns:mc="http://schemas.openxmlformats.org/markup-compatibility/2006">
              <mc:Choice xmlns:v="urn:schemas-microsoft-com:vml" Requires="v">
                <p:oleObj spid="_x0000_s33842" name="公式" r:id="rId3" imgW="1523880" imgH="380880" progId="Equations">
                  <p:embed/>
                </p:oleObj>
              </mc:Choice>
              <mc:Fallback>
                <p:oleObj name="公式" r:id="rId3" imgW="1523880" imgH="380880" progId="Equations">
                  <p:embed/>
                  <p:pic>
                    <p:nvPicPr>
                      <p:cNvPr id="3277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4876" y="1728788"/>
                        <a:ext cx="324167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 Box 6"/>
          <p:cNvSpPr txBox="1">
            <a:spLocks noChangeArrowheads="1"/>
          </p:cNvSpPr>
          <p:nvPr/>
        </p:nvSpPr>
        <p:spPr bwMode="auto">
          <a:xfrm>
            <a:off x="515938" y="1201737"/>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000" dirty="0" smtClean="0">
                <a:latin typeface="+mn-ea"/>
                <a:ea typeface="+mn-ea"/>
              </a:rPr>
              <a:t>输入信号 </a:t>
            </a:r>
            <a:r>
              <a:rPr lang="en-US" altLang="zh-CN" sz="2000" b="1" i="1" dirty="0" smtClean="0">
                <a:latin typeface="+mj-ea"/>
                <a:ea typeface="+mj-ea"/>
                <a:cs typeface="Times New Roman" panose="02020603050405020304" pitchFamily="18" charset="0"/>
              </a:rPr>
              <a:t>u</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at </a:t>
            </a:r>
            <a:r>
              <a:rPr lang="zh-CN" altLang="en-US" sz="2000" dirty="0" smtClean="0">
                <a:latin typeface="+mn-ea"/>
                <a:ea typeface="+mn-ea"/>
              </a:rPr>
              <a:t>时</a:t>
            </a:r>
            <a:r>
              <a:rPr lang="zh-CN" altLang="en-US" sz="2000" dirty="0">
                <a:latin typeface="+mn-ea"/>
                <a:ea typeface="+mn-ea"/>
              </a:rPr>
              <a:t>，即</a:t>
            </a:r>
          </a:p>
        </p:txBody>
      </p:sp>
      <p:graphicFrame>
        <p:nvGraphicFramePr>
          <p:cNvPr id="5" name="Object 3"/>
          <p:cNvGraphicFramePr>
            <a:graphicFrameLocks noChangeAspect="1"/>
          </p:cNvGraphicFramePr>
          <p:nvPr>
            <p:extLst>
              <p:ext uri="{D42A27DB-BD31-4B8C-83A1-F6EECF244321}">
                <p14:modId xmlns:p14="http://schemas.microsoft.com/office/powerpoint/2010/main" val="3251326806"/>
              </p:ext>
            </p:extLst>
          </p:nvPr>
        </p:nvGraphicFramePr>
        <p:xfrm>
          <a:off x="3881438" y="1089025"/>
          <a:ext cx="1344612" cy="684212"/>
        </p:xfrm>
        <a:graphic>
          <a:graphicData uri="http://schemas.openxmlformats.org/presentationml/2006/ole">
            <mc:AlternateContent xmlns:mc="http://schemas.openxmlformats.org/markup-compatibility/2006">
              <mc:Choice xmlns:v="urn:schemas-microsoft-com:vml" Requires="v">
                <p:oleObj spid="_x0000_s33843" name="公式" r:id="rId5" imgW="647640" imgH="330120" progId="Equations">
                  <p:embed/>
                </p:oleObj>
              </mc:Choice>
              <mc:Fallback>
                <p:oleObj name="公式" r:id="rId5" imgW="647640" imgH="330120" progId="Equations">
                  <p:embed/>
                  <p:pic>
                    <p:nvPicPr>
                      <p:cNvPr id="3277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1438" y="1089025"/>
                        <a:ext cx="1344612"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6"/>
          <p:cNvSpPr txBox="1">
            <a:spLocks noChangeArrowheads="1"/>
          </p:cNvSpPr>
          <p:nvPr/>
        </p:nvSpPr>
        <p:spPr bwMode="auto">
          <a:xfrm>
            <a:off x="2843213" y="1935163"/>
            <a:ext cx="1908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稳态误差为</a:t>
            </a:r>
          </a:p>
        </p:txBody>
      </p:sp>
      <p:sp>
        <p:nvSpPr>
          <p:cNvPr id="7" name="Text Box 6"/>
          <p:cNvSpPr txBox="1">
            <a:spLocks noChangeArrowheads="1"/>
          </p:cNvSpPr>
          <p:nvPr/>
        </p:nvSpPr>
        <p:spPr bwMode="auto">
          <a:xfrm>
            <a:off x="850901" y="2671702"/>
            <a:ext cx="49339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rPr>
              <a:t>0</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不</a:t>
            </a:r>
            <a:r>
              <a:rPr lang="zh-CN" altLang="en-US" sz="2000" dirty="0" smtClean="0">
                <a:latin typeface="+mn-ea"/>
                <a:ea typeface="+mn-ea"/>
                <a:cs typeface="Times New Roman" panose="02020603050405020304" pitchFamily="18" charset="0"/>
              </a:rPr>
              <a:t>含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rPr>
              <a:t>项</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graphicFrame>
        <p:nvGraphicFramePr>
          <p:cNvPr id="8" name="Object 4"/>
          <p:cNvGraphicFramePr>
            <a:graphicFrameLocks noChangeAspect="1"/>
          </p:cNvGraphicFramePr>
          <p:nvPr>
            <p:extLst>
              <p:ext uri="{D42A27DB-BD31-4B8C-83A1-F6EECF244321}">
                <p14:modId xmlns:p14="http://schemas.microsoft.com/office/powerpoint/2010/main" val="3999663303"/>
              </p:ext>
            </p:extLst>
          </p:nvPr>
        </p:nvGraphicFramePr>
        <p:xfrm>
          <a:off x="4751388" y="3060700"/>
          <a:ext cx="3590925" cy="809625"/>
        </p:xfrm>
        <a:graphic>
          <a:graphicData uri="http://schemas.openxmlformats.org/presentationml/2006/ole">
            <mc:AlternateContent xmlns:mc="http://schemas.openxmlformats.org/markup-compatibility/2006">
              <mc:Choice xmlns:v="urn:schemas-microsoft-com:vml" Requires="v">
                <p:oleObj spid="_x0000_s33844" name="公式" r:id="rId7" imgW="1688760" imgH="380880" progId="Equations">
                  <p:embed/>
                </p:oleObj>
              </mc:Choice>
              <mc:Fallback>
                <p:oleObj name="公式" r:id="rId7" imgW="1688760" imgH="380880" progId="Equations">
                  <p:embed/>
                  <p:pic>
                    <p:nvPicPr>
                      <p:cNvPr id="3277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388" y="3060700"/>
                        <a:ext cx="359092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6"/>
          <p:cNvSpPr txBox="1">
            <a:spLocks noChangeArrowheads="1"/>
          </p:cNvSpPr>
          <p:nvPr/>
        </p:nvSpPr>
        <p:spPr bwMode="auto">
          <a:xfrm>
            <a:off x="850901" y="3881437"/>
            <a:ext cx="4535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cs typeface="Times New Roman" panose="02020603050405020304" pitchFamily="18" charset="0"/>
              </a:rPr>
              <a:t>I</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含一</a:t>
            </a:r>
            <a:r>
              <a:rPr lang="zh-CN" altLang="en-US" sz="2000" dirty="0" smtClean="0">
                <a:latin typeface="+mn-ea"/>
                <a:ea typeface="+mn-ea"/>
                <a:cs typeface="Times New Roman" panose="02020603050405020304" pitchFamily="18" charset="0"/>
              </a:rPr>
              <a:t>项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b="1" dirty="0">
                <a:latin typeface="+mj-ea"/>
                <a:ea typeface="+mj-ea"/>
              </a:rPr>
              <a:t>）</a:t>
            </a:r>
            <a:endParaRPr lang="zh-CN" altLang="en-US" sz="2000" b="1" i="1" baseline="-25000" dirty="0">
              <a:latin typeface="+mj-ea"/>
              <a:ea typeface="+mj-ea"/>
              <a:cs typeface="Times New Roman" panose="02020603050405020304" pitchFamily="18" charset="0"/>
            </a:endParaRPr>
          </a:p>
        </p:txBody>
      </p:sp>
      <p:graphicFrame>
        <p:nvGraphicFramePr>
          <p:cNvPr id="10" name="Object 6"/>
          <p:cNvGraphicFramePr>
            <a:graphicFrameLocks noChangeAspect="1"/>
          </p:cNvGraphicFramePr>
          <p:nvPr>
            <p:extLst>
              <p:ext uri="{D42A27DB-BD31-4B8C-83A1-F6EECF244321}">
                <p14:modId xmlns:p14="http://schemas.microsoft.com/office/powerpoint/2010/main" val="973350645"/>
              </p:ext>
            </p:extLst>
          </p:nvPr>
        </p:nvGraphicFramePr>
        <p:xfrm>
          <a:off x="2963862" y="4410074"/>
          <a:ext cx="3752850" cy="809625"/>
        </p:xfrm>
        <a:graphic>
          <a:graphicData uri="http://schemas.openxmlformats.org/presentationml/2006/ole">
            <mc:AlternateContent xmlns:mc="http://schemas.openxmlformats.org/markup-compatibility/2006">
              <mc:Choice xmlns:v="urn:schemas-microsoft-com:vml" Requires="v">
                <p:oleObj spid="_x0000_s33845" name="公式" r:id="rId9" imgW="1765080" imgH="380880" progId="Equations">
                  <p:embed/>
                </p:oleObj>
              </mc:Choice>
              <mc:Fallback>
                <p:oleObj name="公式" r:id="rId9" imgW="1765080" imgH="380880" progId="Equations">
                  <p:embed/>
                  <p:pic>
                    <p:nvPicPr>
                      <p:cNvPr id="32773"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63862" y="4410074"/>
                        <a:ext cx="3752850"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 Box 6"/>
          <p:cNvSpPr txBox="1">
            <a:spLocks noChangeArrowheads="1"/>
          </p:cNvSpPr>
          <p:nvPr/>
        </p:nvSpPr>
        <p:spPr bwMode="auto">
          <a:xfrm>
            <a:off x="850901" y="5359398"/>
            <a:ext cx="4535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cs typeface="Times New Roman" panose="02020603050405020304" pitchFamily="18" charset="0"/>
              </a:rPr>
              <a:t>II</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含二</a:t>
            </a:r>
            <a:r>
              <a:rPr lang="zh-CN" altLang="en-US" sz="2000" dirty="0" smtClean="0">
                <a:latin typeface="+mn-ea"/>
                <a:ea typeface="+mn-ea"/>
                <a:cs typeface="Times New Roman" panose="02020603050405020304" pitchFamily="18" charset="0"/>
              </a:rPr>
              <a:t>项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graphicFrame>
        <p:nvGraphicFramePr>
          <p:cNvPr id="12" name="Object 18"/>
          <p:cNvGraphicFramePr>
            <a:graphicFrameLocks noChangeAspect="1"/>
          </p:cNvGraphicFramePr>
          <p:nvPr>
            <p:extLst>
              <p:ext uri="{D42A27DB-BD31-4B8C-83A1-F6EECF244321}">
                <p14:modId xmlns:p14="http://schemas.microsoft.com/office/powerpoint/2010/main" val="2662863908"/>
              </p:ext>
            </p:extLst>
          </p:nvPr>
        </p:nvGraphicFramePr>
        <p:xfrm>
          <a:off x="4553744" y="5735081"/>
          <a:ext cx="3563938" cy="809625"/>
        </p:xfrm>
        <a:graphic>
          <a:graphicData uri="http://schemas.openxmlformats.org/presentationml/2006/ole">
            <mc:AlternateContent xmlns:mc="http://schemas.openxmlformats.org/markup-compatibility/2006">
              <mc:Choice xmlns:v="urn:schemas-microsoft-com:vml" Requires="v">
                <p:oleObj spid="_x0000_s33846" name="公式" r:id="rId11" imgW="1676160" imgH="380880" progId="Equations">
                  <p:embed/>
                </p:oleObj>
              </mc:Choice>
              <mc:Fallback>
                <p:oleObj name="公式" r:id="rId11" imgW="1676160" imgH="380880" progId="Equations">
                  <p:embed/>
                  <p:pic>
                    <p:nvPicPr>
                      <p:cNvPr id="32774"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3744" y="5735081"/>
                        <a:ext cx="3563938"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8"/>
          <p:cNvGraphicFramePr>
            <a:graphicFrameLocks noChangeAspect="1"/>
          </p:cNvGraphicFramePr>
          <p:nvPr>
            <p:extLst>
              <p:ext uri="{D42A27DB-BD31-4B8C-83A1-F6EECF244321}">
                <p14:modId xmlns:p14="http://schemas.microsoft.com/office/powerpoint/2010/main" val="2194862842"/>
              </p:ext>
            </p:extLst>
          </p:nvPr>
        </p:nvGraphicFramePr>
        <p:xfrm>
          <a:off x="7343775" y="4508499"/>
          <a:ext cx="1997075" cy="485775"/>
        </p:xfrm>
        <a:graphic>
          <a:graphicData uri="http://schemas.openxmlformats.org/presentationml/2006/ole">
            <mc:AlternateContent xmlns:mc="http://schemas.openxmlformats.org/markup-compatibility/2006">
              <mc:Choice xmlns:v="urn:schemas-microsoft-com:vml" Requires="v">
                <p:oleObj spid="_x0000_s33847" name="公式" r:id="rId13" imgW="939600" imgH="228600" progId="Equations">
                  <p:embed/>
                </p:oleObj>
              </mc:Choice>
              <mc:Fallback>
                <p:oleObj name="公式" r:id="rId13" imgW="939600" imgH="228600" progId="Equations">
                  <p:embed/>
                  <p:pic>
                    <p:nvPicPr>
                      <p:cNvPr id="32775"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343775" y="4508499"/>
                        <a:ext cx="1997075"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6"/>
          <p:cNvSpPr txBox="1">
            <a:spLocks noChangeArrowheads="1"/>
          </p:cNvSpPr>
          <p:nvPr/>
        </p:nvSpPr>
        <p:spPr bwMode="auto">
          <a:xfrm>
            <a:off x="7231062" y="4937124"/>
            <a:ext cx="22224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rgbClr val="0070C0"/>
                </a:solidFill>
                <a:latin typeface="+mj-ea"/>
                <a:ea typeface="+mj-ea"/>
              </a:rPr>
              <a:t>静态速度误差系数</a:t>
            </a:r>
            <a:endParaRPr lang="zh-CN" altLang="en-US" b="1" i="1" baseline="-25000" dirty="0">
              <a:solidFill>
                <a:srgbClr val="0070C0"/>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140129160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graphicFrame>
        <p:nvGraphicFramePr>
          <p:cNvPr id="3" name="Object 7"/>
          <p:cNvGraphicFramePr>
            <a:graphicFrameLocks noChangeAspect="1"/>
          </p:cNvGraphicFramePr>
          <p:nvPr>
            <p:extLst>
              <p:ext uri="{D42A27DB-BD31-4B8C-83A1-F6EECF244321}">
                <p14:modId xmlns:p14="http://schemas.microsoft.com/office/powerpoint/2010/main" val="329628961"/>
              </p:ext>
            </p:extLst>
          </p:nvPr>
        </p:nvGraphicFramePr>
        <p:xfrm>
          <a:off x="4533901" y="1817687"/>
          <a:ext cx="3594100" cy="809625"/>
        </p:xfrm>
        <a:graphic>
          <a:graphicData uri="http://schemas.openxmlformats.org/presentationml/2006/ole">
            <mc:AlternateContent xmlns:mc="http://schemas.openxmlformats.org/markup-compatibility/2006">
              <mc:Choice xmlns:v="urn:schemas-microsoft-com:vml" Requires="v">
                <p:oleObj spid="_x0000_s34866" name="公式" r:id="rId3" imgW="1688760" imgH="380880" progId="Equations">
                  <p:embed/>
                </p:oleObj>
              </mc:Choice>
              <mc:Fallback>
                <p:oleObj name="公式" r:id="rId3" imgW="1688760" imgH="380880" progId="Equations">
                  <p:embed/>
                  <p:pic>
                    <p:nvPicPr>
                      <p:cNvPr id="3379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3901" y="1817687"/>
                        <a:ext cx="3594100"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 Box 6"/>
          <p:cNvSpPr txBox="1">
            <a:spLocks noChangeArrowheads="1"/>
          </p:cNvSpPr>
          <p:nvPr/>
        </p:nvSpPr>
        <p:spPr bwMode="auto">
          <a:xfrm>
            <a:off x="515938" y="1227137"/>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000" dirty="0" smtClean="0">
                <a:latin typeface="+mn-ea"/>
                <a:ea typeface="+mn-ea"/>
              </a:rPr>
              <a:t>输入信号 </a:t>
            </a:r>
            <a:r>
              <a:rPr lang="en-US" altLang="zh-CN" sz="2000" b="1" i="1" dirty="0" smtClean="0">
                <a:latin typeface="+mj-ea"/>
                <a:ea typeface="+mj-ea"/>
                <a:cs typeface="Times New Roman" panose="02020603050405020304" pitchFamily="18" charset="0"/>
              </a:rPr>
              <a:t>u</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at</a:t>
            </a:r>
            <a:r>
              <a:rPr lang="en-US" altLang="zh-CN" sz="2000" b="1" i="1" baseline="30000" dirty="0" smtClean="0">
                <a:latin typeface="+mj-ea"/>
                <a:ea typeface="+mj-ea"/>
                <a:cs typeface="Times New Roman" panose="02020603050405020304" pitchFamily="18" charset="0"/>
              </a:rPr>
              <a:t>2</a:t>
            </a:r>
            <a:r>
              <a:rPr lang="en-US" altLang="zh-CN" sz="2000" b="1" i="1" dirty="0" smtClean="0">
                <a:latin typeface="+mj-ea"/>
                <a:ea typeface="+mj-ea"/>
                <a:cs typeface="Times New Roman" panose="02020603050405020304" pitchFamily="18" charset="0"/>
              </a:rPr>
              <a:t>/2 </a:t>
            </a:r>
            <a:r>
              <a:rPr lang="zh-CN" altLang="en-US" sz="2000" dirty="0" smtClean="0">
                <a:latin typeface="+mn-ea"/>
                <a:ea typeface="+mn-ea"/>
              </a:rPr>
              <a:t>时</a:t>
            </a:r>
            <a:r>
              <a:rPr lang="zh-CN" altLang="en-US" sz="2000" dirty="0">
                <a:latin typeface="+mn-ea"/>
                <a:ea typeface="+mn-ea"/>
              </a:rPr>
              <a:t>，即</a:t>
            </a:r>
          </a:p>
        </p:txBody>
      </p:sp>
      <p:graphicFrame>
        <p:nvGraphicFramePr>
          <p:cNvPr id="5" name="Object 3"/>
          <p:cNvGraphicFramePr>
            <a:graphicFrameLocks noChangeAspect="1"/>
          </p:cNvGraphicFramePr>
          <p:nvPr>
            <p:extLst>
              <p:ext uri="{D42A27DB-BD31-4B8C-83A1-F6EECF244321}">
                <p14:modId xmlns:p14="http://schemas.microsoft.com/office/powerpoint/2010/main" val="2726052302"/>
              </p:ext>
            </p:extLst>
          </p:nvPr>
        </p:nvGraphicFramePr>
        <p:xfrm>
          <a:off x="4341813" y="1089025"/>
          <a:ext cx="1687513" cy="736600"/>
        </p:xfrm>
        <a:graphic>
          <a:graphicData uri="http://schemas.openxmlformats.org/presentationml/2006/ole">
            <mc:AlternateContent xmlns:mc="http://schemas.openxmlformats.org/markup-compatibility/2006">
              <mc:Choice xmlns:v="urn:schemas-microsoft-com:vml" Requires="v">
                <p:oleObj spid="_x0000_s34867" name="公式" r:id="rId5" imgW="812520" imgH="355320" progId="Equations">
                  <p:embed/>
                </p:oleObj>
              </mc:Choice>
              <mc:Fallback>
                <p:oleObj name="公式" r:id="rId5" imgW="812520" imgH="355320" progId="Equations">
                  <p:embed/>
                  <p:pic>
                    <p:nvPicPr>
                      <p:cNvPr id="3379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1813" y="1089025"/>
                        <a:ext cx="1687513"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6"/>
          <p:cNvSpPr txBox="1">
            <a:spLocks noChangeArrowheads="1"/>
          </p:cNvSpPr>
          <p:nvPr/>
        </p:nvSpPr>
        <p:spPr bwMode="auto">
          <a:xfrm>
            <a:off x="2625726" y="2024062"/>
            <a:ext cx="1908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稳态误差为</a:t>
            </a:r>
          </a:p>
        </p:txBody>
      </p:sp>
      <p:sp>
        <p:nvSpPr>
          <p:cNvPr id="7" name="Text Box 6"/>
          <p:cNvSpPr txBox="1">
            <a:spLocks noChangeArrowheads="1"/>
          </p:cNvSpPr>
          <p:nvPr/>
        </p:nvSpPr>
        <p:spPr bwMode="auto">
          <a:xfrm>
            <a:off x="857251" y="2705863"/>
            <a:ext cx="49275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rPr>
              <a:t>0</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不</a:t>
            </a:r>
            <a:r>
              <a:rPr lang="zh-CN" altLang="en-US" sz="2000" dirty="0" smtClean="0">
                <a:latin typeface="+mn-ea"/>
                <a:ea typeface="+mn-ea"/>
                <a:cs typeface="Times New Roman" panose="02020603050405020304" pitchFamily="18" charset="0"/>
              </a:rPr>
              <a:t>含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rPr>
              <a:t>项</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sp>
        <p:nvSpPr>
          <p:cNvPr id="8" name="Text Box 6"/>
          <p:cNvSpPr txBox="1">
            <a:spLocks noChangeArrowheads="1"/>
          </p:cNvSpPr>
          <p:nvPr/>
        </p:nvSpPr>
        <p:spPr bwMode="auto">
          <a:xfrm>
            <a:off x="876301" y="3983037"/>
            <a:ext cx="4535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cs typeface="Times New Roman" panose="02020603050405020304" pitchFamily="18" charset="0"/>
              </a:rPr>
              <a:t>I</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含一</a:t>
            </a:r>
            <a:r>
              <a:rPr lang="zh-CN" altLang="en-US" sz="2000" dirty="0" smtClean="0">
                <a:latin typeface="+mn-ea"/>
                <a:ea typeface="+mn-ea"/>
                <a:cs typeface="Times New Roman" panose="02020603050405020304" pitchFamily="18" charset="0"/>
              </a:rPr>
              <a:t>项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b="1" dirty="0">
                <a:latin typeface="+mj-ea"/>
                <a:ea typeface="+mj-ea"/>
              </a:rPr>
              <a:t>）</a:t>
            </a:r>
            <a:endParaRPr lang="zh-CN" altLang="en-US" sz="2000" b="1" i="1" baseline="-25000" dirty="0">
              <a:latin typeface="+mj-ea"/>
              <a:ea typeface="+mj-ea"/>
              <a:cs typeface="Times New Roman" panose="02020603050405020304" pitchFamily="18" charset="0"/>
            </a:endParaRPr>
          </a:p>
        </p:txBody>
      </p:sp>
      <p:graphicFrame>
        <p:nvGraphicFramePr>
          <p:cNvPr id="9" name="Object 5"/>
          <p:cNvGraphicFramePr>
            <a:graphicFrameLocks noChangeAspect="1"/>
          </p:cNvGraphicFramePr>
          <p:nvPr>
            <p:extLst>
              <p:ext uri="{D42A27DB-BD31-4B8C-83A1-F6EECF244321}">
                <p14:modId xmlns:p14="http://schemas.microsoft.com/office/powerpoint/2010/main" val="1505155619"/>
              </p:ext>
            </p:extLst>
          </p:nvPr>
        </p:nvGraphicFramePr>
        <p:xfrm>
          <a:off x="4536282" y="4365213"/>
          <a:ext cx="3968750" cy="809625"/>
        </p:xfrm>
        <a:graphic>
          <a:graphicData uri="http://schemas.openxmlformats.org/presentationml/2006/ole">
            <mc:AlternateContent xmlns:mc="http://schemas.openxmlformats.org/markup-compatibility/2006">
              <mc:Choice xmlns:v="urn:schemas-microsoft-com:vml" Requires="v">
                <p:oleObj spid="_x0000_s34868" name="公式" r:id="rId7" imgW="1866600" imgH="380880" progId="Equations">
                  <p:embed/>
                </p:oleObj>
              </mc:Choice>
              <mc:Fallback>
                <p:oleObj name="公式" r:id="rId7" imgW="1866600" imgH="380880" progId="Equations">
                  <p:embed/>
                  <p:pic>
                    <p:nvPicPr>
                      <p:cNvPr id="33796"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6282" y="4365213"/>
                        <a:ext cx="3968750"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6"/>
          <p:cNvSpPr txBox="1">
            <a:spLocks noChangeArrowheads="1"/>
          </p:cNvSpPr>
          <p:nvPr/>
        </p:nvSpPr>
        <p:spPr bwMode="auto">
          <a:xfrm>
            <a:off x="876301" y="5253213"/>
            <a:ext cx="45354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cs typeface="Times New Roman" panose="02020603050405020304" pitchFamily="18" charset="0"/>
              </a:rPr>
              <a:t>II</a:t>
            </a:r>
            <a:r>
              <a:rPr lang="zh-CN" altLang="en-US" sz="2000" dirty="0">
                <a:latin typeface="+mn-ea"/>
                <a:ea typeface="+mn-ea"/>
              </a:rPr>
              <a:t>型系统（</a:t>
            </a:r>
            <a:r>
              <a:rPr lang="zh-CN" altLang="en-US" sz="2000" dirty="0" smtClean="0">
                <a:latin typeface="+mn-ea"/>
                <a:ea typeface="+mn-ea"/>
              </a:rPr>
              <a:t>即 </a:t>
            </a:r>
            <a:r>
              <a:rPr lang="en-US" altLang="zh-CN" sz="2000" b="1" i="1" dirty="0" smtClean="0">
                <a:latin typeface="+mj-ea"/>
                <a:ea typeface="+mj-ea"/>
                <a:cs typeface="Times New Roman" panose="02020603050405020304" pitchFamily="18" charset="0"/>
              </a:rPr>
              <a:t>GH</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中</a:t>
            </a:r>
            <a:r>
              <a:rPr lang="zh-CN" altLang="en-US" sz="2000" dirty="0">
                <a:latin typeface="+mn-ea"/>
                <a:ea typeface="+mn-ea"/>
                <a:cs typeface="Times New Roman" panose="02020603050405020304" pitchFamily="18" charset="0"/>
              </a:rPr>
              <a:t>含二</a:t>
            </a:r>
            <a:r>
              <a:rPr lang="zh-CN" altLang="en-US" sz="2000" dirty="0" smtClean="0">
                <a:latin typeface="+mn-ea"/>
                <a:ea typeface="+mn-ea"/>
                <a:cs typeface="Times New Roman" panose="02020603050405020304" pitchFamily="18" charset="0"/>
              </a:rPr>
              <a:t>项 </a:t>
            </a:r>
            <a:r>
              <a:rPr lang="en-US" altLang="zh-CN" sz="2000" b="1" dirty="0" smtClean="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/(z-1)</a:t>
            </a:r>
            <a:r>
              <a:rPr lang="zh-CN" altLang="en-US" sz="2000" dirty="0">
                <a:latin typeface="+mn-ea"/>
                <a:ea typeface="+mn-ea"/>
              </a:rPr>
              <a:t>）</a:t>
            </a:r>
            <a:endParaRPr lang="zh-CN" altLang="en-US" sz="2000" i="1" baseline="-25000" dirty="0">
              <a:latin typeface="+mn-ea"/>
              <a:ea typeface="+mn-ea"/>
              <a:cs typeface="Times New Roman" panose="02020603050405020304" pitchFamily="18" charset="0"/>
            </a:endParaRPr>
          </a:p>
        </p:txBody>
      </p:sp>
      <p:graphicFrame>
        <p:nvGraphicFramePr>
          <p:cNvPr id="11" name="Object 18"/>
          <p:cNvGraphicFramePr>
            <a:graphicFrameLocks noChangeAspect="1"/>
          </p:cNvGraphicFramePr>
          <p:nvPr>
            <p:extLst>
              <p:ext uri="{D42A27DB-BD31-4B8C-83A1-F6EECF244321}">
                <p14:modId xmlns:p14="http://schemas.microsoft.com/office/powerpoint/2010/main" val="3982694318"/>
              </p:ext>
            </p:extLst>
          </p:nvPr>
        </p:nvGraphicFramePr>
        <p:xfrm>
          <a:off x="2419351" y="5705475"/>
          <a:ext cx="4076700" cy="809625"/>
        </p:xfrm>
        <a:graphic>
          <a:graphicData uri="http://schemas.openxmlformats.org/presentationml/2006/ole">
            <mc:AlternateContent xmlns:mc="http://schemas.openxmlformats.org/markup-compatibility/2006">
              <mc:Choice xmlns:v="urn:schemas-microsoft-com:vml" Requires="v">
                <p:oleObj spid="_x0000_s34869" name="公式" r:id="rId9" imgW="1917360" imgH="380880" progId="Equations">
                  <p:embed/>
                </p:oleObj>
              </mc:Choice>
              <mc:Fallback>
                <p:oleObj name="公式" r:id="rId9" imgW="1917360" imgH="380880" progId="Equations">
                  <p:embed/>
                  <p:pic>
                    <p:nvPicPr>
                      <p:cNvPr id="33797"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9351" y="5705475"/>
                        <a:ext cx="4076700"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8"/>
          <p:cNvGraphicFramePr>
            <a:graphicFrameLocks noChangeAspect="1"/>
          </p:cNvGraphicFramePr>
          <p:nvPr>
            <p:extLst>
              <p:ext uri="{D42A27DB-BD31-4B8C-83A1-F6EECF244321}">
                <p14:modId xmlns:p14="http://schemas.microsoft.com/office/powerpoint/2010/main" val="840709418"/>
              </p:ext>
            </p:extLst>
          </p:nvPr>
        </p:nvGraphicFramePr>
        <p:xfrm>
          <a:off x="4533901" y="3102738"/>
          <a:ext cx="3973512" cy="809625"/>
        </p:xfrm>
        <a:graphic>
          <a:graphicData uri="http://schemas.openxmlformats.org/presentationml/2006/ole">
            <mc:AlternateContent xmlns:mc="http://schemas.openxmlformats.org/markup-compatibility/2006">
              <mc:Choice xmlns:v="urn:schemas-microsoft-com:vml" Requires="v">
                <p:oleObj spid="_x0000_s34870" name="公式" r:id="rId11" imgW="1866600" imgH="380880" progId="Equations">
                  <p:embed/>
                </p:oleObj>
              </mc:Choice>
              <mc:Fallback>
                <p:oleObj name="公式" r:id="rId11" imgW="1866600" imgH="380880" progId="Equations">
                  <p:embed/>
                  <p:pic>
                    <p:nvPicPr>
                      <p:cNvPr id="33798"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33901" y="3102738"/>
                        <a:ext cx="3973512"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9"/>
          <p:cNvGraphicFramePr>
            <a:graphicFrameLocks noChangeAspect="1"/>
          </p:cNvGraphicFramePr>
          <p:nvPr>
            <p:extLst>
              <p:ext uri="{D42A27DB-BD31-4B8C-83A1-F6EECF244321}">
                <p14:modId xmlns:p14="http://schemas.microsoft.com/office/powerpoint/2010/main" val="247480092"/>
              </p:ext>
            </p:extLst>
          </p:nvPr>
        </p:nvGraphicFramePr>
        <p:xfrm>
          <a:off x="7288214" y="5697537"/>
          <a:ext cx="2132012" cy="539750"/>
        </p:xfrm>
        <a:graphic>
          <a:graphicData uri="http://schemas.openxmlformats.org/presentationml/2006/ole">
            <mc:AlternateContent xmlns:mc="http://schemas.openxmlformats.org/markup-compatibility/2006">
              <mc:Choice xmlns:v="urn:schemas-microsoft-com:vml" Requires="v">
                <p:oleObj spid="_x0000_s34871" name="公式" r:id="rId13" imgW="1002960" imgH="253800" progId="Equations">
                  <p:embed/>
                </p:oleObj>
              </mc:Choice>
              <mc:Fallback>
                <p:oleObj name="公式" r:id="rId13" imgW="1002960" imgH="253800" progId="Equations">
                  <p:embed/>
                  <p:pic>
                    <p:nvPicPr>
                      <p:cNvPr id="33799"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88214" y="5697537"/>
                        <a:ext cx="2132012" cy="53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6"/>
          <p:cNvSpPr txBox="1">
            <a:spLocks noChangeArrowheads="1"/>
          </p:cNvSpPr>
          <p:nvPr/>
        </p:nvSpPr>
        <p:spPr bwMode="auto">
          <a:xfrm>
            <a:off x="7205664" y="6178550"/>
            <a:ext cx="230108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solidFill>
                  <a:srgbClr val="0070C0"/>
                </a:solidFill>
                <a:latin typeface="+mj-ea"/>
                <a:ea typeface="+mj-ea"/>
              </a:rPr>
              <a:t>静态加速度误差系数</a:t>
            </a:r>
            <a:endParaRPr lang="zh-CN" altLang="en-US" b="1" i="1" baseline="-25000" dirty="0">
              <a:solidFill>
                <a:srgbClr val="0070C0"/>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157325273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9" y="2662277"/>
            <a:ext cx="111601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rPr>
              <a:t>对于 </a:t>
            </a:r>
            <a:r>
              <a:rPr lang="en-US" altLang="zh-CN" sz="2000" b="1" dirty="0" smtClean="0">
                <a:latin typeface="+mj-ea"/>
                <a:ea typeface="+mj-ea"/>
              </a:rPr>
              <a:t>G(s) </a:t>
            </a:r>
            <a:r>
              <a:rPr lang="zh-CN" altLang="en-US" sz="2000" dirty="0" smtClean="0">
                <a:latin typeface="+mn-ea"/>
                <a:ea typeface="+mn-ea"/>
              </a:rPr>
              <a:t>与 </a:t>
            </a:r>
            <a:r>
              <a:rPr lang="en-US" altLang="zh-CN" sz="2000" b="1" dirty="0" smtClean="0">
                <a:latin typeface="+mj-ea"/>
                <a:ea typeface="+mj-ea"/>
              </a:rPr>
              <a:t>H(s) </a:t>
            </a:r>
            <a:r>
              <a:rPr lang="zh-CN" altLang="en-US" sz="2000" dirty="0" smtClean="0">
                <a:latin typeface="+mn-ea"/>
                <a:ea typeface="+mn-ea"/>
              </a:rPr>
              <a:t>之间</a:t>
            </a:r>
            <a:r>
              <a:rPr lang="zh-CN" altLang="en-US" sz="2000" dirty="0">
                <a:latin typeface="+mn-ea"/>
                <a:ea typeface="+mn-ea"/>
              </a:rPr>
              <a:t>无采样开关的离散控制系统，在采样时刻的稳态误差计算可以归纳为</a:t>
            </a:r>
          </a:p>
        </p:txBody>
      </p:sp>
      <p:cxnSp>
        <p:nvCxnSpPr>
          <p:cNvPr id="4" name="直接连接符 3"/>
          <p:cNvCxnSpPr/>
          <p:nvPr/>
        </p:nvCxnSpPr>
        <p:spPr>
          <a:xfrm>
            <a:off x="2218373" y="3353752"/>
            <a:ext cx="7632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2218373" y="4072890"/>
            <a:ext cx="7632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218373" y="4577715"/>
            <a:ext cx="7632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218373" y="5153977"/>
            <a:ext cx="7632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218373" y="5657215"/>
            <a:ext cx="76327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369310" y="3353752"/>
            <a:ext cx="0" cy="2303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29898" y="3353752"/>
            <a:ext cx="0" cy="2303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690485" y="3353752"/>
            <a:ext cx="0" cy="2303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29"/>
          <p:cNvSpPr txBox="1">
            <a:spLocks noChangeArrowheads="1"/>
          </p:cNvSpPr>
          <p:nvPr/>
        </p:nvSpPr>
        <p:spPr bwMode="auto">
          <a:xfrm>
            <a:off x="2218373" y="3560127"/>
            <a:ext cx="1150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系统型次</a:t>
            </a:r>
          </a:p>
        </p:txBody>
      </p:sp>
      <p:sp>
        <p:nvSpPr>
          <p:cNvPr id="13" name="TextBox 30"/>
          <p:cNvSpPr txBox="1">
            <a:spLocks noChangeArrowheads="1"/>
          </p:cNvSpPr>
          <p:nvPr/>
        </p:nvSpPr>
        <p:spPr bwMode="auto">
          <a:xfrm>
            <a:off x="3369310" y="3425190"/>
            <a:ext cx="21605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单位阶跃输入时</a:t>
            </a:r>
            <a:endParaRPr lang="en-US" altLang="zh-CN" dirty="0">
              <a:latin typeface="+mn-ea"/>
              <a:ea typeface="+mn-ea"/>
            </a:endParaRPr>
          </a:p>
          <a:p>
            <a:pPr algn="ctr" eaLnBrk="1" hangingPunct="1"/>
            <a:r>
              <a:rPr lang="en-US" altLang="zh-CN" b="1" i="1" dirty="0">
                <a:latin typeface="+mj-ea"/>
                <a:ea typeface="+mj-ea"/>
                <a:cs typeface="Times New Roman" panose="02020603050405020304" pitchFamily="18" charset="0"/>
              </a:rPr>
              <a:t>u</a:t>
            </a:r>
            <a:r>
              <a:rPr lang="en-US" altLang="zh-CN" b="1" dirty="0">
                <a:latin typeface="+mj-ea"/>
                <a:ea typeface="+mj-ea"/>
                <a:cs typeface="Times New Roman" panose="02020603050405020304" pitchFamily="18" charset="0"/>
              </a:rPr>
              <a:t>(t)=1(t)</a:t>
            </a:r>
            <a:endParaRPr lang="zh-CN" altLang="en-US" b="1" dirty="0">
              <a:latin typeface="+mj-ea"/>
              <a:ea typeface="+mj-ea"/>
              <a:cs typeface="Times New Roman" panose="02020603050405020304" pitchFamily="18" charset="0"/>
            </a:endParaRPr>
          </a:p>
        </p:txBody>
      </p:sp>
      <p:sp>
        <p:nvSpPr>
          <p:cNvPr id="14" name="TextBox 31"/>
          <p:cNvSpPr txBox="1">
            <a:spLocks noChangeArrowheads="1"/>
          </p:cNvSpPr>
          <p:nvPr/>
        </p:nvSpPr>
        <p:spPr bwMode="auto">
          <a:xfrm>
            <a:off x="5529898" y="3425190"/>
            <a:ext cx="21605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单位速度输入时</a:t>
            </a:r>
            <a:endParaRPr lang="en-US" altLang="zh-CN" dirty="0">
              <a:latin typeface="+mn-ea"/>
              <a:ea typeface="+mn-ea"/>
            </a:endParaRPr>
          </a:p>
          <a:p>
            <a:pPr algn="ctr" eaLnBrk="1" hangingPunct="1"/>
            <a:r>
              <a:rPr lang="en-US" altLang="zh-CN" b="1" i="1" dirty="0">
                <a:latin typeface="+mj-ea"/>
                <a:ea typeface="+mj-ea"/>
                <a:cs typeface="Times New Roman" panose="02020603050405020304" pitchFamily="18" charset="0"/>
              </a:rPr>
              <a:t>u</a:t>
            </a:r>
            <a:r>
              <a:rPr lang="en-US" altLang="zh-CN" b="1" dirty="0">
                <a:latin typeface="+mj-ea"/>
                <a:ea typeface="+mj-ea"/>
                <a:cs typeface="Times New Roman" panose="02020603050405020304" pitchFamily="18" charset="0"/>
              </a:rPr>
              <a:t>(t)=t</a:t>
            </a:r>
            <a:endParaRPr lang="zh-CN" altLang="en-US" b="1" dirty="0">
              <a:latin typeface="+mj-ea"/>
              <a:ea typeface="+mj-ea"/>
            </a:endParaRPr>
          </a:p>
        </p:txBody>
      </p:sp>
      <p:sp>
        <p:nvSpPr>
          <p:cNvPr id="15" name="TextBox 32"/>
          <p:cNvSpPr txBox="1">
            <a:spLocks noChangeArrowheads="1"/>
          </p:cNvSpPr>
          <p:nvPr/>
        </p:nvSpPr>
        <p:spPr bwMode="auto">
          <a:xfrm>
            <a:off x="7690485" y="3425190"/>
            <a:ext cx="21605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单位加速度输入时</a:t>
            </a:r>
            <a:endParaRPr lang="en-US" altLang="zh-CN" dirty="0">
              <a:latin typeface="+mn-ea"/>
              <a:ea typeface="+mn-ea"/>
            </a:endParaRPr>
          </a:p>
          <a:p>
            <a:pPr algn="ctr" eaLnBrk="1" hangingPunct="1"/>
            <a:r>
              <a:rPr lang="en-US" altLang="zh-CN" b="1" i="1" dirty="0">
                <a:latin typeface="+mj-ea"/>
                <a:ea typeface="+mj-ea"/>
                <a:cs typeface="Times New Roman" panose="02020603050405020304" pitchFamily="18" charset="0"/>
              </a:rPr>
              <a:t>u</a:t>
            </a:r>
            <a:r>
              <a:rPr lang="en-US" altLang="zh-CN" b="1" dirty="0">
                <a:latin typeface="+mj-ea"/>
                <a:ea typeface="+mj-ea"/>
                <a:cs typeface="Times New Roman" panose="02020603050405020304" pitchFamily="18" charset="0"/>
              </a:rPr>
              <a:t>(t)= </a:t>
            </a:r>
            <a:r>
              <a:rPr lang="en-US" altLang="zh-CN" b="1" i="1" dirty="0">
                <a:latin typeface="+mj-ea"/>
                <a:ea typeface="+mj-ea"/>
                <a:cs typeface="Times New Roman" panose="02020603050405020304" pitchFamily="18" charset="0"/>
              </a:rPr>
              <a:t>t</a:t>
            </a:r>
            <a:r>
              <a:rPr lang="en-US" altLang="zh-CN" b="1" baseline="30000" dirty="0">
                <a:latin typeface="+mj-ea"/>
                <a:ea typeface="+mj-ea"/>
                <a:cs typeface="Times New Roman" panose="02020603050405020304" pitchFamily="18" charset="0"/>
              </a:rPr>
              <a:t>2</a:t>
            </a:r>
            <a:r>
              <a:rPr lang="en-US" altLang="zh-CN" b="1" dirty="0">
                <a:latin typeface="+mj-ea"/>
                <a:ea typeface="+mj-ea"/>
                <a:cs typeface="Times New Roman" panose="02020603050405020304" pitchFamily="18" charset="0"/>
              </a:rPr>
              <a:t>/2</a:t>
            </a:r>
            <a:endParaRPr lang="zh-CN" altLang="en-US" b="1" dirty="0">
              <a:latin typeface="+mj-ea"/>
              <a:ea typeface="+mj-ea"/>
            </a:endParaRPr>
          </a:p>
        </p:txBody>
      </p:sp>
      <p:sp>
        <p:nvSpPr>
          <p:cNvPr id="16" name="TextBox 36"/>
          <p:cNvSpPr txBox="1">
            <a:spLocks noChangeArrowheads="1"/>
          </p:cNvSpPr>
          <p:nvPr/>
        </p:nvSpPr>
        <p:spPr bwMode="auto">
          <a:xfrm>
            <a:off x="2218373" y="4145915"/>
            <a:ext cx="11509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rPr>
              <a:t>0</a:t>
            </a:r>
            <a:endParaRPr lang="zh-CN" altLang="en-US" b="1">
              <a:latin typeface="+mj-ea"/>
              <a:ea typeface="+mj-ea"/>
            </a:endParaRPr>
          </a:p>
        </p:txBody>
      </p:sp>
      <p:sp>
        <p:nvSpPr>
          <p:cNvPr id="17" name="TextBox 37"/>
          <p:cNvSpPr txBox="1">
            <a:spLocks noChangeArrowheads="1"/>
          </p:cNvSpPr>
          <p:nvPr/>
        </p:nvSpPr>
        <p:spPr bwMode="auto">
          <a:xfrm>
            <a:off x="2218373" y="4649152"/>
            <a:ext cx="1150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I</a:t>
            </a:r>
            <a:endParaRPr lang="zh-CN" altLang="en-US" b="1">
              <a:latin typeface="+mj-ea"/>
              <a:ea typeface="+mj-ea"/>
              <a:cs typeface="Times New Roman" panose="02020603050405020304" pitchFamily="18" charset="0"/>
            </a:endParaRPr>
          </a:p>
        </p:txBody>
      </p:sp>
      <p:sp>
        <p:nvSpPr>
          <p:cNvPr id="18" name="TextBox 38"/>
          <p:cNvSpPr txBox="1">
            <a:spLocks noChangeArrowheads="1"/>
          </p:cNvSpPr>
          <p:nvPr/>
        </p:nvSpPr>
        <p:spPr bwMode="auto">
          <a:xfrm>
            <a:off x="2218373" y="5225415"/>
            <a:ext cx="11509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II</a:t>
            </a:r>
            <a:endParaRPr lang="zh-CN" altLang="en-US" b="1">
              <a:latin typeface="+mj-ea"/>
              <a:ea typeface="+mj-ea"/>
              <a:cs typeface="Times New Roman" panose="02020603050405020304" pitchFamily="18" charset="0"/>
            </a:endParaRPr>
          </a:p>
        </p:txBody>
      </p:sp>
      <p:sp>
        <p:nvSpPr>
          <p:cNvPr id="19" name="TextBox 39"/>
          <p:cNvSpPr txBox="1">
            <a:spLocks noChangeArrowheads="1"/>
          </p:cNvSpPr>
          <p:nvPr/>
        </p:nvSpPr>
        <p:spPr bwMode="auto">
          <a:xfrm>
            <a:off x="3369310" y="4145915"/>
            <a:ext cx="21605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1</a:t>
            </a:r>
            <a:r>
              <a:rPr lang="en-US" altLang="zh-CN" b="1" i="1">
                <a:latin typeface="+mj-ea"/>
                <a:ea typeface="+mj-ea"/>
                <a:cs typeface="Times New Roman" panose="02020603050405020304" pitchFamily="18" charset="0"/>
              </a:rPr>
              <a:t>/</a:t>
            </a:r>
            <a:r>
              <a:rPr lang="en-US" altLang="zh-CN" b="1">
                <a:latin typeface="+mj-ea"/>
                <a:ea typeface="+mj-ea"/>
                <a:cs typeface="Times New Roman" panose="02020603050405020304" pitchFamily="18" charset="0"/>
              </a:rPr>
              <a:t>(1</a:t>
            </a:r>
            <a:r>
              <a:rPr lang="en-US" altLang="zh-CN" b="1" i="1">
                <a:latin typeface="+mj-ea"/>
                <a:ea typeface="+mj-ea"/>
                <a:cs typeface="Times New Roman" panose="02020603050405020304" pitchFamily="18" charset="0"/>
              </a:rPr>
              <a:t>+K</a:t>
            </a:r>
            <a:r>
              <a:rPr lang="en-US" altLang="zh-CN" b="1" i="1" baseline="-25000">
                <a:latin typeface="+mj-ea"/>
                <a:ea typeface="+mj-ea"/>
                <a:cs typeface="Times New Roman" panose="02020603050405020304" pitchFamily="18" charset="0"/>
              </a:rPr>
              <a:t>p</a:t>
            </a:r>
            <a:r>
              <a:rPr lang="en-US" altLang="zh-CN" b="1">
                <a:latin typeface="+mj-ea"/>
                <a:ea typeface="+mj-ea"/>
                <a:cs typeface="Times New Roman" panose="02020603050405020304" pitchFamily="18" charset="0"/>
              </a:rPr>
              <a:t>)</a:t>
            </a:r>
            <a:endParaRPr lang="zh-CN" altLang="en-US" b="1">
              <a:latin typeface="+mj-ea"/>
              <a:ea typeface="+mj-ea"/>
              <a:cs typeface="Times New Roman" panose="02020603050405020304" pitchFamily="18" charset="0"/>
            </a:endParaRPr>
          </a:p>
        </p:txBody>
      </p:sp>
      <p:sp>
        <p:nvSpPr>
          <p:cNvPr id="20" name="TextBox 40"/>
          <p:cNvSpPr txBox="1">
            <a:spLocks noChangeArrowheads="1"/>
          </p:cNvSpPr>
          <p:nvPr/>
        </p:nvSpPr>
        <p:spPr bwMode="auto">
          <a:xfrm>
            <a:off x="3369310" y="4649152"/>
            <a:ext cx="2160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0</a:t>
            </a:r>
            <a:endParaRPr lang="zh-CN" altLang="en-US" b="1">
              <a:latin typeface="+mj-ea"/>
              <a:ea typeface="+mj-ea"/>
              <a:cs typeface="Times New Roman" panose="02020603050405020304" pitchFamily="18" charset="0"/>
            </a:endParaRPr>
          </a:p>
        </p:txBody>
      </p:sp>
      <p:sp>
        <p:nvSpPr>
          <p:cNvPr id="21" name="TextBox 41"/>
          <p:cNvSpPr txBox="1">
            <a:spLocks noChangeArrowheads="1"/>
          </p:cNvSpPr>
          <p:nvPr/>
        </p:nvSpPr>
        <p:spPr bwMode="auto">
          <a:xfrm>
            <a:off x="5529898" y="4649152"/>
            <a:ext cx="216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i="1">
                <a:latin typeface="+mj-ea"/>
                <a:ea typeface="+mj-ea"/>
                <a:cs typeface="Times New Roman" panose="02020603050405020304" pitchFamily="18" charset="0"/>
              </a:rPr>
              <a:t>T/K</a:t>
            </a:r>
            <a:r>
              <a:rPr lang="en-US" altLang="zh-CN" b="1" i="1" baseline="-25000">
                <a:latin typeface="+mj-ea"/>
                <a:ea typeface="+mj-ea"/>
                <a:cs typeface="Times New Roman" panose="02020603050405020304" pitchFamily="18" charset="0"/>
              </a:rPr>
              <a:t>v</a:t>
            </a:r>
            <a:endParaRPr lang="zh-CN" altLang="en-US" b="1">
              <a:latin typeface="+mj-ea"/>
              <a:ea typeface="+mj-ea"/>
              <a:cs typeface="Times New Roman" panose="02020603050405020304" pitchFamily="18" charset="0"/>
            </a:endParaRPr>
          </a:p>
        </p:txBody>
      </p:sp>
      <p:sp>
        <p:nvSpPr>
          <p:cNvPr id="22" name="TextBox 42"/>
          <p:cNvSpPr txBox="1">
            <a:spLocks noChangeArrowheads="1"/>
          </p:cNvSpPr>
          <p:nvPr/>
        </p:nvSpPr>
        <p:spPr bwMode="auto">
          <a:xfrm>
            <a:off x="7690485" y="5225415"/>
            <a:ext cx="216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i="1">
                <a:latin typeface="+mj-ea"/>
                <a:ea typeface="+mj-ea"/>
                <a:cs typeface="Times New Roman" panose="02020603050405020304" pitchFamily="18" charset="0"/>
              </a:rPr>
              <a:t>T</a:t>
            </a:r>
            <a:r>
              <a:rPr lang="en-US" altLang="zh-CN" b="1" baseline="30000">
                <a:latin typeface="+mj-ea"/>
                <a:ea typeface="+mj-ea"/>
                <a:cs typeface="Times New Roman" panose="02020603050405020304" pitchFamily="18" charset="0"/>
              </a:rPr>
              <a:t>2</a:t>
            </a:r>
            <a:r>
              <a:rPr lang="en-US" altLang="zh-CN" b="1" i="1">
                <a:latin typeface="+mj-ea"/>
                <a:ea typeface="+mj-ea"/>
                <a:cs typeface="Times New Roman" panose="02020603050405020304" pitchFamily="18" charset="0"/>
              </a:rPr>
              <a:t>/K</a:t>
            </a:r>
            <a:r>
              <a:rPr lang="en-US" altLang="zh-CN" b="1" i="1" baseline="-25000">
                <a:latin typeface="+mj-ea"/>
                <a:ea typeface="+mj-ea"/>
                <a:cs typeface="Times New Roman" panose="02020603050405020304" pitchFamily="18" charset="0"/>
              </a:rPr>
              <a:t>a</a:t>
            </a:r>
            <a:endParaRPr lang="zh-CN" altLang="en-US" b="1">
              <a:latin typeface="+mj-ea"/>
              <a:ea typeface="+mj-ea"/>
              <a:cs typeface="Times New Roman" panose="02020603050405020304" pitchFamily="18" charset="0"/>
            </a:endParaRPr>
          </a:p>
        </p:txBody>
      </p:sp>
      <p:sp>
        <p:nvSpPr>
          <p:cNvPr id="23" name="TextBox 43"/>
          <p:cNvSpPr txBox="1">
            <a:spLocks noChangeArrowheads="1"/>
          </p:cNvSpPr>
          <p:nvPr/>
        </p:nvSpPr>
        <p:spPr bwMode="auto">
          <a:xfrm>
            <a:off x="3369310" y="5225415"/>
            <a:ext cx="216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0</a:t>
            </a:r>
            <a:endParaRPr lang="zh-CN" altLang="en-US" b="1">
              <a:latin typeface="+mj-ea"/>
              <a:ea typeface="+mj-ea"/>
              <a:cs typeface="Times New Roman" panose="02020603050405020304" pitchFamily="18" charset="0"/>
            </a:endParaRPr>
          </a:p>
        </p:txBody>
      </p:sp>
      <p:sp>
        <p:nvSpPr>
          <p:cNvPr id="24" name="TextBox 44"/>
          <p:cNvSpPr txBox="1">
            <a:spLocks noChangeArrowheads="1"/>
          </p:cNvSpPr>
          <p:nvPr/>
        </p:nvSpPr>
        <p:spPr bwMode="auto">
          <a:xfrm>
            <a:off x="5529898" y="4145915"/>
            <a:ext cx="21605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a:t>
            </a:r>
            <a:endParaRPr lang="zh-CN" altLang="en-US" b="1">
              <a:latin typeface="+mj-ea"/>
              <a:ea typeface="+mj-ea"/>
              <a:cs typeface="Times New Roman" panose="02020603050405020304" pitchFamily="18" charset="0"/>
            </a:endParaRPr>
          </a:p>
        </p:txBody>
      </p:sp>
      <p:sp>
        <p:nvSpPr>
          <p:cNvPr id="25" name="TextBox 45"/>
          <p:cNvSpPr txBox="1">
            <a:spLocks noChangeArrowheads="1"/>
          </p:cNvSpPr>
          <p:nvPr/>
        </p:nvSpPr>
        <p:spPr bwMode="auto">
          <a:xfrm>
            <a:off x="7690485" y="4145915"/>
            <a:ext cx="21605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a:t>
            </a:r>
            <a:endParaRPr lang="zh-CN" altLang="en-US" b="1">
              <a:latin typeface="+mj-ea"/>
              <a:ea typeface="+mj-ea"/>
              <a:cs typeface="Times New Roman" panose="02020603050405020304" pitchFamily="18" charset="0"/>
            </a:endParaRPr>
          </a:p>
        </p:txBody>
      </p:sp>
      <p:sp>
        <p:nvSpPr>
          <p:cNvPr id="26" name="TextBox 46"/>
          <p:cNvSpPr txBox="1">
            <a:spLocks noChangeArrowheads="1"/>
          </p:cNvSpPr>
          <p:nvPr/>
        </p:nvSpPr>
        <p:spPr bwMode="auto">
          <a:xfrm>
            <a:off x="7690485" y="4649152"/>
            <a:ext cx="21605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a:t>
            </a:r>
            <a:endParaRPr lang="zh-CN" altLang="en-US" b="1">
              <a:latin typeface="+mj-ea"/>
              <a:ea typeface="+mj-ea"/>
              <a:cs typeface="Times New Roman" panose="02020603050405020304" pitchFamily="18" charset="0"/>
            </a:endParaRPr>
          </a:p>
        </p:txBody>
      </p:sp>
      <p:sp>
        <p:nvSpPr>
          <p:cNvPr id="27" name="TextBox 47"/>
          <p:cNvSpPr txBox="1">
            <a:spLocks noChangeArrowheads="1"/>
          </p:cNvSpPr>
          <p:nvPr/>
        </p:nvSpPr>
        <p:spPr bwMode="auto">
          <a:xfrm>
            <a:off x="5529898" y="5225415"/>
            <a:ext cx="2160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a:latin typeface="+mj-ea"/>
                <a:ea typeface="+mj-ea"/>
                <a:cs typeface="Times New Roman" panose="02020603050405020304" pitchFamily="18" charset="0"/>
              </a:rPr>
              <a:t>0</a:t>
            </a:r>
            <a:endParaRPr lang="zh-CN" altLang="en-US" b="1">
              <a:latin typeface="+mj-ea"/>
              <a:ea typeface="+mj-ea"/>
              <a:cs typeface="Times New Roman" panose="02020603050405020304" pitchFamily="18" charset="0"/>
            </a:endParaRPr>
          </a:p>
        </p:txBody>
      </p:sp>
      <p:sp>
        <p:nvSpPr>
          <p:cNvPr id="28" name="Text Box 9"/>
          <p:cNvSpPr txBox="1">
            <a:spLocks noChangeArrowheads="1"/>
          </p:cNvSpPr>
          <p:nvPr/>
        </p:nvSpPr>
        <p:spPr bwMode="auto">
          <a:xfrm>
            <a:off x="1152843" y="5888672"/>
            <a:ext cx="9763760" cy="612934"/>
          </a:xfrm>
          <a:prstGeom prst="roundRect">
            <a:avLst/>
          </a:prstGeom>
          <a:solidFill>
            <a:schemeClr val="accent1">
              <a:lumMod val="10000"/>
              <a:lumOff val="90000"/>
            </a:schemeClr>
          </a:solidFill>
          <a:ln w="6350">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b="1">
                <a:solidFill>
                  <a:srgbClr val="C00000"/>
                </a:solidFill>
                <a:latin typeface="+mj-ea"/>
                <a:ea typeface="+mj-ea"/>
              </a:rPr>
              <a:t>离散系统稳态误差取决于输入信号</a:t>
            </a:r>
            <a:r>
              <a:rPr lang="en-US" altLang="zh-CN" sz="2000" b="1" i="1">
                <a:solidFill>
                  <a:srgbClr val="C00000"/>
                </a:solidFill>
                <a:latin typeface="+mj-ea"/>
                <a:ea typeface="+mj-ea"/>
                <a:cs typeface="Times New Roman" panose="02020603050405020304" pitchFamily="18" charset="0"/>
              </a:rPr>
              <a:t>u</a:t>
            </a:r>
            <a:r>
              <a:rPr lang="en-US" altLang="zh-CN" sz="2000" b="1">
                <a:solidFill>
                  <a:srgbClr val="C00000"/>
                </a:solidFill>
                <a:latin typeface="+mj-ea"/>
                <a:ea typeface="+mj-ea"/>
                <a:cs typeface="Times New Roman" panose="02020603050405020304" pitchFamily="18" charset="0"/>
              </a:rPr>
              <a:t>(t)</a:t>
            </a:r>
            <a:r>
              <a:rPr lang="zh-CN" altLang="en-US" sz="2000" b="1">
                <a:solidFill>
                  <a:srgbClr val="C00000"/>
                </a:solidFill>
                <a:latin typeface="+mj-ea"/>
                <a:ea typeface="+mj-ea"/>
                <a:cs typeface="Times New Roman" panose="02020603050405020304" pitchFamily="18" charset="0"/>
              </a:rPr>
              <a:t>、系统结构</a:t>
            </a:r>
            <a:r>
              <a:rPr lang="en-US" altLang="zh-CN" sz="2000" b="1" i="1">
                <a:solidFill>
                  <a:srgbClr val="C00000"/>
                </a:solidFill>
                <a:latin typeface="+mj-ea"/>
                <a:ea typeface="+mj-ea"/>
                <a:cs typeface="Times New Roman" panose="02020603050405020304" pitchFamily="18" charset="0"/>
              </a:rPr>
              <a:t>GH</a:t>
            </a:r>
            <a:r>
              <a:rPr lang="en-US" altLang="zh-CN" sz="2000" b="1">
                <a:solidFill>
                  <a:srgbClr val="C00000"/>
                </a:solidFill>
                <a:latin typeface="+mj-ea"/>
                <a:ea typeface="+mj-ea"/>
                <a:cs typeface="Times New Roman" panose="02020603050405020304" pitchFamily="18" charset="0"/>
              </a:rPr>
              <a:t>(z)</a:t>
            </a:r>
            <a:r>
              <a:rPr lang="zh-CN" altLang="en-US" sz="2000" b="1">
                <a:solidFill>
                  <a:srgbClr val="C00000"/>
                </a:solidFill>
                <a:latin typeface="+mj-ea"/>
                <a:ea typeface="+mj-ea"/>
                <a:cs typeface="Times New Roman" panose="02020603050405020304" pitchFamily="18" charset="0"/>
              </a:rPr>
              <a:t>和采样周期</a:t>
            </a:r>
            <a:r>
              <a:rPr lang="en-US" altLang="zh-CN" sz="2000" b="1" i="1">
                <a:solidFill>
                  <a:srgbClr val="C00000"/>
                </a:solidFill>
                <a:latin typeface="+mj-ea"/>
                <a:ea typeface="+mj-ea"/>
                <a:cs typeface="Times New Roman" panose="02020603050405020304" pitchFamily="18" charset="0"/>
              </a:rPr>
              <a:t>T</a:t>
            </a:r>
          </a:p>
        </p:txBody>
      </p:sp>
      <p:sp>
        <p:nvSpPr>
          <p:cNvPr id="29" name="Text Box 7"/>
          <p:cNvSpPr txBox="1">
            <a:spLocks noChangeArrowheads="1"/>
          </p:cNvSpPr>
          <p:nvPr/>
        </p:nvSpPr>
        <p:spPr bwMode="auto">
          <a:xfrm>
            <a:off x="5891848" y="1384300"/>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G(s)</a:t>
            </a:r>
          </a:p>
        </p:txBody>
      </p:sp>
      <p:sp>
        <p:nvSpPr>
          <p:cNvPr id="30" name="Text Box 8"/>
          <p:cNvSpPr txBox="1">
            <a:spLocks noChangeArrowheads="1"/>
          </p:cNvSpPr>
          <p:nvPr/>
        </p:nvSpPr>
        <p:spPr bwMode="auto">
          <a:xfrm>
            <a:off x="5891848" y="2105025"/>
            <a:ext cx="7921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H(s)</a:t>
            </a:r>
          </a:p>
        </p:txBody>
      </p:sp>
      <p:sp>
        <p:nvSpPr>
          <p:cNvPr id="31" name="Text Box 9"/>
          <p:cNvSpPr txBox="1">
            <a:spLocks noChangeArrowheads="1"/>
          </p:cNvSpPr>
          <p:nvPr/>
        </p:nvSpPr>
        <p:spPr bwMode="auto">
          <a:xfrm>
            <a:off x="6826885" y="1239837"/>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y(s)</a:t>
            </a:r>
          </a:p>
        </p:txBody>
      </p:sp>
      <p:sp>
        <p:nvSpPr>
          <p:cNvPr id="32" name="Rectangle 10"/>
          <p:cNvSpPr>
            <a:spLocks noChangeArrowheads="1"/>
          </p:cNvSpPr>
          <p:nvPr/>
        </p:nvSpPr>
        <p:spPr bwMode="auto">
          <a:xfrm>
            <a:off x="5963285" y="1312862"/>
            <a:ext cx="647700" cy="503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3" name="Rectangle 11"/>
          <p:cNvSpPr>
            <a:spLocks noChangeArrowheads="1"/>
          </p:cNvSpPr>
          <p:nvPr/>
        </p:nvSpPr>
        <p:spPr bwMode="auto">
          <a:xfrm>
            <a:off x="5963285" y="2032000"/>
            <a:ext cx="647700" cy="503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4" name="Oval 12"/>
          <p:cNvSpPr>
            <a:spLocks noChangeArrowheads="1"/>
          </p:cNvSpPr>
          <p:nvPr/>
        </p:nvSpPr>
        <p:spPr bwMode="auto">
          <a:xfrm>
            <a:off x="4739323" y="1457325"/>
            <a:ext cx="287337"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5" name="Line 13"/>
          <p:cNvSpPr>
            <a:spLocks noChangeShapeType="1"/>
          </p:cNvSpPr>
          <p:nvPr/>
        </p:nvSpPr>
        <p:spPr bwMode="auto">
          <a:xfrm>
            <a:off x="5026660" y="1600200"/>
            <a:ext cx="2889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6" name="Line 14"/>
          <p:cNvSpPr>
            <a:spLocks noChangeShapeType="1"/>
          </p:cNvSpPr>
          <p:nvPr/>
        </p:nvSpPr>
        <p:spPr bwMode="auto">
          <a:xfrm flipV="1">
            <a:off x="5315585" y="1457325"/>
            <a:ext cx="215900"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7" name="Line 15"/>
          <p:cNvSpPr>
            <a:spLocks noChangeShapeType="1"/>
          </p:cNvSpPr>
          <p:nvPr/>
        </p:nvSpPr>
        <p:spPr bwMode="auto">
          <a:xfrm>
            <a:off x="5531485" y="1600200"/>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8" name="Line 16"/>
          <p:cNvSpPr>
            <a:spLocks noChangeShapeType="1"/>
          </p:cNvSpPr>
          <p:nvPr/>
        </p:nvSpPr>
        <p:spPr bwMode="auto">
          <a:xfrm>
            <a:off x="4091623" y="1600200"/>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9" name="Line 17"/>
          <p:cNvSpPr>
            <a:spLocks noChangeShapeType="1"/>
          </p:cNvSpPr>
          <p:nvPr/>
        </p:nvSpPr>
        <p:spPr bwMode="auto">
          <a:xfrm>
            <a:off x="6610985" y="1600200"/>
            <a:ext cx="10080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0" name="Text Box 18"/>
          <p:cNvSpPr txBox="1">
            <a:spLocks noChangeArrowheads="1"/>
          </p:cNvSpPr>
          <p:nvPr/>
        </p:nvSpPr>
        <p:spPr bwMode="auto">
          <a:xfrm>
            <a:off x="4018598" y="1239837"/>
            <a:ext cx="7921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u(s)</a:t>
            </a:r>
          </a:p>
        </p:txBody>
      </p:sp>
      <p:sp>
        <p:nvSpPr>
          <p:cNvPr id="41" name="Line 19"/>
          <p:cNvSpPr>
            <a:spLocks noChangeShapeType="1"/>
          </p:cNvSpPr>
          <p:nvPr/>
        </p:nvSpPr>
        <p:spPr bwMode="auto">
          <a:xfrm flipV="1">
            <a:off x="4883785" y="1744662"/>
            <a:ext cx="0" cy="576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2" name="Line 20"/>
          <p:cNvSpPr>
            <a:spLocks noChangeShapeType="1"/>
          </p:cNvSpPr>
          <p:nvPr/>
        </p:nvSpPr>
        <p:spPr bwMode="auto">
          <a:xfrm>
            <a:off x="4883785" y="2320925"/>
            <a:ext cx="10795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3" name="Line 21"/>
          <p:cNvSpPr>
            <a:spLocks noChangeShapeType="1"/>
          </p:cNvSpPr>
          <p:nvPr/>
        </p:nvSpPr>
        <p:spPr bwMode="auto">
          <a:xfrm>
            <a:off x="7187248" y="1600200"/>
            <a:ext cx="0" cy="720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4" name="Line 22"/>
          <p:cNvSpPr>
            <a:spLocks noChangeShapeType="1"/>
          </p:cNvSpPr>
          <p:nvPr/>
        </p:nvSpPr>
        <p:spPr bwMode="auto">
          <a:xfrm flipH="1">
            <a:off x="6610985" y="2320925"/>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5" name="Text Box 23"/>
          <p:cNvSpPr txBox="1">
            <a:spLocks noChangeArrowheads="1"/>
          </p:cNvSpPr>
          <p:nvPr/>
        </p:nvSpPr>
        <p:spPr bwMode="auto">
          <a:xfrm>
            <a:off x="4810760" y="1239837"/>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e(s)</a:t>
            </a:r>
          </a:p>
        </p:txBody>
      </p:sp>
      <p:sp>
        <p:nvSpPr>
          <p:cNvPr id="46" name="Text Box 24"/>
          <p:cNvSpPr txBox="1">
            <a:spLocks noChangeArrowheads="1"/>
          </p:cNvSpPr>
          <p:nvPr/>
        </p:nvSpPr>
        <p:spPr bwMode="auto">
          <a:xfrm>
            <a:off x="4883785" y="1673225"/>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a:t>
            </a:r>
          </a:p>
        </p:txBody>
      </p:sp>
      <p:sp>
        <p:nvSpPr>
          <p:cNvPr id="47" name="Text Box 28"/>
          <p:cNvSpPr txBox="1">
            <a:spLocks noChangeArrowheads="1"/>
          </p:cNvSpPr>
          <p:nvPr/>
        </p:nvSpPr>
        <p:spPr bwMode="auto">
          <a:xfrm>
            <a:off x="5026660" y="1960562"/>
            <a:ext cx="792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a:latin typeface="+mn-ea"/>
                <a:ea typeface="+mn-ea"/>
              </a:rPr>
              <a:t>b(s)</a:t>
            </a:r>
          </a:p>
        </p:txBody>
      </p:sp>
    </p:spTree>
    <p:extLst>
      <p:ext uri="{BB962C8B-B14F-4D97-AF65-F5344CB8AC3E}">
        <p14:creationId xmlns:p14="http://schemas.microsoft.com/office/powerpoint/2010/main" val="877504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8" y="3130867"/>
            <a:ext cx="5256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r>
              <a:rPr lang="zh-CN" altLang="zh-CN" sz="2000" dirty="0">
                <a:latin typeface="+mn-ea"/>
                <a:ea typeface="+mn-ea"/>
              </a:rPr>
              <a:t>系统的开脉冲传递函数</a:t>
            </a:r>
            <a:r>
              <a:rPr lang="zh-CN" altLang="en-US" sz="2000" dirty="0" smtClean="0">
                <a:latin typeface="+mn-ea"/>
                <a:ea typeface="+mn-ea"/>
              </a:rPr>
              <a:t>（ </a:t>
            </a:r>
            <a:r>
              <a:rPr lang="en-US" altLang="zh-CN" sz="2000" b="1" i="1" dirty="0" smtClean="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=0.1 s </a:t>
            </a:r>
            <a:r>
              <a:rPr lang="zh-CN" altLang="en-US" sz="2000" dirty="0" smtClean="0">
                <a:latin typeface="+mn-ea"/>
                <a:ea typeface="+mn-ea"/>
              </a:rPr>
              <a:t>）</a:t>
            </a:r>
            <a:endParaRPr lang="zh-CN" altLang="en-US" sz="2000" dirty="0">
              <a:latin typeface="+mn-ea"/>
              <a:ea typeface="+mn-ea"/>
            </a:endParaRPr>
          </a:p>
        </p:txBody>
      </p:sp>
      <p:graphicFrame>
        <p:nvGraphicFramePr>
          <p:cNvPr id="4" name="Object 1"/>
          <p:cNvGraphicFramePr>
            <a:graphicFrameLocks noChangeAspect="1"/>
          </p:cNvGraphicFramePr>
          <p:nvPr>
            <p:extLst>
              <p:ext uri="{D42A27DB-BD31-4B8C-83A1-F6EECF244321}">
                <p14:modId xmlns:p14="http://schemas.microsoft.com/office/powerpoint/2010/main" val="3559905303"/>
              </p:ext>
            </p:extLst>
          </p:nvPr>
        </p:nvGraphicFramePr>
        <p:xfrm>
          <a:off x="4146549" y="3665854"/>
          <a:ext cx="3898900" cy="635000"/>
        </p:xfrm>
        <a:graphic>
          <a:graphicData uri="http://schemas.openxmlformats.org/presentationml/2006/ole">
            <mc:AlternateContent xmlns:mc="http://schemas.openxmlformats.org/markup-compatibility/2006">
              <mc:Choice xmlns:v="urn:schemas-microsoft-com:vml" Requires="v">
                <p:oleObj spid="_x0000_s35906" name="Equation" r:id="rId3" imgW="2984400" imgH="482400" progId="Equation.DSMT4">
                  <p:embed/>
                </p:oleObj>
              </mc:Choice>
              <mc:Fallback>
                <p:oleObj name="Equation" r:id="rId3" imgW="2984400" imgH="482400" progId="Equation.DSMT4">
                  <p:embed/>
                  <p:pic>
                    <p:nvPicPr>
                      <p:cNvPr id="34818"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6549" y="3665854"/>
                        <a:ext cx="3898900" cy="635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Box 6"/>
          <p:cNvSpPr txBox="1">
            <a:spLocks noChangeArrowheads="1"/>
          </p:cNvSpPr>
          <p:nvPr/>
        </p:nvSpPr>
        <p:spPr bwMode="auto">
          <a:xfrm>
            <a:off x="515938" y="1089025"/>
            <a:ext cx="8135938" cy="396875"/>
          </a:xfrm>
          <a:prstGeom prst="rect">
            <a:avLst/>
          </a:prstGeom>
          <a:noFill/>
          <a:ln w="9525">
            <a:noFill/>
            <a:miter lim="800000"/>
            <a:headEnd/>
            <a:tailEnd/>
          </a:ln>
        </p:spPr>
        <p:txBody>
          <a:bodyPr>
            <a:spAutoFit/>
          </a:bodyPr>
          <a:lstStyle/>
          <a:p>
            <a:pPr>
              <a:spcBef>
                <a:spcPct val="50000"/>
              </a:spcBef>
              <a:defRPr/>
            </a:pPr>
            <a:r>
              <a:rPr lang="zh-CN" altLang="en-US" sz="2000" dirty="0">
                <a:latin typeface="+mn-ea"/>
              </a:rPr>
              <a:t>例</a:t>
            </a:r>
            <a:r>
              <a:rPr lang="en-US" altLang="zh-CN" sz="2000" b="1" dirty="0">
                <a:latin typeface="+mj-ea"/>
                <a:ea typeface="+mj-ea"/>
              </a:rPr>
              <a:t>10</a:t>
            </a:r>
            <a:r>
              <a:rPr lang="zh-CN" altLang="en-US" sz="2000" dirty="0">
                <a:latin typeface="+mn-ea"/>
              </a:rPr>
              <a:t>：单位反馈离散控制系统的</a:t>
            </a:r>
            <a:r>
              <a:rPr lang="zh-CN" altLang="zh-CN" sz="2000" dirty="0">
                <a:latin typeface="+mn-ea"/>
              </a:rPr>
              <a:t>开环脉冲传递函数</a:t>
            </a:r>
            <a:r>
              <a:rPr lang="zh-CN" altLang="en-US" sz="2000" dirty="0">
                <a:latin typeface="+mn-ea"/>
              </a:rPr>
              <a:t>为</a:t>
            </a:r>
          </a:p>
        </p:txBody>
      </p:sp>
      <p:graphicFrame>
        <p:nvGraphicFramePr>
          <p:cNvPr id="6" name="Object 3"/>
          <p:cNvGraphicFramePr>
            <a:graphicFrameLocks noChangeAspect="1"/>
          </p:cNvGraphicFramePr>
          <p:nvPr>
            <p:extLst>
              <p:ext uri="{D42A27DB-BD31-4B8C-83A1-F6EECF244321}">
                <p14:modId xmlns:p14="http://schemas.microsoft.com/office/powerpoint/2010/main" val="3817983873"/>
              </p:ext>
            </p:extLst>
          </p:nvPr>
        </p:nvGraphicFramePr>
        <p:xfrm>
          <a:off x="5021898" y="1629370"/>
          <a:ext cx="2182812" cy="665162"/>
        </p:xfrm>
        <a:graphic>
          <a:graphicData uri="http://schemas.openxmlformats.org/presentationml/2006/ole">
            <mc:AlternateContent xmlns:mc="http://schemas.openxmlformats.org/markup-compatibility/2006">
              <mc:Choice xmlns:v="urn:schemas-microsoft-com:vml" Requires="v">
                <p:oleObj spid="_x0000_s35907" name="Equation" r:id="rId5" imgW="1511280" imgH="457200" progId="Equation.DSMT4">
                  <p:embed/>
                </p:oleObj>
              </mc:Choice>
              <mc:Fallback>
                <p:oleObj name="Equation" r:id="rId5" imgW="1511280" imgH="457200" progId="Equation.DSMT4">
                  <p:embed/>
                  <p:pic>
                    <p:nvPicPr>
                      <p:cNvPr id="3481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1898" y="1629370"/>
                        <a:ext cx="2182812" cy="6651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 Box 6"/>
          <p:cNvSpPr txBox="1">
            <a:spLocks noChangeArrowheads="1"/>
          </p:cNvSpPr>
          <p:nvPr/>
        </p:nvSpPr>
        <p:spPr bwMode="auto">
          <a:xfrm>
            <a:off x="515937" y="2442269"/>
            <a:ext cx="10695623" cy="553998"/>
          </a:xfrm>
          <a:prstGeom prst="rect">
            <a:avLst/>
          </a:prstGeom>
          <a:noFill/>
          <a:ln w="9525">
            <a:noFill/>
            <a:miter lim="800000"/>
            <a:headEnd/>
            <a:tailEnd/>
          </a:ln>
        </p:spPr>
        <p:txBody>
          <a:bodyPr wrap="square">
            <a:spAutoFit/>
          </a:bodyPr>
          <a:lstStyle/>
          <a:p>
            <a:pPr>
              <a:lnSpc>
                <a:spcPct val="150000"/>
              </a:lnSpc>
              <a:spcBef>
                <a:spcPts val="0"/>
              </a:spcBef>
              <a:defRPr/>
            </a:pPr>
            <a:r>
              <a:rPr lang="zh-CN" altLang="en-US" sz="2000" dirty="0">
                <a:latin typeface="+mn-ea"/>
              </a:rPr>
              <a:t>试计算其</a:t>
            </a:r>
            <a:r>
              <a:rPr lang="zh-CN" altLang="zh-CN" sz="2000" dirty="0">
                <a:latin typeface="+mn-ea"/>
              </a:rPr>
              <a:t>静态误差系数和不同典型输入信号作用下的稳态误差。（</a:t>
            </a:r>
            <a:r>
              <a:rPr lang="zh-CN" altLang="zh-CN" sz="2000" dirty="0" smtClean="0">
                <a:latin typeface="+mn-ea"/>
              </a:rPr>
              <a:t>采样周期</a:t>
            </a:r>
            <a:r>
              <a:rPr lang="en-US" altLang="zh-CN" sz="2000" dirty="0" smtClean="0">
                <a:latin typeface="+mn-ea"/>
              </a:rPr>
              <a:t> </a:t>
            </a:r>
            <a:r>
              <a:rPr lang="en-US" altLang="zh-CN" sz="2000" b="1" dirty="0" smtClean="0">
                <a:latin typeface="+mj-ea"/>
                <a:ea typeface="+mj-ea"/>
              </a:rPr>
              <a:t>T=0.1 </a:t>
            </a:r>
            <a:r>
              <a:rPr lang="zh-CN" altLang="zh-CN" sz="2000" dirty="0" smtClean="0">
                <a:latin typeface="+mn-ea"/>
              </a:rPr>
              <a:t>秒</a:t>
            </a:r>
            <a:r>
              <a:rPr lang="zh-CN" altLang="zh-CN" sz="2000" dirty="0">
                <a:latin typeface="+mn-ea"/>
              </a:rPr>
              <a:t>）</a:t>
            </a:r>
            <a:endParaRPr lang="zh-CN" altLang="en-US" sz="2000" dirty="0">
              <a:latin typeface="+mn-ea"/>
            </a:endParaRPr>
          </a:p>
        </p:txBody>
      </p:sp>
      <p:sp>
        <p:nvSpPr>
          <p:cNvPr id="8" name="Text Box 6"/>
          <p:cNvSpPr txBox="1">
            <a:spLocks noChangeArrowheads="1"/>
          </p:cNvSpPr>
          <p:nvPr/>
        </p:nvSpPr>
        <p:spPr bwMode="auto">
          <a:xfrm>
            <a:off x="515938" y="4359745"/>
            <a:ext cx="368522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为可判断该系统稳定，计算有</a:t>
            </a:r>
          </a:p>
        </p:txBody>
      </p:sp>
      <p:graphicFrame>
        <p:nvGraphicFramePr>
          <p:cNvPr id="9" name="Object 6"/>
          <p:cNvGraphicFramePr>
            <a:graphicFrameLocks noChangeAspect="1"/>
          </p:cNvGraphicFramePr>
          <p:nvPr>
            <p:extLst>
              <p:ext uri="{D42A27DB-BD31-4B8C-83A1-F6EECF244321}">
                <p14:modId xmlns:p14="http://schemas.microsoft.com/office/powerpoint/2010/main" val="3548878382"/>
              </p:ext>
            </p:extLst>
          </p:nvPr>
        </p:nvGraphicFramePr>
        <p:xfrm>
          <a:off x="2341881" y="4909184"/>
          <a:ext cx="1792287" cy="503238"/>
        </p:xfrm>
        <a:graphic>
          <a:graphicData uri="http://schemas.openxmlformats.org/presentationml/2006/ole">
            <mc:AlternateContent xmlns:mc="http://schemas.openxmlformats.org/markup-compatibility/2006">
              <mc:Choice xmlns:v="urn:schemas-microsoft-com:vml" Requires="v">
                <p:oleObj spid="_x0000_s35908" name="公式" r:id="rId7" imgW="812520" imgH="228600" progId="Equations">
                  <p:embed/>
                </p:oleObj>
              </mc:Choice>
              <mc:Fallback>
                <p:oleObj name="公式" r:id="rId7" imgW="812520" imgH="228600" progId="Equations">
                  <p:embed/>
                  <p:pic>
                    <p:nvPicPr>
                      <p:cNvPr id="3482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1881" y="4909184"/>
                        <a:ext cx="1792287" cy="503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1921390780"/>
              </p:ext>
            </p:extLst>
          </p:nvPr>
        </p:nvGraphicFramePr>
        <p:xfrm>
          <a:off x="4849706" y="4909184"/>
          <a:ext cx="2184400" cy="503238"/>
        </p:xfrm>
        <a:graphic>
          <a:graphicData uri="http://schemas.openxmlformats.org/presentationml/2006/ole">
            <mc:AlternateContent xmlns:mc="http://schemas.openxmlformats.org/markup-compatibility/2006">
              <mc:Choice xmlns:v="urn:schemas-microsoft-com:vml" Requires="v">
                <p:oleObj spid="_x0000_s35909" name="公式" r:id="rId9" imgW="990360" imgH="228600" progId="Equations">
                  <p:embed/>
                </p:oleObj>
              </mc:Choice>
              <mc:Fallback>
                <p:oleObj name="公式" r:id="rId9" imgW="990360" imgH="228600" progId="Equations">
                  <p:embed/>
                  <p:pic>
                    <p:nvPicPr>
                      <p:cNvPr id="3482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49706" y="4909184"/>
                        <a:ext cx="2184400" cy="503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1"/>
          <p:cNvGraphicFramePr>
            <a:graphicFrameLocks noChangeAspect="1"/>
          </p:cNvGraphicFramePr>
          <p:nvPr>
            <p:extLst>
              <p:ext uri="{D42A27DB-BD31-4B8C-83A1-F6EECF244321}">
                <p14:modId xmlns:p14="http://schemas.microsoft.com/office/powerpoint/2010/main" val="3930135372"/>
              </p:ext>
            </p:extLst>
          </p:nvPr>
        </p:nvGraphicFramePr>
        <p:xfrm>
          <a:off x="7744350" y="4906009"/>
          <a:ext cx="2147888" cy="509588"/>
        </p:xfrm>
        <a:graphic>
          <a:graphicData uri="http://schemas.openxmlformats.org/presentationml/2006/ole">
            <mc:AlternateContent xmlns:mc="http://schemas.openxmlformats.org/markup-compatibility/2006">
              <mc:Choice xmlns:v="urn:schemas-microsoft-com:vml" Requires="v">
                <p:oleObj spid="_x0000_s35910" name="公式" r:id="rId11" imgW="1066680" imgH="253800" progId="Equations">
                  <p:embed/>
                </p:oleObj>
              </mc:Choice>
              <mc:Fallback>
                <p:oleObj name="公式" r:id="rId11" imgW="1066680" imgH="253800" progId="Equations">
                  <p:embed/>
                  <p:pic>
                    <p:nvPicPr>
                      <p:cNvPr id="34822"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44350" y="4906009"/>
                        <a:ext cx="2147888" cy="509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 Box 6"/>
          <p:cNvSpPr txBox="1">
            <a:spLocks noChangeArrowheads="1"/>
          </p:cNvSpPr>
          <p:nvPr/>
        </p:nvSpPr>
        <p:spPr bwMode="auto">
          <a:xfrm>
            <a:off x="2460625" y="6202041"/>
            <a:ext cx="13668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dirty="0">
                <a:latin typeface="+mn-ea"/>
                <a:ea typeface="+mn-ea"/>
              </a:rPr>
              <a:t>单位阶跃输入</a:t>
            </a:r>
          </a:p>
        </p:txBody>
      </p:sp>
      <p:graphicFrame>
        <p:nvGraphicFramePr>
          <p:cNvPr id="13" name="Object 13"/>
          <p:cNvGraphicFramePr>
            <a:graphicFrameLocks noChangeAspect="1"/>
          </p:cNvGraphicFramePr>
          <p:nvPr>
            <p:extLst>
              <p:ext uri="{D42A27DB-BD31-4B8C-83A1-F6EECF244321}">
                <p14:modId xmlns:p14="http://schemas.microsoft.com/office/powerpoint/2010/main" val="3419321308"/>
              </p:ext>
            </p:extLst>
          </p:nvPr>
        </p:nvGraphicFramePr>
        <p:xfrm>
          <a:off x="2341881" y="5456394"/>
          <a:ext cx="1514475" cy="701675"/>
        </p:xfrm>
        <a:graphic>
          <a:graphicData uri="http://schemas.openxmlformats.org/presentationml/2006/ole">
            <mc:AlternateContent xmlns:mc="http://schemas.openxmlformats.org/markup-compatibility/2006">
              <mc:Choice xmlns:v="urn:schemas-microsoft-com:vml" Requires="v">
                <p:oleObj spid="_x0000_s35911" name="公式" r:id="rId13" imgW="711000" imgH="330120" progId="Equations">
                  <p:embed/>
                </p:oleObj>
              </mc:Choice>
              <mc:Fallback>
                <p:oleObj name="公式" r:id="rId13" imgW="711000" imgH="330120" progId="Equations">
                  <p:embed/>
                  <p:pic>
                    <p:nvPicPr>
                      <p:cNvPr id="34823"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41881" y="5456394"/>
                        <a:ext cx="1514475"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Text Box 6"/>
          <p:cNvSpPr txBox="1">
            <a:spLocks noChangeArrowheads="1"/>
          </p:cNvSpPr>
          <p:nvPr/>
        </p:nvSpPr>
        <p:spPr bwMode="auto">
          <a:xfrm>
            <a:off x="5149743" y="6196322"/>
            <a:ext cx="1584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a:latin typeface="+mn-ea"/>
                <a:ea typeface="+mn-ea"/>
              </a:rPr>
              <a:t>单位速度输入</a:t>
            </a:r>
          </a:p>
        </p:txBody>
      </p:sp>
      <p:graphicFrame>
        <p:nvGraphicFramePr>
          <p:cNvPr id="15" name="Object 8"/>
          <p:cNvGraphicFramePr>
            <a:graphicFrameLocks noChangeAspect="1"/>
          </p:cNvGraphicFramePr>
          <p:nvPr>
            <p:extLst>
              <p:ext uri="{D42A27DB-BD31-4B8C-83A1-F6EECF244321}">
                <p14:modId xmlns:p14="http://schemas.microsoft.com/office/powerpoint/2010/main" val="2067297777"/>
              </p:ext>
            </p:extLst>
          </p:nvPr>
        </p:nvGraphicFramePr>
        <p:xfrm>
          <a:off x="4870026" y="5529897"/>
          <a:ext cx="1316037" cy="631825"/>
        </p:xfrm>
        <a:graphic>
          <a:graphicData uri="http://schemas.openxmlformats.org/presentationml/2006/ole">
            <mc:AlternateContent xmlns:mc="http://schemas.openxmlformats.org/markup-compatibility/2006">
              <mc:Choice xmlns:v="urn:schemas-microsoft-com:vml" Requires="v">
                <p:oleObj spid="_x0000_s35912" name="Equation" r:id="rId15" imgW="1028520" imgH="495000" progId="Equation.DSMT4">
                  <p:embed/>
                </p:oleObj>
              </mc:Choice>
              <mc:Fallback>
                <p:oleObj name="Equation" r:id="rId15" imgW="1028520" imgH="495000" progId="Equation.DSMT4">
                  <p:embed/>
                  <p:pic>
                    <p:nvPicPr>
                      <p:cNvPr id="34824"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70026" y="5529897"/>
                        <a:ext cx="1316037"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Text Box 6"/>
          <p:cNvSpPr txBox="1">
            <a:spLocks noChangeArrowheads="1"/>
          </p:cNvSpPr>
          <p:nvPr/>
        </p:nvSpPr>
        <p:spPr bwMode="auto">
          <a:xfrm>
            <a:off x="8026131" y="6204584"/>
            <a:ext cx="1584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dirty="0">
                <a:latin typeface="+mn-ea"/>
                <a:ea typeface="+mn-ea"/>
              </a:rPr>
              <a:t>单位加速度输入</a:t>
            </a:r>
          </a:p>
        </p:txBody>
      </p:sp>
      <p:graphicFrame>
        <p:nvGraphicFramePr>
          <p:cNvPr id="17" name="Object 15"/>
          <p:cNvGraphicFramePr>
            <a:graphicFrameLocks noChangeAspect="1"/>
          </p:cNvGraphicFramePr>
          <p:nvPr>
            <p:extLst>
              <p:ext uri="{D42A27DB-BD31-4B8C-83A1-F6EECF244321}">
                <p14:modId xmlns:p14="http://schemas.microsoft.com/office/powerpoint/2010/main" val="2366809327"/>
              </p:ext>
            </p:extLst>
          </p:nvPr>
        </p:nvGraphicFramePr>
        <p:xfrm>
          <a:off x="7744350" y="5442900"/>
          <a:ext cx="1271588" cy="728662"/>
        </p:xfrm>
        <a:graphic>
          <a:graphicData uri="http://schemas.openxmlformats.org/presentationml/2006/ole">
            <mc:AlternateContent xmlns:mc="http://schemas.openxmlformats.org/markup-compatibility/2006">
              <mc:Choice xmlns:v="urn:schemas-microsoft-com:vml" Requires="v">
                <p:oleObj spid="_x0000_s35913" name="公式" r:id="rId17" imgW="596880" imgH="342720" progId="Equations">
                  <p:embed/>
                </p:oleObj>
              </mc:Choice>
              <mc:Fallback>
                <p:oleObj name="公式" r:id="rId17" imgW="596880" imgH="342720" progId="Equations">
                  <p:embed/>
                  <p:pic>
                    <p:nvPicPr>
                      <p:cNvPr id="34825"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744350" y="5442900"/>
                        <a:ext cx="1271588" cy="728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44682613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1060450" y="1798883"/>
            <a:ext cx="10196830" cy="419608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4"/>
          <p:cNvSpPr txBox="1">
            <a:spLocks noChangeArrowheads="1"/>
          </p:cNvSpPr>
          <p:nvPr/>
        </p:nvSpPr>
        <p:spPr bwMode="auto">
          <a:xfrm>
            <a:off x="515938" y="1149985"/>
            <a:ext cx="23764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C00000"/>
                </a:solidFill>
                <a:latin typeface="+mj-ea"/>
                <a:ea typeface="+mj-ea"/>
              </a:rPr>
              <a:t>三、稳定性</a:t>
            </a:r>
          </a:p>
        </p:txBody>
      </p:sp>
      <p:sp>
        <p:nvSpPr>
          <p:cNvPr id="4" name="Text Box 5"/>
          <p:cNvSpPr txBox="1">
            <a:spLocks noChangeArrowheads="1"/>
          </p:cNvSpPr>
          <p:nvPr/>
        </p:nvSpPr>
        <p:spPr bwMode="auto">
          <a:xfrm>
            <a:off x="1554959" y="1920998"/>
            <a:ext cx="7181341" cy="395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4363" eaLnBrk="1" hangingPunct="1">
              <a:lnSpc>
                <a:spcPct val="135000"/>
              </a:lnSpc>
              <a:spcBef>
                <a:spcPct val="50000"/>
              </a:spcBef>
            </a:pPr>
            <a:r>
              <a:rPr lang="zh-CN" altLang="en-US" sz="2400" dirty="0" smtClean="0">
                <a:latin typeface="+mn-ea"/>
                <a:ea typeface="+mn-ea"/>
              </a:rPr>
              <a:t>稳定性</a:t>
            </a:r>
            <a:r>
              <a:rPr lang="zh-CN" altLang="en-US" sz="2400" dirty="0">
                <a:latin typeface="+mn-ea"/>
                <a:ea typeface="+mn-ea"/>
              </a:rPr>
              <a:t>与系统动态响应特性密切相关，离散系统的稳定程度决定了系统动态响应特性。</a:t>
            </a:r>
          </a:p>
          <a:p>
            <a:pPr indent="614363" eaLnBrk="1" hangingPunct="1">
              <a:lnSpc>
                <a:spcPct val="135000"/>
              </a:lnSpc>
              <a:spcBef>
                <a:spcPct val="50000"/>
              </a:spcBef>
            </a:pPr>
            <a:r>
              <a:rPr lang="zh-CN" altLang="en-US" sz="2400" dirty="0" smtClean="0">
                <a:latin typeface="+mn-ea"/>
                <a:ea typeface="+mn-ea"/>
              </a:rPr>
              <a:t>线性</a:t>
            </a:r>
            <a:r>
              <a:rPr lang="zh-CN" altLang="en-US" sz="2400" dirty="0">
                <a:latin typeface="+mn-ea"/>
                <a:ea typeface="+mn-ea"/>
              </a:rPr>
              <a:t>连续控制系统的稳定性取决于系统极点</a:t>
            </a:r>
            <a:r>
              <a:rPr lang="zh-CN" altLang="en-US" sz="2400" dirty="0" smtClean="0">
                <a:latin typeface="+mn-ea"/>
                <a:ea typeface="+mn-ea"/>
              </a:rPr>
              <a:t>在 </a:t>
            </a:r>
            <a:r>
              <a:rPr lang="en-US" altLang="zh-CN" sz="2400" b="1" dirty="0" smtClean="0">
                <a:latin typeface="+mj-ea"/>
                <a:ea typeface="+mj-ea"/>
              </a:rPr>
              <a:t>s </a:t>
            </a:r>
            <a:r>
              <a:rPr lang="zh-CN" altLang="en-US" sz="2400" dirty="0" smtClean="0">
                <a:latin typeface="+mn-ea"/>
                <a:ea typeface="+mn-ea"/>
              </a:rPr>
              <a:t>平面</a:t>
            </a:r>
            <a:r>
              <a:rPr lang="zh-CN" altLang="en-US" sz="2400" dirty="0">
                <a:latin typeface="+mn-ea"/>
                <a:ea typeface="+mn-ea"/>
              </a:rPr>
              <a:t>上的分布。线性离散控制系统的稳定性取决于系统极点（即系统特征根）</a:t>
            </a:r>
            <a:r>
              <a:rPr lang="zh-CN" altLang="en-US" sz="2400" dirty="0" smtClean="0">
                <a:latin typeface="+mn-ea"/>
                <a:ea typeface="+mn-ea"/>
              </a:rPr>
              <a:t>在 </a:t>
            </a:r>
            <a:r>
              <a:rPr lang="en-US" altLang="zh-CN" sz="2400" b="1" dirty="0" smtClean="0">
                <a:latin typeface="+mj-ea"/>
                <a:ea typeface="+mj-ea"/>
              </a:rPr>
              <a:t>z </a:t>
            </a:r>
            <a:r>
              <a:rPr lang="zh-CN" altLang="en-US" sz="2400" dirty="0" smtClean="0">
                <a:latin typeface="+mn-ea"/>
                <a:ea typeface="+mn-ea"/>
              </a:rPr>
              <a:t>平面</a:t>
            </a:r>
            <a:r>
              <a:rPr lang="zh-CN" altLang="en-US" sz="2400" dirty="0">
                <a:latin typeface="+mn-ea"/>
                <a:ea typeface="+mn-ea"/>
              </a:rPr>
              <a:t>上的分布。</a:t>
            </a:r>
            <a:endParaRPr lang="en-US" altLang="zh-CN" sz="2400" dirty="0">
              <a:latin typeface="+mn-ea"/>
              <a:ea typeface="+mn-ea"/>
            </a:endParaRPr>
          </a:p>
          <a:p>
            <a:pPr indent="614363" eaLnBrk="1" hangingPunct="1">
              <a:lnSpc>
                <a:spcPct val="135000"/>
              </a:lnSpc>
              <a:spcBef>
                <a:spcPct val="50000"/>
              </a:spcBef>
            </a:pPr>
            <a:r>
              <a:rPr lang="zh-CN" altLang="en-US" sz="2400" dirty="0" smtClean="0">
                <a:latin typeface="+mn-ea"/>
                <a:ea typeface="+mn-ea"/>
              </a:rPr>
              <a:t>建立 </a:t>
            </a:r>
            <a:r>
              <a:rPr lang="en-US" altLang="zh-CN" sz="2400" b="1" dirty="0" smtClean="0">
                <a:latin typeface="+mj-ea"/>
                <a:ea typeface="+mj-ea"/>
              </a:rPr>
              <a:t>s </a:t>
            </a:r>
            <a:r>
              <a:rPr lang="zh-CN" altLang="en-US" sz="2400" dirty="0" smtClean="0">
                <a:latin typeface="+mn-ea"/>
                <a:ea typeface="+mn-ea"/>
              </a:rPr>
              <a:t>平面与 </a:t>
            </a:r>
            <a:r>
              <a:rPr lang="en-US" altLang="zh-CN" sz="2400" b="1" dirty="0" smtClean="0">
                <a:latin typeface="+mj-ea"/>
                <a:ea typeface="+mj-ea"/>
              </a:rPr>
              <a:t>z </a:t>
            </a:r>
            <a:r>
              <a:rPr lang="zh-CN" altLang="en-US" sz="2400" dirty="0" smtClean="0">
                <a:latin typeface="+mn-ea"/>
                <a:ea typeface="+mn-ea"/>
              </a:rPr>
              <a:t>平面</a:t>
            </a:r>
            <a:r>
              <a:rPr lang="zh-CN" altLang="en-US" sz="2400" dirty="0">
                <a:latin typeface="+mn-ea"/>
                <a:ea typeface="+mn-ea"/>
              </a:rPr>
              <a:t>的关系，可以获得离散控制系统的稳定性分析方法。</a:t>
            </a:r>
          </a:p>
        </p:txBody>
      </p:sp>
      <p:grpSp>
        <p:nvGrpSpPr>
          <p:cNvPr id="6" name="组合 5">
            <a:extLst>
              <a:ext uri="{FF2B5EF4-FFF2-40B4-BE49-F238E27FC236}">
                <a16:creationId xmlns:a16="http://schemas.microsoft.com/office/drawing/2014/main" id="{6400DD95-A667-6A8A-8468-B2B2ECDDB437}"/>
              </a:ext>
            </a:extLst>
          </p:cNvPr>
          <p:cNvGrpSpPr/>
          <p:nvPr/>
        </p:nvGrpSpPr>
        <p:grpSpPr>
          <a:xfrm>
            <a:off x="8932734" y="3116550"/>
            <a:ext cx="1929595" cy="3224098"/>
            <a:chOff x="4628266" y="1190422"/>
            <a:chExt cx="2922767" cy="4883556"/>
          </a:xfrm>
        </p:grpSpPr>
        <p:sp>
          <p:nvSpPr>
            <p:cNvPr id="7" name="í$ľîḑê">
              <a:extLst>
                <a:ext uri="{FF2B5EF4-FFF2-40B4-BE49-F238E27FC236}">
                  <a16:creationId xmlns:a16="http://schemas.microsoft.com/office/drawing/2014/main" id="{8781D6FA-F5CE-A188-B6DC-F8A061BA43EC}"/>
                </a:ext>
              </a:extLst>
            </p:cNvPr>
            <p:cNvSpPr/>
            <p:nvPr/>
          </p:nvSpPr>
          <p:spPr>
            <a:xfrm>
              <a:off x="4787882" y="4217749"/>
              <a:ext cx="2392526" cy="372643"/>
            </a:xfrm>
            <a:custGeom>
              <a:avLst/>
              <a:gdLst>
                <a:gd name="connsiteX0" fmla="*/ 1467707 w 1467707"/>
                <a:gd name="connsiteY0" fmla="*/ 228600 h 228600"/>
                <a:gd name="connsiteX1" fmla="*/ 114300 w 1467707"/>
                <a:gd name="connsiteY1" fmla="*/ 228600 h 228600"/>
                <a:gd name="connsiteX2" fmla="*/ 0 w 1467707"/>
                <a:gd name="connsiteY2" fmla="*/ 114300 h 228600"/>
                <a:gd name="connsiteX3" fmla="*/ 114300 w 1467707"/>
                <a:gd name="connsiteY3" fmla="*/ 0 h 228600"/>
                <a:gd name="connsiteX4" fmla="*/ 1467707 w 1467707"/>
                <a:gd name="connsiteY4" fmla="*/ 0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707" h="228600">
                  <a:moveTo>
                    <a:pt x="1467707" y="228600"/>
                  </a:moveTo>
                  <a:lnTo>
                    <a:pt x="114300" y="228600"/>
                  </a:lnTo>
                  <a:cubicBezTo>
                    <a:pt x="51178" y="228600"/>
                    <a:pt x="0" y="177422"/>
                    <a:pt x="0" y="114300"/>
                  </a:cubicBezTo>
                  <a:cubicBezTo>
                    <a:pt x="0" y="51178"/>
                    <a:pt x="51178" y="0"/>
                    <a:pt x="114300" y="0"/>
                  </a:cubicBezTo>
                  <a:lnTo>
                    <a:pt x="1467707" y="0"/>
                  </a:lnTo>
                  <a:close/>
                </a:path>
              </a:pathLst>
            </a:custGeom>
            <a:solidFill>
              <a:srgbClr val="B9B2C1"/>
            </a:solidFill>
            <a:ln w="9525" cap="flat">
              <a:noFill/>
              <a:prstDash val="solid"/>
              <a:miter/>
            </a:ln>
          </p:spPr>
          <p:txBody>
            <a:bodyPr rtlCol="0" anchor="ctr"/>
            <a:lstStyle/>
            <a:p>
              <a:endParaRPr lang="zh-CN" altLang="en-US"/>
            </a:p>
          </p:txBody>
        </p:sp>
        <p:sp>
          <p:nvSpPr>
            <p:cNvPr id="8" name="íṩ1iḋé">
              <a:extLst>
                <a:ext uri="{FF2B5EF4-FFF2-40B4-BE49-F238E27FC236}">
                  <a16:creationId xmlns:a16="http://schemas.microsoft.com/office/drawing/2014/main" id="{F11AFB86-2693-00B3-0ED4-5F338A6F963A}"/>
                </a:ext>
              </a:extLst>
            </p:cNvPr>
            <p:cNvSpPr/>
            <p:nvPr/>
          </p:nvSpPr>
          <p:spPr>
            <a:xfrm>
              <a:off x="5308497" y="4218059"/>
              <a:ext cx="2083542" cy="372642"/>
            </a:xfrm>
            <a:custGeom>
              <a:avLst/>
              <a:gdLst>
                <a:gd name="connsiteX0" fmla="*/ 106585 w 1278159"/>
                <a:gd name="connsiteY0" fmla="*/ 0 h 228599"/>
                <a:gd name="connsiteX1" fmla="*/ 1240060 w 1278159"/>
                <a:gd name="connsiteY1" fmla="*/ 0 h 228599"/>
                <a:gd name="connsiteX2" fmla="*/ 1278160 w 1278159"/>
                <a:gd name="connsiteY2" fmla="*/ 38100 h 228599"/>
                <a:gd name="connsiteX3" fmla="*/ 1278160 w 1278159"/>
                <a:gd name="connsiteY3" fmla="*/ 190500 h 228599"/>
                <a:gd name="connsiteX4" fmla="*/ 1240060 w 1278159"/>
                <a:gd name="connsiteY4" fmla="*/ 228600 h 228599"/>
                <a:gd name="connsiteX5" fmla="*/ 106585 w 1278159"/>
                <a:gd name="connsiteY5" fmla="*/ 228600 h 228599"/>
                <a:gd name="connsiteX6" fmla="*/ 0 w 1278159"/>
                <a:gd name="connsiteY6" fmla="*/ 122015 h 228599"/>
                <a:gd name="connsiteX7" fmla="*/ 0 w 1278159"/>
                <a:gd name="connsiteY7" fmla="*/ 106585 h 228599"/>
                <a:gd name="connsiteX8" fmla="*/ 106585 w 1278159"/>
                <a:gd name="connsiteY8" fmla="*/ 0 h 22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8159" h="228599">
                  <a:moveTo>
                    <a:pt x="106585" y="0"/>
                  </a:moveTo>
                  <a:lnTo>
                    <a:pt x="1240060" y="0"/>
                  </a:lnTo>
                  <a:cubicBezTo>
                    <a:pt x="1261100" y="0"/>
                    <a:pt x="1278160" y="17059"/>
                    <a:pt x="1278160" y="38100"/>
                  </a:cubicBezTo>
                  <a:lnTo>
                    <a:pt x="1278160" y="190500"/>
                  </a:lnTo>
                  <a:cubicBezTo>
                    <a:pt x="1278160" y="211541"/>
                    <a:pt x="1261100" y="228600"/>
                    <a:pt x="1240060" y="228600"/>
                  </a:cubicBezTo>
                  <a:lnTo>
                    <a:pt x="106585" y="228600"/>
                  </a:lnTo>
                  <a:cubicBezTo>
                    <a:pt x="47720" y="228600"/>
                    <a:pt x="0" y="180880"/>
                    <a:pt x="0" y="122015"/>
                  </a:cubicBezTo>
                  <a:lnTo>
                    <a:pt x="0" y="106585"/>
                  </a:lnTo>
                  <a:cubicBezTo>
                    <a:pt x="0" y="47720"/>
                    <a:pt x="47720" y="0"/>
                    <a:pt x="106585" y="0"/>
                  </a:cubicBezTo>
                  <a:close/>
                </a:path>
              </a:pathLst>
            </a:custGeom>
            <a:solidFill>
              <a:srgbClr val="C7BFCE"/>
            </a:solidFill>
            <a:ln w="9525" cap="flat">
              <a:noFill/>
              <a:prstDash val="solid"/>
              <a:miter/>
            </a:ln>
          </p:spPr>
          <p:txBody>
            <a:bodyPr rtlCol="0" anchor="ctr"/>
            <a:lstStyle/>
            <a:p>
              <a:endParaRPr lang="zh-CN" altLang="en-US"/>
            </a:p>
          </p:txBody>
        </p:sp>
        <p:sp>
          <p:nvSpPr>
            <p:cNvPr id="9" name="îSliďê">
              <a:extLst>
                <a:ext uri="{FF2B5EF4-FFF2-40B4-BE49-F238E27FC236}">
                  <a16:creationId xmlns:a16="http://schemas.microsoft.com/office/drawing/2014/main" id="{821339E5-3ABA-7EAC-383E-762820A3B1D0}"/>
                </a:ext>
              </a:extLst>
            </p:cNvPr>
            <p:cNvSpPr/>
            <p:nvPr/>
          </p:nvSpPr>
          <p:spPr>
            <a:xfrm>
              <a:off x="5393427" y="4282184"/>
              <a:ext cx="1997834" cy="236317"/>
            </a:xfrm>
            <a:custGeom>
              <a:avLst/>
              <a:gdLst>
                <a:gd name="connsiteX0" fmla="*/ 1225582 w 1225581"/>
                <a:gd name="connsiteY0" fmla="*/ 144971 h 144970"/>
                <a:gd name="connsiteX1" fmla="*/ 72485 w 1225581"/>
                <a:gd name="connsiteY1" fmla="*/ 144971 h 144970"/>
                <a:gd name="connsiteX2" fmla="*/ 0 w 1225581"/>
                <a:gd name="connsiteY2" fmla="*/ 72485 h 144970"/>
                <a:gd name="connsiteX3" fmla="*/ 72485 w 1225581"/>
                <a:gd name="connsiteY3" fmla="*/ 0 h 144970"/>
                <a:gd name="connsiteX4" fmla="*/ 1225582 w 1225581"/>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81" h="144970">
                  <a:moveTo>
                    <a:pt x="1225582" y="144971"/>
                  </a:moveTo>
                  <a:lnTo>
                    <a:pt x="72485" y="144971"/>
                  </a:lnTo>
                  <a:cubicBezTo>
                    <a:pt x="32452" y="144971"/>
                    <a:pt x="0" y="112519"/>
                    <a:pt x="0" y="72485"/>
                  </a:cubicBezTo>
                  <a:cubicBezTo>
                    <a:pt x="0" y="32452"/>
                    <a:pt x="32452" y="0"/>
                    <a:pt x="72485" y="0"/>
                  </a:cubicBezTo>
                  <a:lnTo>
                    <a:pt x="1225582" y="0"/>
                  </a:lnTo>
                  <a:close/>
                </a:path>
              </a:pathLst>
            </a:custGeom>
            <a:solidFill>
              <a:srgbClr val="EBEBED"/>
            </a:solidFill>
            <a:ln w="9525" cap="flat">
              <a:noFill/>
              <a:prstDash val="solid"/>
              <a:miter/>
            </a:ln>
          </p:spPr>
          <p:txBody>
            <a:bodyPr rtlCol="0" anchor="ctr"/>
            <a:lstStyle/>
            <a:p>
              <a:endParaRPr lang="zh-CN" altLang="en-US"/>
            </a:p>
          </p:txBody>
        </p:sp>
        <p:sp>
          <p:nvSpPr>
            <p:cNvPr id="10" name="ïSlîďé">
              <a:extLst>
                <a:ext uri="{FF2B5EF4-FFF2-40B4-BE49-F238E27FC236}">
                  <a16:creationId xmlns:a16="http://schemas.microsoft.com/office/drawing/2014/main" id="{F8B2C166-CBBC-E566-696C-D78A3B3E72A3}"/>
                </a:ext>
              </a:extLst>
            </p:cNvPr>
            <p:cNvSpPr/>
            <p:nvPr/>
          </p:nvSpPr>
          <p:spPr>
            <a:xfrm>
              <a:off x="6753266" y="4356558"/>
              <a:ext cx="642344" cy="8850"/>
            </a:xfrm>
            <a:custGeom>
              <a:avLst/>
              <a:gdLst>
                <a:gd name="connsiteX0" fmla="*/ 391383 w 394049"/>
                <a:gd name="connsiteY0" fmla="*/ 5429 h 5429"/>
                <a:gd name="connsiteX1" fmla="*/ 2667 w 394049"/>
                <a:gd name="connsiteY1" fmla="*/ 5429 h 5429"/>
                <a:gd name="connsiteX2" fmla="*/ 0 w 394049"/>
                <a:gd name="connsiteY2" fmla="*/ 2667 h 5429"/>
                <a:gd name="connsiteX3" fmla="*/ 2667 w 394049"/>
                <a:gd name="connsiteY3" fmla="*/ 0 h 5429"/>
                <a:gd name="connsiteX4" fmla="*/ 391383 w 394049"/>
                <a:gd name="connsiteY4" fmla="*/ 0 h 5429"/>
                <a:gd name="connsiteX5" fmla="*/ 394049 w 394049"/>
                <a:gd name="connsiteY5" fmla="*/ 2667 h 5429"/>
                <a:gd name="connsiteX6" fmla="*/ 391383 w 394049"/>
                <a:gd name="connsiteY6" fmla="*/ 5429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049" h="5429">
                  <a:moveTo>
                    <a:pt x="391383" y="5429"/>
                  </a:moveTo>
                  <a:lnTo>
                    <a:pt x="2667" y="5429"/>
                  </a:lnTo>
                  <a:cubicBezTo>
                    <a:pt x="1181" y="5382"/>
                    <a:pt x="0" y="4153"/>
                    <a:pt x="0" y="2667"/>
                  </a:cubicBezTo>
                  <a:cubicBezTo>
                    <a:pt x="0" y="1191"/>
                    <a:pt x="1191" y="0"/>
                    <a:pt x="2667" y="0"/>
                  </a:cubicBezTo>
                  <a:lnTo>
                    <a:pt x="391383" y="0"/>
                  </a:lnTo>
                  <a:cubicBezTo>
                    <a:pt x="392859" y="0"/>
                    <a:pt x="394049" y="1191"/>
                    <a:pt x="394049" y="2667"/>
                  </a:cubicBezTo>
                  <a:cubicBezTo>
                    <a:pt x="394049" y="4153"/>
                    <a:pt x="392868" y="5382"/>
                    <a:pt x="391383" y="5429"/>
                  </a:cubicBezTo>
                  <a:close/>
                </a:path>
              </a:pathLst>
            </a:custGeom>
            <a:solidFill>
              <a:srgbClr val="B9B2C1"/>
            </a:solidFill>
            <a:ln w="9525" cap="flat">
              <a:noFill/>
              <a:prstDash val="solid"/>
              <a:miter/>
            </a:ln>
          </p:spPr>
          <p:txBody>
            <a:bodyPr rtlCol="0" anchor="ctr"/>
            <a:lstStyle/>
            <a:p>
              <a:endParaRPr lang="zh-CN" altLang="en-US"/>
            </a:p>
          </p:txBody>
        </p:sp>
        <p:sp>
          <p:nvSpPr>
            <p:cNvPr id="11" name="iślíḋè">
              <a:extLst>
                <a:ext uri="{FF2B5EF4-FFF2-40B4-BE49-F238E27FC236}">
                  <a16:creationId xmlns:a16="http://schemas.microsoft.com/office/drawing/2014/main" id="{A8907E2F-38A9-5D1F-3055-63337B5FAD23}"/>
                </a:ext>
              </a:extLst>
            </p:cNvPr>
            <p:cNvSpPr/>
            <p:nvPr/>
          </p:nvSpPr>
          <p:spPr>
            <a:xfrm>
              <a:off x="6866981" y="4435279"/>
              <a:ext cx="527947" cy="8850"/>
            </a:xfrm>
            <a:custGeom>
              <a:avLst/>
              <a:gdLst>
                <a:gd name="connsiteX0" fmla="*/ 321623 w 323872"/>
                <a:gd name="connsiteY0" fmla="*/ 5429 h 5429"/>
                <a:gd name="connsiteX1" fmla="*/ 2249 w 323872"/>
                <a:gd name="connsiteY1" fmla="*/ 5429 h 5429"/>
                <a:gd name="connsiteX2" fmla="*/ 49 w 323872"/>
                <a:gd name="connsiteY2" fmla="*/ 2200 h 5429"/>
                <a:gd name="connsiteX3" fmla="*/ 2249 w 323872"/>
                <a:gd name="connsiteY3" fmla="*/ 0 h 5429"/>
                <a:gd name="connsiteX4" fmla="*/ 321623 w 323872"/>
                <a:gd name="connsiteY4" fmla="*/ 0 h 5429"/>
                <a:gd name="connsiteX5" fmla="*/ 323823 w 323872"/>
                <a:gd name="connsiteY5" fmla="*/ 3229 h 5429"/>
                <a:gd name="connsiteX6" fmla="*/ 321623 w 323872"/>
                <a:gd name="connsiteY6" fmla="*/ 5429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2" h="5429">
                  <a:moveTo>
                    <a:pt x="321623" y="5429"/>
                  </a:moveTo>
                  <a:lnTo>
                    <a:pt x="2249" y="5429"/>
                  </a:lnTo>
                  <a:cubicBezTo>
                    <a:pt x="754" y="5143"/>
                    <a:pt x="-236" y="3705"/>
                    <a:pt x="49" y="2200"/>
                  </a:cubicBezTo>
                  <a:cubicBezTo>
                    <a:pt x="259" y="1086"/>
                    <a:pt x="1135" y="209"/>
                    <a:pt x="2249" y="0"/>
                  </a:cubicBezTo>
                  <a:lnTo>
                    <a:pt x="321623" y="0"/>
                  </a:lnTo>
                  <a:cubicBezTo>
                    <a:pt x="323118" y="286"/>
                    <a:pt x="324109" y="1724"/>
                    <a:pt x="323823" y="3229"/>
                  </a:cubicBezTo>
                  <a:cubicBezTo>
                    <a:pt x="323614" y="4343"/>
                    <a:pt x="322737" y="5219"/>
                    <a:pt x="321623" y="5429"/>
                  </a:cubicBezTo>
                  <a:close/>
                </a:path>
              </a:pathLst>
            </a:custGeom>
            <a:solidFill>
              <a:srgbClr val="B9B2C1"/>
            </a:solidFill>
            <a:ln w="9525" cap="flat">
              <a:noFill/>
              <a:prstDash val="solid"/>
              <a:miter/>
            </a:ln>
          </p:spPr>
          <p:txBody>
            <a:bodyPr rtlCol="0" anchor="ctr"/>
            <a:lstStyle/>
            <a:p>
              <a:endParaRPr lang="zh-CN" altLang="en-US"/>
            </a:p>
          </p:txBody>
        </p:sp>
        <p:sp>
          <p:nvSpPr>
            <p:cNvPr id="12" name="išḻîḓè">
              <a:extLst>
                <a:ext uri="{FF2B5EF4-FFF2-40B4-BE49-F238E27FC236}">
                  <a16:creationId xmlns:a16="http://schemas.microsoft.com/office/drawing/2014/main" id="{EC07C8D3-E622-779F-51C5-0B353CB51BCA}"/>
                </a:ext>
              </a:extLst>
            </p:cNvPr>
            <p:cNvSpPr/>
            <p:nvPr/>
          </p:nvSpPr>
          <p:spPr>
            <a:xfrm>
              <a:off x="4934275" y="3848366"/>
              <a:ext cx="2268955" cy="372643"/>
            </a:xfrm>
            <a:custGeom>
              <a:avLst/>
              <a:gdLst>
                <a:gd name="connsiteX0" fmla="*/ 2967 w 1391902"/>
                <a:gd name="connsiteY0" fmla="*/ 228600 h 228600"/>
                <a:gd name="connsiteX1" fmla="*/ 1277603 w 1391902"/>
                <a:gd name="connsiteY1" fmla="*/ 228600 h 228600"/>
                <a:gd name="connsiteX2" fmla="*/ 1391903 w 1391902"/>
                <a:gd name="connsiteY2" fmla="*/ 114300 h 228600"/>
                <a:gd name="connsiteX3" fmla="*/ 1277603 w 1391902"/>
                <a:gd name="connsiteY3" fmla="*/ 0 h 228600"/>
                <a:gd name="connsiteX4" fmla="*/ 2967 w 1391902"/>
                <a:gd name="connsiteY4" fmla="*/ 0 h 228600"/>
                <a:gd name="connsiteX5" fmla="*/ 15 w 1391902"/>
                <a:gd name="connsiteY5" fmla="*/ 2953 h 228600"/>
                <a:gd name="connsiteX6" fmla="*/ 15 w 1391902"/>
                <a:gd name="connsiteY6" fmla="*/ 225362 h 228600"/>
                <a:gd name="connsiteX7" fmla="*/ 2672 w 1391902"/>
                <a:gd name="connsiteY7" fmla="*/ 228591 h 228600"/>
                <a:gd name="connsiteX8" fmla="*/ 2967 w 1391902"/>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1902" h="228600">
                  <a:moveTo>
                    <a:pt x="2967" y="228600"/>
                  </a:moveTo>
                  <a:lnTo>
                    <a:pt x="1277603" y="228600"/>
                  </a:lnTo>
                  <a:cubicBezTo>
                    <a:pt x="1340725" y="228600"/>
                    <a:pt x="1391903" y="177422"/>
                    <a:pt x="1391903" y="114300"/>
                  </a:cubicBezTo>
                  <a:cubicBezTo>
                    <a:pt x="1391903" y="51178"/>
                    <a:pt x="1340725" y="0"/>
                    <a:pt x="1277603" y="0"/>
                  </a:cubicBezTo>
                  <a:lnTo>
                    <a:pt x="2967" y="0"/>
                  </a:lnTo>
                  <a:cubicBezTo>
                    <a:pt x="1339" y="0"/>
                    <a:pt x="15" y="1324"/>
                    <a:pt x="15" y="2953"/>
                  </a:cubicBezTo>
                  <a:lnTo>
                    <a:pt x="15" y="225362"/>
                  </a:lnTo>
                  <a:cubicBezTo>
                    <a:pt x="-147" y="226981"/>
                    <a:pt x="1043" y="228429"/>
                    <a:pt x="2672" y="228591"/>
                  </a:cubicBezTo>
                  <a:cubicBezTo>
                    <a:pt x="2767" y="228600"/>
                    <a:pt x="2872" y="228600"/>
                    <a:pt x="2967" y="228600"/>
                  </a:cubicBezTo>
                  <a:close/>
                </a:path>
              </a:pathLst>
            </a:custGeom>
            <a:solidFill>
              <a:srgbClr val="A37B90"/>
            </a:solidFill>
            <a:ln w="9525" cap="flat">
              <a:noFill/>
              <a:prstDash val="solid"/>
              <a:miter/>
            </a:ln>
          </p:spPr>
          <p:txBody>
            <a:bodyPr rtlCol="0" anchor="ctr"/>
            <a:lstStyle/>
            <a:p>
              <a:endParaRPr lang="zh-CN" altLang="en-US"/>
            </a:p>
          </p:txBody>
        </p:sp>
        <p:sp>
          <p:nvSpPr>
            <p:cNvPr id="13" name="îṡļiḍe">
              <a:extLst>
                <a:ext uri="{FF2B5EF4-FFF2-40B4-BE49-F238E27FC236}">
                  <a16:creationId xmlns:a16="http://schemas.microsoft.com/office/drawing/2014/main" id="{24997B9F-F1CC-938B-D890-44700AF2FB33}"/>
                </a:ext>
              </a:extLst>
            </p:cNvPr>
            <p:cNvSpPr/>
            <p:nvPr/>
          </p:nvSpPr>
          <p:spPr>
            <a:xfrm>
              <a:off x="4831821" y="3848366"/>
              <a:ext cx="1850952" cy="372643"/>
            </a:xfrm>
            <a:custGeom>
              <a:avLst/>
              <a:gdLst>
                <a:gd name="connsiteX0" fmla="*/ 35815 w 1135476"/>
                <a:gd name="connsiteY0" fmla="*/ 228600 h 228600"/>
                <a:gd name="connsiteX1" fmla="*/ 1021177 w 1135476"/>
                <a:gd name="connsiteY1" fmla="*/ 228600 h 228600"/>
                <a:gd name="connsiteX2" fmla="*/ 1135477 w 1135476"/>
                <a:gd name="connsiteY2" fmla="*/ 114300 h 228600"/>
                <a:gd name="connsiteX3" fmla="*/ 1021177 w 1135476"/>
                <a:gd name="connsiteY3" fmla="*/ 0 h 228600"/>
                <a:gd name="connsiteX4" fmla="*/ 35815 w 1135476"/>
                <a:gd name="connsiteY4" fmla="*/ 0 h 228600"/>
                <a:gd name="connsiteX5" fmla="*/ 1 w 1135476"/>
                <a:gd name="connsiteY5" fmla="*/ 35624 h 228600"/>
                <a:gd name="connsiteX6" fmla="*/ 1 w 1135476"/>
                <a:gd name="connsiteY6" fmla="*/ 35719 h 228600"/>
                <a:gd name="connsiteX7" fmla="*/ 1 w 1135476"/>
                <a:gd name="connsiteY7" fmla="*/ 192596 h 228600"/>
                <a:gd name="connsiteX8" fmla="*/ 35434 w 1135476"/>
                <a:gd name="connsiteY8" fmla="*/ 228600 h 228600"/>
                <a:gd name="connsiteX9" fmla="*/ 35815 w 1135476"/>
                <a:gd name="connsiteY9"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5476" h="228600">
                  <a:moveTo>
                    <a:pt x="35815" y="228600"/>
                  </a:moveTo>
                  <a:lnTo>
                    <a:pt x="1021177" y="228600"/>
                  </a:lnTo>
                  <a:cubicBezTo>
                    <a:pt x="1084298" y="228600"/>
                    <a:pt x="1135477" y="177422"/>
                    <a:pt x="1135477" y="114300"/>
                  </a:cubicBezTo>
                  <a:cubicBezTo>
                    <a:pt x="1135477" y="51178"/>
                    <a:pt x="1084298" y="0"/>
                    <a:pt x="1021177" y="0"/>
                  </a:cubicBezTo>
                  <a:lnTo>
                    <a:pt x="35815" y="0"/>
                  </a:lnTo>
                  <a:cubicBezTo>
                    <a:pt x="16089" y="-57"/>
                    <a:pt x="58" y="15897"/>
                    <a:pt x="1" y="35624"/>
                  </a:cubicBezTo>
                  <a:cubicBezTo>
                    <a:pt x="1" y="35652"/>
                    <a:pt x="1" y="35690"/>
                    <a:pt x="1" y="35719"/>
                  </a:cubicBezTo>
                  <a:lnTo>
                    <a:pt x="1" y="192596"/>
                  </a:lnTo>
                  <a:cubicBezTo>
                    <a:pt x="-161" y="212322"/>
                    <a:pt x="15708" y="228438"/>
                    <a:pt x="35434" y="228600"/>
                  </a:cubicBezTo>
                  <a:cubicBezTo>
                    <a:pt x="35558" y="228600"/>
                    <a:pt x="35691" y="228600"/>
                    <a:pt x="35815" y="228600"/>
                  </a:cubicBezTo>
                  <a:close/>
                </a:path>
              </a:pathLst>
            </a:custGeom>
            <a:solidFill>
              <a:srgbClr val="B28DA3"/>
            </a:solidFill>
            <a:ln w="9525" cap="flat">
              <a:noFill/>
              <a:prstDash val="solid"/>
              <a:miter/>
            </a:ln>
          </p:spPr>
          <p:txBody>
            <a:bodyPr rtlCol="0" anchor="ctr"/>
            <a:lstStyle/>
            <a:p>
              <a:endParaRPr lang="zh-CN" altLang="en-US"/>
            </a:p>
          </p:txBody>
        </p:sp>
        <p:sp>
          <p:nvSpPr>
            <p:cNvPr id="14" name="íṥľiḋè">
              <a:extLst>
                <a:ext uri="{FF2B5EF4-FFF2-40B4-BE49-F238E27FC236}">
                  <a16:creationId xmlns:a16="http://schemas.microsoft.com/office/drawing/2014/main" id="{BCED2937-C436-AE27-4537-B3F678673CAF}"/>
                </a:ext>
              </a:extLst>
            </p:cNvPr>
            <p:cNvSpPr/>
            <p:nvPr/>
          </p:nvSpPr>
          <p:spPr>
            <a:xfrm>
              <a:off x="4831823" y="3912802"/>
              <a:ext cx="1775490" cy="236317"/>
            </a:xfrm>
            <a:custGeom>
              <a:avLst/>
              <a:gdLst>
                <a:gd name="connsiteX0" fmla="*/ 0 w 1089183"/>
                <a:gd name="connsiteY0" fmla="*/ 144971 h 144970"/>
                <a:gd name="connsiteX1" fmla="*/ 1016698 w 1089183"/>
                <a:gd name="connsiteY1" fmla="*/ 144971 h 144970"/>
                <a:gd name="connsiteX2" fmla="*/ 1089184 w 1089183"/>
                <a:gd name="connsiteY2" fmla="*/ 72485 h 144970"/>
                <a:gd name="connsiteX3" fmla="*/ 1016698 w 1089183"/>
                <a:gd name="connsiteY3" fmla="*/ 0 h 144970"/>
                <a:gd name="connsiteX4" fmla="*/ 0 w 1089183"/>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183" h="144970">
                  <a:moveTo>
                    <a:pt x="0" y="144971"/>
                  </a:moveTo>
                  <a:lnTo>
                    <a:pt x="1016698" y="144971"/>
                  </a:lnTo>
                  <a:cubicBezTo>
                    <a:pt x="1056732" y="144971"/>
                    <a:pt x="1089184" y="112519"/>
                    <a:pt x="1089184" y="72485"/>
                  </a:cubicBezTo>
                  <a:cubicBezTo>
                    <a:pt x="1089184" y="32452"/>
                    <a:pt x="1056732" y="0"/>
                    <a:pt x="1016698" y="0"/>
                  </a:cubicBezTo>
                  <a:lnTo>
                    <a:pt x="0" y="0"/>
                  </a:lnTo>
                  <a:close/>
                </a:path>
              </a:pathLst>
            </a:custGeom>
            <a:solidFill>
              <a:srgbClr val="EBEBED"/>
            </a:solidFill>
            <a:ln w="9525" cap="flat">
              <a:noFill/>
              <a:prstDash val="solid"/>
              <a:miter/>
            </a:ln>
          </p:spPr>
          <p:txBody>
            <a:bodyPr rtlCol="0" anchor="ctr"/>
            <a:lstStyle/>
            <a:p>
              <a:endParaRPr lang="zh-CN" altLang="en-US"/>
            </a:p>
          </p:txBody>
        </p:sp>
        <p:sp>
          <p:nvSpPr>
            <p:cNvPr id="15" name="iṧḷiḓe">
              <a:extLst>
                <a:ext uri="{FF2B5EF4-FFF2-40B4-BE49-F238E27FC236}">
                  <a16:creationId xmlns:a16="http://schemas.microsoft.com/office/drawing/2014/main" id="{61DEA4F6-979F-9A92-1585-0E12F6EA3427}"/>
                </a:ext>
              </a:extLst>
            </p:cNvPr>
            <p:cNvSpPr/>
            <p:nvPr/>
          </p:nvSpPr>
          <p:spPr>
            <a:xfrm>
              <a:off x="4825552" y="3987093"/>
              <a:ext cx="926174" cy="9011"/>
            </a:xfrm>
            <a:custGeom>
              <a:avLst/>
              <a:gdLst>
                <a:gd name="connsiteX0" fmla="*/ 565917 w 568166"/>
                <a:gd name="connsiteY0" fmla="*/ 5479 h 5528"/>
                <a:gd name="connsiteX1" fmla="*/ 3275 w 568166"/>
                <a:gd name="connsiteY1" fmla="*/ 5479 h 5528"/>
                <a:gd name="connsiteX2" fmla="*/ 47 w 568166"/>
                <a:gd name="connsiteY2" fmla="*/ 3279 h 5528"/>
                <a:gd name="connsiteX3" fmla="*/ 2256 w 568166"/>
                <a:gd name="connsiteY3" fmla="*/ 50 h 5528"/>
                <a:gd name="connsiteX4" fmla="*/ 3275 w 568166"/>
                <a:gd name="connsiteY4" fmla="*/ 50 h 5528"/>
                <a:gd name="connsiteX5" fmla="*/ 565917 w 568166"/>
                <a:gd name="connsiteY5" fmla="*/ 50 h 5528"/>
                <a:gd name="connsiteX6" fmla="*/ 568117 w 568166"/>
                <a:gd name="connsiteY6" fmla="*/ 3279 h 5528"/>
                <a:gd name="connsiteX7" fmla="*/ 565917 w 568166"/>
                <a:gd name="connsiteY7" fmla="*/ 5479 h 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8166" h="5528">
                  <a:moveTo>
                    <a:pt x="565917" y="5479"/>
                  </a:moveTo>
                  <a:lnTo>
                    <a:pt x="3275" y="5479"/>
                  </a:lnTo>
                  <a:cubicBezTo>
                    <a:pt x="1780" y="5765"/>
                    <a:pt x="332" y="4774"/>
                    <a:pt x="47" y="3279"/>
                  </a:cubicBezTo>
                  <a:cubicBezTo>
                    <a:pt x="-230" y="1774"/>
                    <a:pt x="751" y="336"/>
                    <a:pt x="2256" y="50"/>
                  </a:cubicBezTo>
                  <a:cubicBezTo>
                    <a:pt x="2590" y="-17"/>
                    <a:pt x="2942" y="-17"/>
                    <a:pt x="3275" y="50"/>
                  </a:cubicBezTo>
                  <a:lnTo>
                    <a:pt x="565917" y="50"/>
                  </a:lnTo>
                  <a:cubicBezTo>
                    <a:pt x="567413" y="336"/>
                    <a:pt x="568403" y="1774"/>
                    <a:pt x="568117" y="3279"/>
                  </a:cubicBezTo>
                  <a:cubicBezTo>
                    <a:pt x="567908" y="4394"/>
                    <a:pt x="567032" y="5270"/>
                    <a:pt x="565917" y="5479"/>
                  </a:cubicBezTo>
                  <a:close/>
                </a:path>
              </a:pathLst>
            </a:custGeom>
            <a:solidFill>
              <a:srgbClr val="FFFFFF"/>
            </a:solidFill>
            <a:ln w="9525" cap="flat">
              <a:noFill/>
              <a:prstDash val="solid"/>
              <a:miter/>
            </a:ln>
          </p:spPr>
          <p:txBody>
            <a:bodyPr rtlCol="0" anchor="ctr"/>
            <a:lstStyle/>
            <a:p>
              <a:endParaRPr lang="zh-CN" altLang="en-US"/>
            </a:p>
          </p:txBody>
        </p:sp>
        <p:sp>
          <p:nvSpPr>
            <p:cNvPr id="16" name="ïŝlïḍè">
              <a:extLst>
                <a:ext uri="{FF2B5EF4-FFF2-40B4-BE49-F238E27FC236}">
                  <a16:creationId xmlns:a16="http://schemas.microsoft.com/office/drawing/2014/main" id="{EE55B12A-25FF-1FA6-6BED-151645430A3E}"/>
                </a:ext>
              </a:extLst>
            </p:cNvPr>
            <p:cNvSpPr/>
            <p:nvPr/>
          </p:nvSpPr>
          <p:spPr>
            <a:xfrm>
              <a:off x="4828096" y="4065896"/>
              <a:ext cx="733330" cy="8853"/>
            </a:xfrm>
            <a:custGeom>
              <a:avLst/>
              <a:gdLst>
                <a:gd name="connsiteX0" fmla="*/ 447104 w 449865"/>
                <a:gd name="connsiteY0" fmla="*/ 5429 h 5431"/>
                <a:gd name="connsiteX1" fmla="*/ 2762 w 449865"/>
                <a:gd name="connsiteY1" fmla="*/ 5429 h 5431"/>
                <a:gd name="connsiteX2" fmla="*/ 0 w 449865"/>
                <a:gd name="connsiteY2" fmla="*/ 2858 h 5431"/>
                <a:gd name="connsiteX3" fmla="*/ 0 w 449865"/>
                <a:gd name="connsiteY3" fmla="*/ 2762 h 5431"/>
                <a:gd name="connsiteX4" fmla="*/ 2762 w 449865"/>
                <a:gd name="connsiteY4" fmla="*/ 0 h 5431"/>
                <a:gd name="connsiteX5" fmla="*/ 447104 w 449865"/>
                <a:gd name="connsiteY5" fmla="*/ 0 h 5431"/>
                <a:gd name="connsiteX6" fmla="*/ 449866 w 449865"/>
                <a:gd name="connsiteY6" fmla="*/ 2762 h 5431"/>
                <a:gd name="connsiteX7" fmla="*/ 447199 w 449865"/>
                <a:gd name="connsiteY7" fmla="*/ 5429 h 5431"/>
                <a:gd name="connsiteX8" fmla="*/ 447104 w 449865"/>
                <a:gd name="connsiteY8" fmla="*/ 5429 h 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65" h="5431">
                  <a:moveTo>
                    <a:pt x="447104" y="5429"/>
                  </a:moveTo>
                  <a:lnTo>
                    <a:pt x="2762" y="5429"/>
                  </a:lnTo>
                  <a:cubicBezTo>
                    <a:pt x="1286" y="5486"/>
                    <a:pt x="57" y="4334"/>
                    <a:pt x="0" y="2858"/>
                  </a:cubicBezTo>
                  <a:cubicBezTo>
                    <a:pt x="0" y="2829"/>
                    <a:pt x="0" y="2791"/>
                    <a:pt x="0" y="2762"/>
                  </a:cubicBezTo>
                  <a:cubicBezTo>
                    <a:pt x="0" y="1238"/>
                    <a:pt x="1238" y="0"/>
                    <a:pt x="2762" y="0"/>
                  </a:cubicBezTo>
                  <a:lnTo>
                    <a:pt x="447104" y="0"/>
                  </a:lnTo>
                  <a:cubicBezTo>
                    <a:pt x="448628" y="0"/>
                    <a:pt x="449866" y="1238"/>
                    <a:pt x="449866" y="2762"/>
                  </a:cubicBezTo>
                  <a:cubicBezTo>
                    <a:pt x="449866" y="4239"/>
                    <a:pt x="448675" y="5429"/>
                    <a:pt x="447199" y="5429"/>
                  </a:cubicBezTo>
                  <a:cubicBezTo>
                    <a:pt x="447170" y="5429"/>
                    <a:pt x="447132" y="5429"/>
                    <a:pt x="447104" y="5429"/>
                  </a:cubicBezTo>
                  <a:close/>
                </a:path>
              </a:pathLst>
            </a:custGeom>
            <a:solidFill>
              <a:srgbClr val="FFFFFF"/>
            </a:solidFill>
            <a:ln w="9525" cap="flat">
              <a:noFill/>
              <a:prstDash val="solid"/>
              <a:miter/>
            </a:ln>
          </p:spPr>
          <p:txBody>
            <a:bodyPr rtlCol="0" anchor="ctr"/>
            <a:lstStyle/>
            <a:p>
              <a:endParaRPr lang="zh-CN" altLang="en-US"/>
            </a:p>
          </p:txBody>
        </p:sp>
        <p:sp>
          <p:nvSpPr>
            <p:cNvPr id="17" name="îşlîďè">
              <a:extLst>
                <a:ext uri="{FF2B5EF4-FFF2-40B4-BE49-F238E27FC236}">
                  <a16:creationId xmlns:a16="http://schemas.microsoft.com/office/drawing/2014/main" id="{45CF80AE-E069-FAF5-8706-1FB44A58D0B9}"/>
                </a:ext>
              </a:extLst>
            </p:cNvPr>
            <p:cNvSpPr/>
            <p:nvPr/>
          </p:nvSpPr>
          <p:spPr>
            <a:xfrm>
              <a:off x="4669257" y="4956511"/>
              <a:ext cx="2431187" cy="372647"/>
            </a:xfrm>
            <a:custGeom>
              <a:avLst/>
              <a:gdLst>
                <a:gd name="connsiteX0" fmla="*/ 1488376 w 1491424"/>
                <a:gd name="connsiteY0" fmla="*/ 228602 h 228602"/>
                <a:gd name="connsiteX1" fmla="*/ 114300 w 1491424"/>
                <a:gd name="connsiteY1" fmla="*/ 228602 h 228602"/>
                <a:gd name="connsiteX2" fmla="*/ 0 w 1491424"/>
                <a:gd name="connsiteY2" fmla="*/ 114302 h 228602"/>
                <a:gd name="connsiteX3" fmla="*/ 114300 w 1491424"/>
                <a:gd name="connsiteY3" fmla="*/ 2 h 228602"/>
                <a:gd name="connsiteX4" fmla="*/ 1488376 w 1491424"/>
                <a:gd name="connsiteY4" fmla="*/ 2 h 228602"/>
                <a:gd name="connsiteX5" fmla="*/ 1491424 w 1491424"/>
                <a:gd name="connsiteY5" fmla="*/ 2859 h 228602"/>
                <a:gd name="connsiteX6" fmla="*/ 1491424 w 1491424"/>
                <a:gd name="connsiteY6" fmla="*/ 2955 h 228602"/>
                <a:gd name="connsiteX7" fmla="*/ 1491424 w 1491424"/>
                <a:gd name="connsiteY7" fmla="*/ 226030 h 228602"/>
                <a:gd name="connsiteX8" fmla="*/ 1488376 w 1491424"/>
                <a:gd name="connsiteY8" fmla="*/ 228602 h 22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424" h="228602">
                  <a:moveTo>
                    <a:pt x="1488376" y="228602"/>
                  </a:moveTo>
                  <a:lnTo>
                    <a:pt x="114300" y="228602"/>
                  </a:lnTo>
                  <a:cubicBezTo>
                    <a:pt x="51178" y="228602"/>
                    <a:pt x="0" y="177424"/>
                    <a:pt x="0" y="114302"/>
                  </a:cubicBezTo>
                  <a:cubicBezTo>
                    <a:pt x="0" y="51180"/>
                    <a:pt x="51178" y="2"/>
                    <a:pt x="114300" y="2"/>
                  </a:cubicBezTo>
                  <a:lnTo>
                    <a:pt x="1488376" y="2"/>
                  </a:lnTo>
                  <a:cubicBezTo>
                    <a:pt x="1490005" y="-55"/>
                    <a:pt x="1491367" y="1231"/>
                    <a:pt x="1491424" y="2859"/>
                  </a:cubicBezTo>
                  <a:cubicBezTo>
                    <a:pt x="1491424" y="2888"/>
                    <a:pt x="1491424" y="2926"/>
                    <a:pt x="1491424" y="2955"/>
                  </a:cubicBezTo>
                  <a:lnTo>
                    <a:pt x="1491424" y="226030"/>
                  </a:lnTo>
                  <a:cubicBezTo>
                    <a:pt x="1491187" y="227526"/>
                    <a:pt x="1489891" y="228621"/>
                    <a:pt x="1488376" y="228602"/>
                  </a:cubicBezTo>
                  <a:close/>
                </a:path>
              </a:pathLst>
            </a:custGeom>
            <a:solidFill>
              <a:srgbClr val="F2A65A"/>
            </a:solidFill>
            <a:ln w="9525" cap="flat">
              <a:noFill/>
              <a:prstDash val="solid"/>
              <a:miter/>
            </a:ln>
          </p:spPr>
          <p:txBody>
            <a:bodyPr rtlCol="0" anchor="ctr"/>
            <a:lstStyle/>
            <a:p>
              <a:endParaRPr lang="zh-CN" altLang="en-US"/>
            </a:p>
          </p:txBody>
        </p:sp>
        <p:sp>
          <p:nvSpPr>
            <p:cNvPr id="18" name="ïsliḍè">
              <a:extLst>
                <a:ext uri="{FF2B5EF4-FFF2-40B4-BE49-F238E27FC236}">
                  <a16:creationId xmlns:a16="http://schemas.microsoft.com/office/drawing/2014/main" id="{142CF2E6-99EF-0BC0-3F41-73D44B75A28F}"/>
                </a:ext>
              </a:extLst>
            </p:cNvPr>
            <p:cNvSpPr/>
            <p:nvPr/>
          </p:nvSpPr>
          <p:spPr>
            <a:xfrm>
              <a:off x="5203690" y="4956514"/>
              <a:ext cx="1999232" cy="372643"/>
            </a:xfrm>
            <a:custGeom>
              <a:avLst/>
              <a:gdLst>
                <a:gd name="connsiteX0" fmla="*/ 1190625 w 1226439"/>
                <a:gd name="connsiteY0" fmla="*/ 228600 h 228600"/>
                <a:gd name="connsiteX1" fmla="*/ 114300 w 1226439"/>
                <a:gd name="connsiteY1" fmla="*/ 228600 h 228600"/>
                <a:gd name="connsiteX2" fmla="*/ 0 w 1226439"/>
                <a:gd name="connsiteY2" fmla="*/ 114300 h 228600"/>
                <a:gd name="connsiteX3" fmla="*/ 114300 w 1226439"/>
                <a:gd name="connsiteY3" fmla="*/ 0 h 228600"/>
                <a:gd name="connsiteX4" fmla="*/ 1190625 w 1226439"/>
                <a:gd name="connsiteY4" fmla="*/ 0 h 228600"/>
                <a:gd name="connsiteX5" fmla="*/ 1226439 w 1226439"/>
                <a:gd name="connsiteY5" fmla="*/ 35624 h 228600"/>
                <a:gd name="connsiteX6" fmla="*/ 1226439 w 1226439"/>
                <a:gd name="connsiteY6" fmla="*/ 35719 h 228600"/>
                <a:gd name="connsiteX7" fmla="*/ 1226439 w 1226439"/>
                <a:gd name="connsiteY7" fmla="*/ 192596 h 228600"/>
                <a:gd name="connsiteX8" fmla="*/ 1190816 w 1226439"/>
                <a:gd name="connsiteY8" fmla="*/ 228600 h 228600"/>
                <a:gd name="connsiteX9" fmla="*/ 1190625 w 1226439"/>
                <a:gd name="connsiteY9"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439" h="228600">
                  <a:moveTo>
                    <a:pt x="1190625" y="228600"/>
                  </a:moveTo>
                  <a:lnTo>
                    <a:pt x="114300" y="228600"/>
                  </a:lnTo>
                  <a:cubicBezTo>
                    <a:pt x="51178" y="228600"/>
                    <a:pt x="0" y="177422"/>
                    <a:pt x="0" y="114300"/>
                  </a:cubicBezTo>
                  <a:cubicBezTo>
                    <a:pt x="0" y="51178"/>
                    <a:pt x="51178" y="0"/>
                    <a:pt x="114300" y="0"/>
                  </a:cubicBezTo>
                  <a:lnTo>
                    <a:pt x="1190625" y="0"/>
                  </a:lnTo>
                  <a:cubicBezTo>
                    <a:pt x="1210351" y="-57"/>
                    <a:pt x="1226382" y="15897"/>
                    <a:pt x="1226439" y="35624"/>
                  </a:cubicBezTo>
                  <a:cubicBezTo>
                    <a:pt x="1226439" y="35652"/>
                    <a:pt x="1226439" y="35690"/>
                    <a:pt x="1226439" y="35719"/>
                  </a:cubicBezTo>
                  <a:lnTo>
                    <a:pt x="1226439" y="192596"/>
                  </a:lnTo>
                  <a:cubicBezTo>
                    <a:pt x="1226544" y="212379"/>
                    <a:pt x="1210599" y="228496"/>
                    <a:pt x="1190816" y="228600"/>
                  </a:cubicBezTo>
                  <a:cubicBezTo>
                    <a:pt x="1190749" y="228600"/>
                    <a:pt x="1190692" y="228600"/>
                    <a:pt x="1190625" y="228600"/>
                  </a:cubicBezTo>
                  <a:close/>
                </a:path>
              </a:pathLst>
            </a:custGeom>
            <a:solidFill>
              <a:srgbClr val="F7B369"/>
            </a:solidFill>
            <a:ln w="9525" cap="flat">
              <a:noFill/>
              <a:prstDash val="solid"/>
              <a:miter/>
            </a:ln>
          </p:spPr>
          <p:txBody>
            <a:bodyPr rtlCol="0" anchor="ctr"/>
            <a:lstStyle/>
            <a:p>
              <a:endParaRPr lang="zh-CN" altLang="en-US"/>
            </a:p>
          </p:txBody>
        </p:sp>
        <p:sp>
          <p:nvSpPr>
            <p:cNvPr id="19" name="iṧļiḋè">
              <a:extLst>
                <a:ext uri="{FF2B5EF4-FFF2-40B4-BE49-F238E27FC236}">
                  <a16:creationId xmlns:a16="http://schemas.microsoft.com/office/drawing/2014/main" id="{000017DF-28FB-7F66-A87C-4F5055C39542}"/>
                </a:ext>
              </a:extLst>
            </p:cNvPr>
            <p:cNvSpPr/>
            <p:nvPr/>
          </p:nvSpPr>
          <p:spPr>
            <a:xfrm>
              <a:off x="5289645" y="5020796"/>
              <a:ext cx="1913276" cy="236472"/>
            </a:xfrm>
            <a:custGeom>
              <a:avLst/>
              <a:gdLst>
                <a:gd name="connsiteX0" fmla="*/ 1173710 w 1173709"/>
                <a:gd name="connsiteY0" fmla="*/ 145066 h 145065"/>
                <a:gd name="connsiteX1" fmla="*/ 69952 w 1173709"/>
                <a:gd name="connsiteY1" fmla="*/ 145066 h 145065"/>
                <a:gd name="connsiteX2" fmla="*/ 48 w 1173709"/>
                <a:gd name="connsiteY2" fmla="*/ 69904 h 145065"/>
                <a:gd name="connsiteX3" fmla="*/ 69952 w 1173709"/>
                <a:gd name="connsiteY3" fmla="*/ 0 h 145065"/>
                <a:gd name="connsiteX4" fmla="*/ 1173710 w 1173709"/>
                <a:gd name="connsiteY4" fmla="*/ 0 h 145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709" h="145065">
                  <a:moveTo>
                    <a:pt x="1173710" y="145066"/>
                  </a:moveTo>
                  <a:lnTo>
                    <a:pt x="69952" y="145066"/>
                  </a:lnTo>
                  <a:cubicBezTo>
                    <a:pt x="29890" y="143618"/>
                    <a:pt x="-1399" y="109966"/>
                    <a:pt x="48" y="69904"/>
                  </a:cubicBezTo>
                  <a:cubicBezTo>
                    <a:pt x="1430" y="31880"/>
                    <a:pt x="31929" y="1381"/>
                    <a:pt x="69952" y="0"/>
                  </a:cubicBezTo>
                  <a:lnTo>
                    <a:pt x="1173710" y="0"/>
                  </a:lnTo>
                  <a:close/>
                </a:path>
              </a:pathLst>
            </a:custGeom>
            <a:solidFill>
              <a:srgbClr val="FFD7B0"/>
            </a:solidFill>
            <a:ln w="9525" cap="flat">
              <a:noFill/>
              <a:prstDash val="solid"/>
              <a:miter/>
            </a:ln>
          </p:spPr>
          <p:txBody>
            <a:bodyPr rtlCol="0" anchor="ctr"/>
            <a:lstStyle/>
            <a:p>
              <a:endParaRPr lang="zh-CN" altLang="en-US"/>
            </a:p>
          </p:txBody>
        </p:sp>
        <p:sp>
          <p:nvSpPr>
            <p:cNvPr id="20" name="i$ḻïḍè">
              <a:extLst>
                <a:ext uri="{FF2B5EF4-FFF2-40B4-BE49-F238E27FC236}">
                  <a16:creationId xmlns:a16="http://schemas.microsoft.com/office/drawing/2014/main" id="{AC74D5ED-39E5-70AC-3A64-4349585AF6E8}"/>
                </a:ext>
              </a:extLst>
            </p:cNvPr>
            <p:cNvSpPr/>
            <p:nvPr/>
          </p:nvSpPr>
          <p:spPr>
            <a:xfrm>
              <a:off x="5069227" y="4587132"/>
              <a:ext cx="1877504" cy="372643"/>
            </a:xfrm>
            <a:custGeom>
              <a:avLst/>
              <a:gdLst>
                <a:gd name="connsiteX0" fmla="*/ 1138714 w 1151764"/>
                <a:gd name="connsiteY0" fmla="*/ 228600 h 228600"/>
                <a:gd name="connsiteX1" fmla="*/ 114300 w 1151764"/>
                <a:gd name="connsiteY1" fmla="*/ 228600 h 228600"/>
                <a:gd name="connsiteX2" fmla="*/ 0 w 1151764"/>
                <a:gd name="connsiteY2" fmla="*/ 114300 h 228600"/>
                <a:gd name="connsiteX3" fmla="*/ 114300 w 1151764"/>
                <a:gd name="connsiteY3" fmla="*/ 0 h 228600"/>
                <a:gd name="connsiteX4" fmla="*/ 1138714 w 1151764"/>
                <a:gd name="connsiteY4" fmla="*/ 0 h 228600"/>
                <a:gd name="connsiteX5" fmla="*/ 1151763 w 1151764"/>
                <a:gd name="connsiteY5" fmla="*/ 13049 h 228600"/>
                <a:gd name="connsiteX6" fmla="*/ 1151763 w 1151764"/>
                <a:gd name="connsiteY6" fmla="*/ 215360 h 228600"/>
                <a:gd name="connsiteX7" fmla="*/ 1138904 w 1151764"/>
                <a:gd name="connsiteY7" fmla="*/ 228600 h 228600"/>
                <a:gd name="connsiteX8" fmla="*/ 1138714 w 1151764"/>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764" h="228600">
                  <a:moveTo>
                    <a:pt x="1138714" y="228600"/>
                  </a:moveTo>
                  <a:lnTo>
                    <a:pt x="114300" y="228600"/>
                  </a:lnTo>
                  <a:cubicBezTo>
                    <a:pt x="51178" y="228600"/>
                    <a:pt x="0" y="177422"/>
                    <a:pt x="0" y="114300"/>
                  </a:cubicBezTo>
                  <a:cubicBezTo>
                    <a:pt x="0" y="51178"/>
                    <a:pt x="51178" y="0"/>
                    <a:pt x="114300" y="0"/>
                  </a:cubicBezTo>
                  <a:lnTo>
                    <a:pt x="1138714" y="0"/>
                  </a:lnTo>
                  <a:cubicBezTo>
                    <a:pt x="1145924" y="0"/>
                    <a:pt x="1151763" y="5839"/>
                    <a:pt x="1151763" y="13049"/>
                  </a:cubicBezTo>
                  <a:lnTo>
                    <a:pt x="1151763" y="215360"/>
                  </a:lnTo>
                  <a:cubicBezTo>
                    <a:pt x="1151868" y="222570"/>
                    <a:pt x="1146115" y="228495"/>
                    <a:pt x="1138904" y="228600"/>
                  </a:cubicBezTo>
                  <a:cubicBezTo>
                    <a:pt x="1138838" y="228600"/>
                    <a:pt x="1138780" y="228600"/>
                    <a:pt x="1138714" y="228600"/>
                  </a:cubicBezTo>
                  <a:close/>
                </a:path>
              </a:pathLst>
            </a:custGeom>
            <a:solidFill>
              <a:srgbClr val="D3D2DB"/>
            </a:solidFill>
            <a:ln w="9525" cap="flat">
              <a:noFill/>
              <a:prstDash val="solid"/>
              <a:miter/>
            </a:ln>
          </p:spPr>
          <p:txBody>
            <a:bodyPr rtlCol="0" anchor="ctr"/>
            <a:lstStyle/>
            <a:p>
              <a:endParaRPr lang="zh-CN" altLang="en-US"/>
            </a:p>
          </p:txBody>
        </p:sp>
        <p:sp>
          <p:nvSpPr>
            <p:cNvPr id="21" name="îs1ïḑe">
              <a:extLst>
                <a:ext uri="{FF2B5EF4-FFF2-40B4-BE49-F238E27FC236}">
                  <a16:creationId xmlns:a16="http://schemas.microsoft.com/office/drawing/2014/main" id="{5BC027C8-E1C8-9984-E2D5-386C261370E0}"/>
                </a:ext>
              </a:extLst>
            </p:cNvPr>
            <p:cNvSpPr/>
            <p:nvPr/>
          </p:nvSpPr>
          <p:spPr>
            <a:xfrm>
              <a:off x="5499942" y="4587132"/>
              <a:ext cx="1531410" cy="372643"/>
            </a:xfrm>
            <a:custGeom>
              <a:avLst/>
              <a:gdLst>
                <a:gd name="connsiteX0" fmla="*/ 906971 w 939451"/>
                <a:gd name="connsiteY0" fmla="*/ 228600 h 228600"/>
                <a:gd name="connsiteX1" fmla="*/ 114300 w 939451"/>
                <a:gd name="connsiteY1" fmla="*/ 228600 h 228600"/>
                <a:gd name="connsiteX2" fmla="*/ 0 w 939451"/>
                <a:gd name="connsiteY2" fmla="*/ 114300 h 228600"/>
                <a:gd name="connsiteX3" fmla="*/ 114300 w 939451"/>
                <a:gd name="connsiteY3" fmla="*/ 0 h 228600"/>
                <a:gd name="connsiteX4" fmla="*/ 906971 w 939451"/>
                <a:gd name="connsiteY4" fmla="*/ 0 h 228600"/>
                <a:gd name="connsiteX5" fmla="*/ 939451 w 939451"/>
                <a:gd name="connsiteY5" fmla="*/ 32480 h 228600"/>
                <a:gd name="connsiteX6" fmla="*/ 939451 w 939451"/>
                <a:gd name="connsiteY6" fmla="*/ 32575 h 228600"/>
                <a:gd name="connsiteX7" fmla="*/ 939451 w 939451"/>
                <a:gd name="connsiteY7" fmla="*/ 195929 h 228600"/>
                <a:gd name="connsiteX8" fmla="*/ 907161 w 939451"/>
                <a:gd name="connsiteY8" fmla="*/ 228600 h 228600"/>
                <a:gd name="connsiteX9" fmla="*/ 906971 w 939451"/>
                <a:gd name="connsiteY9"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9451" h="228600">
                  <a:moveTo>
                    <a:pt x="906971" y="228600"/>
                  </a:moveTo>
                  <a:lnTo>
                    <a:pt x="114300" y="228600"/>
                  </a:lnTo>
                  <a:cubicBezTo>
                    <a:pt x="51178" y="228600"/>
                    <a:pt x="0" y="177422"/>
                    <a:pt x="0" y="114300"/>
                  </a:cubicBezTo>
                  <a:cubicBezTo>
                    <a:pt x="0" y="51178"/>
                    <a:pt x="51178" y="0"/>
                    <a:pt x="114300" y="0"/>
                  </a:cubicBezTo>
                  <a:lnTo>
                    <a:pt x="906971" y="0"/>
                  </a:lnTo>
                  <a:cubicBezTo>
                    <a:pt x="924906" y="0"/>
                    <a:pt x="939451" y="14544"/>
                    <a:pt x="939451" y="32480"/>
                  </a:cubicBezTo>
                  <a:cubicBezTo>
                    <a:pt x="939451" y="32509"/>
                    <a:pt x="939451" y="32547"/>
                    <a:pt x="939451" y="32575"/>
                  </a:cubicBezTo>
                  <a:lnTo>
                    <a:pt x="939451" y="195929"/>
                  </a:lnTo>
                  <a:cubicBezTo>
                    <a:pt x="939556" y="213865"/>
                    <a:pt x="925097" y="228495"/>
                    <a:pt x="907161" y="228600"/>
                  </a:cubicBezTo>
                  <a:cubicBezTo>
                    <a:pt x="907094" y="228600"/>
                    <a:pt x="907037" y="228600"/>
                    <a:pt x="906971" y="228600"/>
                  </a:cubicBezTo>
                  <a:close/>
                </a:path>
              </a:pathLst>
            </a:custGeom>
            <a:solidFill>
              <a:srgbClr val="EBEBED"/>
            </a:solidFill>
            <a:ln w="9525" cap="flat">
              <a:noFill/>
              <a:prstDash val="solid"/>
              <a:miter/>
            </a:ln>
          </p:spPr>
          <p:txBody>
            <a:bodyPr rtlCol="0" anchor="ctr"/>
            <a:lstStyle/>
            <a:p>
              <a:endParaRPr lang="zh-CN" altLang="en-US"/>
            </a:p>
          </p:txBody>
        </p:sp>
        <p:sp>
          <p:nvSpPr>
            <p:cNvPr id="22" name="iṣḻíḑè">
              <a:extLst>
                <a:ext uri="{FF2B5EF4-FFF2-40B4-BE49-F238E27FC236}">
                  <a16:creationId xmlns:a16="http://schemas.microsoft.com/office/drawing/2014/main" id="{F1F2AB53-1385-0F5F-7ADC-FC1474A23C94}"/>
                </a:ext>
              </a:extLst>
            </p:cNvPr>
            <p:cNvSpPr/>
            <p:nvPr/>
          </p:nvSpPr>
          <p:spPr>
            <a:xfrm>
              <a:off x="5562359" y="4655450"/>
              <a:ext cx="1468991" cy="236317"/>
            </a:xfrm>
            <a:custGeom>
              <a:avLst/>
              <a:gdLst>
                <a:gd name="connsiteX0" fmla="*/ 901160 w 901160"/>
                <a:gd name="connsiteY0" fmla="*/ 144971 h 144970"/>
                <a:gd name="connsiteX1" fmla="*/ 72485 w 901160"/>
                <a:gd name="connsiteY1" fmla="*/ 144971 h 144970"/>
                <a:gd name="connsiteX2" fmla="*/ 0 w 901160"/>
                <a:gd name="connsiteY2" fmla="*/ 72485 h 144970"/>
                <a:gd name="connsiteX3" fmla="*/ 72485 w 901160"/>
                <a:gd name="connsiteY3" fmla="*/ 0 h 144970"/>
                <a:gd name="connsiteX4" fmla="*/ 901160 w 901160"/>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160" h="144970">
                  <a:moveTo>
                    <a:pt x="901160" y="144971"/>
                  </a:moveTo>
                  <a:lnTo>
                    <a:pt x="72485" y="144971"/>
                  </a:lnTo>
                  <a:cubicBezTo>
                    <a:pt x="32452" y="144971"/>
                    <a:pt x="0" y="112519"/>
                    <a:pt x="0" y="72485"/>
                  </a:cubicBezTo>
                  <a:cubicBezTo>
                    <a:pt x="0" y="32452"/>
                    <a:pt x="32452" y="0"/>
                    <a:pt x="72485" y="0"/>
                  </a:cubicBezTo>
                  <a:lnTo>
                    <a:pt x="901160" y="0"/>
                  </a:lnTo>
                  <a:close/>
                </a:path>
              </a:pathLst>
            </a:custGeom>
            <a:solidFill>
              <a:srgbClr val="FFFFFF"/>
            </a:solidFill>
            <a:ln w="9525" cap="flat">
              <a:noFill/>
              <a:prstDash val="solid"/>
              <a:miter/>
            </a:ln>
          </p:spPr>
          <p:txBody>
            <a:bodyPr rtlCol="0" anchor="ctr"/>
            <a:lstStyle/>
            <a:p>
              <a:endParaRPr lang="zh-CN" altLang="en-US"/>
            </a:p>
          </p:txBody>
        </p:sp>
        <p:sp>
          <p:nvSpPr>
            <p:cNvPr id="23" name="ïṧļiḋe">
              <a:extLst>
                <a:ext uri="{FF2B5EF4-FFF2-40B4-BE49-F238E27FC236}">
                  <a16:creationId xmlns:a16="http://schemas.microsoft.com/office/drawing/2014/main" id="{DE581AC1-818E-009C-26C2-15C60267CA7A}"/>
                </a:ext>
              </a:extLst>
            </p:cNvPr>
            <p:cNvSpPr/>
            <p:nvPr/>
          </p:nvSpPr>
          <p:spPr>
            <a:xfrm>
              <a:off x="6680910" y="4726096"/>
              <a:ext cx="358825" cy="8946"/>
            </a:xfrm>
            <a:custGeom>
              <a:avLst/>
              <a:gdLst>
                <a:gd name="connsiteX0" fmla="*/ 216884 w 220123"/>
                <a:gd name="connsiteY0" fmla="*/ 5429 h 5488"/>
                <a:gd name="connsiteX1" fmla="*/ 2762 w 220123"/>
                <a:gd name="connsiteY1" fmla="*/ 5429 h 5488"/>
                <a:gd name="connsiteX2" fmla="*/ 0 w 220123"/>
                <a:gd name="connsiteY2" fmla="*/ 2858 h 5488"/>
                <a:gd name="connsiteX3" fmla="*/ 0 w 220123"/>
                <a:gd name="connsiteY3" fmla="*/ 2762 h 5488"/>
                <a:gd name="connsiteX4" fmla="*/ 2762 w 220123"/>
                <a:gd name="connsiteY4" fmla="*/ 0 h 5488"/>
                <a:gd name="connsiteX5" fmla="*/ 217361 w 220123"/>
                <a:gd name="connsiteY5" fmla="*/ 0 h 5488"/>
                <a:gd name="connsiteX6" fmla="*/ 220123 w 220123"/>
                <a:gd name="connsiteY6" fmla="*/ 2762 h 5488"/>
                <a:gd name="connsiteX7" fmla="*/ 217522 w 220123"/>
                <a:gd name="connsiteY7" fmla="*/ 5487 h 5488"/>
                <a:gd name="connsiteX8" fmla="*/ 216884 w 220123"/>
                <a:gd name="connsiteY8" fmla="*/ 5429 h 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23" h="5488">
                  <a:moveTo>
                    <a:pt x="216884" y="5429"/>
                  </a:moveTo>
                  <a:lnTo>
                    <a:pt x="2762" y="5429"/>
                  </a:lnTo>
                  <a:cubicBezTo>
                    <a:pt x="1285" y="5487"/>
                    <a:pt x="57" y="4334"/>
                    <a:pt x="0" y="2858"/>
                  </a:cubicBezTo>
                  <a:cubicBezTo>
                    <a:pt x="0" y="2829"/>
                    <a:pt x="0" y="2791"/>
                    <a:pt x="0" y="2762"/>
                  </a:cubicBezTo>
                  <a:cubicBezTo>
                    <a:pt x="0" y="1238"/>
                    <a:pt x="1238" y="0"/>
                    <a:pt x="2762" y="0"/>
                  </a:cubicBezTo>
                  <a:lnTo>
                    <a:pt x="217361" y="0"/>
                  </a:lnTo>
                  <a:cubicBezTo>
                    <a:pt x="218884" y="0"/>
                    <a:pt x="220123" y="1238"/>
                    <a:pt x="220123" y="2762"/>
                  </a:cubicBezTo>
                  <a:cubicBezTo>
                    <a:pt x="220160" y="4239"/>
                    <a:pt x="218989" y="5458"/>
                    <a:pt x="217522" y="5487"/>
                  </a:cubicBezTo>
                  <a:cubicBezTo>
                    <a:pt x="217303" y="5496"/>
                    <a:pt x="217094" y="5477"/>
                    <a:pt x="216884" y="5429"/>
                  </a:cubicBezTo>
                  <a:close/>
                </a:path>
              </a:pathLst>
            </a:custGeom>
            <a:solidFill>
              <a:srgbClr val="D3D2DB"/>
            </a:solidFill>
            <a:ln w="9525" cap="flat">
              <a:noFill/>
              <a:prstDash val="solid"/>
              <a:miter/>
            </a:ln>
          </p:spPr>
          <p:txBody>
            <a:bodyPr rtlCol="0" anchor="ctr"/>
            <a:lstStyle/>
            <a:p>
              <a:endParaRPr lang="zh-CN" altLang="en-US"/>
            </a:p>
          </p:txBody>
        </p:sp>
        <p:sp>
          <p:nvSpPr>
            <p:cNvPr id="24" name="işľíḓê">
              <a:extLst>
                <a:ext uri="{FF2B5EF4-FFF2-40B4-BE49-F238E27FC236}">
                  <a16:creationId xmlns:a16="http://schemas.microsoft.com/office/drawing/2014/main" id="{7B365D8B-1636-D9C0-8364-516DCD1913BC}"/>
                </a:ext>
              </a:extLst>
            </p:cNvPr>
            <p:cNvSpPr/>
            <p:nvPr/>
          </p:nvSpPr>
          <p:spPr>
            <a:xfrm>
              <a:off x="6542351" y="4804581"/>
              <a:ext cx="495735" cy="9013"/>
            </a:xfrm>
            <a:custGeom>
              <a:avLst/>
              <a:gdLst>
                <a:gd name="connsiteX0" fmla="*/ 300836 w 304111"/>
                <a:gd name="connsiteY0" fmla="*/ 5479 h 5529"/>
                <a:gd name="connsiteX1" fmla="*/ 3275 w 304111"/>
                <a:gd name="connsiteY1" fmla="*/ 5479 h 5529"/>
                <a:gd name="connsiteX2" fmla="*/ 47 w 304111"/>
                <a:gd name="connsiteY2" fmla="*/ 3279 h 5529"/>
                <a:gd name="connsiteX3" fmla="*/ 2256 w 304111"/>
                <a:gd name="connsiteY3" fmla="*/ 50 h 5529"/>
                <a:gd name="connsiteX4" fmla="*/ 3275 w 304111"/>
                <a:gd name="connsiteY4" fmla="*/ 50 h 5529"/>
                <a:gd name="connsiteX5" fmla="*/ 300836 w 304111"/>
                <a:gd name="connsiteY5" fmla="*/ 50 h 5529"/>
                <a:gd name="connsiteX6" fmla="*/ 304065 w 304111"/>
                <a:gd name="connsiteY6" fmla="*/ 2250 h 5529"/>
                <a:gd name="connsiteX7" fmla="*/ 301855 w 304111"/>
                <a:gd name="connsiteY7" fmla="*/ 5479 h 5529"/>
                <a:gd name="connsiteX8" fmla="*/ 300836 w 304111"/>
                <a:gd name="connsiteY8" fmla="*/ 5479 h 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111" h="5529">
                  <a:moveTo>
                    <a:pt x="300836" y="5479"/>
                  </a:moveTo>
                  <a:lnTo>
                    <a:pt x="3275" y="5479"/>
                  </a:lnTo>
                  <a:cubicBezTo>
                    <a:pt x="1780" y="5765"/>
                    <a:pt x="332" y="4774"/>
                    <a:pt x="47" y="3279"/>
                  </a:cubicBezTo>
                  <a:cubicBezTo>
                    <a:pt x="-230" y="1774"/>
                    <a:pt x="751" y="336"/>
                    <a:pt x="2256" y="50"/>
                  </a:cubicBezTo>
                  <a:cubicBezTo>
                    <a:pt x="2589" y="-17"/>
                    <a:pt x="2942" y="-17"/>
                    <a:pt x="3275" y="50"/>
                  </a:cubicBezTo>
                  <a:lnTo>
                    <a:pt x="300836" y="50"/>
                  </a:lnTo>
                  <a:cubicBezTo>
                    <a:pt x="302332" y="-236"/>
                    <a:pt x="303780" y="755"/>
                    <a:pt x="304065" y="2250"/>
                  </a:cubicBezTo>
                  <a:cubicBezTo>
                    <a:pt x="304341" y="3755"/>
                    <a:pt x="303361" y="5194"/>
                    <a:pt x="301855" y="5479"/>
                  </a:cubicBezTo>
                  <a:cubicBezTo>
                    <a:pt x="301522" y="5546"/>
                    <a:pt x="301170" y="5546"/>
                    <a:pt x="300836" y="5479"/>
                  </a:cubicBezTo>
                  <a:close/>
                </a:path>
              </a:pathLst>
            </a:custGeom>
            <a:solidFill>
              <a:srgbClr val="D3D2DB"/>
            </a:solidFill>
            <a:ln w="9525" cap="flat">
              <a:noFill/>
              <a:prstDash val="solid"/>
              <a:miter/>
            </a:ln>
          </p:spPr>
          <p:txBody>
            <a:bodyPr rtlCol="0" anchor="ctr"/>
            <a:lstStyle/>
            <a:p>
              <a:endParaRPr lang="zh-CN" altLang="en-US"/>
            </a:p>
          </p:txBody>
        </p:sp>
        <p:sp>
          <p:nvSpPr>
            <p:cNvPr id="25" name="íšļïďè">
              <a:extLst>
                <a:ext uri="{FF2B5EF4-FFF2-40B4-BE49-F238E27FC236}">
                  <a16:creationId xmlns:a16="http://schemas.microsoft.com/office/drawing/2014/main" id="{33E02D73-A028-A268-2DBD-EA80883A6D61}"/>
                </a:ext>
              </a:extLst>
            </p:cNvPr>
            <p:cNvSpPr/>
            <p:nvPr/>
          </p:nvSpPr>
          <p:spPr>
            <a:xfrm>
              <a:off x="6286435" y="5091673"/>
              <a:ext cx="926174" cy="9011"/>
            </a:xfrm>
            <a:custGeom>
              <a:avLst/>
              <a:gdLst>
                <a:gd name="connsiteX0" fmla="*/ 564891 w 568166"/>
                <a:gd name="connsiteY0" fmla="*/ 5478 h 5528"/>
                <a:gd name="connsiteX1" fmla="*/ 2249 w 568166"/>
                <a:gd name="connsiteY1" fmla="*/ 5478 h 5528"/>
                <a:gd name="connsiteX2" fmla="*/ 49 w 568166"/>
                <a:gd name="connsiteY2" fmla="*/ 2249 h 5528"/>
                <a:gd name="connsiteX3" fmla="*/ 2249 w 568166"/>
                <a:gd name="connsiteY3" fmla="*/ 49 h 5528"/>
                <a:gd name="connsiteX4" fmla="*/ 564891 w 568166"/>
                <a:gd name="connsiteY4" fmla="*/ 49 h 5528"/>
                <a:gd name="connsiteX5" fmla="*/ 568120 w 568166"/>
                <a:gd name="connsiteY5" fmla="*/ 2249 h 5528"/>
                <a:gd name="connsiteX6" fmla="*/ 565910 w 568166"/>
                <a:gd name="connsiteY6" fmla="*/ 5478 h 5528"/>
                <a:gd name="connsiteX7" fmla="*/ 564891 w 568166"/>
                <a:gd name="connsiteY7" fmla="*/ 5478 h 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8166" h="5528">
                  <a:moveTo>
                    <a:pt x="564891" y="5478"/>
                  </a:moveTo>
                  <a:lnTo>
                    <a:pt x="2249" y="5478"/>
                  </a:lnTo>
                  <a:cubicBezTo>
                    <a:pt x="754" y="5192"/>
                    <a:pt x="-237" y="3754"/>
                    <a:pt x="49" y="2249"/>
                  </a:cubicBezTo>
                  <a:cubicBezTo>
                    <a:pt x="258" y="1135"/>
                    <a:pt x="1135" y="259"/>
                    <a:pt x="2249" y="49"/>
                  </a:cubicBezTo>
                  <a:lnTo>
                    <a:pt x="564891" y="49"/>
                  </a:lnTo>
                  <a:cubicBezTo>
                    <a:pt x="566387" y="-237"/>
                    <a:pt x="567834" y="754"/>
                    <a:pt x="568120" y="2249"/>
                  </a:cubicBezTo>
                  <a:cubicBezTo>
                    <a:pt x="568397" y="3754"/>
                    <a:pt x="567415" y="5192"/>
                    <a:pt x="565910" y="5478"/>
                  </a:cubicBezTo>
                  <a:cubicBezTo>
                    <a:pt x="565577" y="5545"/>
                    <a:pt x="565225" y="5545"/>
                    <a:pt x="564891" y="5478"/>
                  </a:cubicBezTo>
                  <a:close/>
                </a:path>
              </a:pathLst>
            </a:custGeom>
            <a:solidFill>
              <a:srgbClr val="B28DA3"/>
            </a:solidFill>
            <a:ln w="9525" cap="flat">
              <a:noFill/>
              <a:prstDash val="solid"/>
              <a:miter/>
            </a:ln>
          </p:spPr>
          <p:txBody>
            <a:bodyPr rtlCol="0" anchor="ctr"/>
            <a:lstStyle/>
            <a:p>
              <a:endParaRPr lang="zh-CN" altLang="en-US"/>
            </a:p>
          </p:txBody>
        </p:sp>
        <p:sp>
          <p:nvSpPr>
            <p:cNvPr id="26" name="íṧļïdê">
              <a:extLst>
                <a:ext uri="{FF2B5EF4-FFF2-40B4-BE49-F238E27FC236}">
                  <a16:creationId xmlns:a16="http://schemas.microsoft.com/office/drawing/2014/main" id="{3A16E7FD-59BB-FEA2-714D-5EFF97404080}"/>
                </a:ext>
              </a:extLst>
            </p:cNvPr>
            <p:cNvSpPr/>
            <p:nvPr/>
          </p:nvSpPr>
          <p:spPr>
            <a:xfrm>
              <a:off x="6711870" y="5177461"/>
              <a:ext cx="492546" cy="8850"/>
            </a:xfrm>
            <a:custGeom>
              <a:avLst/>
              <a:gdLst>
                <a:gd name="connsiteX0" fmla="*/ 299906 w 302155"/>
                <a:gd name="connsiteY0" fmla="*/ 5429 h 5429"/>
                <a:gd name="connsiteX1" fmla="*/ 2249 w 302155"/>
                <a:gd name="connsiteY1" fmla="*/ 5429 h 5429"/>
                <a:gd name="connsiteX2" fmla="*/ 49 w 302155"/>
                <a:gd name="connsiteY2" fmla="*/ 2200 h 5429"/>
                <a:gd name="connsiteX3" fmla="*/ 2249 w 302155"/>
                <a:gd name="connsiteY3" fmla="*/ 0 h 5429"/>
                <a:gd name="connsiteX4" fmla="*/ 299906 w 302155"/>
                <a:gd name="connsiteY4" fmla="*/ 0 h 5429"/>
                <a:gd name="connsiteX5" fmla="*/ 302106 w 302155"/>
                <a:gd name="connsiteY5" fmla="*/ 3229 h 5429"/>
                <a:gd name="connsiteX6" fmla="*/ 299906 w 302155"/>
                <a:gd name="connsiteY6" fmla="*/ 5429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155" h="5429">
                  <a:moveTo>
                    <a:pt x="299906" y="5429"/>
                  </a:moveTo>
                  <a:lnTo>
                    <a:pt x="2249" y="5429"/>
                  </a:lnTo>
                  <a:cubicBezTo>
                    <a:pt x="754" y="5144"/>
                    <a:pt x="-236" y="3705"/>
                    <a:pt x="49" y="2200"/>
                  </a:cubicBezTo>
                  <a:cubicBezTo>
                    <a:pt x="259" y="1086"/>
                    <a:pt x="1135" y="210"/>
                    <a:pt x="2249" y="0"/>
                  </a:cubicBezTo>
                  <a:lnTo>
                    <a:pt x="299906" y="0"/>
                  </a:lnTo>
                  <a:cubicBezTo>
                    <a:pt x="301401" y="286"/>
                    <a:pt x="302392" y="1724"/>
                    <a:pt x="302106" y="3229"/>
                  </a:cubicBezTo>
                  <a:cubicBezTo>
                    <a:pt x="301896" y="4343"/>
                    <a:pt x="301020" y="5220"/>
                    <a:pt x="299906" y="5429"/>
                  </a:cubicBezTo>
                  <a:close/>
                </a:path>
              </a:pathLst>
            </a:custGeom>
            <a:solidFill>
              <a:srgbClr val="B28DA3"/>
            </a:solidFill>
            <a:ln w="9525" cap="flat">
              <a:noFill/>
              <a:prstDash val="solid"/>
              <a:miter/>
            </a:ln>
          </p:spPr>
          <p:txBody>
            <a:bodyPr rtlCol="0" anchor="ctr"/>
            <a:lstStyle/>
            <a:p>
              <a:endParaRPr lang="zh-CN" altLang="en-US"/>
            </a:p>
          </p:txBody>
        </p:sp>
        <p:sp>
          <p:nvSpPr>
            <p:cNvPr id="27" name="işļiďê">
              <a:extLst>
                <a:ext uri="{FF2B5EF4-FFF2-40B4-BE49-F238E27FC236}">
                  <a16:creationId xmlns:a16="http://schemas.microsoft.com/office/drawing/2014/main" id="{EDB41FBC-915B-6547-B223-91D89138E5AC}"/>
                </a:ext>
              </a:extLst>
            </p:cNvPr>
            <p:cNvSpPr/>
            <p:nvPr/>
          </p:nvSpPr>
          <p:spPr>
            <a:xfrm>
              <a:off x="4628266" y="5701335"/>
              <a:ext cx="2922767" cy="372643"/>
            </a:xfrm>
            <a:custGeom>
              <a:avLst/>
              <a:gdLst>
                <a:gd name="connsiteX0" fmla="*/ 110300 w 1792986"/>
                <a:gd name="connsiteY0" fmla="*/ 0 h 228600"/>
                <a:gd name="connsiteX1" fmla="*/ 1792986 w 1792986"/>
                <a:gd name="connsiteY1" fmla="*/ 0 h 228600"/>
                <a:gd name="connsiteX2" fmla="*/ 1792986 w 1792986"/>
                <a:gd name="connsiteY2" fmla="*/ 0 h 228600"/>
                <a:gd name="connsiteX3" fmla="*/ 1792986 w 1792986"/>
                <a:gd name="connsiteY3" fmla="*/ 228600 h 228600"/>
                <a:gd name="connsiteX4" fmla="*/ 1792986 w 1792986"/>
                <a:gd name="connsiteY4" fmla="*/ 228600 h 228600"/>
                <a:gd name="connsiteX5" fmla="*/ 110300 w 1792986"/>
                <a:gd name="connsiteY5" fmla="*/ 228600 h 228600"/>
                <a:gd name="connsiteX6" fmla="*/ 0 w 1792986"/>
                <a:gd name="connsiteY6" fmla="*/ 118301 h 228600"/>
                <a:gd name="connsiteX7" fmla="*/ 0 w 1792986"/>
                <a:gd name="connsiteY7" fmla="*/ 110585 h 228600"/>
                <a:gd name="connsiteX8" fmla="*/ 110014 w 1792986"/>
                <a:gd name="connsiteY8" fmla="*/ 0 h 228600"/>
                <a:gd name="connsiteX9" fmla="*/ 110300 w 1792986"/>
                <a:gd name="connsiteY9" fmla="*/ 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2986" h="228600">
                  <a:moveTo>
                    <a:pt x="110300" y="0"/>
                  </a:moveTo>
                  <a:lnTo>
                    <a:pt x="1792986" y="0"/>
                  </a:lnTo>
                  <a:lnTo>
                    <a:pt x="1792986" y="0"/>
                  </a:lnTo>
                  <a:lnTo>
                    <a:pt x="1792986" y="228600"/>
                  </a:lnTo>
                  <a:lnTo>
                    <a:pt x="1792986" y="228600"/>
                  </a:lnTo>
                  <a:lnTo>
                    <a:pt x="110300" y="228600"/>
                  </a:lnTo>
                  <a:cubicBezTo>
                    <a:pt x="49388" y="228600"/>
                    <a:pt x="0" y="179213"/>
                    <a:pt x="0" y="118301"/>
                  </a:cubicBezTo>
                  <a:lnTo>
                    <a:pt x="0" y="110585"/>
                  </a:lnTo>
                  <a:cubicBezTo>
                    <a:pt x="-162" y="49673"/>
                    <a:pt x="49102" y="162"/>
                    <a:pt x="110014" y="0"/>
                  </a:cubicBezTo>
                  <a:cubicBezTo>
                    <a:pt x="110109" y="0"/>
                    <a:pt x="110204" y="0"/>
                    <a:pt x="110300" y="0"/>
                  </a:cubicBezTo>
                  <a:close/>
                </a:path>
              </a:pathLst>
            </a:custGeom>
            <a:solidFill>
              <a:srgbClr val="B9B2C1"/>
            </a:solidFill>
            <a:ln w="9525" cap="flat">
              <a:noFill/>
              <a:prstDash val="solid"/>
              <a:miter/>
            </a:ln>
          </p:spPr>
          <p:txBody>
            <a:bodyPr rtlCol="0" anchor="ctr"/>
            <a:lstStyle/>
            <a:p>
              <a:endParaRPr lang="zh-CN" altLang="en-US"/>
            </a:p>
          </p:txBody>
        </p:sp>
        <p:sp>
          <p:nvSpPr>
            <p:cNvPr id="28" name="íš1idè">
              <a:extLst>
                <a:ext uri="{FF2B5EF4-FFF2-40B4-BE49-F238E27FC236}">
                  <a16:creationId xmlns:a16="http://schemas.microsoft.com/office/drawing/2014/main" id="{1A00CD5D-B2CF-2D4D-21B2-277706BAD45D}"/>
                </a:ext>
              </a:extLst>
            </p:cNvPr>
            <p:cNvSpPr/>
            <p:nvPr/>
          </p:nvSpPr>
          <p:spPr>
            <a:xfrm>
              <a:off x="4832886" y="5328691"/>
              <a:ext cx="2430900" cy="372643"/>
            </a:xfrm>
            <a:custGeom>
              <a:avLst/>
              <a:gdLst>
                <a:gd name="connsiteX0" fmla="*/ 2967 w 1491248"/>
                <a:gd name="connsiteY0" fmla="*/ 228600 h 228600"/>
                <a:gd name="connsiteX1" fmla="*/ 1376949 w 1491248"/>
                <a:gd name="connsiteY1" fmla="*/ 228600 h 228600"/>
                <a:gd name="connsiteX2" fmla="*/ 1491249 w 1491248"/>
                <a:gd name="connsiteY2" fmla="*/ 114300 h 228600"/>
                <a:gd name="connsiteX3" fmla="*/ 1376949 w 1491248"/>
                <a:gd name="connsiteY3" fmla="*/ 0 h 228600"/>
                <a:gd name="connsiteX4" fmla="*/ 2967 w 1491248"/>
                <a:gd name="connsiteY4" fmla="*/ 0 h 228600"/>
                <a:gd name="connsiteX5" fmla="*/ 15 w 1491248"/>
                <a:gd name="connsiteY5" fmla="*/ 2953 h 228600"/>
                <a:gd name="connsiteX6" fmla="*/ 15 w 1491248"/>
                <a:gd name="connsiteY6" fmla="*/ 225362 h 228600"/>
                <a:gd name="connsiteX7" fmla="*/ 2672 w 1491248"/>
                <a:gd name="connsiteY7" fmla="*/ 228591 h 228600"/>
                <a:gd name="connsiteX8" fmla="*/ 2967 w 1491248"/>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248" h="228600">
                  <a:moveTo>
                    <a:pt x="2967" y="228600"/>
                  </a:moveTo>
                  <a:lnTo>
                    <a:pt x="1376949" y="228600"/>
                  </a:lnTo>
                  <a:cubicBezTo>
                    <a:pt x="1440071" y="228600"/>
                    <a:pt x="1491249" y="177422"/>
                    <a:pt x="1491249" y="114300"/>
                  </a:cubicBezTo>
                  <a:cubicBezTo>
                    <a:pt x="1491249" y="51178"/>
                    <a:pt x="1440071" y="0"/>
                    <a:pt x="1376949" y="0"/>
                  </a:cubicBezTo>
                  <a:lnTo>
                    <a:pt x="2967" y="0"/>
                  </a:lnTo>
                  <a:cubicBezTo>
                    <a:pt x="1339" y="0"/>
                    <a:pt x="15" y="1324"/>
                    <a:pt x="15" y="2953"/>
                  </a:cubicBezTo>
                  <a:lnTo>
                    <a:pt x="15" y="225362"/>
                  </a:lnTo>
                  <a:cubicBezTo>
                    <a:pt x="-147" y="226981"/>
                    <a:pt x="1043" y="228429"/>
                    <a:pt x="2672" y="228591"/>
                  </a:cubicBezTo>
                  <a:cubicBezTo>
                    <a:pt x="2767" y="228600"/>
                    <a:pt x="2872" y="228600"/>
                    <a:pt x="2967" y="228600"/>
                  </a:cubicBezTo>
                  <a:close/>
                </a:path>
              </a:pathLst>
            </a:custGeom>
            <a:solidFill>
              <a:srgbClr val="D3D2DB"/>
            </a:solidFill>
            <a:ln w="9525" cap="flat">
              <a:noFill/>
              <a:prstDash val="solid"/>
              <a:miter/>
            </a:ln>
          </p:spPr>
          <p:txBody>
            <a:bodyPr rtlCol="0" anchor="ctr"/>
            <a:lstStyle/>
            <a:p>
              <a:endParaRPr lang="zh-CN" altLang="en-US"/>
            </a:p>
          </p:txBody>
        </p:sp>
        <p:sp>
          <p:nvSpPr>
            <p:cNvPr id="29" name="ïşḻïḑè">
              <a:extLst>
                <a:ext uri="{FF2B5EF4-FFF2-40B4-BE49-F238E27FC236}">
                  <a16:creationId xmlns:a16="http://schemas.microsoft.com/office/drawing/2014/main" id="{D5AC80DA-2D20-7C36-F359-BA1B63C54B6D}"/>
                </a:ext>
              </a:extLst>
            </p:cNvPr>
            <p:cNvSpPr/>
            <p:nvPr/>
          </p:nvSpPr>
          <p:spPr>
            <a:xfrm>
              <a:off x="4730275" y="5328691"/>
              <a:ext cx="1999079" cy="372643"/>
            </a:xfrm>
            <a:custGeom>
              <a:avLst/>
              <a:gdLst>
                <a:gd name="connsiteX0" fmla="*/ 35720 w 1226345"/>
                <a:gd name="connsiteY0" fmla="*/ 228600 h 228600"/>
                <a:gd name="connsiteX1" fmla="*/ 1112045 w 1226345"/>
                <a:gd name="connsiteY1" fmla="*/ 228600 h 228600"/>
                <a:gd name="connsiteX2" fmla="*/ 1226345 w 1226345"/>
                <a:gd name="connsiteY2" fmla="*/ 114300 h 228600"/>
                <a:gd name="connsiteX3" fmla="*/ 1112045 w 1226345"/>
                <a:gd name="connsiteY3" fmla="*/ 0 h 228600"/>
                <a:gd name="connsiteX4" fmla="*/ 35720 w 1226345"/>
                <a:gd name="connsiteY4" fmla="*/ 0 h 228600"/>
                <a:gd name="connsiteX5" fmla="*/ 1 w 1226345"/>
                <a:gd name="connsiteY5" fmla="*/ 35719 h 228600"/>
                <a:gd name="connsiteX6" fmla="*/ 1 w 1226345"/>
                <a:gd name="connsiteY6" fmla="*/ 192596 h 228600"/>
                <a:gd name="connsiteX7" fmla="*/ 35434 w 1226345"/>
                <a:gd name="connsiteY7" fmla="*/ 228600 h 228600"/>
                <a:gd name="connsiteX8" fmla="*/ 35720 w 1226345"/>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345" h="228600">
                  <a:moveTo>
                    <a:pt x="35720" y="228600"/>
                  </a:moveTo>
                  <a:lnTo>
                    <a:pt x="1112045" y="228600"/>
                  </a:lnTo>
                  <a:cubicBezTo>
                    <a:pt x="1175167" y="228600"/>
                    <a:pt x="1226345" y="177422"/>
                    <a:pt x="1226345" y="114300"/>
                  </a:cubicBezTo>
                  <a:cubicBezTo>
                    <a:pt x="1226345" y="51178"/>
                    <a:pt x="1175167" y="0"/>
                    <a:pt x="1112045" y="0"/>
                  </a:cubicBezTo>
                  <a:lnTo>
                    <a:pt x="35720" y="0"/>
                  </a:lnTo>
                  <a:cubicBezTo>
                    <a:pt x="15994" y="0"/>
                    <a:pt x="1" y="15993"/>
                    <a:pt x="1" y="35719"/>
                  </a:cubicBezTo>
                  <a:lnTo>
                    <a:pt x="1" y="192596"/>
                  </a:lnTo>
                  <a:cubicBezTo>
                    <a:pt x="-161" y="212322"/>
                    <a:pt x="15708" y="228438"/>
                    <a:pt x="35434" y="228600"/>
                  </a:cubicBezTo>
                  <a:cubicBezTo>
                    <a:pt x="35530" y="228600"/>
                    <a:pt x="35625" y="228600"/>
                    <a:pt x="35720" y="228600"/>
                  </a:cubicBezTo>
                  <a:close/>
                </a:path>
              </a:pathLst>
            </a:custGeom>
            <a:solidFill>
              <a:srgbClr val="EBEBED"/>
            </a:solidFill>
            <a:ln w="9525" cap="flat">
              <a:noFill/>
              <a:prstDash val="solid"/>
              <a:miter/>
            </a:ln>
          </p:spPr>
          <p:txBody>
            <a:bodyPr rtlCol="0" anchor="ctr"/>
            <a:lstStyle/>
            <a:p>
              <a:endParaRPr lang="zh-CN" altLang="en-US"/>
            </a:p>
          </p:txBody>
        </p:sp>
        <p:sp>
          <p:nvSpPr>
            <p:cNvPr id="30" name="iśliḍê">
              <a:extLst>
                <a:ext uri="{FF2B5EF4-FFF2-40B4-BE49-F238E27FC236}">
                  <a16:creationId xmlns:a16="http://schemas.microsoft.com/office/drawing/2014/main" id="{F0E8A0FE-B09A-F902-FD79-8C8F87884C8E}"/>
                </a:ext>
              </a:extLst>
            </p:cNvPr>
            <p:cNvSpPr/>
            <p:nvPr/>
          </p:nvSpPr>
          <p:spPr>
            <a:xfrm>
              <a:off x="4730277" y="5393128"/>
              <a:ext cx="1918027" cy="236317"/>
            </a:xfrm>
            <a:custGeom>
              <a:avLst/>
              <a:gdLst>
                <a:gd name="connsiteX0" fmla="*/ 0 w 1176623"/>
                <a:gd name="connsiteY0" fmla="*/ 144970 h 144970"/>
                <a:gd name="connsiteX1" fmla="*/ 1104138 w 1176623"/>
                <a:gd name="connsiteY1" fmla="*/ 144970 h 144970"/>
                <a:gd name="connsiteX2" fmla="*/ 1176623 w 1176623"/>
                <a:gd name="connsiteY2" fmla="*/ 72485 h 144970"/>
                <a:gd name="connsiteX3" fmla="*/ 1104138 w 1176623"/>
                <a:gd name="connsiteY3" fmla="*/ 0 h 144970"/>
                <a:gd name="connsiteX4" fmla="*/ 0 w 1176623"/>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6623" h="144970">
                  <a:moveTo>
                    <a:pt x="0" y="144970"/>
                  </a:moveTo>
                  <a:lnTo>
                    <a:pt x="1104138" y="144970"/>
                  </a:lnTo>
                  <a:cubicBezTo>
                    <a:pt x="1144172" y="144970"/>
                    <a:pt x="1176623" y="112519"/>
                    <a:pt x="1176623" y="72485"/>
                  </a:cubicBezTo>
                  <a:cubicBezTo>
                    <a:pt x="1176623" y="32452"/>
                    <a:pt x="1144172" y="0"/>
                    <a:pt x="1104138" y="0"/>
                  </a:cubicBezTo>
                  <a:lnTo>
                    <a:pt x="0" y="0"/>
                  </a:lnTo>
                  <a:close/>
                </a:path>
              </a:pathLst>
            </a:custGeom>
            <a:solidFill>
              <a:srgbClr val="FFFFFF"/>
            </a:solidFill>
            <a:ln w="9525" cap="flat">
              <a:noFill/>
              <a:prstDash val="solid"/>
              <a:miter/>
            </a:ln>
          </p:spPr>
          <p:txBody>
            <a:bodyPr rtlCol="0" anchor="ctr"/>
            <a:lstStyle/>
            <a:p>
              <a:endParaRPr lang="zh-CN" altLang="en-US"/>
            </a:p>
          </p:txBody>
        </p:sp>
        <p:sp>
          <p:nvSpPr>
            <p:cNvPr id="31" name="îśḷîdê">
              <a:extLst>
                <a:ext uri="{FF2B5EF4-FFF2-40B4-BE49-F238E27FC236}">
                  <a16:creationId xmlns:a16="http://schemas.microsoft.com/office/drawing/2014/main" id="{665035DA-FC18-B1F8-F455-DC4F9D7204A3}"/>
                </a:ext>
              </a:extLst>
            </p:cNvPr>
            <p:cNvSpPr/>
            <p:nvPr/>
          </p:nvSpPr>
          <p:spPr>
            <a:xfrm>
              <a:off x="4727889" y="5467420"/>
              <a:ext cx="360498" cy="9013"/>
            </a:xfrm>
            <a:custGeom>
              <a:avLst/>
              <a:gdLst>
                <a:gd name="connsiteX0" fmla="*/ 217874 w 221149"/>
                <a:gd name="connsiteY0" fmla="*/ 5479 h 5529"/>
                <a:gd name="connsiteX1" fmla="*/ 3275 w 221149"/>
                <a:gd name="connsiteY1" fmla="*/ 5479 h 5529"/>
                <a:gd name="connsiteX2" fmla="*/ 47 w 221149"/>
                <a:gd name="connsiteY2" fmla="*/ 3279 h 5529"/>
                <a:gd name="connsiteX3" fmla="*/ 2256 w 221149"/>
                <a:gd name="connsiteY3" fmla="*/ 50 h 5529"/>
                <a:gd name="connsiteX4" fmla="*/ 3275 w 221149"/>
                <a:gd name="connsiteY4" fmla="*/ 50 h 5529"/>
                <a:gd name="connsiteX5" fmla="*/ 217874 w 221149"/>
                <a:gd name="connsiteY5" fmla="*/ 50 h 5529"/>
                <a:gd name="connsiteX6" fmla="*/ 221103 w 221149"/>
                <a:gd name="connsiteY6" fmla="*/ 2250 h 5529"/>
                <a:gd name="connsiteX7" fmla="*/ 218893 w 221149"/>
                <a:gd name="connsiteY7" fmla="*/ 5479 h 5529"/>
                <a:gd name="connsiteX8" fmla="*/ 217874 w 221149"/>
                <a:gd name="connsiteY8" fmla="*/ 5479 h 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149" h="5529">
                  <a:moveTo>
                    <a:pt x="217874" y="5479"/>
                  </a:moveTo>
                  <a:lnTo>
                    <a:pt x="3275" y="5479"/>
                  </a:lnTo>
                  <a:cubicBezTo>
                    <a:pt x="1780" y="5765"/>
                    <a:pt x="332" y="4774"/>
                    <a:pt x="47" y="3279"/>
                  </a:cubicBezTo>
                  <a:cubicBezTo>
                    <a:pt x="-230" y="1774"/>
                    <a:pt x="751" y="336"/>
                    <a:pt x="2256" y="50"/>
                  </a:cubicBezTo>
                  <a:cubicBezTo>
                    <a:pt x="2590" y="-17"/>
                    <a:pt x="2942" y="-17"/>
                    <a:pt x="3275" y="50"/>
                  </a:cubicBezTo>
                  <a:lnTo>
                    <a:pt x="217874" y="50"/>
                  </a:lnTo>
                  <a:cubicBezTo>
                    <a:pt x="219369" y="-236"/>
                    <a:pt x="220817" y="755"/>
                    <a:pt x="221103" y="2250"/>
                  </a:cubicBezTo>
                  <a:cubicBezTo>
                    <a:pt x="221379" y="3755"/>
                    <a:pt x="220398" y="5194"/>
                    <a:pt x="218893" y="5479"/>
                  </a:cubicBezTo>
                  <a:cubicBezTo>
                    <a:pt x="218560" y="5546"/>
                    <a:pt x="218207" y="5546"/>
                    <a:pt x="217874" y="5479"/>
                  </a:cubicBezTo>
                  <a:close/>
                </a:path>
              </a:pathLst>
            </a:custGeom>
            <a:solidFill>
              <a:srgbClr val="B9B2C1"/>
            </a:solidFill>
            <a:ln w="9525" cap="flat">
              <a:noFill/>
              <a:prstDash val="solid"/>
              <a:miter/>
            </a:ln>
          </p:spPr>
          <p:txBody>
            <a:bodyPr rtlCol="0" anchor="ctr"/>
            <a:lstStyle/>
            <a:p>
              <a:endParaRPr lang="zh-CN" altLang="en-US"/>
            </a:p>
          </p:txBody>
        </p:sp>
        <p:sp>
          <p:nvSpPr>
            <p:cNvPr id="32" name="ï$ļîḓe">
              <a:extLst>
                <a:ext uri="{FF2B5EF4-FFF2-40B4-BE49-F238E27FC236}">
                  <a16:creationId xmlns:a16="http://schemas.microsoft.com/office/drawing/2014/main" id="{99A178B0-DD8B-8BD1-3CE7-2260302BD8FD}"/>
                </a:ext>
              </a:extLst>
            </p:cNvPr>
            <p:cNvSpPr/>
            <p:nvPr/>
          </p:nvSpPr>
          <p:spPr>
            <a:xfrm>
              <a:off x="4724684" y="5546223"/>
              <a:ext cx="493911" cy="8853"/>
            </a:xfrm>
            <a:custGeom>
              <a:avLst/>
              <a:gdLst>
                <a:gd name="connsiteX0" fmla="*/ 300516 w 302992"/>
                <a:gd name="connsiteY0" fmla="*/ 5429 h 5431"/>
                <a:gd name="connsiteX1" fmla="*/ 2669 w 302992"/>
                <a:gd name="connsiteY1" fmla="*/ 5429 h 5431"/>
                <a:gd name="connsiteX2" fmla="*/ 2 w 302992"/>
                <a:gd name="connsiteY2" fmla="*/ 2953 h 5431"/>
                <a:gd name="connsiteX3" fmla="*/ 2 w 302992"/>
                <a:gd name="connsiteY3" fmla="*/ 2762 h 5431"/>
                <a:gd name="connsiteX4" fmla="*/ 2574 w 302992"/>
                <a:gd name="connsiteY4" fmla="*/ 0 h 5431"/>
                <a:gd name="connsiteX5" fmla="*/ 2669 w 302992"/>
                <a:gd name="connsiteY5" fmla="*/ 0 h 5431"/>
                <a:gd name="connsiteX6" fmla="*/ 300230 w 302992"/>
                <a:gd name="connsiteY6" fmla="*/ 0 h 5431"/>
                <a:gd name="connsiteX7" fmla="*/ 302992 w 302992"/>
                <a:gd name="connsiteY7" fmla="*/ 2762 h 5431"/>
                <a:gd name="connsiteX8" fmla="*/ 300516 w 302992"/>
                <a:gd name="connsiteY8" fmla="*/ 5429 h 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992" h="5431">
                  <a:moveTo>
                    <a:pt x="300516" y="5429"/>
                  </a:moveTo>
                  <a:lnTo>
                    <a:pt x="2669" y="5429"/>
                  </a:lnTo>
                  <a:cubicBezTo>
                    <a:pt x="1250" y="5486"/>
                    <a:pt x="59" y="4372"/>
                    <a:pt x="2" y="2953"/>
                  </a:cubicBezTo>
                  <a:cubicBezTo>
                    <a:pt x="2" y="2895"/>
                    <a:pt x="2" y="2829"/>
                    <a:pt x="2" y="2762"/>
                  </a:cubicBezTo>
                  <a:cubicBezTo>
                    <a:pt x="-55" y="1286"/>
                    <a:pt x="1097" y="57"/>
                    <a:pt x="2574" y="0"/>
                  </a:cubicBezTo>
                  <a:cubicBezTo>
                    <a:pt x="2602" y="0"/>
                    <a:pt x="2641" y="0"/>
                    <a:pt x="2669" y="0"/>
                  </a:cubicBezTo>
                  <a:lnTo>
                    <a:pt x="300230" y="0"/>
                  </a:lnTo>
                  <a:cubicBezTo>
                    <a:pt x="301754" y="0"/>
                    <a:pt x="302992" y="1238"/>
                    <a:pt x="302992" y="2762"/>
                  </a:cubicBezTo>
                  <a:cubicBezTo>
                    <a:pt x="302992" y="4163"/>
                    <a:pt x="301916" y="5334"/>
                    <a:pt x="300516" y="5429"/>
                  </a:cubicBezTo>
                  <a:close/>
                </a:path>
              </a:pathLst>
            </a:custGeom>
            <a:solidFill>
              <a:srgbClr val="B9B2C1"/>
            </a:solidFill>
            <a:ln w="9525" cap="flat">
              <a:noFill/>
              <a:prstDash val="solid"/>
              <a:miter/>
            </a:ln>
          </p:spPr>
          <p:txBody>
            <a:bodyPr rtlCol="0" anchor="ctr"/>
            <a:lstStyle/>
            <a:p>
              <a:endParaRPr lang="zh-CN" altLang="en-US"/>
            </a:p>
          </p:txBody>
        </p:sp>
        <p:sp>
          <p:nvSpPr>
            <p:cNvPr id="33" name="îş1îḓê">
              <a:extLst>
                <a:ext uri="{FF2B5EF4-FFF2-40B4-BE49-F238E27FC236}">
                  <a16:creationId xmlns:a16="http://schemas.microsoft.com/office/drawing/2014/main" id="{C6595AA7-F3CB-726F-3941-64DAC2335CDA}"/>
                </a:ext>
              </a:extLst>
            </p:cNvPr>
            <p:cNvSpPr/>
            <p:nvPr/>
          </p:nvSpPr>
          <p:spPr>
            <a:xfrm>
              <a:off x="4982744" y="3469512"/>
              <a:ext cx="1877191" cy="379164"/>
            </a:xfrm>
            <a:custGeom>
              <a:avLst/>
              <a:gdLst>
                <a:gd name="connsiteX0" fmla="*/ 115253 w 1151572"/>
                <a:gd name="connsiteY0" fmla="*/ 0 h 232600"/>
                <a:gd name="connsiteX1" fmla="*/ 1138428 w 1151572"/>
                <a:gd name="connsiteY1" fmla="*/ 0 h 232600"/>
                <a:gd name="connsiteX2" fmla="*/ 1151573 w 1151572"/>
                <a:gd name="connsiteY2" fmla="*/ 13145 h 232600"/>
                <a:gd name="connsiteX3" fmla="*/ 1151573 w 1151572"/>
                <a:gd name="connsiteY3" fmla="*/ 219456 h 232600"/>
                <a:gd name="connsiteX4" fmla="*/ 1138428 w 1151572"/>
                <a:gd name="connsiteY4" fmla="*/ 232600 h 232600"/>
                <a:gd name="connsiteX5" fmla="*/ 115253 w 1151572"/>
                <a:gd name="connsiteY5" fmla="*/ 232600 h 232600"/>
                <a:gd name="connsiteX6" fmla="*/ 0 w 1151572"/>
                <a:gd name="connsiteY6" fmla="*/ 117348 h 232600"/>
                <a:gd name="connsiteX7" fmla="*/ 0 w 1151572"/>
                <a:gd name="connsiteY7" fmla="*/ 115253 h 232600"/>
                <a:gd name="connsiteX8" fmla="*/ 115253 w 1151572"/>
                <a:gd name="connsiteY8" fmla="*/ 0 h 23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572" h="232600">
                  <a:moveTo>
                    <a:pt x="115253" y="0"/>
                  </a:moveTo>
                  <a:lnTo>
                    <a:pt x="1138428" y="0"/>
                  </a:lnTo>
                  <a:cubicBezTo>
                    <a:pt x="1145686" y="0"/>
                    <a:pt x="1151573" y="5886"/>
                    <a:pt x="1151573" y="13145"/>
                  </a:cubicBezTo>
                  <a:lnTo>
                    <a:pt x="1151573" y="219456"/>
                  </a:lnTo>
                  <a:cubicBezTo>
                    <a:pt x="1151573" y="226714"/>
                    <a:pt x="1145686" y="232600"/>
                    <a:pt x="1138428" y="232600"/>
                  </a:cubicBezTo>
                  <a:lnTo>
                    <a:pt x="115253" y="232600"/>
                  </a:lnTo>
                  <a:cubicBezTo>
                    <a:pt x="51597" y="232600"/>
                    <a:pt x="0" y="181004"/>
                    <a:pt x="0" y="117348"/>
                  </a:cubicBezTo>
                  <a:lnTo>
                    <a:pt x="0" y="115253"/>
                  </a:lnTo>
                  <a:cubicBezTo>
                    <a:pt x="0" y="51597"/>
                    <a:pt x="51597" y="0"/>
                    <a:pt x="115253" y="0"/>
                  </a:cubicBezTo>
                  <a:close/>
                </a:path>
              </a:pathLst>
            </a:custGeom>
            <a:solidFill>
              <a:srgbClr val="B9B2C1"/>
            </a:solidFill>
            <a:ln w="9525" cap="flat">
              <a:noFill/>
              <a:prstDash val="solid"/>
              <a:miter/>
            </a:ln>
          </p:spPr>
          <p:txBody>
            <a:bodyPr rtlCol="0" anchor="ctr"/>
            <a:lstStyle/>
            <a:p>
              <a:endParaRPr lang="zh-CN" altLang="en-US"/>
            </a:p>
          </p:txBody>
        </p:sp>
        <p:sp>
          <p:nvSpPr>
            <p:cNvPr id="34" name="ïśḷiďe">
              <a:extLst>
                <a:ext uri="{FF2B5EF4-FFF2-40B4-BE49-F238E27FC236}">
                  <a16:creationId xmlns:a16="http://schemas.microsoft.com/office/drawing/2014/main" id="{4A66C884-C94F-9B45-BB47-BE1F026B5D6D}"/>
                </a:ext>
              </a:extLst>
            </p:cNvPr>
            <p:cNvSpPr/>
            <p:nvPr/>
          </p:nvSpPr>
          <p:spPr>
            <a:xfrm>
              <a:off x="5413456" y="3469512"/>
              <a:ext cx="1531410" cy="379319"/>
            </a:xfrm>
            <a:custGeom>
              <a:avLst/>
              <a:gdLst>
                <a:gd name="connsiteX0" fmla="*/ 115253 w 939451"/>
                <a:gd name="connsiteY0" fmla="*/ 0 h 232695"/>
                <a:gd name="connsiteX1" fmla="*/ 906590 w 939451"/>
                <a:gd name="connsiteY1" fmla="*/ 0 h 232695"/>
                <a:gd name="connsiteX2" fmla="*/ 939451 w 939451"/>
                <a:gd name="connsiteY2" fmla="*/ 32861 h 232695"/>
                <a:gd name="connsiteX3" fmla="*/ 939451 w 939451"/>
                <a:gd name="connsiteY3" fmla="*/ 199834 h 232695"/>
                <a:gd name="connsiteX4" fmla="*/ 906590 w 939451"/>
                <a:gd name="connsiteY4" fmla="*/ 232696 h 232695"/>
                <a:gd name="connsiteX5" fmla="*/ 115253 w 939451"/>
                <a:gd name="connsiteY5" fmla="*/ 232696 h 232695"/>
                <a:gd name="connsiteX6" fmla="*/ 0 w 939451"/>
                <a:gd name="connsiteY6" fmla="*/ 117443 h 232695"/>
                <a:gd name="connsiteX7" fmla="*/ 0 w 939451"/>
                <a:gd name="connsiteY7" fmla="*/ 115348 h 232695"/>
                <a:gd name="connsiteX8" fmla="*/ 115158 w 939451"/>
                <a:gd name="connsiteY8" fmla="*/ 0 h 232695"/>
                <a:gd name="connsiteX9" fmla="*/ 115253 w 939451"/>
                <a:gd name="connsiteY9" fmla="*/ 0 h 2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9451" h="232695">
                  <a:moveTo>
                    <a:pt x="115253" y="0"/>
                  </a:moveTo>
                  <a:lnTo>
                    <a:pt x="906590" y="0"/>
                  </a:lnTo>
                  <a:cubicBezTo>
                    <a:pt x="924735" y="0"/>
                    <a:pt x="939451" y="14716"/>
                    <a:pt x="939451" y="32861"/>
                  </a:cubicBezTo>
                  <a:lnTo>
                    <a:pt x="939451" y="199834"/>
                  </a:lnTo>
                  <a:cubicBezTo>
                    <a:pt x="939451" y="217980"/>
                    <a:pt x="924735" y="232696"/>
                    <a:pt x="906590" y="232696"/>
                  </a:cubicBezTo>
                  <a:lnTo>
                    <a:pt x="115253" y="232696"/>
                  </a:lnTo>
                  <a:cubicBezTo>
                    <a:pt x="51597" y="232696"/>
                    <a:pt x="0" y="181099"/>
                    <a:pt x="0" y="117443"/>
                  </a:cubicBezTo>
                  <a:lnTo>
                    <a:pt x="0" y="115348"/>
                  </a:lnTo>
                  <a:cubicBezTo>
                    <a:pt x="-57" y="51692"/>
                    <a:pt x="51502" y="57"/>
                    <a:pt x="115158" y="0"/>
                  </a:cubicBezTo>
                  <a:cubicBezTo>
                    <a:pt x="115186" y="0"/>
                    <a:pt x="115224" y="0"/>
                    <a:pt x="115253" y="0"/>
                  </a:cubicBezTo>
                  <a:close/>
                </a:path>
              </a:pathLst>
            </a:custGeom>
            <a:solidFill>
              <a:srgbClr val="C7BFCE"/>
            </a:solidFill>
            <a:ln w="9525" cap="flat">
              <a:noFill/>
              <a:prstDash val="solid"/>
              <a:miter/>
            </a:ln>
          </p:spPr>
          <p:txBody>
            <a:bodyPr rtlCol="0" anchor="ctr"/>
            <a:lstStyle/>
            <a:p>
              <a:endParaRPr lang="zh-CN" altLang="en-US"/>
            </a:p>
          </p:txBody>
        </p:sp>
        <p:sp>
          <p:nvSpPr>
            <p:cNvPr id="35" name="íṥ1iḓê">
              <a:extLst>
                <a:ext uri="{FF2B5EF4-FFF2-40B4-BE49-F238E27FC236}">
                  <a16:creationId xmlns:a16="http://schemas.microsoft.com/office/drawing/2014/main" id="{2A244D85-96CE-B80E-4124-AF27E0FEDEC0}"/>
                </a:ext>
              </a:extLst>
            </p:cNvPr>
            <p:cNvSpPr/>
            <p:nvPr/>
          </p:nvSpPr>
          <p:spPr>
            <a:xfrm>
              <a:off x="5475720" y="3534103"/>
              <a:ext cx="1469612" cy="238180"/>
            </a:xfrm>
            <a:custGeom>
              <a:avLst/>
              <a:gdLst>
                <a:gd name="connsiteX0" fmla="*/ 72866 w 901541"/>
                <a:gd name="connsiteY0" fmla="*/ 0 h 146113"/>
                <a:gd name="connsiteX1" fmla="*/ 901541 w 901541"/>
                <a:gd name="connsiteY1" fmla="*/ 0 h 146113"/>
                <a:gd name="connsiteX2" fmla="*/ 901541 w 901541"/>
                <a:gd name="connsiteY2" fmla="*/ 0 h 146113"/>
                <a:gd name="connsiteX3" fmla="*/ 901541 w 901541"/>
                <a:gd name="connsiteY3" fmla="*/ 146113 h 146113"/>
                <a:gd name="connsiteX4" fmla="*/ 901541 w 901541"/>
                <a:gd name="connsiteY4" fmla="*/ 146113 h 146113"/>
                <a:gd name="connsiteX5" fmla="*/ 72866 w 901541"/>
                <a:gd name="connsiteY5" fmla="*/ 146113 h 146113"/>
                <a:gd name="connsiteX6" fmla="*/ 0 w 901541"/>
                <a:gd name="connsiteY6" fmla="*/ 73247 h 146113"/>
                <a:gd name="connsiteX7" fmla="*/ 0 w 901541"/>
                <a:gd name="connsiteY7" fmla="*/ 72580 h 146113"/>
                <a:gd name="connsiteX8" fmla="*/ 72866 w 901541"/>
                <a:gd name="connsiteY8" fmla="*/ 0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541" h="146113">
                  <a:moveTo>
                    <a:pt x="72866" y="0"/>
                  </a:moveTo>
                  <a:lnTo>
                    <a:pt x="901541" y="0"/>
                  </a:lnTo>
                  <a:lnTo>
                    <a:pt x="901541" y="0"/>
                  </a:lnTo>
                  <a:lnTo>
                    <a:pt x="901541" y="146113"/>
                  </a:lnTo>
                  <a:lnTo>
                    <a:pt x="901541" y="146113"/>
                  </a:lnTo>
                  <a:lnTo>
                    <a:pt x="72866" y="146113"/>
                  </a:lnTo>
                  <a:cubicBezTo>
                    <a:pt x="32623" y="146113"/>
                    <a:pt x="0" y="113490"/>
                    <a:pt x="0" y="73247"/>
                  </a:cubicBezTo>
                  <a:lnTo>
                    <a:pt x="0" y="72580"/>
                  </a:lnTo>
                  <a:cubicBezTo>
                    <a:pt x="162" y="32452"/>
                    <a:pt x="32738" y="0"/>
                    <a:pt x="72866" y="0"/>
                  </a:cubicBezTo>
                  <a:close/>
                </a:path>
              </a:pathLst>
            </a:custGeom>
            <a:solidFill>
              <a:srgbClr val="E0DFE5"/>
            </a:solidFill>
            <a:ln w="9525" cap="flat">
              <a:noFill/>
              <a:prstDash val="solid"/>
              <a:miter/>
            </a:ln>
          </p:spPr>
          <p:txBody>
            <a:bodyPr rtlCol="0" anchor="ctr"/>
            <a:lstStyle/>
            <a:p>
              <a:endParaRPr lang="zh-CN" altLang="en-US"/>
            </a:p>
          </p:txBody>
        </p:sp>
        <p:sp>
          <p:nvSpPr>
            <p:cNvPr id="36" name="îSļîḑé">
              <a:extLst>
                <a:ext uri="{FF2B5EF4-FFF2-40B4-BE49-F238E27FC236}">
                  <a16:creationId xmlns:a16="http://schemas.microsoft.com/office/drawing/2014/main" id="{7D64A912-8909-A8C7-A894-5619091EA5F1}"/>
                </a:ext>
              </a:extLst>
            </p:cNvPr>
            <p:cNvSpPr/>
            <p:nvPr/>
          </p:nvSpPr>
          <p:spPr>
            <a:xfrm>
              <a:off x="6593492" y="3609253"/>
              <a:ext cx="358675" cy="8853"/>
            </a:xfrm>
            <a:custGeom>
              <a:avLst/>
              <a:gdLst>
                <a:gd name="connsiteX0" fmla="*/ 217363 w 220031"/>
                <a:gd name="connsiteY0" fmla="*/ 5429 h 5431"/>
                <a:gd name="connsiteX1" fmla="*/ 2669 w 220031"/>
                <a:gd name="connsiteY1" fmla="*/ 5429 h 5431"/>
                <a:gd name="connsiteX2" fmla="*/ 2 w 220031"/>
                <a:gd name="connsiteY2" fmla="*/ 2953 h 5431"/>
                <a:gd name="connsiteX3" fmla="*/ 2 w 220031"/>
                <a:gd name="connsiteY3" fmla="*/ 2762 h 5431"/>
                <a:gd name="connsiteX4" fmla="*/ 2573 w 220031"/>
                <a:gd name="connsiteY4" fmla="*/ 0 h 5431"/>
                <a:gd name="connsiteX5" fmla="*/ 2669 w 220031"/>
                <a:gd name="connsiteY5" fmla="*/ 0 h 5431"/>
                <a:gd name="connsiteX6" fmla="*/ 217363 w 220031"/>
                <a:gd name="connsiteY6" fmla="*/ 0 h 5431"/>
                <a:gd name="connsiteX7" fmla="*/ 220029 w 220031"/>
                <a:gd name="connsiteY7" fmla="*/ 2667 h 5431"/>
                <a:gd name="connsiteX8" fmla="*/ 220029 w 220031"/>
                <a:gd name="connsiteY8" fmla="*/ 2762 h 5431"/>
                <a:gd name="connsiteX9" fmla="*/ 217553 w 220031"/>
                <a:gd name="connsiteY9" fmla="*/ 5429 h 5431"/>
                <a:gd name="connsiteX10" fmla="*/ 217363 w 220031"/>
                <a:gd name="connsiteY10" fmla="*/ 5429 h 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31" h="5431">
                  <a:moveTo>
                    <a:pt x="217363" y="5429"/>
                  </a:moveTo>
                  <a:lnTo>
                    <a:pt x="2669" y="5429"/>
                  </a:lnTo>
                  <a:cubicBezTo>
                    <a:pt x="1250" y="5486"/>
                    <a:pt x="59" y="4372"/>
                    <a:pt x="2" y="2953"/>
                  </a:cubicBezTo>
                  <a:cubicBezTo>
                    <a:pt x="2" y="2896"/>
                    <a:pt x="2" y="2829"/>
                    <a:pt x="2" y="2762"/>
                  </a:cubicBezTo>
                  <a:cubicBezTo>
                    <a:pt x="-55" y="1286"/>
                    <a:pt x="1097" y="57"/>
                    <a:pt x="2573" y="0"/>
                  </a:cubicBezTo>
                  <a:cubicBezTo>
                    <a:pt x="2602" y="0"/>
                    <a:pt x="2640" y="0"/>
                    <a:pt x="2669" y="0"/>
                  </a:cubicBezTo>
                  <a:lnTo>
                    <a:pt x="217363" y="0"/>
                  </a:lnTo>
                  <a:cubicBezTo>
                    <a:pt x="218839" y="0"/>
                    <a:pt x="220029" y="1191"/>
                    <a:pt x="220029" y="2667"/>
                  </a:cubicBezTo>
                  <a:cubicBezTo>
                    <a:pt x="220029" y="2696"/>
                    <a:pt x="220029" y="2734"/>
                    <a:pt x="220029" y="2762"/>
                  </a:cubicBezTo>
                  <a:cubicBezTo>
                    <a:pt x="220086" y="4181"/>
                    <a:pt x="218972" y="5372"/>
                    <a:pt x="217553" y="5429"/>
                  </a:cubicBezTo>
                  <a:cubicBezTo>
                    <a:pt x="217496" y="5429"/>
                    <a:pt x="217429" y="5429"/>
                    <a:pt x="217363" y="5429"/>
                  </a:cubicBezTo>
                  <a:close/>
                </a:path>
              </a:pathLst>
            </a:custGeom>
            <a:solidFill>
              <a:srgbClr val="B9B2C1"/>
            </a:solidFill>
            <a:ln w="9525" cap="flat">
              <a:noFill/>
              <a:prstDash val="solid"/>
              <a:miter/>
            </a:ln>
          </p:spPr>
          <p:txBody>
            <a:bodyPr rtlCol="0" anchor="ctr"/>
            <a:lstStyle/>
            <a:p>
              <a:endParaRPr lang="zh-CN" altLang="en-US"/>
            </a:p>
          </p:txBody>
        </p:sp>
        <p:sp>
          <p:nvSpPr>
            <p:cNvPr id="37" name="iṧḻíḋê">
              <a:extLst>
                <a:ext uri="{FF2B5EF4-FFF2-40B4-BE49-F238E27FC236}">
                  <a16:creationId xmlns:a16="http://schemas.microsoft.com/office/drawing/2014/main" id="{A8BD0546-CD95-B81A-E49D-F074D667FBF7}"/>
                </a:ext>
              </a:extLst>
            </p:cNvPr>
            <p:cNvSpPr/>
            <p:nvPr/>
          </p:nvSpPr>
          <p:spPr>
            <a:xfrm>
              <a:off x="6456394" y="3688750"/>
              <a:ext cx="494217" cy="9005"/>
            </a:xfrm>
            <a:custGeom>
              <a:avLst/>
              <a:gdLst>
                <a:gd name="connsiteX0" fmla="*/ 300418 w 303180"/>
                <a:gd name="connsiteY0" fmla="*/ 5525 h 5524"/>
                <a:gd name="connsiteX1" fmla="*/ 2762 w 303180"/>
                <a:gd name="connsiteY1" fmla="*/ 5525 h 5524"/>
                <a:gd name="connsiteX2" fmla="*/ 0 w 303180"/>
                <a:gd name="connsiteY2" fmla="*/ 2762 h 5524"/>
                <a:gd name="connsiteX3" fmla="*/ 2762 w 303180"/>
                <a:gd name="connsiteY3" fmla="*/ 0 h 5524"/>
                <a:gd name="connsiteX4" fmla="*/ 300418 w 303180"/>
                <a:gd name="connsiteY4" fmla="*/ 0 h 5524"/>
                <a:gd name="connsiteX5" fmla="*/ 303181 w 303180"/>
                <a:gd name="connsiteY5" fmla="*/ 2762 h 5524"/>
                <a:gd name="connsiteX6" fmla="*/ 300418 w 303180"/>
                <a:gd name="connsiteY6" fmla="*/ 5525 h 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180" h="5524">
                  <a:moveTo>
                    <a:pt x="300418" y="5525"/>
                  </a:moveTo>
                  <a:lnTo>
                    <a:pt x="2762" y="5525"/>
                  </a:lnTo>
                  <a:cubicBezTo>
                    <a:pt x="1238" y="5525"/>
                    <a:pt x="0" y="4286"/>
                    <a:pt x="0" y="2762"/>
                  </a:cubicBezTo>
                  <a:cubicBezTo>
                    <a:pt x="0" y="1238"/>
                    <a:pt x="1238" y="0"/>
                    <a:pt x="2762" y="0"/>
                  </a:cubicBezTo>
                  <a:lnTo>
                    <a:pt x="300418" y="0"/>
                  </a:lnTo>
                  <a:cubicBezTo>
                    <a:pt x="301943" y="0"/>
                    <a:pt x="303181" y="1238"/>
                    <a:pt x="303181" y="2762"/>
                  </a:cubicBezTo>
                  <a:cubicBezTo>
                    <a:pt x="303181" y="4286"/>
                    <a:pt x="301943" y="5525"/>
                    <a:pt x="300418" y="5525"/>
                  </a:cubicBezTo>
                  <a:close/>
                </a:path>
              </a:pathLst>
            </a:custGeom>
            <a:solidFill>
              <a:srgbClr val="B9B2C1"/>
            </a:solidFill>
            <a:ln w="9525" cap="flat">
              <a:noFill/>
              <a:prstDash val="solid"/>
              <a:miter/>
            </a:ln>
          </p:spPr>
          <p:txBody>
            <a:bodyPr rtlCol="0" anchor="ctr"/>
            <a:lstStyle/>
            <a:p>
              <a:endParaRPr lang="zh-CN" altLang="en-US"/>
            </a:p>
          </p:txBody>
        </p:sp>
        <p:sp>
          <p:nvSpPr>
            <p:cNvPr id="38" name="ï$1îdé">
              <a:extLst>
                <a:ext uri="{FF2B5EF4-FFF2-40B4-BE49-F238E27FC236}">
                  <a16:creationId xmlns:a16="http://schemas.microsoft.com/office/drawing/2014/main" id="{12225E82-4DEA-8C60-D3DC-BCD657449F40}"/>
                </a:ext>
              </a:extLst>
            </p:cNvPr>
            <p:cNvSpPr/>
            <p:nvPr/>
          </p:nvSpPr>
          <p:spPr>
            <a:xfrm>
              <a:off x="5581769" y="3039263"/>
              <a:ext cx="208990" cy="255725"/>
            </a:xfrm>
            <a:custGeom>
              <a:avLst/>
              <a:gdLst>
                <a:gd name="connsiteX0" fmla="*/ 0 w 128206"/>
                <a:gd name="connsiteY0" fmla="*/ 34195 h 156876"/>
                <a:gd name="connsiteX1" fmla="*/ 4477 w 128206"/>
                <a:gd name="connsiteY1" fmla="*/ 156877 h 156876"/>
                <a:gd name="connsiteX2" fmla="*/ 128206 w 128206"/>
                <a:gd name="connsiteY2" fmla="*/ 124397 h 156876"/>
                <a:gd name="connsiteX3" fmla="*/ 127349 w 128206"/>
                <a:gd name="connsiteY3" fmla="*/ 0 h 156876"/>
                <a:gd name="connsiteX4" fmla="*/ 0 w 128206"/>
                <a:gd name="connsiteY4" fmla="*/ 34195 h 156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06" h="156876">
                  <a:moveTo>
                    <a:pt x="0" y="34195"/>
                  </a:moveTo>
                  <a:lnTo>
                    <a:pt x="4477" y="156877"/>
                  </a:lnTo>
                  <a:lnTo>
                    <a:pt x="128206" y="124397"/>
                  </a:lnTo>
                  <a:lnTo>
                    <a:pt x="127349" y="0"/>
                  </a:lnTo>
                  <a:lnTo>
                    <a:pt x="0" y="34195"/>
                  </a:lnTo>
                  <a:close/>
                </a:path>
              </a:pathLst>
            </a:custGeom>
            <a:solidFill>
              <a:srgbClr val="F48462"/>
            </a:solidFill>
            <a:ln w="9525" cap="flat">
              <a:noFill/>
              <a:prstDash val="solid"/>
              <a:miter/>
            </a:ln>
          </p:spPr>
          <p:txBody>
            <a:bodyPr rtlCol="0" anchor="ctr"/>
            <a:lstStyle/>
            <a:p>
              <a:endParaRPr lang="zh-CN" altLang="en-US"/>
            </a:p>
          </p:txBody>
        </p:sp>
        <p:sp>
          <p:nvSpPr>
            <p:cNvPr id="39" name="íṡľíḍe">
              <a:extLst>
                <a:ext uri="{FF2B5EF4-FFF2-40B4-BE49-F238E27FC236}">
                  <a16:creationId xmlns:a16="http://schemas.microsoft.com/office/drawing/2014/main" id="{1D623636-AAF6-3FE5-1577-4D1B0D8E8177}"/>
                </a:ext>
              </a:extLst>
            </p:cNvPr>
            <p:cNvSpPr/>
            <p:nvPr/>
          </p:nvSpPr>
          <p:spPr>
            <a:xfrm>
              <a:off x="5451624" y="1884846"/>
              <a:ext cx="446426" cy="1270403"/>
            </a:xfrm>
            <a:custGeom>
              <a:avLst/>
              <a:gdLst>
                <a:gd name="connsiteX0" fmla="*/ 107746 w 273862"/>
                <a:gd name="connsiteY0" fmla="*/ 50578 h 779335"/>
                <a:gd name="connsiteX1" fmla="*/ 113 w 273862"/>
                <a:gd name="connsiteY1" fmla="*/ 407003 h 779335"/>
                <a:gd name="connsiteX2" fmla="*/ 49358 w 273862"/>
                <a:gd name="connsiteY2" fmla="*/ 779335 h 779335"/>
                <a:gd name="connsiteX3" fmla="*/ 273862 w 273862"/>
                <a:gd name="connsiteY3" fmla="*/ 769810 h 779335"/>
                <a:gd name="connsiteX4" fmla="*/ 229857 w 273862"/>
                <a:gd name="connsiteY4" fmla="*/ 415671 h 779335"/>
                <a:gd name="connsiteX5" fmla="*/ 273862 w 273862"/>
                <a:gd name="connsiteY5" fmla="*/ 207454 h 779335"/>
                <a:gd name="connsiteX6" fmla="*/ 190137 w 273862"/>
                <a:gd name="connsiteY6" fmla="*/ 0 h 77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862" h="779335">
                  <a:moveTo>
                    <a:pt x="107746" y="50578"/>
                  </a:moveTo>
                  <a:cubicBezTo>
                    <a:pt x="107746" y="50578"/>
                    <a:pt x="2971" y="295846"/>
                    <a:pt x="113" y="407003"/>
                  </a:cubicBezTo>
                  <a:cubicBezTo>
                    <a:pt x="-2744" y="518160"/>
                    <a:pt x="49358" y="779335"/>
                    <a:pt x="49358" y="779335"/>
                  </a:cubicBezTo>
                  <a:lnTo>
                    <a:pt x="273862" y="769810"/>
                  </a:lnTo>
                  <a:cubicBezTo>
                    <a:pt x="273862" y="769810"/>
                    <a:pt x="225189" y="463010"/>
                    <a:pt x="229857" y="415671"/>
                  </a:cubicBezTo>
                  <a:cubicBezTo>
                    <a:pt x="234524" y="368332"/>
                    <a:pt x="273862" y="207454"/>
                    <a:pt x="273862" y="207454"/>
                  </a:cubicBezTo>
                  <a:lnTo>
                    <a:pt x="190137" y="0"/>
                  </a:lnTo>
                  <a:close/>
                </a:path>
              </a:pathLst>
            </a:custGeom>
            <a:solidFill>
              <a:srgbClr val="A37B90"/>
            </a:solidFill>
            <a:ln w="9525" cap="flat">
              <a:noFill/>
              <a:prstDash val="solid"/>
              <a:miter/>
            </a:ln>
          </p:spPr>
          <p:txBody>
            <a:bodyPr rtlCol="0" anchor="ctr"/>
            <a:lstStyle/>
            <a:p>
              <a:endParaRPr lang="zh-CN" altLang="en-US"/>
            </a:p>
          </p:txBody>
        </p:sp>
        <p:sp>
          <p:nvSpPr>
            <p:cNvPr id="40" name="ïṩlîḍè">
              <a:extLst>
                <a:ext uri="{FF2B5EF4-FFF2-40B4-BE49-F238E27FC236}">
                  <a16:creationId xmlns:a16="http://schemas.microsoft.com/office/drawing/2014/main" id="{73408339-366A-49A3-A90E-DBE7319A4C27}"/>
                </a:ext>
              </a:extLst>
            </p:cNvPr>
            <p:cNvSpPr/>
            <p:nvPr/>
          </p:nvSpPr>
          <p:spPr>
            <a:xfrm>
              <a:off x="5722752" y="1259143"/>
              <a:ext cx="269788" cy="259434"/>
            </a:xfrm>
            <a:custGeom>
              <a:avLst/>
              <a:gdLst>
                <a:gd name="connsiteX0" fmla="*/ 25241 w 165503"/>
                <a:gd name="connsiteY0" fmla="*/ 6079 h 159151"/>
                <a:gd name="connsiteX1" fmla="*/ 135731 w 165503"/>
                <a:gd name="connsiteY1" fmla="*/ 30654 h 159151"/>
                <a:gd name="connsiteX2" fmla="*/ 97631 w 165503"/>
                <a:gd name="connsiteY2" fmla="*/ 158575 h 159151"/>
                <a:gd name="connsiteX3" fmla="*/ 0 w 165503"/>
                <a:gd name="connsiteY3" fmla="*/ 95805 h 159151"/>
              </a:gdLst>
              <a:ahLst/>
              <a:cxnLst>
                <a:cxn ang="0">
                  <a:pos x="connsiteX0" y="connsiteY0"/>
                </a:cxn>
                <a:cxn ang="0">
                  <a:pos x="connsiteX1" y="connsiteY1"/>
                </a:cxn>
                <a:cxn ang="0">
                  <a:pos x="connsiteX2" y="connsiteY2"/>
                </a:cxn>
                <a:cxn ang="0">
                  <a:pos x="connsiteX3" y="connsiteY3"/>
                </a:cxn>
              </a:cxnLst>
              <a:rect l="l" t="t" r="r" b="b"/>
              <a:pathLst>
                <a:path w="165503" h="159151">
                  <a:moveTo>
                    <a:pt x="25241" y="6079"/>
                  </a:moveTo>
                  <a:cubicBezTo>
                    <a:pt x="63741" y="-7483"/>
                    <a:pt x="106604" y="2050"/>
                    <a:pt x="135731" y="30654"/>
                  </a:cubicBezTo>
                  <a:cubicBezTo>
                    <a:pt x="187928" y="79612"/>
                    <a:pt x="169164" y="150955"/>
                    <a:pt x="97631" y="158575"/>
                  </a:cubicBezTo>
                  <a:cubicBezTo>
                    <a:pt x="26098" y="166195"/>
                    <a:pt x="0" y="95805"/>
                    <a:pt x="0" y="95805"/>
                  </a:cubicBezTo>
                  <a:close/>
                </a:path>
              </a:pathLst>
            </a:custGeom>
            <a:solidFill>
              <a:srgbClr val="000000"/>
            </a:solidFill>
            <a:ln w="9525" cap="flat">
              <a:noFill/>
              <a:prstDash val="solid"/>
              <a:miter/>
            </a:ln>
          </p:spPr>
          <p:txBody>
            <a:bodyPr rtlCol="0" anchor="ctr"/>
            <a:lstStyle/>
            <a:p>
              <a:endParaRPr lang="zh-CN" altLang="en-US"/>
            </a:p>
          </p:txBody>
        </p:sp>
        <p:sp>
          <p:nvSpPr>
            <p:cNvPr id="41" name="îṧľîďê">
              <a:extLst>
                <a:ext uri="{FF2B5EF4-FFF2-40B4-BE49-F238E27FC236}">
                  <a16:creationId xmlns:a16="http://schemas.microsoft.com/office/drawing/2014/main" id="{021319C7-7311-21F1-2D95-E20A901A60FF}"/>
                </a:ext>
              </a:extLst>
            </p:cNvPr>
            <p:cNvSpPr/>
            <p:nvPr/>
          </p:nvSpPr>
          <p:spPr>
            <a:xfrm>
              <a:off x="6073035" y="2954797"/>
              <a:ext cx="234454" cy="231658"/>
            </a:xfrm>
            <a:custGeom>
              <a:avLst/>
              <a:gdLst>
                <a:gd name="connsiteX0" fmla="*/ 0 w 143827"/>
                <a:gd name="connsiteY0" fmla="*/ 52388 h 142112"/>
                <a:gd name="connsiteX1" fmla="*/ 30194 w 143827"/>
                <a:gd name="connsiteY1" fmla="*/ 142113 h 142112"/>
                <a:gd name="connsiteX2" fmla="*/ 143827 w 143827"/>
                <a:gd name="connsiteY2" fmla="*/ 91821 h 142112"/>
                <a:gd name="connsiteX3" fmla="*/ 116777 w 143827"/>
                <a:gd name="connsiteY3" fmla="*/ 0 h 142112"/>
                <a:gd name="connsiteX4" fmla="*/ 0 w 143827"/>
                <a:gd name="connsiteY4" fmla="*/ 52388 h 142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 h="142112">
                  <a:moveTo>
                    <a:pt x="0" y="52388"/>
                  </a:moveTo>
                  <a:lnTo>
                    <a:pt x="30194" y="142113"/>
                  </a:lnTo>
                  <a:lnTo>
                    <a:pt x="143827" y="91821"/>
                  </a:lnTo>
                  <a:lnTo>
                    <a:pt x="116777" y="0"/>
                  </a:lnTo>
                  <a:lnTo>
                    <a:pt x="0" y="52388"/>
                  </a:lnTo>
                  <a:close/>
                </a:path>
              </a:pathLst>
            </a:custGeom>
            <a:solidFill>
              <a:srgbClr val="F48462"/>
            </a:solidFill>
            <a:ln w="9525" cap="flat">
              <a:noFill/>
              <a:prstDash val="solid"/>
              <a:miter/>
            </a:ln>
          </p:spPr>
          <p:txBody>
            <a:bodyPr rtlCol="0" anchor="ctr"/>
            <a:lstStyle/>
            <a:p>
              <a:endParaRPr lang="zh-CN" altLang="en-US"/>
            </a:p>
          </p:txBody>
        </p:sp>
        <p:sp>
          <p:nvSpPr>
            <p:cNvPr id="42" name="îšlíḑê">
              <a:extLst>
                <a:ext uri="{FF2B5EF4-FFF2-40B4-BE49-F238E27FC236}">
                  <a16:creationId xmlns:a16="http://schemas.microsoft.com/office/drawing/2014/main" id="{5E081AB9-5D21-BD3B-651F-E58C90FAB23D}"/>
                </a:ext>
              </a:extLst>
            </p:cNvPr>
            <p:cNvSpPr/>
            <p:nvPr/>
          </p:nvSpPr>
          <p:spPr>
            <a:xfrm>
              <a:off x="5693096" y="1903633"/>
              <a:ext cx="649021" cy="1221804"/>
            </a:xfrm>
            <a:custGeom>
              <a:avLst/>
              <a:gdLst>
                <a:gd name="connsiteX0" fmla="*/ 0 w 398145"/>
                <a:gd name="connsiteY0" fmla="*/ 20669 h 749522"/>
                <a:gd name="connsiteX1" fmla="*/ 185642 w 398145"/>
                <a:gd name="connsiteY1" fmla="*/ 749522 h 749522"/>
                <a:gd name="connsiteX2" fmla="*/ 398145 w 398145"/>
                <a:gd name="connsiteY2" fmla="*/ 681704 h 749522"/>
                <a:gd name="connsiteX3" fmla="*/ 217170 w 398145"/>
                <a:gd name="connsiteY3" fmla="*/ 90297 h 749522"/>
                <a:gd name="connsiteX4" fmla="*/ 162687 w 398145"/>
                <a:gd name="connsiteY4" fmla="*/ 0 h 749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 h="749522">
                  <a:moveTo>
                    <a:pt x="0" y="20669"/>
                  </a:moveTo>
                  <a:lnTo>
                    <a:pt x="185642" y="749522"/>
                  </a:lnTo>
                  <a:lnTo>
                    <a:pt x="398145" y="681704"/>
                  </a:lnTo>
                  <a:cubicBezTo>
                    <a:pt x="398145" y="681704"/>
                    <a:pt x="243650" y="157163"/>
                    <a:pt x="217170" y="90297"/>
                  </a:cubicBezTo>
                  <a:cubicBezTo>
                    <a:pt x="190690" y="23431"/>
                    <a:pt x="162687" y="0"/>
                    <a:pt x="162687" y="0"/>
                  </a:cubicBezTo>
                  <a:close/>
                </a:path>
              </a:pathLst>
            </a:custGeom>
            <a:solidFill>
              <a:srgbClr val="A37B90"/>
            </a:solidFill>
            <a:ln w="9525" cap="flat">
              <a:noFill/>
              <a:prstDash val="solid"/>
              <a:miter/>
            </a:ln>
          </p:spPr>
          <p:txBody>
            <a:bodyPr rtlCol="0" anchor="ctr"/>
            <a:lstStyle/>
            <a:p>
              <a:endParaRPr lang="zh-CN" altLang="en-US"/>
            </a:p>
          </p:txBody>
        </p:sp>
        <p:sp>
          <p:nvSpPr>
            <p:cNvPr id="43" name="iṥ1ïḋé">
              <a:extLst>
                <a:ext uri="{FF2B5EF4-FFF2-40B4-BE49-F238E27FC236}">
                  <a16:creationId xmlns:a16="http://schemas.microsoft.com/office/drawing/2014/main" id="{52A37BC0-64C6-2BC4-E9E8-D0596A1329F3}"/>
                </a:ext>
              </a:extLst>
            </p:cNvPr>
            <p:cNvSpPr/>
            <p:nvPr/>
          </p:nvSpPr>
          <p:spPr>
            <a:xfrm>
              <a:off x="5241232" y="3183388"/>
              <a:ext cx="581319" cy="293311"/>
            </a:xfrm>
            <a:custGeom>
              <a:avLst/>
              <a:gdLst>
                <a:gd name="connsiteX0" fmla="*/ 355874 w 356613"/>
                <a:gd name="connsiteY0" fmla="*/ 137900 h 179933"/>
                <a:gd name="connsiteX1" fmla="*/ 345587 w 356613"/>
                <a:gd name="connsiteY1" fmla="*/ 174381 h 179933"/>
                <a:gd name="connsiteX2" fmla="*/ 52217 w 356613"/>
                <a:gd name="connsiteY2" fmla="*/ 178286 h 179933"/>
                <a:gd name="connsiteX3" fmla="*/ 20 w 356613"/>
                <a:gd name="connsiteY3" fmla="*/ 146187 h 179933"/>
                <a:gd name="connsiteX4" fmla="*/ 5545 w 356613"/>
                <a:gd name="connsiteY4" fmla="*/ 132852 h 179933"/>
                <a:gd name="connsiteX5" fmla="*/ 51074 w 356613"/>
                <a:gd name="connsiteY5" fmla="*/ 106468 h 179933"/>
                <a:gd name="connsiteX6" fmla="*/ 196521 w 356613"/>
                <a:gd name="connsiteY6" fmla="*/ 26172 h 179933"/>
                <a:gd name="connsiteX7" fmla="*/ 198235 w 356613"/>
                <a:gd name="connsiteY7" fmla="*/ 11694 h 179933"/>
                <a:gd name="connsiteX8" fmla="*/ 212932 w 356613"/>
                <a:gd name="connsiteY8" fmla="*/ 92 h 179933"/>
                <a:gd name="connsiteX9" fmla="*/ 217857 w 356613"/>
                <a:gd name="connsiteY9" fmla="*/ 1693 h 179933"/>
                <a:gd name="connsiteX10" fmla="*/ 281008 w 356613"/>
                <a:gd name="connsiteY10" fmla="*/ 37507 h 179933"/>
                <a:gd name="connsiteX11" fmla="*/ 342444 w 356613"/>
                <a:gd name="connsiteY11" fmla="*/ 13027 h 179933"/>
                <a:gd name="connsiteX12" fmla="*/ 352750 w 356613"/>
                <a:gd name="connsiteY12" fmla="*/ 15685 h 179933"/>
                <a:gd name="connsiteX13" fmla="*/ 353779 w 356613"/>
                <a:gd name="connsiteY13" fmla="*/ 19028 h 179933"/>
                <a:gd name="connsiteX14" fmla="*/ 355874 w 356613"/>
                <a:gd name="connsiteY14" fmla="*/ 137900 h 17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6613" h="179933">
                  <a:moveTo>
                    <a:pt x="355874" y="137900"/>
                  </a:moveTo>
                  <a:cubicBezTo>
                    <a:pt x="354446" y="158474"/>
                    <a:pt x="351397" y="173333"/>
                    <a:pt x="345587" y="174381"/>
                  </a:cubicBezTo>
                  <a:cubicBezTo>
                    <a:pt x="319870" y="178667"/>
                    <a:pt x="65171" y="182096"/>
                    <a:pt x="52217" y="178286"/>
                  </a:cubicBezTo>
                  <a:cubicBezTo>
                    <a:pt x="39263" y="174476"/>
                    <a:pt x="-1028" y="171238"/>
                    <a:pt x="20" y="146187"/>
                  </a:cubicBezTo>
                  <a:cubicBezTo>
                    <a:pt x="411" y="141272"/>
                    <a:pt x="2344" y="136605"/>
                    <a:pt x="5545" y="132852"/>
                  </a:cubicBezTo>
                  <a:cubicBezTo>
                    <a:pt x="18689" y="115993"/>
                    <a:pt x="51074" y="106468"/>
                    <a:pt x="51074" y="106468"/>
                  </a:cubicBezTo>
                  <a:lnTo>
                    <a:pt x="196521" y="26172"/>
                  </a:lnTo>
                  <a:cubicBezTo>
                    <a:pt x="196521" y="26172"/>
                    <a:pt x="197283" y="19314"/>
                    <a:pt x="198235" y="11694"/>
                  </a:cubicBezTo>
                  <a:cubicBezTo>
                    <a:pt x="199093" y="4436"/>
                    <a:pt x="205674" y="-765"/>
                    <a:pt x="212932" y="92"/>
                  </a:cubicBezTo>
                  <a:cubicBezTo>
                    <a:pt x="214666" y="302"/>
                    <a:pt x="216333" y="845"/>
                    <a:pt x="217857" y="1693"/>
                  </a:cubicBezTo>
                  <a:lnTo>
                    <a:pt x="281008" y="37507"/>
                  </a:lnTo>
                  <a:lnTo>
                    <a:pt x="342444" y="13027"/>
                  </a:lnTo>
                  <a:cubicBezTo>
                    <a:pt x="346025" y="10913"/>
                    <a:pt x="350635" y="12103"/>
                    <a:pt x="352750" y="15685"/>
                  </a:cubicBezTo>
                  <a:cubicBezTo>
                    <a:pt x="353350" y="16704"/>
                    <a:pt x="353703" y="17847"/>
                    <a:pt x="353779" y="19028"/>
                  </a:cubicBezTo>
                  <a:cubicBezTo>
                    <a:pt x="356636" y="58586"/>
                    <a:pt x="357331" y="98267"/>
                    <a:pt x="355874" y="137900"/>
                  </a:cubicBezTo>
                  <a:close/>
                </a:path>
              </a:pathLst>
            </a:custGeom>
            <a:solidFill>
              <a:srgbClr val="F7B369"/>
            </a:solidFill>
            <a:ln w="9525" cap="flat">
              <a:noFill/>
              <a:prstDash val="solid"/>
              <a:miter/>
            </a:ln>
          </p:spPr>
          <p:txBody>
            <a:bodyPr rtlCol="0" anchor="ctr"/>
            <a:lstStyle/>
            <a:p>
              <a:endParaRPr lang="zh-CN" altLang="en-US"/>
            </a:p>
          </p:txBody>
        </p:sp>
        <p:sp>
          <p:nvSpPr>
            <p:cNvPr id="44" name="ïṣľíḓè">
              <a:extLst>
                <a:ext uri="{FF2B5EF4-FFF2-40B4-BE49-F238E27FC236}">
                  <a16:creationId xmlns:a16="http://schemas.microsoft.com/office/drawing/2014/main" id="{6794AA58-F2BC-28A0-F0B3-FE01D5885BF8}"/>
                </a:ext>
              </a:extLst>
            </p:cNvPr>
            <p:cNvSpPr/>
            <p:nvPr/>
          </p:nvSpPr>
          <p:spPr>
            <a:xfrm>
              <a:off x="6024437" y="3030997"/>
              <a:ext cx="399444" cy="289301"/>
            </a:xfrm>
            <a:custGeom>
              <a:avLst/>
              <a:gdLst>
                <a:gd name="connsiteX0" fmla="*/ 243554 w 245041"/>
                <a:gd name="connsiteY0" fmla="*/ 129658 h 177473"/>
                <a:gd name="connsiteX1" fmla="*/ 171450 w 245041"/>
                <a:gd name="connsiteY1" fmla="*/ 149566 h 177473"/>
                <a:gd name="connsiteX2" fmla="*/ 0 w 245041"/>
                <a:gd name="connsiteY2" fmla="*/ 177474 h 177473"/>
                <a:gd name="connsiteX3" fmla="*/ 39910 w 245041"/>
                <a:gd name="connsiteY3" fmla="*/ 78985 h 177473"/>
                <a:gd name="connsiteX4" fmla="*/ 33814 w 245041"/>
                <a:gd name="connsiteY4" fmla="*/ 65650 h 177473"/>
                <a:gd name="connsiteX5" fmla="*/ 40148 w 245041"/>
                <a:gd name="connsiteY5" fmla="*/ 47886 h 177473"/>
                <a:gd name="connsiteX6" fmla="*/ 45625 w 245041"/>
                <a:gd name="connsiteY6" fmla="*/ 46600 h 177473"/>
                <a:gd name="connsiteX7" fmla="*/ 118206 w 245041"/>
                <a:gd name="connsiteY7" fmla="*/ 44981 h 177473"/>
                <a:gd name="connsiteX8" fmla="*/ 161544 w 245041"/>
                <a:gd name="connsiteY8" fmla="*/ 4024 h 177473"/>
                <a:gd name="connsiteX9" fmla="*/ 171707 w 245041"/>
                <a:gd name="connsiteY9" fmla="*/ 871 h 177473"/>
                <a:gd name="connsiteX10" fmla="*/ 174403 w 245041"/>
                <a:gd name="connsiteY10" fmla="*/ 3262 h 177473"/>
                <a:gd name="connsiteX11" fmla="*/ 229076 w 245041"/>
                <a:gd name="connsiteY11" fmla="*/ 83557 h 177473"/>
                <a:gd name="connsiteX12" fmla="*/ 243554 w 245041"/>
                <a:gd name="connsiteY12" fmla="*/ 129658 h 17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5041" h="177473">
                  <a:moveTo>
                    <a:pt x="243554" y="129658"/>
                  </a:moveTo>
                  <a:cubicBezTo>
                    <a:pt x="236887" y="135278"/>
                    <a:pt x="207550" y="142517"/>
                    <a:pt x="171450" y="149566"/>
                  </a:cubicBezTo>
                  <a:cubicBezTo>
                    <a:pt x="99156" y="163758"/>
                    <a:pt x="0" y="177474"/>
                    <a:pt x="0" y="177474"/>
                  </a:cubicBezTo>
                  <a:lnTo>
                    <a:pt x="39910" y="78985"/>
                  </a:lnTo>
                  <a:cubicBezTo>
                    <a:pt x="39910" y="78985"/>
                    <a:pt x="36957" y="72699"/>
                    <a:pt x="33814" y="65650"/>
                  </a:cubicBezTo>
                  <a:cubicBezTo>
                    <a:pt x="30661" y="58993"/>
                    <a:pt x="33490" y="51039"/>
                    <a:pt x="40148" y="47886"/>
                  </a:cubicBezTo>
                  <a:cubicBezTo>
                    <a:pt x="41863" y="47077"/>
                    <a:pt x="43729" y="46639"/>
                    <a:pt x="45625" y="46600"/>
                  </a:cubicBezTo>
                  <a:lnTo>
                    <a:pt x="118206" y="44981"/>
                  </a:lnTo>
                  <a:lnTo>
                    <a:pt x="161544" y="4024"/>
                  </a:lnTo>
                  <a:cubicBezTo>
                    <a:pt x="163478" y="347"/>
                    <a:pt x="168030" y="-1072"/>
                    <a:pt x="171707" y="871"/>
                  </a:cubicBezTo>
                  <a:cubicBezTo>
                    <a:pt x="172784" y="1433"/>
                    <a:pt x="173707" y="2262"/>
                    <a:pt x="174403" y="3262"/>
                  </a:cubicBezTo>
                  <a:cubicBezTo>
                    <a:pt x="194167" y="28951"/>
                    <a:pt x="212417" y="55754"/>
                    <a:pt x="229076" y="83557"/>
                  </a:cubicBezTo>
                  <a:cubicBezTo>
                    <a:pt x="240792" y="106608"/>
                    <a:pt x="248412" y="125182"/>
                    <a:pt x="243554" y="129658"/>
                  </a:cubicBezTo>
                  <a:close/>
                </a:path>
              </a:pathLst>
            </a:custGeom>
            <a:solidFill>
              <a:srgbClr val="F7B369"/>
            </a:solidFill>
            <a:ln w="9525" cap="flat">
              <a:noFill/>
              <a:prstDash val="solid"/>
              <a:miter/>
            </a:ln>
          </p:spPr>
          <p:txBody>
            <a:bodyPr rtlCol="0" anchor="ctr"/>
            <a:lstStyle/>
            <a:p>
              <a:endParaRPr lang="zh-CN" altLang="en-US"/>
            </a:p>
          </p:txBody>
        </p:sp>
        <p:sp>
          <p:nvSpPr>
            <p:cNvPr id="45" name="íśḷíḓe">
              <a:extLst>
                <a:ext uri="{FF2B5EF4-FFF2-40B4-BE49-F238E27FC236}">
                  <a16:creationId xmlns:a16="http://schemas.microsoft.com/office/drawing/2014/main" id="{6F719807-2B1A-9873-2B09-9A109A9DBAB0}"/>
                </a:ext>
              </a:extLst>
            </p:cNvPr>
            <p:cNvSpPr/>
            <p:nvPr/>
          </p:nvSpPr>
          <p:spPr>
            <a:xfrm>
              <a:off x="4935619" y="1817933"/>
              <a:ext cx="303005" cy="206056"/>
            </a:xfrm>
            <a:custGeom>
              <a:avLst/>
              <a:gdLst>
                <a:gd name="connsiteX0" fmla="*/ 185881 w 185880"/>
                <a:gd name="connsiteY0" fmla="*/ 81814 h 126406"/>
                <a:gd name="connsiteX1" fmla="*/ 82439 w 185880"/>
                <a:gd name="connsiteY1" fmla="*/ 123248 h 126406"/>
                <a:gd name="connsiteX2" fmla="*/ 21193 w 185880"/>
                <a:gd name="connsiteY2" fmla="*/ 117342 h 126406"/>
                <a:gd name="connsiteX3" fmla="*/ 45006 w 185880"/>
                <a:gd name="connsiteY3" fmla="*/ 100483 h 126406"/>
                <a:gd name="connsiteX4" fmla="*/ 334 w 185880"/>
                <a:gd name="connsiteY4" fmla="*/ 92673 h 126406"/>
                <a:gd name="connsiteX5" fmla="*/ 31195 w 185880"/>
                <a:gd name="connsiteY5" fmla="*/ 69813 h 126406"/>
                <a:gd name="connsiteX6" fmla="*/ 5096 w 185880"/>
                <a:gd name="connsiteY6" fmla="*/ 56097 h 126406"/>
                <a:gd name="connsiteX7" fmla="*/ 74629 w 185880"/>
                <a:gd name="connsiteY7" fmla="*/ 32665 h 126406"/>
                <a:gd name="connsiteX8" fmla="*/ 43292 w 185880"/>
                <a:gd name="connsiteY8" fmla="*/ 17806 h 126406"/>
                <a:gd name="connsiteX9" fmla="*/ 112252 w 185880"/>
                <a:gd name="connsiteY9" fmla="*/ 947 h 126406"/>
                <a:gd name="connsiteX10" fmla="*/ 154353 w 185880"/>
                <a:gd name="connsiteY10" fmla="*/ 19330 h 12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880" h="126406">
                  <a:moveTo>
                    <a:pt x="185881" y="81814"/>
                  </a:moveTo>
                  <a:cubicBezTo>
                    <a:pt x="185881" y="81814"/>
                    <a:pt x="125397" y="115723"/>
                    <a:pt x="82439" y="123248"/>
                  </a:cubicBezTo>
                  <a:cubicBezTo>
                    <a:pt x="39482" y="130773"/>
                    <a:pt x="23194" y="123248"/>
                    <a:pt x="21193" y="117342"/>
                  </a:cubicBezTo>
                  <a:cubicBezTo>
                    <a:pt x="19193" y="111437"/>
                    <a:pt x="45006" y="100483"/>
                    <a:pt x="45006" y="100483"/>
                  </a:cubicBezTo>
                  <a:cubicBezTo>
                    <a:pt x="45006" y="100483"/>
                    <a:pt x="4429" y="106389"/>
                    <a:pt x="334" y="92673"/>
                  </a:cubicBezTo>
                  <a:cubicBezTo>
                    <a:pt x="-3762" y="78957"/>
                    <a:pt x="31195" y="69813"/>
                    <a:pt x="31195" y="69813"/>
                  </a:cubicBezTo>
                  <a:cubicBezTo>
                    <a:pt x="31195" y="69813"/>
                    <a:pt x="1382" y="68098"/>
                    <a:pt x="5096" y="56097"/>
                  </a:cubicBezTo>
                  <a:cubicBezTo>
                    <a:pt x="8811" y="44095"/>
                    <a:pt x="74629" y="32665"/>
                    <a:pt x="74629" y="32665"/>
                  </a:cubicBezTo>
                  <a:cubicBezTo>
                    <a:pt x="74629" y="32665"/>
                    <a:pt x="40529" y="27331"/>
                    <a:pt x="43292" y="17806"/>
                  </a:cubicBezTo>
                  <a:cubicBezTo>
                    <a:pt x="46054" y="8281"/>
                    <a:pt x="93774" y="-3435"/>
                    <a:pt x="112252" y="947"/>
                  </a:cubicBezTo>
                  <a:cubicBezTo>
                    <a:pt x="127007" y="5280"/>
                    <a:pt x="141151" y="11457"/>
                    <a:pt x="154353" y="19330"/>
                  </a:cubicBezTo>
                  <a:close/>
                </a:path>
              </a:pathLst>
            </a:custGeom>
            <a:solidFill>
              <a:srgbClr val="F48462"/>
            </a:solidFill>
            <a:ln w="9525" cap="flat">
              <a:noFill/>
              <a:prstDash val="solid"/>
              <a:miter/>
            </a:ln>
          </p:spPr>
          <p:txBody>
            <a:bodyPr rtlCol="0" anchor="ctr"/>
            <a:lstStyle/>
            <a:p>
              <a:endParaRPr lang="zh-CN" altLang="en-US"/>
            </a:p>
          </p:txBody>
        </p:sp>
        <p:sp>
          <p:nvSpPr>
            <p:cNvPr id="46" name="íṡľíḑè">
              <a:extLst>
                <a:ext uri="{FF2B5EF4-FFF2-40B4-BE49-F238E27FC236}">
                  <a16:creationId xmlns:a16="http://schemas.microsoft.com/office/drawing/2014/main" id="{7F8F3CBC-CC8E-A51F-9434-7E26568A6B62}"/>
                </a:ext>
              </a:extLst>
            </p:cNvPr>
            <p:cNvSpPr/>
            <p:nvPr/>
          </p:nvSpPr>
          <p:spPr>
            <a:xfrm>
              <a:off x="5052799" y="1866602"/>
              <a:ext cx="111457" cy="39824"/>
            </a:xfrm>
            <a:custGeom>
              <a:avLst/>
              <a:gdLst>
                <a:gd name="connsiteX0" fmla="*/ 57323 w 68374"/>
                <a:gd name="connsiteY0" fmla="*/ 24431 h 24430"/>
                <a:gd name="connsiteX1" fmla="*/ 839 w 68374"/>
                <a:gd name="connsiteY1" fmla="*/ 4333 h 24430"/>
                <a:gd name="connsiteX2" fmla="*/ 620 w 68374"/>
                <a:gd name="connsiteY2" fmla="*/ 837 h 24430"/>
                <a:gd name="connsiteX3" fmla="*/ 4116 w 68374"/>
                <a:gd name="connsiteY3" fmla="*/ 620 h 24430"/>
                <a:gd name="connsiteX4" fmla="*/ 4649 w 68374"/>
                <a:gd name="connsiteY4" fmla="*/ 1285 h 24430"/>
                <a:gd name="connsiteX5" fmla="*/ 65705 w 68374"/>
                <a:gd name="connsiteY5" fmla="*/ 19287 h 24430"/>
                <a:gd name="connsiteX6" fmla="*/ 68353 w 68374"/>
                <a:gd name="connsiteY6" fmla="*/ 21364 h 24430"/>
                <a:gd name="connsiteX7" fmla="*/ 68372 w 68374"/>
                <a:gd name="connsiteY7" fmla="*/ 21573 h 24430"/>
                <a:gd name="connsiteX8" fmla="*/ 66086 w 68374"/>
                <a:gd name="connsiteY8" fmla="*/ 24145 h 2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374" h="24430">
                  <a:moveTo>
                    <a:pt x="57323" y="24431"/>
                  </a:moveTo>
                  <a:cubicBezTo>
                    <a:pt x="16746" y="24431"/>
                    <a:pt x="1506" y="5381"/>
                    <a:pt x="839" y="4333"/>
                  </a:cubicBezTo>
                  <a:cubicBezTo>
                    <a:pt x="-189" y="3428"/>
                    <a:pt x="-285" y="1863"/>
                    <a:pt x="620" y="837"/>
                  </a:cubicBezTo>
                  <a:cubicBezTo>
                    <a:pt x="1525" y="-187"/>
                    <a:pt x="3087" y="-286"/>
                    <a:pt x="4116" y="620"/>
                  </a:cubicBezTo>
                  <a:cubicBezTo>
                    <a:pt x="4335" y="809"/>
                    <a:pt x="4516" y="1035"/>
                    <a:pt x="4649" y="1285"/>
                  </a:cubicBezTo>
                  <a:cubicBezTo>
                    <a:pt x="4649" y="1285"/>
                    <a:pt x="21414" y="22145"/>
                    <a:pt x="65705" y="19287"/>
                  </a:cubicBezTo>
                  <a:cubicBezTo>
                    <a:pt x="67010" y="19129"/>
                    <a:pt x="68200" y="20059"/>
                    <a:pt x="68353" y="21364"/>
                  </a:cubicBezTo>
                  <a:cubicBezTo>
                    <a:pt x="68362" y="21433"/>
                    <a:pt x="68372" y="21504"/>
                    <a:pt x="68372" y="21573"/>
                  </a:cubicBezTo>
                  <a:cubicBezTo>
                    <a:pt x="68429" y="22907"/>
                    <a:pt x="67419" y="24043"/>
                    <a:pt x="66086" y="24145"/>
                  </a:cubicBezTo>
                  <a:close/>
                </a:path>
              </a:pathLst>
            </a:custGeom>
            <a:solidFill>
              <a:srgbClr val="000000"/>
            </a:solidFill>
            <a:ln w="9525" cap="flat">
              <a:noFill/>
              <a:prstDash val="solid"/>
              <a:miter/>
            </a:ln>
          </p:spPr>
          <p:txBody>
            <a:bodyPr rtlCol="0" anchor="ctr"/>
            <a:lstStyle/>
            <a:p>
              <a:endParaRPr lang="zh-CN" altLang="en-US"/>
            </a:p>
          </p:txBody>
        </p:sp>
        <p:sp>
          <p:nvSpPr>
            <p:cNvPr id="47" name="îslíde">
              <a:extLst>
                <a:ext uri="{FF2B5EF4-FFF2-40B4-BE49-F238E27FC236}">
                  <a16:creationId xmlns:a16="http://schemas.microsoft.com/office/drawing/2014/main" id="{2EC5A01F-7543-3109-5382-9C93F4697F85}"/>
                </a:ext>
              </a:extLst>
            </p:cNvPr>
            <p:cNvSpPr/>
            <p:nvPr/>
          </p:nvSpPr>
          <p:spPr>
            <a:xfrm>
              <a:off x="5034216" y="1871466"/>
              <a:ext cx="55841" cy="115234"/>
            </a:xfrm>
            <a:custGeom>
              <a:avLst/>
              <a:gdLst>
                <a:gd name="connsiteX0" fmla="*/ 31861 w 34256"/>
                <a:gd name="connsiteY0" fmla="*/ 70691 h 70691"/>
                <a:gd name="connsiteX1" fmla="*/ 29575 w 34256"/>
                <a:gd name="connsiteY1" fmla="*/ 69262 h 70691"/>
                <a:gd name="connsiteX2" fmla="*/ 238 w 34256"/>
                <a:gd name="connsiteY2" fmla="*/ 3445 h 70691"/>
                <a:gd name="connsiteX3" fmla="*/ 1342 w 34256"/>
                <a:gd name="connsiteY3" fmla="*/ 264 h 70691"/>
                <a:gd name="connsiteX4" fmla="*/ 1476 w 34256"/>
                <a:gd name="connsiteY4" fmla="*/ 206 h 70691"/>
                <a:gd name="connsiteX5" fmla="*/ 4714 w 34256"/>
                <a:gd name="connsiteY5" fmla="*/ 1445 h 70691"/>
                <a:gd name="connsiteX6" fmla="*/ 34051 w 34256"/>
                <a:gd name="connsiteY6" fmla="*/ 67262 h 70691"/>
                <a:gd name="connsiteX7" fmla="*/ 32813 w 34256"/>
                <a:gd name="connsiteY7" fmla="*/ 70501 h 7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56" h="70691">
                  <a:moveTo>
                    <a:pt x="31861" y="70691"/>
                  </a:moveTo>
                  <a:cubicBezTo>
                    <a:pt x="30898" y="70663"/>
                    <a:pt x="30022" y="70120"/>
                    <a:pt x="29575" y="69262"/>
                  </a:cubicBezTo>
                  <a:lnTo>
                    <a:pt x="238" y="3445"/>
                  </a:lnTo>
                  <a:cubicBezTo>
                    <a:pt x="-334" y="2261"/>
                    <a:pt x="161" y="837"/>
                    <a:pt x="1342" y="264"/>
                  </a:cubicBezTo>
                  <a:cubicBezTo>
                    <a:pt x="1390" y="244"/>
                    <a:pt x="1428" y="224"/>
                    <a:pt x="1476" y="206"/>
                  </a:cubicBezTo>
                  <a:cubicBezTo>
                    <a:pt x="2714" y="-332"/>
                    <a:pt x="4152" y="219"/>
                    <a:pt x="4714" y="1445"/>
                  </a:cubicBezTo>
                  <a:lnTo>
                    <a:pt x="34051" y="67262"/>
                  </a:lnTo>
                  <a:cubicBezTo>
                    <a:pt x="34585" y="68500"/>
                    <a:pt x="34042" y="69939"/>
                    <a:pt x="32813" y="70501"/>
                  </a:cubicBezTo>
                  <a:close/>
                </a:path>
              </a:pathLst>
            </a:custGeom>
            <a:solidFill>
              <a:srgbClr val="000000"/>
            </a:solidFill>
            <a:ln w="9525" cap="flat">
              <a:noFill/>
              <a:prstDash val="solid"/>
              <a:miter/>
            </a:ln>
          </p:spPr>
          <p:txBody>
            <a:bodyPr rtlCol="0" anchor="ctr"/>
            <a:lstStyle/>
            <a:p>
              <a:endParaRPr lang="zh-CN" altLang="en-US"/>
            </a:p>
          </p:txBody>
        </p:sp>
        <p:sp>
          <p:nvSpPr>
            <p:cNvPr id="48" name="íşḷíḋê">
              <a:extLst>
                <a:ext uri="{FF2B5EF4-FFF2-40B4-BE49-F238E27FC236}">
                  <a16:creationId xmlns:a16="http://schemas.microsoft.com/office/drawing/2014/main" id="{ACC87274-2D18-077C-7956-CC9F6EFF8F9F}"/>
                </a:ext>
              </a:extLst>
            </p:cNvPr>
            <p:cNvSpPr/>
            <p:nvPr/>
          </p:nvSpPr>
          <p:spPr>
            <a:xfrm>
              <a:off x="5156332" y="1506457"/>
              <a:ext cx="527291" cy="544369"/>
            </a:xfrm>
            <a:custGeom>
              <a:avLst/>
              <a:gdLst>
                <a:gd name="connsiteX0" fmla="*/ 295466 w 323469"/>
                <a:gd name="connsiteY0" fmla="*/ 0 h 333946"/>
                <a:gd name="connsiteX1" fmla="*/ 125349 w 323469"/>
                <a:gd name="connsiteY1" fmla="*/ 114871 h 333946"/>
                <a:gd name="connsiteX2" fmla="*/ 0 w 323469"/>
                <a:gd name="connsiteY2" fmla="*/ 185356 h 333946"/>
                <a:gd name="connsiteX3" fmla="*/ 30480 w 323469"/>
                <a:gd name="connsiteY3" fmla="*/ 333946 h 333946"/>
                <a:gd name="connsiteX4" fmla="*/ 205931 w 323469"/>
                <a:gd name="connsiteY4" fmla="*/ 281273 h 333946"/>
                <a:gd name="connsiteX5" fmla="*/ 323469 w 323469"/>
                <a:gd name="connsiteY5" fmla="*/ 218408 h 33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469" h="333946">
                  <a:moveTo>
                    <a:pt x="295466" y="0"/>
                  </a:moveTo>
                  <a:cubicBezTo>
                    <a:pt x="295466" y="0"/>
                    <a:pt x="155448" y="96393"/>
                    <a:pt x="125349" y="114871"/>
                  </a:cubicBezTo>
                  <a:cubicBezTo>
                    <a:pt x="95250" y="133350"/>
                    <a:pt x="0" y="185356"/>
                    <a:pt x="0" y="185356"/>
                  </a:cubicBezTo>
                  <a:lnTo>
                    <a:pt x="30480" y="333946"/>
                  </a:lnTo>
                  <a:cubicBezTo>
                    <a:pt x="30480" y="333946"/>
                    <a:pt x="130969" y="314325"/>
                    <a:pt x="205931" y="281273"/>
                  </a:cubicBezTo>
                  <a:cubicBezTo>
                    <a:pt x="246155" y="262338"/>
                    <a:pt x="285388" y="241359"/>
                    <a:pt x="323469" y="218408"/>
                  </a:cubicBezTo>
                  <a:close/>
                </a:path>
              </a:pathLst>
            </a:custGeom>
            <a:solidFill>
              <a:srgbClr val="81CEEA"/>
            </a:solidFill>
            <a:ln w="9525" cap="flat">
              <a:noFill/>
              <a:prstDash val="solid"/>
              <a:miter/>
            </a:ln>
          </p:spPr>
          <p:txBody>
            <a:bodyPr rtlCol="0" anchor="ctr"/>
            <a:lstStyle/>
            <a:p>
              <a:endParaRPr lang="zh-CN" altLang="en-US"/>
            </a:p>
          </p:txBody>
        </p:sp>
        <p:sp>
          <p:nvSpPr>
            <p:cNvPr id="49" name="iS1îḓé">
              <a:extLst>
                <a:ext uri="{FF2B5EF4-FFF2-40B4-BE49-F238E27FC236}">
                  <a16:creationId xmlns:a16="http://schemas.microsoft.com/office/drawing/2014/main" id="{605481AE-60A0-AA63-983E-5C461F04F5B1}"/>
                </a:ext>
              </a:extLst>
            </p:cNvPr>
            <p:cNvSpPr/>
            <p:nvPr/>
          </p:nvSpPr>
          <p:spPr>
            <a:xfrm>
              <a:off x="5586882" y="1460303"/>
              <a:ext cx="412906" cy="573196"/>
            </a:xfrm>
            <a:custGeom>
              <a:avLst/>
              <a:gdLst>
                <a:gd name="connsiteX0" fmla="*/ 5816 w 253299"/>
                <a:gd name="connsiteY0" fmla="*/ 344924 h 351630"/>
                <a:gd name="connsiteX1" fmla="*/ 9435 w 253299"/>
                <a:gd name="connsiteY1" fmla="*/ 56317 h 351630"/>
                <a:gd name="connsiteX2" fmla="*/ 77730 w 253299"/>
                <a:gd name="connsiteY2" fmla="*/ 8120 h 351630"/>
                <a:gd name="connsiteX3" fmla="*/ 185553 w 253299"/>
                <a:gd name="connsiteY3" fmla="*/ 3358 h 351630"/>
                <a:gd name="connsiteX4" fmla="*/ 252228 w 253299"/>
                <a:gd name="connsiteY4" fmla="*/ 314349 h 351630"/>
                <a:gd name="connsiteX5" fmla="*/ 5816 w 253299"/>
                <a:gd name="connsiteY5" fmla="*/ 344924 h 35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299" h="351630">
                  <a:moveTo>
                    <a:pt x="5816" y="344924"/>
                  </a:moveTo>
                  <a:cubicBezTo>
                    <a:pt x="5816" y="344924"/>
                    <a:pt x="-9424" y="87749"/>
                    <a:pt x="9435" y="56317"/>
                  </a:cubicBezTo>
                  <a:cubicBezTo>
                    <a:pt x="28295" y="24884"/>
                    <a:pt x="41821" y="17455"/>
                    <a:pt x="77730" y="8120"/>
                  </a:cubicBezTo>
                  <a:cubicBezTo>
                    <a:pt x="113639" y="-1214"/>
                    <a:pt x="165931" y="-2072"/>
                    <a:pt x="185553" y="3358"/>
                  </a:cubicBezTo>
                  <a:cubicBezTo>
                    <a:pt x="205174" y="8787"/>
                    <a:pt x="261753" y="305110"/>
                    <a:pt x="252228" y="314349"/>
                  </a:cubicBezTo>
                  <a:cubicBezTo>
                    <a:pt x="242703" y="323588"/>
                    <a:pt x="82397" y="368356"/>
                    <a:pt x="5816" y="344924"/>
                  </a:cubicBezTo>
                  <a:close/>
                </a:path>
              </a:pathLst>
            </a:custGeom>
            <a:solidFill>
              <a:srgbClr val="81CEEA"/>
            </a:solidFill>
            <a:ln w="9525" cap="flat">
              <a:noFill/>
              <a:prstDash val="solid"/>
              <a:miter/>
            </a:ln>
          </p:spPr>
          <p:txBody>
            <a:bodyPr rtlCol="0" anchor="ctr"/>
            <a:lstStyle/>
            <a:p>
              <a:endParaRPr lang="zh-CN" altLang="en-US"/>
            </a:p>
          </p:txBody>
        </p:sp>
        <p:sp>
          <p:nvSpPr>
            <p:cNvPr id="50" name="i$ḻïḋé">
              <a:extLst>
                <a:ext uri="{FF2B5EF4-FFF2-40B4-BE49-F238E27FC236}">
                  <a16:creationId xmlns:a16="http://schemas.microsoft.com/office/drawing/2014/main" id="{C1543F50-D79A-53E7-E0A8-07EF83E871BE}"/>
                </a:ext>
              </a:extLst>
            </p:cNvPr>
            <p:cNvSpPr/>
            <p:nvPr/>
          </p:nvSpPr>
          <p:spPr>
            <a:xfrm>
              <a:off x="5577265" y="1582170"/>
              <a:ext cx="51663" cy="268672"/>
            </a:xfrm>
            <a:custGeom>
              <a:avLst/>
              <a:gdLst>
                <a:gd name="connsiteX0" fmla="*/ 13049 w 31693"/>
                <a:gd name="connsiteY0" fmla="*/ 164818 h 164818"/>
                <a:gd name="connsiteX1" fmla="*/ 10668 w 31693"/>
                <a:gd name="connsiteY1" fmla="*/ 163008 h 164818"/>
                <a:gd name="connsiteX2" fmla="*/ 0 w 31693"/>
                <a:gd name="connsiteY2" fmla="*/ 82903 h 164818"/>
                <a:gd name="connsiteX3" fmla="*/ 27241 w 31693"/>
                <a:gd name="connsiteY3" fmla="*/ 988 h 164818"/>
                <a:gd name="connsiteX4" fmla="*/ 30671 w 31693"/>
                <a:gd name="connsiteY4" fmla="*/ 417 h 164818"/>
                <a:gd name="connsiteX5" fmla="*/ 31242 w 31693"/>
                <a:gd name="connsiteY5" fmla="*/ 3846 h 164818"/>
                <a:gd name="connsiteX6" fmla="*/ 4953 w 31693"/>
                <a:gd name="connsiteY6" fmla="*/ 82998 h 164818"/>
                <a:gd name="connsiteX7" fmla="*/ 15430 w 31693"/>
                <a:gd name="connsiteY7" fmla="*/ 161675 h 164818"/>
                <a:gd name="connsiteX8" fmla="*/ 13716 w 31693"/>
                <a:gd name="connsiteY8" fmla="*/ 164723 h 16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93" h="164818">
                  <a:moveTo>
                    <a:pt x="13049" y="164818"/>
                  </a:moveTo>
                  <a:cubicBezTo>
                    <a:pt x="11963" y="164759"/>
                    <a:pt x="11020" y="164042"/>
                    <a:pt x="10668" y="163008"/>
                  </a:cubicBezTo>
                  <a:cubicBezTo>
                    <a:pt x="3753" y="136862"/>
                    <a:pt x="172" y="109947"/>
                    <a:pt x="0" y="82903"/>
                  </a:cubicBezTo>
                  <a:cubicBezTo>
                    <a:pt x="1619" y="53658"/>
                    <a:pt x="11020" y="25377"/>
                    <a:pt x="27241" y="988"/>
                  </a:cubicBezTo>
                  <a:cubicBezTo>
                    <a:pt x="28060" y="-63"/>
                    <a:pt x="29556" y="-311"/>
                    <a:pt x="30671" y="417"/>
                  </a:cubicBezTo>
                  <a:cubicBezTo>
                    <a:pt x="31766" y="1211"/>
                    <a:pt x="32023" y="2739"/>
                    <a:pt x="31242" y="3846"/>
                  </a:cubicBezTo>
                  <a:cubicBezTo>
                    <a:pt x="15754" y="27497"/>
                    <a:pt x="6687" y="54778"/>
                    <a:pt x="4953" y="82998"/>
                  </a:cubicBezTo>
                  <a:cubicBezTo>
                    <a:pt x="5105" y="109561"/>
                    <a:pt x="8630" y="135997"/>
                    <a:pt x="15430" y="161675"/>
                  </a:cubicBezTo>
                  <a:cubicBezTo>
                    <a:pt x="15792" y="162989"/>
                    <a:pt x="15030" y="164353"/>
                    <a:pt x="13716" y="164723"/>
                  </a:cubicBezTo>
                  <a:close/>
                </a:path>
              </a:pathLst>
            </a:custGeom>
            <a:solidFill>
              <a:srgbClr val="5C69A5"/>
            </a:solidFill>
            <a:ln w="9525" cap="flat">
              <a:noFill/>
              <a:prstDash val="solid"/>
              <a:miter/>
            </a:ln>
          </p:spPr>
          <p:txBody>
            <a:bodyPr rtlCol="0" anchor="ctr"/>
            <a:lstStyle/>
            <a:p>
              <a:endParaRPr lang="zh-CN" altLang="en-US"/>
            </a:p>
          </p:txBody>
        </p:sp>
        <p:sp>
          <p:nvSpPr>
            <p:cNvPr id="51" name="i$1ide">
              <a:extLst>
                <a:ext uri="{FF2B5EF4-FFF2-40B4-BE49-F238E27FC236}">
                  <a16:creationId xmlns:a16="http://schemas.microsoft.com/office/drawing/2014/main" id="{5DC00175-FECD-E472-62AC-8AA4455DCBF1}"/>
                </a:ext>
              </a:extLst>
            </p:cNvPr>
            <p:cNvSpPr/>
            <p:nvPr/>
          </p:nvSpPr>
          <p:spPr>
            <a:xfrm>
              <a:off x="5594917" y="1190422"/>
              <a:ext cx="225653" cy="172101"/>
            </a:xfrm>
            <a:custGeom>
              <a:avLst/>
              <a:gdLst>
                <a:gd name="connsiteX0" fmla="*/ 19175 w 138428"/>
                <a:gd name="connsiteY0" fmla="*/ 105577 h 105576"/>
                <a:gd name="connsiteX1" fmla="*/ 125 w 138428"/>
                <a:gd name="connsiteY1" fmla="*/ 60238 h 105576"/>
                <a:gd name="connsiteX2" fmla="*/ 8031 w 138428"/>
                <a:gd name="connsiteY2" fmla="*/ 32615 h 105576"/>
                <a:gd name="connsiteX3" fmla="*/ 30320 w 138428"/>
                <a:gd name="connsiteY3" fmla="*/ 4040 h 105576"/>
                <a:gd name="connsiteX4" fmla="*/ 123665 w 138428"/>
                <a:gd name="connsiteY4" fmla="*/ 23090 h 105576"/>
                <a:gd name="connsiteX5" fmla="*/ 138428 w 138428"/>
                <a:gd name="connsiteY5" fmla="*/ 85574 h 105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28" h="105576">
                  <a:moveTo>
                    <a:pt x="19175" y="105577"/>
                  </a:moveTo>
                  <a:cubicBezTo>
                    <a:pt x="6583" y="93915"/>
                    <a:pt x="-351" y="77390"/>
                    <a:pt x="125" y="60238"/>
                  </a:cubicBezTo>
                  <a:cubicBezTo>
                    <a:pt x="-646" y="50379"/>
                    <a:pt x="2164" y="40573"/>
                    <a:pt x="8031" y="32615"/>
                  </a:cubicBezTo>
                  <a:cubicBezTo>
                    <a:pt x="8031" y="32615"/>
                    <a:pt x="-9209" y="8136"/>
                    <a:pt x="30320" y="4040"/>
                  </a:cubicBezTo>
                  <a:cubicBezTo>
                    <a:pt x="69848" y="-56"/>
                    <a:pt x="101567" y="-8057"/>
                    <a:pt x="123665" y="23090"/>
                  </a:cubicBezTo>
                  <a:cubicBezTo>
                    <a:pt x="136714" y="42140"/>
                    <a:pt x="138428" y="85574"/>
                    <a:pt x="138428" y="85574"/>
                  </a:cubicBezTo>
                  <a:close/>
                </a:path>
              </a:pathLst>
            </a:custGeom>
            <a:solidFill>
              <a:srgbClr val="000000"/>
            </a:solidFill>
            <a:ln w="9525" cap="flat">
              <a:noFill/>
              <a:prstDash val="solid"/>
              <a:miter/>
            </a:ln>
          </p:spPr>
          <p:txBody>
            <a:bodyPr rtlCol="0" anchor="ctr"/>
            <a:lstStyle/>
            <a:p>
              <a:endParaRPr lang="zh-CN" altLang="en-US"/>
            </a:p>
          </p:txBody>
        </p:sp>
        <p:sp>
          <p:nvSpPr>
            <p:cNvPr id="52" name="îṣḻîḍe">
              <a:extLst>
                <a:ext uri="{FF2B5EF4-FFF2-40B4-BE49-F238E27FC236}">
                  <a16:creationId xmlns:a16="http://schemas.microsoft.com/office/drawing/2014/main" id="{7A5DDC8F-DC19-C456-194A-E953EEA20F10}"/>
                </a:ext>
              </a:extLst>
            </p:cNvPr>
            <p:cNvSpPr/>
            <p:nvPr/>
          </p:nvSpPr>
          <p:spPr>
            <a:xfrm>
              <a:off x="5681605" y="1393733"/>
              <a:ext cx="103253" cy="113361"/>
            </a:xfrm>
            <a:custGeom>
              <a:avLst/>
              <a:gdLst>
                <a:gd name="connsiteX0" fmla="*/ 57150 w 63341"/>
                <a:gd name="connsiteY0" fmla="*/ 0 h 69542"/>
                <a:gd name="connsiteX1" fmla="*/ 63341 w 63341"/>
                <a:gd name="connsiteY1" fmla="*/ 47625 h 69542"/>
                <a:gd name="connsiteX2" fmla="*/ 28575 w 63341"/>
                <a:gd name="connsiteY2" fmla="*/ 68390 h 69542"/>
                <a:gd name="connsiteX3" fmla="*/ 0 w 63341"/>
                <a:gd name="connsiteY3" fmla="*/ 62865 h 69542"/>
                <a:gd name="connsiteX4" fmla="*/ 0 w 63341"/>
                <a:gd name="connsiteY4" fmla="*/ 20193 h 69542"/>
                <a:gd name="connsiteX5" fmla="*/ 49339 w 63341"/>
                <a:gd name="connsiteY5" fmla="*/ 2477 h 6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41" h="69542">
                  <a:moveTo>
                    <a:pt x="57150" y="0"/>
                  </a:moveTo>
                  <a:lnTo>
                    <a:pt x="63341" y="47625"/>
                  </a:lnTo>
                  <a:cubicBezTo>
                    <a:pt x="63341" y="47625"/>
                    <a:pt x="56388" y="62484"/>
                    <a:pt x="28575" y="68390"/>
                  </a:cubicBezTo>
                  <a:cubicBezTo>
                    <a:pt x="7811" y="72866"/>
                    <a:pt x="0" y="62865"/>
                    <a:pt x="0" y="62865"/>
                  </a:cubicBezTo>
                  <a:lnTo>
                    <a:pt x="0" y="20193"/>
                  </a:lnTo>
                  <a:lnTo>
                    <a:pt x="49339" y="2477"/>
                  </a:lnTo>
                  <a:close/>
                </a:path>
              </a:pathLst>
            </a:custGeom>
            <a:solidFill>
              <a:srgbClr val="F48462"/>
            </a:solidFill>
            <a:ln w="9525" cap="flat">
              <a:noFill/>
              <a:prstDash val="solid"/>
              <a:miter/>
            </a:ln>
          </p:spPr>
          <p:txBody>
            <a:bodyPr rtlCol="0" anchor="ctr"/>
            <a:lstStyle/>
            <a:p>
              <a:endParaRPr lang="zh-CN" altLang="en-US"/>
            </a:p>
          </p:txBody>
        </p:sp>
        <p:sp>
          <p:nvSpPr>
            <p:cNvPr id="53" name="îṥļidê">
              <a:extLst>
                <a:ext uri="{FF2B5EF4-FFF2-40B4-BE49-F238E27FC236}">
                  <a16:creationId xmlns:a16="http://schemas.microsoft.com/office/drawing/2014/main" id="{2B7029A5-DAA0-15D9-D215-C94C4F359C5A}"/>
                </a:ext>
              </a:extLst>
            </p:cNvPr>
            <p:cNvSpPr/>
            <p:nvPr/>
          </p:nvSpPr>
          <p:spPr>
            <a:xfrm>
              <a:off x="5681140" y="1388919"/>
              <a:ext cx="92853" cy="77789"/>
            </a:xfrm>
            <a:custGeom>
              <a:avLst/>
              <a:gdLst>
                <a:gd name="connsiteX0" fmla="*/ 56959 w 56961"/>
                <a:gd name="connsiteY0" fmla="*/ 0 h 47720"/>
                <a:gd name="connsiteX1" fmla="*/ 56197 w 56961"/>
                <a:gd name="connsiteY1" fmla="*/ 4858 h 47720"/>
                <a:gd name="connsiteX2" fmla="*/ 0 w 56961"/>
                <a:gd name="connsiteY2" fmla="*/ 47720 h 47720"/>
                <a:gd name="connsiteX3" fmla="*/ 0 w 56961"/>
                <a:gd name="connsiteY3" fmla="*/ 23622 h 47720"/>
              </a:gdLst>
              <a:ahLst/>
              <a:cxnLst>
                <a:cxn ang="0">
                  <a:pos x="connsiteX0" y="connsiteY0"/>
                </a:cxn>
                <a:cxn ang="0">
                  <a:pos x="connsiteX1" y="connsiteY1"/>
                </a:cxn>
                <a:cxn ang="0">
                  <a:pos x="connsiteX2" y="connsiteY2"/>
                </a:cxn>
                <a:cxn ang="0">
                  <a:pos x="connsiteX3" y="connsiteY3"/>
                </a:cxn>
              </a:cxnLst>
              <a:rect l="l" t="t" r="r" b="b"/>
              <a:pathLst>
                <a:path w="56961" h="47720">
                  <a:moveTo>
                    <a:pt x="56959" y="0"/>
                  </a:moveTo>
                  <a:cubicBezTo>
                    <a:pt x="56988" y="1652"/>
                    <a:pt x="56731" y="3296"/>
                    <a:pt x="56197" y="4858"/>
                  </a:cubicBezTo>
                  <a:cubicBezTo>
                    <a:pt x="48482" y="30194"/>
                    <a:pt x="11906" y="45053"/>
                    <a:pt x="0" y="47720"/>
                  </a:cubicBezTo>
                  <a:lnTo>
                    <a:pt x="0" y="23622"/>
                  </a:lnTo>
                  <a:close/>
                </a:path>
              </a:pathLst>
            </a:custGeom>
            <a:solidFill>
              <a:srgbClr val="000000"/>
            </a:solidFill>
            <a:ln w="9525" cap="flat">
              <a:noFill/>
              <a:prstDash val="solid"/>
              <a:miter/>
            </a:ln>
          </p:spPr>
          <p:txBody>
            <a:bodyPr rtlCol="0" anchor="ctr"/>
            <a:lstStyle/>
            <a:p>
              <a:endParaRPr lang="zh-CN" altLang="en-US"/>
            </a:p>
          </p:txBody>
        </p:sp>
        <p:sp>
          <p:nvSpPr>
            <p:cNvPr id="54" name="îSḻïḍé">
              <a:extLst>
                <a:ext uri="{FF2B5EF4-FFF2-40B4-BE49-F238E27FC236}">
                  <a16:creationId xmlns:a16="http://schemas.microsoft.com/office/drawing/2014/main" id="{F32EC710-3B55-29E6-20C5-1159E8B45D70}"/>
                </a:ext>
              </a:extLst>
            </p:cNvPr>
            <p:cNvSpPr/>
            <p:nvPr/>
          </p:nvSpPr>
          <p:spPr>
            <a:xfrm>
              <a:off x="5625953" y="1215483"/>
              <a:ext cx="199151" cy="227844"/>
            </a:xfrm>
            <a:custGeom>
              <a:avLst/>
              <a:gdLst>
                <a:gd name="connsiteX0" fmla="*/ 8804 w 122170"/>
                <a:gd name="connsiteY0" fmla="*/ 21717 h 139772"/>
                <a:gd name="connsiteX1" fmla="*/ 5565 w 122170"/>
                <a:gd name="connsiteY1" fmla="*/ 117539 h 139772"/>
                <a:gd name="connsiteX2" fmla="*/ 67097 w 122170"/>
                <a:gd name="connsiteY2" fmla="*/ 130874 h 139772"/>
                <a:gd name="connsiteX3" fmla="*/ 91290 w 122170"/>
                <a:gd name="connsiteY3" fmla="*/ 109347 h 139772"/>
                <a:gd name="connsiteX4" fmla="*/ 118341 w 122170"/>
                <a:gd name="connsiteY4" fmla="*/ 95155 h 139772"/>
                <a:gd name="connsiteX5" fmla="*/ 107483 w 122170"/>
                <a:gd name="connsiteY5" fmla="*/ 57531 h 139772"/>
                <a:gd name="connsiteX6" fmla="*/ 86528 w 122170"/>
                <a:gd name="connsiteY6" fmla="*/ 63437 h 139772"/>
                <a:gd name="connsiteX7" fmla="*/ 93100 w 122170"/>
                <a:gd name="connsiteY7" fmla="*/ 44387 h 139772"/>
                <a:gd name="connsiteX8" fmla="*/ 8804 w 122170"/>
                <a:gd name="connsiteY8" fmla="*/ 21717 h 13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70" h="139772">
                  <a:moveTo>
                    <a:pt x="8804" y="21717"/>
                  </a:moveTo>
                  <a:cubicBezTo>
                    <a:pt x="8804" y="21717"/>
                    <a:pt x="-8627" y="85249"/>
                    <a:pt x="5565" y="117539"/>
                  </a:cubicBezTo>
                  <a:cubicBezTo>
                    <a:pt x="19757" y="149829"/>
                    <a:pt x="49666" y="140018"/>
                    <a:pt x="67097" y="130874"/>
                  </a:cubicBezTo>
                  <a:cubicBezTo>
                    <a:pt x="76965" y="126027"/>
                    <a:pt x="85328" y="118586"/>
                    <a:pt x="91290" y="109347"/>
                  </a:cubicBezTo>
                  <a:cubicBezTo>
                    <a:pt x="102425" y="110969"/>
                    <a:pt x="113350" y="105242"/>
                    <a:pt x="118341" y="95155"/>
                  </a:cubicBezTo>
                  <a:cubicBezTo>
                    <a:pt x="127866" y="77534"/>
                    <a:pt x="117865" y="60294"/>
                    <a:pt x="107483" y="57531"/>
                  </a:cubicBezTo>
                  <a:cubicBezTo>
                    <a:pt x="99977" y="56490"/>
                    <a:pt x="92386" y="58631"/>
                    <a:pt x="86528" y="63437"/>
                  </a:cubicBezTo>
                  <a:lnTo>
                    <a:pt x="93100" y="44387"/>
                  </a:lnTo>
                  <a:cubicBezTo>
                    <a:pt x="93100" y="44387"/>
                    <a:pt x="42141" y="-38004"/>
                    <a:pt x="8804" y="21717"/>
                  </a:cubicBezTo>
                  <a:close/>
                </a:path>
              </a:pathLst>
            </a:custGeom>
            <a:solidFill>
              <a:srgbClr val="F48462"/>
            </a:solidFill>
            <a:ln w="9525" cap="flat">
              <a:noFill/>
              <a:prstDash val="solid"/>
              <a:miter/>
            </a:ln>
          </p:spPr>
          <p:txBody>
            <a:bodyPr rtlCol="0" anchor="ctr"/>
            <a:lstStyle/>
            <a:p>
              <a:endParaRPr lang="zh-CN" altLang="en-US"/>
            </a:p>
          </p:txBody>
        </p:sp>
        <p:sp>
          <p:nvSpPr>
            <p:cNvPr id="55" name="iŝļïḍè">
              <a:extLst>
                <a:ext uri="{FF2B5EF4-FFF2-40B4-BE49-F238E27FC236}">
                  <a16:creationId xmlns:a16="http://schemas.microsoft.com/office/drawing/2014/main" id="{A24FC3AC-ED28-0BD5-F2D1-D15205B9E548}"/>
                </a:ext>
              </a:extLst>
            </p:cNvPr>
            <p:cNvSpPr/>
            <p:nvPr/>
          </p:nvSpPr>
          <p:spPr>
            <a:xfrm>
              <a:off x="5626158" y="1205637"/>
              <a:ext cx="159787" cy="116041"/>
            </a:xfrm>
            <a:custGeom>
              <a:avLst/>
              <a:gdLst>
                <a:gd name="connsiteX0" fmla="*/ 86402 w 98022"/>
                <a:gd name="connsiteY0" fmla="*/ 69572 h 71186"/>
                <a:gd name="connsiteX1" fmla="*/ 38777 w 98022"/>
                <a:gd name="connsiteY1" fmla="*/ 52903 h 71186"/>
                <a:gd name="connsiteX2" fmla="*/ 16393 w 98022"/>
                <a:gd name="connsiteY2" fmla="*/ 14803 h 71186"/>
                <a:gd name="connsiteX3" fmla="*/ 3153 w 98022"/>
                <a:gd name="connsiteY3" fmla="*/ 47093 h 71186"/>
                <a:gd name="connsiteX4" fmla="*/ 2296 w 98022"/>
                <a:gd name="connsiteY4" fmla="*/ 12898 h 71186"/>
                <a:gd name="connsiteX5" fmla="*/ 17346 w 98022"/>
                <a:gd name="connsiteY5" fmla="*/ 40 h 71186"/>
                <a:gd name="connsiteX6" fmla="*/ 76115 w 98022"/>
                <a:gd name="connsiteY6" fmla="*/ 5469 h 71186"/>
                <a:gd name="connsiteX7" fmla="*/ 98023 w 98022"/>
                <a:gd name="connsiteY7" fmla="*/ 48522 h 7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022" h="71186">
                  <a:moveTo>
                    <a:pt x="86402" y="69572"/>
                  </a:moveTo>
                  <a:cubicBezTo>
                    <a:pt x="68600" y="74515"/>
                    <a:pt x="49607" y="67866"/>
                    <a:pt x="38777" y="52903"/>
                  </a:cubicBezTo>
                  <a:cubicBezTo>
                    <a:pt x="16584" y="27091"/>
                    <a:pt x="16393" y="14803"/>
                    <a:pt x="16393" y="14803"/>
                  </a:cubicBezTo>
                  <a:lnTo>
                    <a:pt x="3153" y="47093"/>
                  </a:lnTo>
                  <a:cubicBezTo>
                    <a:pt x="-733" y="36072"/>
                    <a:pt x="-1037" y="24101"/>
                    <a:pt x="2296" y="12898"/>
                  </a:cubicBezTo>
                  <a:cubicBezTo>
                    <a:pt x="8392" y="-1389"/>
                    <a:pt x="17346" y="40"/>
                    <a:pt x="17346" y="40"/>
                  </a:cubicBezTo>
                  <a:lnTo>
                    <a:pt x="76115" y="5469"/>
                  </a:lnTo>
                  <a:lnTo>
                    <a:pt x="98023" y="48522"/>
                  </a:lnTo>
                  <a:close/>
                </a:path>
              </a:pathLst>
            </a:custGeom>
            <a:solidFill>
              <a:srgbClr val="000000"/>
            </a:solidFill>
            <a:ln w="9525" cap="flat">
              <a:noFill/>
              <a:prstDash val="solid"/>
              <a:miter/>
            </a:ln>
          </p:spPr>
          <p:txBody>
            <a:bodyPr rtlCol="0" anchor="ctr"/>
            <a:lstStyle/>
            <a:p>
              <a:endParaRPr lang="zh-CN" altLang="en-US"/>
            </a:p>
          </p:txBody>
        </p:sp>
        <p:sp>
          <p:nvSpPr>
            <p:cNvPr id="56" name="îṥḻîḋê">
              <a:extLst>
                <a:ext uri="{FF2B5EF4-FFF2-40B4-BE49-F238E27FC236}">
                  <a16:creationId xmlns:a16="http://schemas.microsoft.com/office/drawing/2014/main" id="{0162B7A6-51DE-4EA1-33F5-83C4D273FCA9}"/>
                </a:ext>
              </a:extLst>
            </p:cNvPr>
            <p:cNvSpPr/>
            <p:nvPr/>
          </p:nvSpPr>
          <p:spPr>
            <a:xfrm>
              <a:off x="5655068" y="1325581"/>
              <a:ext cx="13595" cy="49363"/>
            </a:xfrm>
            <a:custGeom>
              <a:avLst/>
              <a:gdLst>
                <a:gd name="connsiteX0" fmla="*/ 4373 w 8340"/>
                <a:gd name="connsiteY0" fmla="*/ 30282 h 30282"/>
                <a:gd name="connsiteX1" fmla="*/ 2182 w 8340"/>
                <a:gd name="connsiteY1" fmla="*/ 28949 h 30282"/>
                <a:gd name="connsiteX2" fmla="*/ 3611 w 8340"/>
                <a:gd name="connsiteY2" fmla="*/ 1327 h 30282"/>
                <a:gd name="connsiteX3" fmla="*/ 6945 w 8340"/>
                <a:gd name="connsiteY3" fmla="*/ 279 h 30282"/>
                <a:gd name="connsiteX4" fmla="*/ 8126 w 8340"/>
                <a:gd name="connsiteY4" fmla="*/ 3432 h 30282"/>
                <a:gd name="connsiteX5" fmla="*/ 8088 w 8340"/>
                <a:gd name="connsiteY5" fmla="*/ 3517 h 30282"/>
                <a:gd name="connsiteX6" fmla="*/ 6564 w 8340"/>
                <a:gd name="connsiteY6" fmla="*/ 26758 h 30282"/>
                <a:gd name="connsiteX7" fmla="*/ 5516 w 8340"/>
                <a:gd name="connsiteY7" fmla="*/ 30092 h 3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0" h="30282">
                  <a:moveTo>
                    <a:pt x="4373" y="30282"/>
                  </a:moveTo>
                  <a:cubicBezTo>
                    <a:pt x="3459" y="30260"/>
                    <a:pt x="2621" y="29752"/>
                    <a:pt x="2182" y="28949"/>
                  </a:cubicBezTo>
                  <a:cubicBezTo>
                    <a:pt x="-1161" y="19936"/>
                    <a:pt x="-646" y="9946"/>
                    <a:pt x="3611" y="1327"/>
                  </a:cubicBezTo>
                  <a:cubicBezTo>
                    <a:pt x="4240" y="119"/>
                    <a:pt x="5735" y="-349"/>
                    <a:pt x="6945" y="279"/>
                  </a:cubicBezTo>
                  <a:cubicBezTo>
                    <a:pt x="8145" y="823"/>
                    <a:pt x="8669" y="2233"/>
                    <a:pt x="8126" y="3432"/>
                  </a:cubicBezTo>
                  <a:cubicBezTo>
                    <a:pt x="8117" y="3460"/>
                    <a:pt x="8107" y="3489"/>
                    <a:pt x="8088" y="3517"/>
                  </a:cubicBezTo>
                  <a:cubicBezTo>
                    <a:pt x="4516" y="10754"/>
                    <a:pt x="3964" y="19116"/>
                    <a:pt x="6564" y="26758"/>
                  </a:cubicBezTo>
                  <a:cubicBezTo>
                    <a:pt x="7193" y="27968"/>
                    <a:pt x="6726" y="29459"/>
                    <a:pt x="5516" y="30092"/>
                  </a:cubicBezTo>
                  <a:close/>
                </a:path>
              </a:pathLst>
            </a:custGeom>
            <a:solidFill>
              <a:srgbClr val="000000"/>
            </a:solidFill>
            <a:ln w="9525" cap="flat">
              <a:noFill/>
              <a:prstDash val="solid"/>
              <a:miter/>
            </a:ln>
          </p:spPr>
          <p:txBody>
            <a:bodyPr rtlCol="0" anchor="ctr"/>
            <a:lstStyle/>
            <a:p>
              <a:endParaRPr lang="zh-CN" altLang="en-US"/>
            </a:p>
          </p:txBody>
        </p:sp>
        <p:sp>
          <p:nvSpPr>
            <p:cNvPr id="57" name="i$ḻîďé">
              <a:extLst>
                <a:ext uri="{FF2B5EF4-FFF2-40B4-BE49-F238E27FC236}">
                  <a16:creationId xmlns:a16="http://schemas.microsoft.com/office/drawing/2014/main" id="{30839791-EB42-8C7C-BABB-1FDE7923B8CD}"/>
                </a:ext>
              </a:extLst>
            </p:cNvPr>
            <p:cNvSpPr/>
            <p:nvPr/>
          </p:nvSpPr>
          <p:spPr>
            <a:xfrm>
              <a:off x="5773626" y="1326282"/>
              <a:ext cx="30074" cy="39504"/>
            </a:xfrm>
            <a:custGeom>
              <a:avLst/>
              <a:gdLst>
                <a:gd name="connsiteX0" fmla="*/ 2414 w 18449"/>
                <a:gd name="connsiteY0" fmla="*/ 24137 h 24234"/>
                <a:gd name="connsiteX1" fmla="*/ 985 w 18449"/>
                <a:gd name="connsiteY1" fmla="*/ 24137 h 24234"/>
                <a:gd name="connsiteX2" fmla="*/ 414 w 18449"/>
                <a:gd name="connsiteY2" fmla="*/ 20708 h 24234"/>
                <a:gd name="connsiteX3" fmla="*/ 14035 w 18449"/>
                <a:gd name="connsiteY3" fmla="*/ 1087 h 24234"/>
                <a:gd name="connsiteX4" fmla="*/ 17464 w 18449"/>
                <a:gd name="connsiteY4" fmla="*/ 420 h 24234"/>
                <a:gd name="connsiteX5" fmla="*/ 18035 w 18449"/>
                <a:gd name="connsiteY5" fmla="*/ 3849 h 24234"/>
                <a:gd name="connsiteX6" fmla="*/ 4414 w 18449"/>
                <a:gd name="connsiteY6" fmla="*/ 23471 h 24234"/>
                <a:gd name="connsiteX7" fmla="*/ 2414 w 18449"/>
                <a:gd name="connsiteY7" fmla="*/ 24137 h 2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49" h="24234">
                  <a:moveTo>
                    <a:pt x="2414" y="24137"/>
                  </a:moveTo>
                  <a:cubicBezTo>
                    <a:pt x="1947" y="24267"/>
                    <a:pt x="1452" y="24267"/>
                    <a:pt x="985" y="24137"/>
                  </a:cubicBezTo>
                  <a:cubicBezTo>
                    <a:pt x="-62" y="23315"/>
                    <a:pt x="-310" y="21826"/>
                    <a:pt x="414" y="20708"/>
                  </a:cubicBezTo>
                  <a:lnTo>
                    <a:pt x="14035" y="1087"/>
                  </a:lnTo>
                  <a:cubicBezTo>
                    <a:pt x="14797" y="-41"/>
                    <a:pt x="16330" y="-339"/>
                    <a:pt x="17464" y="420"/>
                  </a:cubicBezTo>
                  <a:cubicBezTo>
                    <a:pt x="18511" y="1242"/>
                    <a:pt x="18759" y="2731"/>
                    <a:pt x="18035" y="3849"/>
                  </a:cubicBezTo>
                  <a:lnTo>
                    <a:pt x="4414" y="23471"/>
                  </a:lnTo>
                  <a:cubicBezTo>
                    <a:pt x="3881" y="23980"/>
                    <a:pt x="3148" y="24224"/>
                    <a:pt x="2414" y="24137"/>
                  </a:cubicBezTo>
                  <a:close/>
                </a:path>
              </a:pathLst>
            </a:custGeom>
            <a:solidFill>
              <a:srgbClr val="000000"/>
            </a:solidFill>
            <a:ln w="9525" cap="flat">
              <a:noFill/>
              <a:prstDash val="solid"/>
              <a:miter/>
            </a:ln>
          </p:spPr>
          <p:txBody>
            <a:bodyPr rtlCol="0" anchor="ctr"/>
            <a:lstStyle/>
            <a:p>
              <a:endParaRPr lang="zh-CN" altLang="en-US"/>
            </a:p>
          </p:txBody>
        </p:sp>
        <p:sp>
          <p:nvSpPr>
            <p:cNvPr id="58" name="ïṩļide">
              <a:extLst>
                <a:ext uri="{FF2B5EF4-FFF2-40B4-BE49-F238E27FC236}">
                  <a16:creationId xmlns:a16="http://schemas.microsoft.com/office/drawing/2014/main" id="{C6313281-5896-9F63-9860-6D92374CBF0F}"/>
                </a:ext>
              </a:extLst>
            </p:cNvPr>
            <p:cNvSpPr/>
            <p:nvPr/>
          </p:nvSpPr>
          <p:spPr>
            <a:xfrm>
              <a:off x="5781598" y="1345134"/>
              <a:ext cx="26861" cy="8072"/>
            </a:xfrm>
            <a:custGeom>
              <a:avLst/>
              <a:gdLst>
                <a:gd name="connsiteX0" fmla="*/ 14002 w 16478"/>
                <a:gd name="connsiteY0" fmla="*/ 4953 h 4952"/>
                <a:gd name="connsiteX1" fmla="*/ 2476 w 16478"/>
                <a:gd name="connsiteY1" fmla="*/ 4953 h 4952"/>
                <a:gd name="connsiteX2" fmla="*/ 0 w 16478"/>
                <a:gd name="connsiteY2" fmla="*/ 2476 h 4952"/>
                <a:gd name="connsiteX3" fmla="*/ 2476 w 16478"/>
                <a:gd name="connsiteY3" fmla="*/ 0 h 4952"/>
                <a:gd name="connsiteX4" fmla="*/ 14002 w 16478"/>
                <a:gd name="connsiteY4" fmla="*/ 0 h 4952"/>
                <a:gd name="connsiteX5" fmla="*/ 16478 w 16478"/>
                <a:gd name="connsiteY5" fmla="*/ 2476 h 4952"/>
                <a:gd name="connsiteX6" fmla="*/ 14002 w 16478"/>
                <a:gd name="connsiteY6" fmla="*/ 4953 h 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78" h="4952">
                  <a:moveTo>
                    <a:pt x="14002" y="4953"/>
                  </a:moveTo>
                  <a:lnTo>
                    <a:pt x="2476" y="4953"/>
                  </a:lnTo>
                  <a:cubicBezTo>
                    <a:pt x="1105" y="4953"/>
                    <a:pt x="0" y="3844"/>
                    <a:pt x="0" y="2476"/>
                  </a:cubicBezTo>
                  <a:cubicBezTo>
                    <a:pt x="0" y="1109"/>
                    <a:pt x="1105" y="0"/>
                    <a:pt x="2476" y="0"/>
                  </a:cubicBezTo>
                  <a:lnTo>
                    <a:pt x="14002" y="0"/>
                  </a:lnTo>
                  <a:cubicBezTo>
                    <a:pt x="15373" y="0"/>
                    <a:pt x="16478" y="1109"/>
                    <a:pt x="16478" y="2476"/>
                  </a:cubicBezTo>
                  <a:cubicBezTo>
                    <a:pt x="16478" y="3844"/>
                    <a:pt x="15373" y="4953"/>
                    <a:pt x="14002" y="4953"/>
                  </a:cubicBezTo>
                  <a:close/>
                </a:path>
              </a:pathLst>
            </a:custGeom>
            <a:solidFill>
              <a:srgbClr val="000000"/>
            </a:solidFill>
            <a:ln w="9525" cap="flat">
              <a:noFill/>
              <a:prstDash val="solid"/>
              <a:miter/>
            </a:ln>
          </p:spPr>
          <p:txBody>
            <a:bodyPr rtlCol="0" anchor="ctr"/>
            <a:lstStyle/>
            <a:p>
              <a:endParaRPr lang="zh-CN" altLang="en-US"/>
            </a:p>
          </p:txBody>
        </p:sp>
        <p:sp>
          <p:nvSpPr>
            <p:cNvPr id="59" name="iṧ1iḋe">
              <a:extLst>
                <a:ext uri="{FF2B5EF4-FFF2-40B4-BE49-F238E27FC236}">
                  <a16:creationId xmlns:a16="http://schemas.microsoft.com/office/drawing/2014/main" id="{DC386B89-6A4F-4140-871C-69D61F06083C}"/>
                </a:ext>
              </a:extLst>
            </p:cNvPr>
            <p:cNvSpPr/>
            <p:nvPr/>
          </p:nvSpPr>
          <p:spPr>
            <a:xfrm>
              <a:off x="5627236" y="1284519"/>
              <a:ext cx="24823" cy="13722"/>
            </a:xfrm>
            <a:custGeom>
              <a:avLst/>
              <a:gdLst>
                <a:gd name="connsiteX0" fmla="*/ 2493 w 15228"/>
                <a:gd name="connsiteY0" fmla="*/ 8419 h 8418"/>
                <a:gd name="connsiteX1" fmla="*/ 111 w 15228"/>
                <a:gd name="connsiteY1" fmla="*/ 6704 h 8418"/>
                <a:gd name="connsiteX2" fmla="*/ 1635 w 15228"/>
                <a:gd name="connsiteY2" fmla="*/ 3561 h 8418"/>
                <a:gd name="connsiteX3" fmla="*/ 12018 w 15228"/>
                <a:gd name="connsiteY3" fmla="*/ 132 h 8418"/>
                <a:gd name="connsiteX4" fmla="*/ 15047 w 15228"/>
                <a:gd name="connsiteY4" fmla="*/ 1602 h 8418"/>
                <a:gd name="connsiteX5" fmla="*/ 15066 w 15228"/>
                <a:gd name="connsiteY5" fmla="*/ 1656 h 8418"/>
                <a:gd name="connsiteX6" fmla="*/ 13713 w 15228"/>
                <a:gd name="connsiteY6" fmla="*/ 4740 h 8418"/>
                <a:gd name="connsiteX7" fmla="*/ 13542 w 15228"/>
                <a:gd name="connsiteY7" fmla="*/ 4799 h 8418"/>
                <a:gd name="connsiteX8" fmla="*/ 3255 w 15228"/>
                <a:gd name="connsiteY8" fmla="*/ 8228 h 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28" h="8418">
                  <a:moveTo>
                    <a:pt x="2493" y="8419"/>
                  </a:moveTo>
                  <a:cubicBezTo>
                    <a:pt x="1416" y="8401"/>
                    <a:pt x="474" y="7717"/>
                    <a:pt x="111" y="6704"/>
                  </a:cubicBezTo>
                  <a:cubicBezTo>
                    <a:pt x="-279" y="5419"/>
                    <a:pt x="388" y="4050"/>
                    <a:pt x="1635" y="3561"/>
                  </a:cubicBezTo>
                  <a:lnTo>
                    <a:pt x="12018" y="132"/>
                  </a:lnTo>
                  <a:cubicBezTo>
                    <a:pt x="13256" y="-299"/>
                    <a:pt x="14618" y="360"/>
                    <a:pt x="15047" y="1602"/>
                  </a:cubicBezTo>
                  <a:cubicBezTo>
                    <a:pt x="15056" y="1620"/>
                    <a:pt x="15056" y="1638"/>
                    <a:pt x="15066" y="1656"/>
                  </a:cubicBezTo>
                  <a:cubicBezTo>
                    <a:pt x="15542" y="2881"/>
                    <a:pt x="14942" y="4262"/>
                    <a:pt x="13713" y="4740"/>
                  </a:cubicBezTo>
                  <a:cubicBezTo>
                    <a:pt x="13656" y="4762"/>
                    <a:pt x="13599" y="4782"/>
                    <a:pt x="13542" y="4799"/>
                  </a:cubicBezTo>
                  <a:lnTo>
                    <a:pt x="3255" y="8228"/>
                  </a:lnTo>
                  <a:close/>
                </a:path>
              </a:pathLst>
            </a:custGeom>
            <a:solidFill>
              <a:srgbClr val="000000"/>
            </a:solidFill>
            <a:ln w="9525" cap="flat">
              <a:noFill/>
              <a:prstDash val="solid"/>
              <a:miter/>
            </a:ln>
          </p:spPr>
          <p:txBody>
            <a:bodyPr rtlCol="0" anchor="ctr"/>
            <a:lstStyle/>
            <a:p>
              <a:endParaRPr lang="zh-CN" altLang="en-US"/>
            </a:p>
          </p:txBody>
        </p:sp>
        <p:sp>
          <p:nvSpPr>
            <p:cNvPr id="60" name="îśḷídè">
              <a:extLst>
                <a:ext uri="{FF2B5EF4-FFF2-40B4-BE49-F238E27FC236}">
                  <a16:creationId xmlns:a16="http://schemas.microsoft.com/office/drawing/2014/main" id="{0E238D93-6834-CE41-4D8C-FD4DB84171E7}"/>
                </a:ext>
              </a:extLst>
            </p:cNvPr>
            <p:cNvSpPr/>
            <p:nvPr/>
          </p:nvSpPr>
          <p:spPr>
            <a:xfrm>
              <a:off x="5669638" y="1280632"/>
              <a:ext cx="39150" cy="17768"/>
            </a:xfrm>
            <a:custGeom>
              <a:avLst/>
              <a:gdLst>
                <a:gd name="connsiteX0" fmla="*/ 21534 w 24017"/>
                <a:gd name="connsiteY0" fmla="*/ 10898 h 10900"/>
                <a:gd name="connsiteX1" fmla="*/ 20772 w 24017"/>
                <a:gd name="connsiteY1" fmla="*/ 10898 h 10900"/>
                <a:gd name="connsiteX2" fmla="*/ 1722 w 24017"/>
                <a:gd name="connsiteY2" fmla="*/ 4802 h 10900"/>
                <a:gd name="connsiteX3" fmla="*/ 102 w 24017"/>
                <a:gd name="connsiteY3" fmla="*/ 1659 h 10900"/>
                <a:gd name="connsiteX4" fmla="*/ 3246 w 24017"/>
                <a:gd name="connsiteY4" fmla="*/ 135 h 10900"/>
                <a:gd name="connsiteX5" fmla="*/ 22296 w 24017"/>
                <a:gd name="connsiteY5" fmla="*/ 6231 h 10900"/>
                <a:gd name="connsiteX6" fmla="*/ 23915 w 24017"/>
                <a:gd name="connsiteY6" fmla="*/ 9374 h 10900"/>
                <a:gd name="connsiteX7" fmla="*/ 21534 w 24017"/>
                <a:gd name="connsiteY7" fmla="*/ 10898 h 1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17" h="10900">
                  <a:moveTo>
                    <a:pt x="21534" y="10898"/>
                  </a:moveTo>
                  <a:lnTo>
                    <a:pt x="20772" y="10898"/>
                  </a:lnTo>
                  <a:lnTo>
                    <a:pt x="1722" y="4802"/>
                  </a:lnTo>
                  <a:cubicBezTo>
                    <a:pt x="436" y="4351"/>
                    <a:pt x="-279" y="2971"/>
                    <a:pt x="102" y="1659"/>
                  </a:cubicBezTo>
                  <a:cubicBezTo>
                    <a:pt x="550" y="373"/>
                    <a:pt x="1960" y="-308"/>
                    <a:pt x="3246" y="135"/>
                  </a:cubicBezTo>
                  <a:lnTo>
                    <a:pt x="22296" y="6231"/>
                  </a:lnTo>
                  <a:cubicBezTo>
                    <a:pt x="23581" y="6683"/>
                    <a:pt x="24296" y="8063"/>
                    <a:pt x="23915" y="9374"/>
                  </a:cubicBezTo>
                  <a:cubicBezTo>
                    <a:pt x="23515" y="10330"/>
                    <a:pt x="22572" y="10937"/>
                    <a:pt x="21534" y="10898"/>
                  </a:cubicBezTo>
                  <a:close/>
                </a:path>
              </a:pathLst>
            </a:custGeom>
            <a:solidFill>
              <a:srgbClr val="000000"/>
            </a:solidFill>
            <a:ln w="9525" cap="flat">
              <a:noFill/>
              <a:prstDash val="solid"/>
              <a:miter/>
            </a:ln>
          </p:spPr>
          <p:txBody>
            <a:bodyPr rtlCol="0" anchor="ctr"/>
            <a:lstStyle/>
            <a:p>
              <a:endParaRPr lang="zh-CN" altLang="en-US"/>
            </a:p>
          </p:txBody>
        </p:sp>
        <p:sp>
          <p:nvSpPr>
            <p:cNvPr id="61" name="îŝlídê">
              <a:extLst>
                <a:ext uri="{FF2B5EF4-FFF2-40B4-BE49-F238E27FC236}">
                  <a16:creationId xmlns:a16="http://schemas.microsoft.com/office/drawing/2014/main" id="{1F3093FB-8C00-3EE1-D939-1033B83F7E61}"/>
                </a:ext>
              </a:extLst>
            </p:cNvPr>
            <p:cNvSpPr/>
            <p:nvPr/>
          </p:nvSpPr>
          <p:spPr>
            <a:xfrm>
              <a:off x="5629898" y="1306815"/>
              <a:ext cx="14153" cy="31331"/>
            </a:xfrm>
            <a:custGeom>
              <a:avLst/>
              <a:gdLst>
                <a:gd name="connsiteX0" fmla="*/ 4574 w 8682"/>
                <a:gd name="connsiteY0" fmla="*/ 19220 h 19220"/>
                <a:gd name="connsiteX1" fmla="*/ 2184 w 8682"/>
                <a:gd name="connsiteY1" fmla="*/ 16481 h 19220"/>
                <a:gd name="connsiteX2" fmla="*/ 2193 w 8682"/>
                <a:gd name="connsiteY2" fmla="*/ 16363 h 19220"/>
                <a:gd name="connsiteX3" fmla="*/ 3622 w 8682"/>
                <a:gd name="connsiteY3" fmla="*/ 6838 h 19220"/>
                <a:gd name="connsiteX4" fmla="*/ 669 w 8682"/>
                <a:gd name="connsiteY4" fmla="*/ 4171 h 19220"/>
                <a:gd name="connsiteX5" fmla="*/ 783 w 8682"/>
                <a:gd name="connsiteY5" fmla="*/ 671 h 19220"/>
                <a:gd name="connsiteX6" fmla="*/ 3908 w 8682"/>
                <a:gd name="connsiteY6" fmla="*/ 456 h 19220"/>
                <a:gd name="connsiteX7" fmla="*/ 7908 w 8682"/>
                <a:gd name="connsiteY7" fmla="*/ 3980 h 19220"/>
                <a:gd name="connsiteX8" fmla="*/ 8670 w 8682"/>
                <a:gd name="connsiteY8" fmla="*/ 6171 h 19220"/>
                <a:gd name="connsiteX9" fmla="*/ 7051 w 8682"/>
                <a:gd name="connsiteY9" fmla="*/ 17030 h 19220"/>
                <a:gd name="connsiteX10" fmla="*/ 4574 w 8682"/>
                <a:gd name="connsiteY10" fmla="*/ 19220 h 1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82" h="19220">
                  <a:moveTo>
                    <a:pt x="4574" y="19220"/>
                  </a:moveTo>
                  <a:cubicBezTo>
                    <a:pt x="3155" y="19124"/>
                    <a:pt x="2089" y="17897"/>
                    <a:pt x="2184" y="16481"/>
                  </a:cubicBezTo>
                  <a:cubicBezTo>
                    <a:pt x="2184" y="16441"/>
                    <a:pt x="2193" y="16402"/>
                    <a:pt x="2193" y="16363"/>
                  </a:cubicBezTo>
                  <a:lnTo>
                    <a:pt x="3622" y="6838"/>
                  </a:lnTo>
                  <a:lnTo>
                    <a:pt x="669" y="4171"/>
                  </a:lnTo>
                  <a:cubicBezTo>
                    <a:pt x="-264" y="3174"/>
                    <a:pt x="-217" y="1607"/>
                    <a:pt x="783" y="671"/>
                  </a:cubicBezTo>
                  <a:cubicBezTo>
                    <a:pt x="1641" y="-135"/>
                    <a:pt x="2946" y="-225"/>
                    <a:pt x="3908" y="456"/>
                  </a:cubicBezTo>
                  <a:lnTo>
                    <a:pt x="7908" y="3980"/>
                  </a:lnTo>
                  <a:cubicBezTo>
                    <a:pt x="8470" y="4563"/>
                    <a:pt x="8746" y="5364"/>
                    <a:pt x="8670" y="6171"/>
                  </a:cubicBezTo>
                  <a:lnTo>
                    <a:pt x="7051" y="17030"/>
                  </a:lnTo>
                  <a:cubicBezTo>
                    <a:pt x="6908" y="18285"/>
                    <a:pt x="5841" y="19229"/>
                    <a:pt x="4574" y="19220"/>
                  </a:cubicBezTo>
                  <a:close/>
                </a:path>
              </a:pathLst>
            </a:custGeom>
            <a:solidFill>
              <a:srgbClr val="000000"/>
            </a:solidFill>
            <a:ln w="9525" cap="flat">
              <a:noFill/>
              <a:prstDash val="solid"/>
              <a:miter/>
            </a:ln>
          </p:spPr>
          <p:txBody>
            <a:bodyPr rtlCol="0" anchor="ctr"/>
            <a:lstStyle/>
            <a:p>
              <a:endParaRPr lang="zh-CN" altLang="en-US"/>
            </a:p>
          </p:txBody>
        </p:sp>
        <p:sp>
          <p:nvSpPr>
            <p:cNvPr id="62" name="íSlïdê">
              <a:extLst>
                <a:ext uri="{FF2B5EF4-FFF2-40B4-BE49-F238E27FC236}">
                  <a16:creationId xmlns:a16="http://schemas.microsoft.com/office/drawing/2014/main" id="{E183ECF2-25F8-6E87-4A06-ECC39BB29734}"/>
                </a:ext>
              </a:extLst>
            </p:cNvPr>
            <p:cNvSpPr/>
            <p:nvPr/>
          </p:nvSpPr>
          <p:spPr>
            <a:xfrm>
              <a:off x="5677409" y="1301535"/>
              <a:ext cx="16533" cy="33099"/>
            </a:xfrm>
            <a:custGeom>
              <a:avLst/>
              <a:gdLst>
                <a:gd name="connsiteX0" fmla="*/ 6003 w 10142"/>
                <a:gd name="connsiteY0" fmla="*/ 20268 h 20305"/>
                <a:gd name="connsiteX1" fmla="*/ 3603 w 10142"/>
                <a:gd name="connsiteY1" fmla="*/ 17715 h 20305"/>
                <a:gd name="connsiteX2" fmla="*/ 3622 w 10142"/>
                <a:gd name="connsiteY2" fmla="*/ 17506 h 20305"/>
                <a:gd name="connsiteX3" fmla="*/ 5051 w 10142"/>
                <a:gd name="connsiteY3" fmla="*/ 7981 h 20305"/>
                <a:gd name="connsiteX4" fmla="*/ 669 w 10142"/>
                <a:gd name="connsiteY4" fmla="*/ 4171 h 20305"/>
                <a:gd name="connsiteX5" fmla="*/ 783 w 10142"/>
                <a:gd name="connsiteY5" fmla="*/ 671 h 20305"/>
                <a:gd name="connsiteX6" fmla="*/ 3908 w 10142"/>
                <a:gd name="connsiteY6" fmla="*/ 456 h 20305"/>
                <a:gd name="connsiteX7" fmla="*/ 9337 w 10142"/>
                <a:gd name="connsiteY7" fmla="*/ 5123 h 20305"/>
                <a:gd name="connsiteX8" fmla="*/ 10099 w 10142"/>
                <a:gd name="connsiteY8" fmla="*/ 7314 h 20305"/>
                <a:gd name="connsiteX9" fmla="*/ 8765 w 10142"/>
                <a:gd name="connsiteY9" fmla="*/ 18649 h 20305"/>
                <a:gd name="connsiteX10" fmla="*/ 6003 w 10142"/>
                <a:gd name="connsiteY10" fmla="*/ 20268 h 20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42" h="20305">
                  <a:moveTo>
                    <a:pt x="6003" y="20268"/>
                  </a:moveTo>
                  <a:cubicBezTo>
                    <a:pt x="4632" y="20224"/>
                    <a:pt x="3565" y="19081"/>
                    <a:pt x="3603" y="17715"/>
                  </a:cubicBezTo>
                  <a:cubicBezTo>
                    <a:pt x="3613" y="17645"/>
                    <a:pt x="3613" y="17576"/>
                    <a:pt x="3622" y="17506"/>
                  </a:cubicBezTo>
                  <a:lnTo>
                    <a:pt x="5051" y="7981"/>
                  </a:lnTo>
                  <a:lnTo>
                    <a:pt x="669" y="4171"/>
                  </a:lnTo>
                  <a:cubicBezTo>
                    <a:pt x="-264" y="3174"/>
                    <a:pt x="-217" y="1607"/>
                    <a:pt x="783" y="671"/>
                  </a:cubicBezTo>
                  <a:cubicBezTo>
                    <a:pt x="1641" y="-135"/>
                    <a:pt x="2946" y="-225"/>
                    <a:pt x="3908" y="456"/>
                  </a:cubicBezTo>
                  <a:lnTo>
                    <a:pt x="9337" y="5123"/>
                  </a:lnTo>
                  <a:cubicBezTo>
                    <a:pt x="9966" y="5661"/>
                    <a:pt x="10261" y="6500"/>
                    <a:pt x="10099" y="7314"/>
                  </a:cubicBezTo>
                  <a:lnTo>
                    <a:pt x="8765" y="18649"/>
                  </a:lnTo>
                  <a:cubicBezTo>
                    <a:pt x="8365" y="19791"/>
                    <a:pt x="7194" y="20476"/>
                    <a:pt x="6003" y="20268"/>
                  </a:cubicBezTo>
                  <a:close/>
                </a:path>
              </a:pathLst>
            </a:custGeom>
            <a:solidFill>
              <a:srgbClr val="000000"/>
            </a:solidFill>
            <a:ln w="9525" cap="flat">
              <a:noFill/>
              <a:prstDash val="solid"/>
              <a:miter/>
            </a:ln>
          </p:spPr>
          <p:txBody>
            <a:bodyPr rtlCol="0" anchor="ctr"/>
            <a:lstStyle/>
            <a:p>
              <a:endParaRPr lang="zh-CN" altLang="en-US"/>
            </a:p>
          </p:txBody>
        </p:sp>
        <p:sp>
          <p:nvSpPr>
            <p:cNvPr id="63" name="iS1íďê">
              <a:extLst>
                <a:ext uri="{FF2B5EF4-FFF2-40B4-BE49-F238E27FC236}">
                  <a16:creationId xmlns:a16="http://schemas.microsoft.com/office/drawing/2014/main" id="{AAD70CFC-F19E-F04C-F7DD-917F71234F5D}"/>
                </a:ext>
              </a:extLst>
            </p:cNvPr>
            <p:cNvSpPr/>
            <p:nvPr/>
          </p:nvSpPr>
          <p:spPr>
            <a:xfrm>
              <a:off x="5670514" y="1373135"/>
              <a:ext cx="36425" cy="25565"/>
            </a:xfrm>
            <a:custGeom>
              <a:avLst/>
              <a:gdLst>
                <a:gd name="connsiteX0" fmla="*/ 4709 w 22345"/>
                <a:gd name="connsiteY0" fmla="*/ 15684 h 15683"/>
                <a:gd name="connsiteX1" fmla="*/ 1661 w 22345"/>
                <a:gd name="connsiteY1" fmla="*/ 15112 h 15683"/>
                <a:gd name="connsiteX2" fmla="*/ 137 w 22345"/>
                <a:gd name="connsiteY2" fmla="*/ 11969 h 15683"/>
                <a:gd name="connsiteX3" fmla="*/ 3280 w 22345"/>
                <a:gd name="connsiteY3" fmla="*/ 10540 h 15683"/>
                <a:gd name="connsiteX4" fmla="*/ 17949 w 22345"/>
                <a:gd name="connsiteY4" fmla="*/ 1015 h 15683"/>
                <a:gd name="connsiteX5" fmla="*/ 21264 w 22345"/>
                <a:gd name="connsiteY5" fmla="*/ 431 h 15683"/>
                <a:gd name="connsiteX6" fmla="*/ 21283 w 22345"/>
                <a:gd name="connsiteY6" fmla="*/ 444 h 15683"/>
                <a:gd name="connsiteX7" fmla="*/ 21949 w 22345"/>
                <a:gd name="connsiteY7" fmla="*/ 3745 h 15683"/>
                <a:gd name="connsiteX8" fmla="*/ 21854 w 22345"/>
                <a:gd name="connsiteY8" fmla="*/ 3873 h 15683"/>
                <a:gd name="connsiteX9" fmla="*/ 4709 w 22345"/>
                <a:gd name="connsiteY9" fmla="*/ 15684 h 1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45" h="15683">
                  <a:moveTo>
                    <a:pt x="4709" y="15684"/>
                  </a:moveTo>
                  <a:cubicBezTo>
                    <a:pt x="3671" y="15686"/>
                    <a:pt x="2633" y="15493"/>
                    <a:pt x="1661" y="15112"/>
                  </a:cubicBezTo>
                  <a:cubicBezTo>
                    <a:pt x="375" y="14662"/>
                    <a:pt x="-311" y="13258"/>
                    <a:pt x="137" y="11969"/>
                  </a:cubicBezTo>
                  <a:cubicBezTo>
                    <a:pt x="623" y="10720"/>
                    <a:pt x="2023" y="10087"/>
                    <a:pt x="3280" y="10540"/>
                  </a:cubicBezTo>
                  <a:cubicBezTo>
                    <a:pt x="8233" y="12255"/>
                    <a:pt x="15663" y="3777"/>
                    <a:pt x="17949" y="1015"/>
                  </a:cubicBezTo>
                  <a:cubicBezTo>
                    <a:pt x="18701" y="-62"/>
                    <a:pt x="20187" y="-323"/>
                    <a:pt x="21264" y="431"/>
                  </a:cubicBezTo>
                  <a:cubicBezTo>
                    <a:pt x="21273" y="435"/>
                    <a:pt x="21273" y="440"/>
                    <a:pt x="21283" y="444"/>
                  </a:cubicBezTo>
                  <a:cubicBezTo>
                    <a:pt x="22378" y="1172"/>
                    <a:pt x="22673" y="2651"/>
                    <a:pt x="21949" y="3745"/>
                  </a:cubicBezTo>
                  <a:cubicBezTo>
                    <a:pt x="21921" y="3789"/>
                    <a:pt x="21883" y="3832"/>
                    <a:pt x="21854" y="3873"/>
                  </a:cubicBezTo>
                  <a:cubicBezTo>
                    <a:pt x="20901" y="4920"/>
                    <a:pt x="12996" y="15684"/>
                    <a:pt x="4709" y="15684"/>
                  </a:cubicBezTo>
                  <a:close/>
                </a:path>
              </a:pathLst>
            </a:custGeom>
            <a:solidFill>
              <a:srgbClr val="000000"/>
            </a:solidFill>
            <a:ln w="9525" cap="flat">
              <a:noFill/>
              <a:prstDash val="solid"/>
              <a:miter/>
            </a:ln>
          </p:spPr>
          <p:txBody>
            <a:bodyPr rtlCol="0" anchor="ctr"/>
            <a:lstStyle/>
            <a:p>
              <a:endParaRPr lang="zh-CN" altLang="en-US"/>
            </a:p>
          </p:txBody>
        </p:sp>
        <p:sp>
          <p:nvSpPr>
            <p:cNvPr id="64" name="iSḷíḑé">
              <a:extLst>
                <a:ext uri="{FF2B5EF4-FFF2-40B4-BE49-F238E27FC236}">
                  <a16:creationId xmlns:a16="http://schemas.microsoft.com/office/drawing/2014/main" id="{A5FDE324-4307-3D5A-1DE9-E303DAD3DCC3}"/>
                </a:ext>
              </a:extLst>
            </p:cNvPr>
            <p:cNvSpPr/>
            <p:nvPr/>
          </p:nvSpPr>
          <p:spPr>
            <a:xfrm>
              <a:off x="5677380" y="1468012"/>
              <a:ext cx="111534" cy="42639"/>
            </a:xfrm>
            <a:custGeom>
              <a:avLst/>
              <a:gdLst>
                <a:gd name="connsiteX0" fmla="*/ 25167 w 68421"/>
                <a:gd name="connsiteY0" fmla="*/ 26061 h 26157"/>
                <a:gd name="connsiteX1" fmla="*/ 878 w 68421"/>
                <a:gd name="connsiteY1" fmla="*/ 19679 h 26157"/>
                <a:gd name="connsiteX2" fmla="*/ 545 w 68421"/>
                <a:gd name="connsiteY2" fmla="*/ 16298 h 26157"/>
                <a:gd name="connsiteX3" fmla="*/ 3926 w 68421"/>
                <a:gd name="connsiteY3" fmla="*/ 15964 h 26157"/>
                <a:gd name="connsiteX4" fmla="*/ 30977 w 68421"/>
                <a:gd name="connsiteY4" fmla="*/ 20917 h 26157"/>
                <a:gd name="connsiteX5" fmla="*/ 63934 w 68421"/>
                <a:gd name="connsiteY5" fmla="*/ 1010 h 26157"/>
                <a:gd name="connsiteX6" fmla="*/ 67410 w 68421"/>
                <a:gd name="connsiteY6" fmla="*/ 486 h 26157"/>
                <a:gd name="connsiteX7" fmla="*/ 67934 w 68421"/>
                <a:gd name="connsiteY7" fmla="*/ 3963 h 26157"/>
                <a:gd name="connsiteX8" fmla="*/ 31358 w 68421"/>
                <a:gd name="connsiteY8" fmla="*/ 25775 h 2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421" h="26157">
                  <a:moveTo>
                    <a:pt x="25167" y="26061"/>
                  </a:moveTo>
                  <a:cubicBezTo>
                    <a:pt x="16585" y="26666"/>
                    <a:pt x="8050" y="24422"/>
                    <a:pt x="878" y="19679"/>
                  </a:cubicBezTo>
                  <a:cubicBezTo>
                    <a:pt x="-150" y="18837"/>
                    <a:pt x="-294" y="17323"/>
                    <a:pt x="545" y="16298"/>
                  </a:cubicBezTo>
                  <a:cubicBezTo>
                    <a:pt x="1383" y="15272"/>
                    <a:pt x="2897" y="15122"/>
                    <a:pt x="3926" y="15964"/>
                  </a:cubicBezTo>
                  <a:cubicBezTo>
                    <a:pt x="12089" y="20721"/>
                    <a:pt x="21662" y="22474"/>
                    <a:pt x="30977" y="20917"/>
                  </a:cubicBezTo>
                  <a:cubicBezTo>
                    <a:pt x="44103" y="18733"/>
                    <a:pt x="55895" y="11610"/>
                    <a:pt x="63934" y="1010"/>
                  </a:cubicBezTo>
                  <a:cubicBezTo>
                    <a:pt x="64753" y="-95"/>
                    <a:pt x="66305" y="-329"/>
                    <a:pt x="67410" y="486"/>
                  </a:cubicBezTo>
                  <a:cubicBezTo>
                    <a:pt x="68515" y="1301"/>
                    <a:pt x="68753" y="2858"/>
                    <a:pt x="67934" y="3963"/>
                  </a:cubicBezTo>
                  <a:cubicBezTo>
                    <a:pt x="59009" y="15674"/>
                    <a:pt x="45903" y="23488"/>
                    <a:pt x="31358" y="25775"/>
                  </a:cubicBezTo>
                  <a:close/>
                </a:path>
              </a:pathLst>
            </a:custGeom>
            <a:solidFill>
              <a:srgbClr val="5C69A5"/>
            </a:solidFill>
            <a:ln w="9525" cap="flat">
              <a:noFill/>
              <a:prstDash val="solid"/>
              <a:miter/>
            </a:ln>
          </p:spPr>
          <p:txBody>
            <a:bodyPr rtlCol="0" anchor="ctr"/>
            <a:lstStyle/>
            <a:p>
              <a:endParaRPr lang="zh-CN" altLang="en-US"/>
            </a:p>
          </p:txBody>
        </p:sp>
        <p:sp>
          <p:nvSpPr>
            <p:cNvPr id="65" name="íṩlîḓe">
              <a:extLst>
                <a:ext uri="{FF2B5EF4-FFF2-40B4-BE49-F238E27FC236}">
                  <a16:creationId xmlns:a16="http://schemas.microsoft.com/office/drawing/2014/main" id="{E7909933-A23F-8664-9356-F9F564D93D3C}"/>
                </a:ext>
              </a:extLst>
            </p:cNvPr>
            <p:cNvSpPr/>
            <p:nvPr/>
          </p:nvSpPr>
          <p:spPr>
            <a:xfrm>
              <a:off x="5634035" y="2170455"/>
              <a:ext cx="206815" cy="345864"/>
            </a:xfrm>
            <a:custGeom>
              <a:avLst/>
              <a:gdLst>
                <a:gd name="connsiteX0" fmla="*/ 124432 w 126872"/>
                <a:gd name="connsiteY0" fmla="*/ 212173 h 212172"/>
                <a:gd name="connsiteX1" fmla="*/ 121956 w 126872"/>
                <a:gd name="connsiteY1" fmla="*/ 210268 h 212172"/>
                <a:gd name="connsiteX2" fmla="*/ 80046 w 126872"/>
                <a:gd name="connsiteY2" fmla="*/ 18149 h 212172"/>
                <a:gd name="connsiteX3" fmla="*/ 2036 w 126872"/>
                <a:gd name="connsiteY3" fmla="*/ 4909 h 212172"/>
                <a:gd name="connsiteX4" fmla="*/ 36 w 126872"/>
                <a:gd name="connsiteY4" fmla="*/ 2051 h 212172"/>
                <a:gd name="connsiteX5" fmla="*/ 2541 w 126872"/>
                <a:gd name="connsiteY5" fmla="*/ 13 h 212172"/>
                <a:gd name="connsiteX6" fmla="*/ 2798 w 126872"/>
                <a:gd name="connsiteY6" fmla="*/ 51 h 212172"/>
                <a:gd name="connsiteX7" fmla="*/ 82522 w 126872"/>
                <a:gd name="connsiteY7" fmla="*/ 13577 h 212172"/>
                <a:gd name="connsiteX8" fmla="*/ 84523 w 126872"/>
                <a:gd name="connsiteY8" fmla="*/ 15482 h 212172"/>
                <a:gd name="connsiteX9" fmla="*/ 126814 w 126872"/>
                <a:gd name="connsiteY9" fmla="*/ 209220 h 212172"/>
                <a:gd name="connsiteX10" fmla="*/ 124928 w 126872"/>
                <a:gd name="connsiteY10" fmla="*/ 212173 h 212172"/>
                <a:gd name="connsiteX11" fmla="*/ 124909 w 126872"/>
                <a:gd name="connsiteY11" fmla="*/ 212173 h 2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872" h="212172">
                  <a:moveTo>
                    <a:pt x="124432" y="212173"/>
                  </a:moveTo>
                  <a:cubicBezTo>
                    <a:pt x="123270" y="212173"/>
                    <a:pt x="122261" y="211392"/>
                    <a:pt x="121956" y="210268"/>
                  </a:cubicBezTo>
                  <a:lnTo>
                    <a:pt x="80046" y="18149"/>
                  </a:lnTo>
                  <a:lnTo>
                    <a:pt x="2036" y="4909"/>
                  </a:lnTo>
                  <a:cubicBezTo>
                    <a:pt x="693" y="4671"/>
                    <a:pt x="-193" y="3394"/>
                    <a:pt x="36" y="2051"/>
                  </a:cubicBezTo>
                  <a:cubicBezTo>
                    <a:pt x="169" y="794"/>
                    <a:pt x="1284" y="-120"/>
                    <a:pt x="2541" y="13"/>
                  </a:cubicBezTo>
                  <a:cubicBezTo>
                    <a:pt x="2627" y="22"/>
                    <a:pt x="2713" y="32"/>
                    <a:pt x="2798" y="51"/>
                  </a:cubicBezTo>
                  <a:lnTo>
                    <a:pt x="82522" y="13577"/>
                  </a:lnTo>
                  <a:cubicBezTo>
                    <a:pt x="83504" y="13767"/>
                    <a:pt x="84285" y="14510"/>
                    <a:pt x="84523" y="15482"/>
                  </a:cubicBezTo>
                  <a:lnTo>
                    <a:pt x="126814" y="209220"/>
                  </a:lnTo>
                  <a:cubicBezTo>
                    <a:pt x="127109" y="210554"/>
                    <a:pt x="126261" y="211877"/>
                    <a:pt x="124928" y="212173"/>
                  </a:cubicBezTo>
                  <a:cubicBezTo>
                    <a:pt x="124918" y="212173"/>
                    <a:pt x="124918" y="212173"/>
                    <a:pt x="124909" y="212173"/>
                  </a:cubicBezTo>
                  <a:close/>
                </a:path>
              </a:pathLst>
            </a:custGeom>
            <a:solidFill>
              <a:srgbClr val="F7B369"/>
            </a:solidFill>
            <a:ln w="9525" cap="flat">
              <a:noFill/>
              <a:prstDash val="solid"/>
              <a:miter/>
            </a:ln>
          </p:spPr>
          <p:txBody>
            <a:bodyPr rtlCol="0" anchor="ctr"/>
            <a:lstStyle/>
            <a:p>
              <a:endParaRPr lang="zh-CN" altLang="en-US"/>
            </a:p>
          </p:txBody>
        </p:sp>
        <p:sp>
          <p:nvSpPr>
            <p:cNvPr id="66" name="ïŝ1íde">
              <a:extLst>
                <a:ext uri="{FF2B5EF4-FFF2-40B4-BE49-F238E27FC236}">
                  <a16:creationId xmlns:a16="http://schemas.microsoft.com/office/drawing/2014/main" id="{B50D853C-96C0-0E94-81EB-0AEF553E2474}"/>
                </a:ext>
              </a:extLst>
            </p:cNvPr>
            <p:cNvSpPr/>
            <p:nvPr/>
          </p:nvSpPr>
          <p:spPr>
            <a:xfrm>
              <a:off x="5968692" y="2931805"/>
              <a:ext cx="342928" cy="107149"/>
            </a:xfrm>
            <a:custGeom>
              <a:avLst/>
              <a:gdLst>
                <a:gd name="connsiteX0" fmla="*/ 2384 w 210371"/>
                <a:gd name="connsiteY0" fmla="*/ 65731 h 65731"/>
                <a:gd name="connsiteX1" fmla="*/ 98 w 210371"/>
                <a:gd name="connsiteY1" fmla="*/ 63921 h 65731"/>
                <a:gd name="connsiteX2" fmla="*/ 1717 w 210371"/>
                <a:gd name="connsiteY2" fmla="*/ 60873 h 65731"/>
                <a:gd name="connsiteX3" fmla="*/ 207172 w 210371"/>
                <a:gd name="connsiteY3" fmla="*/ 104 h 65731"/>
                <a:gd name="connsiteX4" fmla="*/ 210267 w 210371"/>
                <a:gd name="connsiteY4" fmla="*/ 1771 h 65731"/>
                <a:gd name="connsiteX5" fmla="*/ 208600 w 210371"/>
                <a:gd name="connsiteY5" fmla="*/ 4866 h 65731"/>
                <a:gd name="connsiteX6" fmla="*/ 3146 w 210371"/>
                <a:gd name="connsiteY6" fmla="*/ 65541 h 6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371" h="65731">
                  <a:moveTo>
                    <a:pt x="2384" y="65731"/>
                  </a:moveTo>
                  <a:cubicBezTo>
                    <a:pt x="1308" y="65684"/>
                    <a:pt x="384" y="64960"/>
                    <a:pt x="98" y="63921"/>
                  </a:cubicBezTo>
                  <a:cubicBezTo>
                    <a:pt x="-273" y="62636"/>
                    <a:pt x="441" y="61283"/>
                    <a:pt x="1717" y="60873"/>
                  </a:cubicBezTo>
                  <a:lnTo>
                    <a:pt x="207172" y="104"/>
                  </a:lnTo>
                  <a:cubicBezTo>
                    <a:pt x="208486" y="-287"/>
                    <a:pt x="209877" y="456"/>
                    <a:pt x="210267" y="1771"/>
                  </a:cubicBezTo>
                  <a:cubicBezTo>
                    <a:pt x="210658" y="3085"/>
                    <a:pt x="209915" y="4476"/>
                    <a:pt x="208600" y="4866"/>
                  </a:cubicBezTo>
                  <a:lnTo>
                    <a:pt x="3146" y="65541"/>
                  </a:lnTo>
                  <a:close/>
                </a:path>
              </a:pathLst>
            </a:custGeom>
            <a:solidFill>
              <a:srgbClr val="F7B369"/>
            </a:solidFill>
            <a:ln w="9525" cap="flat">
              <a:noFill/>
              <a:prstDash val="solid"/>
              <a:miter/>
            </a:ln>
          </p:spPr>
          <p:txBody>
            <a:bodyPr rtlCol="0" anchor="ctr"/>
            <a:lstStyle/>
            <a:p>
              <a:endParaRPr lang="zh-CN" altLang="en-US"/>
            </a:p>
          </p:txBody>
        </p:sp>
        <p:sp>
          <p:nvSpPr>
            <p:cNvPr id="67" name="îṥľïḓe">
              <a:extLst>
                <a:ext uri="{FF2B5EF4-FFF2-40B4-BE49-F238E27FC236}">
                  <a16:creationId xmlns:a16="http://schemas.microsoft.com/office/drawing/2014/main" id="{4306122D-3906-00C0-1418-FFB11241009F}"/>
                </a:ext>
              </a:extLst>
            </p:cNvPr>
            <p:cNvSpPr/>
            <p:nvPr/>
          </p:nvSpPr>
          <p:spPr>
            <a:xfrm>
              <a:off x="5528042" y="3050896"/>
              <a:ext cx="344702" cy="24390"/>
            </a:xfrm>
            <a:custGeom>
              <a:avLst/>
              <a:gdLst>
                <a:gd name="connsiteX0" fmla="*/ 2479 w 211459"/>
                <a:gd name="connsiteY0" fmla="*/ 14962 h 14962"/>
                <a:gd name="connsiteX1" fmla="*/ 2 w 211459"/>
                <a:gd name="connsiteY1" fmla="*/ 12676 h 14962"/>
                <a:gd name="connsiteX2" fmla="*/ 2383 w 211459"/>
                <a:gd name="connsiteY2" fmla="*/ 10105 h 14962"/>
                <a:gd name="connsiteX3" fmla="*/ 2383 w 211459"/>
                <a:gd name="connsiteY3" fmla="*/ 10105 h 14962"/>
                <a:gd name="connsiteX4" fmla="*/ 208981 w 211459"/>
                <a:gd name="connsiteY4" fmla="*/ 8 h 14962"/>
                <a:gd name="connsiteX5" fmla="*/ 211448 w 211459"/>
                <a:gd name="connsiteY5" fmla="*/ 2094 h 14962"/>
                <a:gd name="connsiteX6" fmla="*/ 211457 w 211459"/>
                <a:gd name="connsiteY6" fmla="*/ 2389 h 14962"/>
                <a:gd name="connsiteX7" fmla="*/ 209171 w 211459"/>
                <a:gd name="connsiteY7" fmla="*/ 4961 h 14962"/>
                <a:gd name="connsiteX8" fmla="*/ 2574 w 211459"/>
                <a:gd name="connsiteY8" fmla="*/ 14962 h 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59" h="14962">
                  <a:moveTo>
                    <a:pt x="2479" y="14962"/>
                  </a:moveTo>
                  <a:cubicBezTo>
                    <a:pt x="1184" y="14962"/>
                    <a:pt x="98" y="13972"/>
                    <a:pt x="2" y="12676"/>
                  </a:cubicBezTo>
                  <a:cubicBezTo>
                    <a:pt x="-55" y="11314"/>
                    <a:pt x="1012" y="10162"/>
                    <a:pt x="2383" y="10105"/>
                  </a:cubicBezTo>
                  <a:cubicBezTo>
                    <a:pt x="2383" y="10105"/>
                    <a:pt x="2383" y="10105"/>
                    <a:pt x="2383" y="10105"/>
                  </a:cubicBezTo>
                  <a:lnTo>
                    <a:pt x="208981" y="8"/>
                  </a:lnTo>
                  <a:cubicBezTo>
                    <a:pt x="210238" y="-97"/>
                    <a:pt x="211343" y="837"/>
                    <a:pt x="211448" y="2094"/>
                  </a:cubicBezTo>
                  <a:cubicBezTo>
                    <a:pt x="211457" y="2189"/>
                    <a:pt x="211457" y="2294"/>
                    <a:pt x="211457" y="2389"/>
                  </a:cubicBezTo>
                  <a:cubicBezTo>
                    <a:pt x="211514" y="3723"/>
                    <a:pt x="210505" y="4856"/>
                    <a:pt x="209171" y="4961"/>
                  </a:cubicBezTo>
                  <a:lnTo>
                    <a:pt x="2574" y="14962"/>
                  </a:lnTo>
                  <a:close/>
                </a:path>
              </a:pathLst>
            </a:custGeom>
            <a:solidFill>
              <a:srgbClr val="F7B369"/>
            </a:solidFill>
            <a:ln w="9525" cap="flat">
              <a:noFill/>
              <a:prstDash val="solid"/>
              <a:miter/>
            </a:ln>
          </p:spPr>
          <p:txBody>
            <a:bodyPr rtlCol="0" anchor="ctr"/>
            <a:lstStyle/>
            <a:p>
              <a:endParaRPr lang="zh-CN" altLang="en-US"/>
            </a:p>
          </p:txBody>
        </p:sp>
        <p:sp>
          <p:nvSpPr>
            <p:cNvPr id="68" name="ïṡḷide">
              <a:extLst>
                <a:ext uri="{FF2B5EF4-FFF2-40B4-BE49-F238E27FC236}">
                  <a16:creationId xmlns:a16="http://schemas.microsoft.com/office/drawing/2014/main" id="{61D94B90-653E-32B4-9F16-5B90F93EDAE3}"/>
                </a:ext>
              </a:extLst>
            </p:cNvPr>
            <p:cNvSpPr/>
            <p:nvPr/>
          </p:nvSpPr>
          <p:spPr>
            <a:xfrm>
              <a:off x="5898732" y="3201829"/>
              <a:ext cx="522725" cy="285084"/>
            </a:xfrm>
            <a:custGeom>
              <a:avLst/>
              <a:gdLst>
                <a:gd name="connsiteX0" fmla="*/ 320668 w 320668"/>
                <a:gd name="connsiteY0" fmla="*/ 24860 h 174886"/>
                <a:gd name="connsiteX1" fmla="*/ 197510 w 320668"/>
                <a:gd name="connsiteY1" fmla="*/ 148685 h 174886"/>
                <a:gd name="connsiteX2" fmla="*/ 1485 w 320668"/>
                <a:gd name="connsiteY2" fmla="*/ 172498 h 174886"/>
                <a:gd name="connsiteX3" fmla="*/ 14154 w 320668"/>
                <a:gd name="connsiteY3" fmla="*/ 133350 h 174886"/>
                <a:gd name="connsiteX4" fmla="*/ 76828 w 320668"/>
                <a:gd name="connsiteY4" fmla="*/ 72962 h 174886"/>
                <a:gd name="connsiteX5" fmla="*/ 240182 w 320668"/>
                <a:gd name="connsiteY5" fmla="*/ 0 h 174886"/>
                <a:gd name="connsiteX6" fmla="*/ 278282 w 320668"/>
                <a:gd name="connsiteY6" fmla="*/ 11811 h 17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668" h="174886">
                  <a:moveTo>
                    <a:pt x="320668" y="24860"/>
                  </a:moveTo>
                  <a:cubicBezTo>
                    <a:pt x="320668" y="24860"/>
                    <a:pt x="215417" y="142875"/>
                    <a:pt x="197510" y="148685"/>
                  </a:cubicBezTo>
                  <a:cubicBezTo>
                    <a:pt x="179603" y="154496"/>
                    <a:pt x="6057" y="183261"/>
                    <a:pt x="1485" y="172498"/>
                  </a:cubicBezTo>
                  <a:cubicBezTo>
                    <a:pt x="-3087" y="161735"/>
                    <a:pt x="3390" y="147828"/>
                    <a:pt x="14154" y="133350"/>
                  </a:cubicBezTo>
                  <a:cubicBezTo>
                    <a:pt x="32613" y="110833"/>
                    <a:pt x="53644" y="90573"/>
                    <a:pt x="76828" y="72962"/>
                  </a:cubicBezTo>
                  <a:lnTo>
                    <a:pt x="240182" y="0"/>
                  </a:lnTo>
                  <a:lnTo>
                    <a:pt x="278282" y="11811"/>
                  </a:lnTo>
                  <a:close/>
                </a:path>
              </a:pathLst>
            </a:custGeom>
            <a:solidFill>
              <a:srgbClr val="F7B369"/>
            </a:solidFill>
            <a:ln w="9525" cap="flat">
              <a:noFill/>
              <a:prstDash val="solid"/>
              <a:miter/>
            </a:ln>
          </p:spPr>
          <p:txBody>
            <a:bodyPr rtlCol="0" anchor="ctr"/>
            <a:lstStyle/>
            <a:p>
              <a:endParaRPr lang="zh-CN" altLang="en-US"/>
            </a:p>
          </p:txBody>
        </p:sp>
        <p:sp>
          <p:nvSpPr>
            <p:cNvPr id="69" name="iṡľïḍe">
              <a:extLst>
                <a:ext uri="{FF2B5EF4-FFF2-40B4-BE49-F238E27FC236}">
                  <a16:creationId xmlns:a16="http://schemas.microsoft.com/office/drawing/2014/main" id="{4D9E05BF-C162-847A-CB80-71FFC412DAD3}"/>
                </a:ext>
              </a:extLst>
            </p:cNvPr>
            <p:cNvSpPr/>
            <p:nvPr/>
          </p:nvSpPr>
          <p:spPr>
            <a:xfrm>
              <a:off x="5241232" y="3399952"/>
              <a:ext cx="580114" cy="76747"/>
            </a:xfrm>
            <a:custGeom>
              <a:avLst/>
              <a:gdLst>
                <a:gd name="connsiteX0" fmla="*/ 355874 w 355874"/>
                <a:gd name="connsiteY0" fmla="*/ 5048 h 47081"/>
                <a:gd name="connsiteX1" fmla="*/ 345587 w 355874"/>
                <a:gd name="connsiteY1" fmla="*/ 41529 h 47081"/>
                <a:gd name="connsiteX2" fmla="*/ 52217 w 355874"/>
                <a:gd name="connsiteY2" fmla="*/ 45434 h 47081"/>
                <a:gd name="connsiteX3" fmla="*/ 20 w 355874"/>
                <a:gd name="connsiteY3" fmla="*/ 13335 h 47081"/>
                <a:gd name="connsiteX4" fmla="*/ 5545 w 355874"/>
                <a:gd name="connsiteY4" fmla="*/ 0 h 47081"/>
                <a:gd name="connsiteX5" fmla="*/ 116130 w 355874"/>
                <a:gd name="connsiteY5" fmla="*/ 10096 h 47081"/>
                <a:gd name="connsiteX6" fmla="*/ 355874 w 355874"/>
                <a:gd name="connsiteY6" fmla="*/ 5048 h 4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874" h="47081">
                  <a:moveTo>
                    <a:pt x="355874" y="5048"/>
                  </a:moveTo>
                  <a:cubicBezTo>
                    <a:pt x="354446" y="25622"/>
                    <a:pt x="351397" y="40481"/>
                    <a:pt x="345587" y="41529"/>
                  </a:cubicBezTo>
                  <a:cubicBezTo>
                    <a:pt x="319870" y="45815"/>
                    <a:pt x="65171" y="49244"/>
                    <a:pt x="52217" y="45434"/>
                  </a:cubicBezTo>
                  <a:cubicBezTo>
                    <a:pt x="39263" y="41624"/>
                    <a:pt x="-1028" y="38386"/>
                    <a:pt x="20" y="13335"/>
                  </a:cubicBezTo>
                  <a:cubicBezTo>
                    <a:pt x="411" y="8420"/>
                    <a:pt x="2344" y="3753"/>
                    <a:pt x="5545" y="0"/>
                  </a:cubicBezTo>
                  <a:cubicBezTo>
                    <a:pt x="42178" y="5486"/>
                    <a:pt x="79106" y="8858"/>
                    <a:pt x="116130" y="10096"/>
                  </a:cubicBezTo>
                  <a:cubicBezTo>
                    <a:pt x="180329" y="12763"/>
                    <a:pt x="317965" y="6763"/>
                    <a:pt x="355874" y="5048"/>
                  </a:cubicBezTo>
                  <a:close/>
                </a:path>
              </a:pathLst>
            </a:custGeom>
            <a:solidFill>
              <a:srgbClr val="5C69A5"/>
            </a:solidFill>
            <a:ln w="9525" cap="flat">
              <a:noFill/>
              <a:prstDash val="solid"/>
              <a:miter/>
            </a:ln>
          </p:spPr>
          <p:txBody>
            <a:bodyPr rtlCol="0" anchor="ctr"/>
            <a:lstStyle/>
            <a:p>
              <a:endParaRPr lang="zh-CN" altLang="en-US"/>
            </a:p>
          </p:txBody>
        </p:sp>
        <p:sp>
          <p:nvSpPr>
            <p:cNvPr id="70" name="î$1îdé">
              <a:extLst>
                <a:ext uri="{FF2B5EF4-FFF2-40B4-BE49-F238E27FC236}">
                  <a16:creationId xmlns:a16="http://schemas.microsoft.com/office/drawing/2014/main" id="{834CCFC8-EB0F-659B-345D-1D8F4950AEC2}"/>
                </a:ext>
              </a:extLst>
            </p:cNvPr>
            <p:cNvSpPr/>
            <p:nvPr/>
          </p:nvSpPr>
          <p:spPr>
            <a:xfrm>
              <a:off x="5898732" y="3168601"/>
              <a:ext cx="525144" cy="318310"/>
            </a:xfrm>
            <a:custGeom>
              <a:avLst/>
              <a:gdLst>
                <a:gd name="connsiteX0" fmla="*/ 320668 w 322152"/>
                <a:gd name="connsiteY0" fmla="*/ 45244 h 195269"/>
                <a:gd name="connsiteX1" fmla="*/ 197510 w 322152"/>
                <a:gd name="connsiteY1" fmla="*/ 169069 h 195269"/>
                <a:gd name="connsiteX2" fmla="*/ 1485 w 322152"/>
                <a:gd name="connsiteY2" fmla="*/ 192881 h 195269"/>
                <a:gd name="connsiteX3" fmla="*/ 14154 w 322152"/>
                <a:gd name="connsiteY3" fmla="*/ 153734 h 195269"/>
                <a:gd name="connsiteX4" fmla="*/ 185604 w 322152"/>
                <a:gd name="connsiteY4" fmla="*/ 125158 h 195269"/>
                <a:gd name="connsiteX5" fmla="*/ 248564 w 322152"/>
                <a:gd name="connsiteY5" fmla="*/ 65627 h 195269"/>
                <a:gd name="connsiteX6" fmla="*/ 278092 w 322152"/>
                <a:gd name="connsiteY6" fmla="*/ 32385 h 195269"/>
                <a:gd name="connsiteX7" fmla="*/ 305904 w 322152"/>
                <a:gd name="connsiteY7" fmla="*/ 0 h 195269"/>
                <a:gd name="connsiteX8" fmla="*/ 320668 w 322152"/>
                <a:gd name="connsiteY8" fmla="*/ 45244 h 1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152" h="195269">
                  <a:moveTo>
                    <a:pt x="320668" y="45244"/>
                  </a:moveTo>
                  <a:cubicBezTo>
                    <a:pt x="320668" y="45244"/>
                    <a:pt x="215417" y="163259"/>
                    <a:pt x="197510" y="169069"/>
                  </a:cubicBezTo>
                  <a:cubicBezTo>
                    <a:pt x="179603" y="174879"/>
                    <a:pt x="6057" y="203645"/>
                    <a:pt x="1485" y="192881"/>
                  </a:cubicBezTo>
                  <a:cubicBezTo>
                    <a:pt x="-3087" y="182118"/>
                    <a:pt x="3390" y="168212"/>
                    <a:pt x="14154" y="153734"/>
                  </a:cubicBezTo>
                  <a:cubicBezTo>
                    <a:pt x="56921" y="147733"/>
                    <a:pt x="167125" y="131636"/>
                    <a:pt x="185604" y="125158"/>
                  </a:cubicBezTo>
                  <a:cubicBezTo>
                    <a:pt x="195891" y="121444"/>
                    <a:pt x="222370" y="94488"/>
                    <a:pt x="248564" y="65627"/>
                  </a:cubicBezTo>
                  <a:cubicBezTo>
                    <a:pt x="258756" y="54483"/>
                    <a:pt x="268947" y="42958"/>
                    <a:pt x="278092" y="32385"/>
                  </a:cubicBezTo>
                  <a:cubicBezTo>
                    <a:pt x="289617" y="19241"/>
                    <a:pt x="299523" y="7620"/>
                    <a:pt x="305904" y="0"/>
                  </a:cubicBezTo>
                  <a:cubicBezTo>
                    <a:pt x="317906" y="22193"/>
                    <a:pt x="325526" y="40767"/>
                    <a:pt x="320668" y="45244"/>
                  </a:cubicBezTo>
                  <a:close/>
                </a:path>
              </a:pathLst>
            </a:custGeom>
            <a:solidFill>
              <a:srgbClr val="5C69A5"/>
            </a:solidFill>
            <a:ln w="9525" cap="flat">
              <a:noFill/>
              <a:prstDash val="solid"/>
              <a:miter/>
            </a:ln>
          </p:spPr>
          <p:txBody>
            <a:bodyPr rtlCol="0" anchor="ctr"/>
            <a:lstStyle/>
            <a:p>
              <a:endParaRPr lang="zh-CN" altLang="en-US"/>
            </a:p>
          </p:txBody>
        </p:sp>
        <p:sp>
          <p:nvSpPr>
            <p:cNvPr id="71" name="îṣlíḓè">
              <a:extLst>
                <a:ext uri="{FF2B5EF4-FFF2-40B4-BE49-F238E27FC236}">
                  <a16:creationId xmlns:a16="http://schemas.microsoft.com/office/drawing/2014/main" id="{BEC0430F-EAC5-0E42-85CF-D2CDC581F3C9}"/>
                </a:ext>
              </a:extLst>
            </p:cNvPr>
            <p:cNvSpPr/>
            <p:nvPr/>
          </p:nvSpPr>
          <p:spPr>
            <a:xfrm>
              <a:off x="6060304" y="3208472"/>
              <a:ext cx="76095" cy="16490"/>
            </a:xfrm>
            <a:custGeom>
              <a:avLst/>
              <a:gdLst>
                <a:gd name="connsiteX0" fmla="*/ 2477 w 46681"/>
                <a:gd name="connsiteY0" fmla="*/ 10117 h 10116"/>
                <a:gd name="connsiteX1" fmla="*/ 0 w 46681"/>
                <a:gd name="connsiteY1" fmla="*/ 7640 h 10116"/>
                <a:gd name="connsiteX2" fmla="*/ 2477 w 46681"/>
                <a:gd name="connsiteY2" fmla="*/ 5164 h 10116"/>
                <a:gd name="connsiteX3" fmla="*/ 43910 w 46681"/>
                <a:gd name="connsiteY3" fmla="*/ 20 h 10116"/>
                <a:gd name="connsiteX4" fmla="*/ 46673 w 46681"/>
                <a:gd name="connsiteY4" fmla="*/ 2116 h 10116"/>
                <a:gd name="connsiteX5" fmla="*/ 44482 w 46681"/>
                <a:gd name="connsiteY5" fmla="*/ 4878 h 10116"/>
                <a:gd name="connsiteX6" fmla="*/ 3143 w 46681"/>
                <a:gd name="connsiteY6" fmla="*/ 10022 h 1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1" h="10116">
                  <a:moveTo>
                    <a:pt x="2477" y="10117"/>
                  </a:moveTo>
                  <a:cubicBezTo>
                    <a:pt x="1105" y="10117"/>
                    <a:pt x="0" y="9012"/>
                    <a:pt x="0" y="7640"/>
                  </a:cubicBezTo>
                  <a:cubicBezTo>
                    <a:pt x="0" y="6269"/>
                    <a:pt x="1105" y="5164"/>
                    <a:pt x="2477" y="5164"/>
                  </a:cubicBezTo>
                  <a:lnTo>
                    <a:pt x="43910" y="20"/>
                  </a:lnTo>
                  <a:cubicBezTo>
                    <a:pt x="45244" y="-151"/>
                    <a:pt x="46473" y="782"/>
                    <a:pt x="46673" y="2116"/>
                  </a:cubicBezTo>
                  <a:cubicBezTo>
                    <a:pt x="46787" y="3468"/>
                    <a:pt x="45825" y="4678"/>
                    <a:pt x="44482" y="4878"/>
                  </a:cubicBezTo>
                  <a:lnTo>
                    <a:pt x="3143" y="10022"/>
                  </a:lnTo>
                  <a:close/>
                </a:path>
              </a:pathLst>
            </a:custGeom>
            <a:solidFill>
              <a:srgbClr val="5C69A5"/>
            </a:solidFill>
            <a:ln w="9525" cap="flat">
              <a:noFill/>
              <a:prstDash val="solid"/>
              <a:miter/>
            </a:ln>
          </p:spPr>
          <p:txBody>
            <a:bodyPr rtlCol="0" anchor="ctr"/>
            <a:lstStyle/>
            <a:p>
              <a:endParaRPr lang="zh-CN" altLang="en-US"/>
            </a:p>
          </p:txBody>
        </p:sp>
        <p:sp>
          <p:nvSpPr>
            <p:cNvPr id="72" name="îṥ1ïḓè">
              <a:extLst>
                <a:ext uri="{FF2B5EF4-FFF2-40B4-BE49-F238E27FC236}">
                  <a16:creationId xmlns:a16="http://schemas.microsoft.com/office/drawing/2014/main" id="{766C699A-0A6A-F742-B35A-DA4350EB2754}"/>
                </a:ext>
              </a:extLst>
            </p:cNvPr>
            <p:cNvSpPr/>
            <p:nvPr/>
          </p:nvSpPr>
          <p:spPr>
            <a:xfrm>
              <a:off x="5513485" y="3247065"/>
              <a:ext cx="53680" cy="37519"/>
            </a:xfrm>
            <a:custGeom>
              <a:avLst/>
              <a:gdLst>
                <a:gd name="connsiteX0" fmla="*/ 30459 w 32930"/>
                <a:gd name="connsiteY0" fmla="*/ 22923 h 23016"/>
                <a:gd name="connsiteX1" fmla="*/ 29125 w 32930"/>
                <a:gd name="connsiteY1" fmla="*/ 22923 h 23016"/>
                <a:gd name="connsiteX2" fmla="*/ 1122 w 32930"/>
                <a:gd name="connsiteY2" fmla="*/ 4445 h 23016"/>
                <a:gd name="connsiteX3" fmla="*/ 322 w 32930"/>
                <a:gd name="connsiteY3" fmla="*/ 1311 h 23016"/>
                <a:gd name="connsiteX4" fmla="*/ 455 w 32930"/>
                <a:gd name="connsiteY4" fmla="*/ 1111 h 23016"/>
                <a:gd name="connsiteX5" fmla="*/ 3789 w 32930"/>
                <a:gd name="connsiteY5" fmla="*/ 349 h 23016"/>
                <a:gd name="connsiteX6" fmla="*/ 31888 w 32930"/>
                <a:gd name="connsiteY6" fmla="*/ 18828 h 23016"/>
                <a:gd name="connsiteX7" fmla="*/ 32554 w 32930"/>
                <a:gd name="connsiteY7" fmla="*/ 22161 h 23016"/>
                <a:gd name="connsiteX8" fmla="*/ 30459 w 32930"/>
                <a:gd name="connsiteY8" fmla="*/ 22923 h 2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930" h="23016">
                  <a:moveTo>
                    <a:pt x="30459" y="22923"/>
                  </a:moveTo>
                  <a:cubicBezTo>
                    <a:pt x="30021" y="23047"/>
                    <a:pt x="29564" y="23047"/>
                    <a:pt x="29125" y="22923"/>
                  </a:cubicBezTo>
                  <a:lnTo>
                    <a:pt x="1122" y="4445"/>
                  </a:lnTo>
                  <a:cubicBezTo>
                    <a:pt x="36" y="3797"/>
                    <a:pt x="-326" y="2397"/>
                    <a:pt x="322" y="1311"/>
                  </a:cubicBezTo>
                  <a:cubicBezTo>
                    <a:pt x="360" y="1245"/>
                    <a:pt x="407" y="1178"/>
                    <a:pt x="455" y="1111"/>
                  </a:cubicBezTo>
                  <a:cubicBezTo>
                    <a:pt x="1189" y="6"/>
                    <a:pt x="2655" y="-327"/>
                    <a:pt x="3789" y="349"/>
                  </a:cubicBezTo>
                  <a:lnTo>
                    <a:pt x="31888" y="18828"/>
                  </a:lnTo>
                  <a:cubicBezTo>
                    <a:pt x="32954" y="19590"/>
                    <a:pt x="33250" y="21047"/>
                    <a:pt x="32554" y="22161"/>
                  </a:cubicBezTo>
                  <a:cubicBezTo>
                    <a:pt x="32021" y="22743"/>
                    <a:pt x="31240" y="23028"/>
                    <a:pt x="30459" y="22923"/>
                  </a:cubicBezTo>
                  <a:close/>
                </a:path>
              </a:pathLst>
            </a:custGeom>
            <a:solidFill>
              <a:srgbClr val="5C69A5"/>
            </a:solidFill>
            <a:ln w="9525" cap="flat">
              <a:noFill/>
              <a:prstDash val="solid"/>
              <a:miter/>
            </a:ln>
          </p:spPr>
          <p:txBody>
            <a:bodyPr rtlCol="0" anchor="ctr"/>
            <a:lstStyle/>
            <a:p>
              <a:endParaRPr lang="zh-CN" altLang="en-US"/>
            </a:p>
          </p:txBody>
        </p:sp>
        <p:sp>
          <p:nvSpPr>
            <p:cNvPr id="73" name="î$lîḍè">
              <a:extLst>
                <a:ext uri="{FF2B5EF4-FFF2-40B4-BE49-F238E27FC236}">
                  <a16:creationId xmlns:a16="http://schemas.microsoft.com/office/drawing/2014/main" id="{46E12606-D782-4F60-3A07-8CDF635F7DCB}"/>
                </a:ext>
              </a:extLst>
            </p:cNvPr>
            <p:cNvSpPr/>
            <p:nvPr/>
          </p:nvSpPr>
          <p:spPr>
            <a:xfrm>
              <a:off x="5644988" y="1912389"/>
              <a:ext cx="297622" cy="220264"/>
            </a:xfrm>
            <a:custGeom>
              <a:avLst/>
              <a:gdLst>
                <a:gd name="connsiteX0" fmla="*/ 182578 w 182578"/>
                <a:gd name="connsiteY0" fmla="*/ 67590 h 135122"/>
                <a:gd name="connsiteX1" fmla="*/ 87328 w 182578"/>
                <a:gd name="connsiteY1" fmla="*/ 125407 h 135122"/>
                <a:gd name="connsiteX2" fmla="*/ 25892 w 182578"/>
                <a:gd name="connsiteY2" fmla="*/ 129693 h 135122"/>
                <a:gd name="connsiteX3" fmla="*/ 46657 w 182578"/>
                <a:gd name="connsiteY3" fmla="*/ 109119 h 135122"/>
                <a:gd name="connsiteX4" fmla="*/ 1318 w 182578"/>
                <a:gd name="connsiteY4" fmla="*/ 109119 h 135122"/>
                <a:gd name="connsiteX5" fmla="*/ 27988 w 182578"/>
                <a:gd name="connsiteY5" fmla="*/ 81496 h 135122"/>
                <a:gd name="connsiteX6" fmla="*/ 79 w 182578"/>
                <a:gd name="connsiteY6" fmla="*/ 71971 h 135122"/>
                <a:gd name="connsiteX7" fmla="*/ 64754 w 182578"/>
                <a:gd name="connsiteY7" fmla="*/ 37491 h 135122"/>
                <a:gd name="connsiteX8" fmla="*/ 31512 w 182578"/>
                <a:gd name="connsiteY8" fmla="*/ 27966 h 135122"/>
                <a:gd name="connsiteX9" fmla="*/ 96758 w 182578"/>
                <a:gd name="connsiteY9" fmla="*/ 58 h 135122"/>
                <a:gd name="connsiteX10" fmla="*/ 141240 w 182578"/>
                <a:gd name="connsiteY10" fmla="*/ 11297 h 135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578" h="135122">
                  <a:moveTo>
                    <a:pt x="182578" y="67590"/>
                  </a:moveTo>
                  <a:cubicBezTo>
                    <a:pt x="182578" y="67590"/>
                    <a:pt x="128477" y="111024"/>
                    <a:pt x="87328" y="125407"/>
                  </a:cubicBezTo>
                  <a:cubicBezTo>
                    <a:pt x="46180" y="139789"/>
                    <a:pt x="28940" y="135503"/>
                    <a:pt x="25892" y="129693"/>
                  </a:cubicBezTo>
                  <a:cubicBezTo>
                    <a:pt x="22844" y="123883"/>
                    <a:pt x="46657" y="109119"/>
                    <a:pt x="46657" y="109119"/>
                  </a:cubicBezTo>
                  <a:cubicBezTo>
                    <a:pt x="46657" y="109119"/>
                    <a:pt x="7604" y="121597"/>
                    <a:pt x="1318" y="109119"/>
                  </a:cubicBezTo>
                  <a:cubicBezTo>
                    <a:pt x="-4969" y="96641"/>
                    <a:pt x="27988" y="81496"/>
                    <a:pt x="27988" y="81496"/>
                  </a:cubicBezTo>
                  <a:cubicBezTo>
                    <a:pt x="27988" y="81496"/>
                    <a:pt x="-1730" y="84640"/>
                    <a:pt x="79" y="71971"/>
                  </a:cubicBezTo>
                  <a:cubicBezTo>
                    <a:pt x="1889" y="59303"/>
                    <a:pt x="64754" y="37491"/>
                    <a:pt x="64754" y="37491"/>
                  </a:cubicBezTo>
                  <a:cubicBezTo>
                    <a:pt x="64754" y="37491"/>
                    <a:pt x="30274" y="38062"/>
                    <a:pt x="31512" y="27966"/>
                  </a:cubicBezTo>
                  <a:cubicBezTo>
                    <a:pt x="32750" y="17869"/>
                    <a:pt x="77803" y="-1181"/>
                    <a:pt x="96758" y="58"/>
                  </a:cubicBezTo>
                  <a:cubicBezTo>
                    <a:pt x="111998" y="1934"/>
                    <a:pt x="126943" y="5706"/>
                    <a:pt x="141240" y="11297"/>
                  </a:cubicBezTo>
                  <a:close/>
                </a:path>
              </a:pathLst>
            </a:custGeom>
            <a:solidFill>
              <a:srgbClr val="F48462"/>
            </a:solidFill>
            <a:ln w="9525" cap="flat">
              <a:noFill/>
              <a:prstDash val="solid"/>
              <a:miter/>
            </a:ln>
          </p:spPr>
          <p:txBody>
            <a:bodyPr rtlCol="0" anchor="ctr"/>
            <a:lstStyle/>
            <a:p>
              <a:endParaRPr lang="zh-CN" altLang="en-US"/>
            </a:p>
          </p:txBody>
        </p:sp>
        <p:sp>
          <p:nvSpPr>
            <p:cNvPr id="74" name="ïsľiḑè">
              <a:extLst>
                <a:ext uri="{FF2B5EF4-FFF2-40B4-BE49-F238E27FC236}">
                  <a16:creationId xmlns:a16="http://schemas.microsoft.com/office/drawing/2014/main" id="{F5913E98-7482-5A09-681A-C7FC6FC43F9F}"/>
                </a:ext>
              </a:extLst>
            </p:cNvPr>
            <p:cNvSpPr/>
            <p:nvPr/>
          </p:nvSpPr>
          <p:spPr>
            <a:xfrm>
              <a:off x="5822745" y="1458864"/>
              <a:ext cx="426625" cy="617271"/>
            </a:xfrm>
            <a:custGeom>
              <a:avLst/>
              <a:gdLst>
                <a:gd name="connsiteX0" fmla="*/ 0 w 261715"/>
                <a:gd name="connsiteY0" fmla="*/ 907 h 378668"/>
                <a:gd name="connsiteX1" fmla="*/ 175927 w 261715"/>
                <a:gd name="connsiteY1" fmla="*/ 69773 h 378668"/>
                <a:gd name="connsiteX2" fmla="*/ 221170 w 261715"/>
                <a:gd name="connsiteY2" fmla="*/ 299801 h 378668"/>
                <a:gd name="connsiteX3" fmla="*/ 60770 w 261715"/>
                <a:gd name="connsiteY3" fmla="*/ 378668 h 378668"/>
                <a:gd name="connsiteX4" fmla="*/ 14192 w 261715"/>
                <a:gd name="connsiteY4" fmla="*/ 266654 h 378668"/>
                <a:gd name="connsiteX5" fmla="*/ 91630 w 261715"/>
                <a:gd name="connsiteY5" fmla="*/ 219029 h 3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715" h="378668">
                  <a:moveTo>
                    <a:pt x="0" y="907"/>
                  </a:moveTo>
                  <a:cubicBezTo>
                    <a:pt x="0" y="907"/>
                    <a:pt x="84011" y="-13190"/>
                    <a:pt x="175927" y="69773"/>
                  </a:cubicBezTo>
                  <a:cubicBezTo>
                    <a:pt x="263080" y="148640"/>
                    <a:pt x="293656" y="244652"/>
                    <a:pt x="221170" y="299801"/>
                  </a:cubicBezTo>
                  <a:cubicBezTo>
                    <a:pt x="172555" y="334987"/>
                    <a:pt x="118320" y="361657"/>
                    <a:pt x="60770" y="378668"/>
                  </a:cubicBezTo>
                  <a:lnTo>
                    <a:pt x="14192" y="266654"/>
                  </a:lnTo>
                  <a:lnTo>
                    <a:pt x="91630" y="219029"/>
                  </a:lnTo>
                  <a:close/>
                </a:path>
              </a:pathLst>
            </a:custGeom>
            <a:solidFill>
              <a:srgbClr val="81CEEA"/>
            </a:solidFill>
            <a:ln w="9525" cap="flat">
              <a:noFill/>
              <a:prstDash val="solid"/>
              <a:miter/>
            </a:ln>
          </p:spPr>
          <p:txBody>
            <a:bodyPr rtlCol="0" anchor="ctr"/>
            <a:lstStyle/>
            <a:p>
              <a:endParaRPr lang="zh-CN" altLang="en-US"/>
            </a:p>
          </p:txBody>
        </p:sp>
        <p:sp>
          <p:nvSpPr>
            <p:cNvPr id="75" name="îsliḓê">
              <a:extLst>
                <a:ext uri="{FF2B5EF4-FFF2-40B4-BE49-F238E27FC236}">
                  <a16:creationId xmlns:a16="http://schemas.microsoft.com/office/drawing/2014/main" id="{4E795E81-62CA-471B-47C7-AA85EA21204A}"/>
                </a:ext>
              </a:extLst>
            </p:cNvPr>
            <p:cNvSpPr/>
            <p:nvPr/>
          </p:nvSpPr>
          <p:spPr>
            <a:xfrm>
              <a:off x="5864862" y="1753410"/>
              <a:ext cx="205148" cy="130037"/>
            </a:xfrm>
            <a:custGeom>
              <a:avLst/>
              <a:gdLst>
                <a:gd name="connsiteX0" fmla="*/ 2452 w 125849"/>
                <a:gd name="connsiteY0" fmla="*/ 79772 h 79772"/>
                <a:gd name="connsiteX1" fmla="*/ 452 w 125849"/>
                <a:gd name="connsiteY1" fmla="*/ 78724 h 79772"/>
                <a:gd name="connsiteX2" fmla="*/ 1023 w 125849"/>
                <a:gd name="connsiteY2" fmla="*/ 75295 h 79772"/>
                <a:gd name="connsiteX3" fmla="*/ 122372 w 125849"/>
                <a:gd name="connsiteY3" fmla="*/ 238 h 79772"/>
                <a:gd name="connsiteX4" fmla="*/ 125610 w 125849"/>
                <a:gd name="connsiteY4" fmla="*/ 1381 h 79772"/>
                <a:gd name="connsiteX5" fmla="*/ 124467 w 125849"/>
                <a:gd name="connsiteY5" fmla="*/ 4620 h 79772"/>
                <a:gd name="connsiteX6" fmla="*/ 3786 w 125849"/>
                <a:gd name="connsiteY6" fmla="*/ 79010 h 79772"/>
                <a:gd name="connsiteX7" fmla="*/ 2452 w 125849"/>
                <a:gd name="connsiteY7" fmla="*/ 79772 h 7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49" h="79772">
                  <a:moveTo>
                    <a:pt x="2452" y="79772"/>
                  </a:moveTo>
                  <a:cubicBezTo>
                    <a:pt x="1652" y="79764"/>
                    <a:pt x="909" y="79375"/>
                    <a:pt x="452" y="78724"/>
                  </a:cubicBezTo>
                  <a:cubicBezTo>
                    <a:pt x="-329" y="77618"/>
                    <a:pt x="-72" y="76090"/>
                    <a:pt x="1023" y="75295"/>
                  </a:cubicBezTo>
                  <a:cubicBezTo>
                    <a:pt x="39571" y="47326"/>
                    <a:pt x="80129" y="22239"/>
                    <a:pt x="122372" y="238"/>
                  </a:cubicBezTo>
                  <a:cubicBezTo>
                    <a:pt x="123582" y="-341"/>
                    <a:pt x="125029" y="172"/>
                    <a:pt x="125610" y="1381"/>
                  </a:cubicBezTo>
                  <a:cubicBezTo>
                    <a:pt x="126191" y="2591"/>
                    <a:pt x="125677" y="4042"/>
                    <a:pt x="124467" y="4620"/>
                  </a:cubicBezTo>
                  <a:cubicBezTo>
                    <a:pt x="82462" y="26404"/>
                    <a:pt x="42124" y="51269"/>
                    <a:pt x="3786" y="79010"/>
                  </a:cubicBezTo>
                  <a:cubicBezTo>
                    <a:pt x="3424" y="79381"/>
                    <a:pt x="2957" y="79645"/>
                    <a:pt x="2452" y="79772"/>
                  </a:cubicBezTo>
                  <a:close/>
                </a:path>
              </a:pathLst>
            </a:custGeom>
            <a:solidFill>
              <a:srgbClr val="5C69A5"/>
            </a:solidFill>
            <a:ln w="9525" cap="flat">
              <a:noFill/>
              <a:prstDash val="solid"/>
              <a:miter/>
            </a:ln>
          </p:spPr>
          <p:txBody>
            <a:bodyPr rtlCol="0" anchor="ctr"/>
            <a:lstStyle/>
            <a:p>
              <a:endParaRPr lang="zh-CN" altLang="en-US"/>
            </a:p>
          </p:txBody>
        </p:sp>
        <p:sp>
          <p:nvSpPr>
            <p:cNvPr id="76" name="işľîḋe">
              <a:extLst>
                <a:ext uri="{FF2B5EF4-FFF2-40B4-BE49-F238E27FC236}">
                  <a16:creationId xmlns:a16="http://schemas.microsoft.com/office/drawing/2014/main" id="{1825F4C3-3F68-BAD3-9F3B-D1D6F9E06C43}"/>
                </a:ext>
              </a:extLst>
            </p:cNvPr>
            <p:cNvSpPr/>
            <p:nvPr/>
          </p:nvSpPr>
          <p:spPr>
            <a:xfrm>
              <a:off x="5982696" y="1714051"/>
              <a:ext cx="62150" cy="87415"/>
            </a:xfrm>
            <a:custGeom>
              <a:avLst/>
              <a:gdLst>
                <a:gd name="connsiteX0" fmla="*/ 2461 w 38126"/>
                <a:gd name="connsiteY0" fmla="*/ 53530 h 53625"/>
                <a:gd name="connsiteX1" fmla="*/ 1127 w 38126"/>
                <a:gd name="connsiteY1" fmla="*/ 53530 h 53625"/>
                <a:gd name="connsiteX2" fmla="*/ 79 w 38126"/>
                <a:gd name="connsiteY2" fmla="*/ 50768 h 53625"/>
                <a:gd name="connsiteX3" fmla="*/ 27130 w 38126"/>
                <a:gd name="connsiteY3" fmla="*/ 0 h 53625"/>
                <a:gd name="connsiteX4" fmla="*/ 37608 w 38126"/>
                <a:gd name="connsiteY4" fmla="*/ 4572 h 53625"/>
                <a:gd name="connsiteX5" fmla="*/ 4080 w 38126"/>
                <a:gd name="connsiteY5" fmla="*/ 53245 h 53625"/>
                <a:gd name="connsiteX6" fmla="*/ 2461 w 38126"/>
                <a:gd name="connsiteY6" fmla="*/ 53530 h 53625"/>
                <a:gd name="connsiteX7" fmla="*/ 28178 w 38126"/>
                <a:gd name="connsiteY7" fmla="*/ 4477 h 53625"/>
                <a:gd name="connsiteX8" fmla="*/ 27321 w 38126"/>
                <a:gd name="connsiteY8" fmla="*/ 4477 h 53625"/>
                <a:gd name="connsiteX9" fmla="*/ 7509 w 38126"/>
                <a:gd name="connsiteY9" fmla="*/ 42577 h 53625"/>
                <a:gd name="connsiteX10" fmla="*/ 33131 w 38126"/>
                <a:gd name="connsiteY10" fmla="*/ 6001 h 53625"/>
                <a:gd name="connsiteX11" fmla="*/ 28464 w 38126"/>
                <a:gd name="connsiteY11" fmla="*/ 4477 h 5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26" h="53625">
                  <a:moveTo>
                    <a:pt x="2461" y="53530"/>
                  </a:moveTo>
                  <a:cubicBezTo>
                    <a:pt x="2023" y="53657"/>
                    <a:pt x="1565" y="53657"/>
                    <a:pt x="1127" y="53530"/>
                  </a:cubicBezTo>
                  <a:cubicBezTo>
                    <a:pt x="232" y="52922"/>
                    <a:pt x="-187" y="51818"/>
                    <a:pt x="79" y="50768"/>
                  </a:cubicBezTo>
                  <a:cubicBezTo>
                    <a:pt x="3413" y="39052"/>
                    <a:pt x="15224" y="476"/>
                    <a:pt x="27130" y="0"/>
                  </a:cubicBezTo>
                  <a:cubicBezTo>
                    <a:pt x="32655" y="0"/>
                    <a:pt x="36179" y="1333"/>
                    <a:pt x="37608" y="4572"/>
                  </a:cubicBezTo>
                  <a:cubicBezTo>
                    <a:pt x="42561" y="16383"/>
                    <a:pt x="10557" y="47244"/>
                    <a:pt x="4080" y="53245"/>
                  </a:cubicBezTo>
                  <a:cubicBezTo>
                    <a:pt x="3604" y="53556"/>
                    <a:pt x="3013" y="53660"/>
                    <a:pt x="2461" y="53530"/>
                  </a:cubicBezTo>
                  <a:close/>
                  <a:moveTo>
                    <a:pt x="28178" y="4477"/>
                  </a:moveTo>
                  <a:lnTo>
                    <a:pt x="27321" y="4477"/>
                  </a:lnTo>
                  <a:cubicBezTo>
                    <a:pt x="22368" y="4477"/>
                    <a:pt x="13891" y="23527"/>
                    <a:pt x="7509" y="42577"/>
                  </a:cubicBezTo>
                  <a:cubicBezTo>
                    <a:pt x="21130" y="28861"/>
                    <a:pt x="35417" y="11430"/>
                    <a:pt x="33131" y="6001"/>
                  </a:cubicBezTo>
                  <a:cubicBezTo>
                    <a:pt x="32845" y="4763"/>
                    <a:pt x="30369" y="4477"/>
                    <a:pt x="28464" y="4477"/>
                  </a:cubicBezTo>
                  <a:close/>
                </a:path>
              </a:pathLst>
            </a:custGeom>
            <a:solidFill>
              <a:srgbClr val="5C69A5"/>
            </a:solidFill>
            <a:ln w="9525" cap="flat">
              <a:noFill/>
              <a:prstDash val="solid"/>
              <a:miter/>
            </a:ln>
          </p:spPr>
          <p:txBody>
            <a:bodyPr rtlCol="0" anchor="ctr"/>
            <a:lstStyle/>
            <a:p>
              <a:endParaRPr lang="zh-CN" altLang="en-US"/>
            </a:p>
          </p:txBody>
        </p:sp>
        <p:sp>
          <p:nvSpPr>
            <p:cNvPr id="77" name="ïŝļíḍé">
              <a:extLst>
                <a:ext uri="{FF2B5EF4-FFF2-40B4-BE49-F238E27FC236}">
                  <a16:creationId xmlns:a16="http://schemas.microsoft.com/office/drawing/2014/main" id="{CC4C6C30-DC79-9AB2-BE53-4ADC0D0FF0D5}"/>
                </a:ext>
              </a:extLst>
            </p:cNvPr>
            <p:cNvSpPr/>
            <p:nvPr/>
          </p:nvSpPr>
          <p:spPr>
            <a:xfrm>
              <a:off x="5686678" y="2006109"/>
              <a:ext cx="91345" cy="42699"/>
            </a:xfrm>
            <a:custGeom>
              <a:avLst/>
              <a:gdLst>
                <a:gd name="connsiteX0" fmla="*/ 2412 w 56036"/>
                <a:gd name="connsiteY0" fmla="*/ 26194 h 26194"/>
                <a:gd name="connsiteX1" fmla="*/ 222 w 56036"/>
                <a:gd name="connsiteY1" fmla="*/ 24670 h 26194"/>
                <a:gd name="connsiteX2" fmla="*/ 1374 w 56036"/>
                <a:gd name="connsiteY2" fmla="*/ 21508 h 26194"/>
                <a:gd name="connsiteX3" fmla="*/ 1555 w 56036"/>
                <a:gd name="connsiteY3" fmla="*/ 21432 h 26194"/>
                <a:gd name="connsiteX4" fmla="*/ 52609 w 56036"/>
                <a:gd name="connsiteY4" fmla="*/ 191 h 26194"/>
                <a:gd name="connsiteX5" fmla="*/ 55848 w 56036"/>
                <a:gd name="connsiteY5" fmla="*/ 1524 h 26194"/>
                <a:gd name="connsiteX6" fmla="*/ 54572 w 56036"/>
                <a:gd name="connsiteY6" fmla="*/ 4639 h 26194"/>
                <a:gd name="connsiteX7" fmla="*/ 54514 w 56036"/>
                <a:gd name="connsiteY7" fmla="*/ 4668 h 26194"/>
                <a:gd name="connsiteX8" fmla="*/ 3079 w 56036"/>
                <a:gd name="connsiteY8" fmla="*/ 26194 h 2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36" h="26194">
                  <a:moveTo>
                    <a:pt x="2412" y="26194"/>
                  </a:moveTo>
                  <a:cubicBezTo>
                    <a:pt x="1441" y="26185"/>
                    <a:pt x="574" y="25575"/>
                    <a:pt x="222" y="24670"/>
                  </a:cubicBezTo>
                  <a:cubicBezTo>
                    <a:pt x="-331" y="23479"/>
                    <a:pt x="184" y="22060"/>
                    <a:pt x="1374" y="21508"/>
                  </a:cubicBezTo>
                  <a:cubicBezTo>
                    <a:pt x="1431" y="21479"/>
                    <a:pt x="1498" y="21451"/>
                    <a:pt x="1555" y="21432"/>
                  </a:cubicBezTo>
                  <a:lnTo>
                    <a:pt x="52609" y="191"/>
                  </a:lnTo>
                  <a:cubicBezTo>
                    <a:pt x="53876" y="-333"/>
                    <a:pt x="55324" y="258"/>
                    <a:pt x="55848" y="1524"/>
                  </a:cubicBezTo>
                  <a:cubicBezTo>
                    <a:pt x="56362" y="2734"/>
                    <a:pt x="55791" y="4134"/>
                    <a:pt x="54572" y="4639"/>
                  </a:cubicBezTo>
                  <a:cubicBezTo>
                    <a:pt x="54552" y="4649"/>
                    <a:pt x="54533" y="4658"/>
                    <a:pt x="54514" y="4668"/>
                  </a:cubicBezTo>
                  <a:lnTo>
                    <a:pt x="3079" y="26194"/>
                  </a:lnTo>
                  <a:close/>
                </a:path>
              </a:pathLst>
            </a:custGeom>
            <a:solidFill>
              <a:srgbClr val="000000"/>
            </a:solidFill>
            <a:ln w="9525" cap="flat">
              <a:noFill/>
              <a:prstDash val="solid"/>
              <a:miter/>
            </a:ln>
          </p:spPr>
          <p:txBody>
            <a:bodyPr rtlCol="0" anchor="ctr"/>
            <a:lstStyle/>
            <a:p>
              <a:endParaRPr lang="zh-CN" altLang="en-US"/>
            </a:p>
          </p:txBody>
        </p:sp>
        <p:sp>
          <p:nvSpPr>
            <p:cNvPr id="78" name="i$ļiḋe">
              <a:extLst>
                <a:ext uri="{FF2B5EF4-FFF2-40B4-BE49-F238E27FC236}">
                  <a16:creationId xmlns:a16="http://schemas.microsoft.com/office/drawing/2014/main" id="{77569F31-48E2-6302-AB58-37124D3E7897}"/>
                </a:ext>
              </a:extLst>
            </p:cNvPr>
            <p:cNvSpPr/>
            <p:nvPr/>
          </p:nvSpPr>
          <p:spPr>
            <a:xfrm>
              <a:off x="5717058" y="2046747"/>
              <a:ext cx="86676" cy="47404"/>
            </a:xfrm>
            <a:custGeom>
              <a:avLst/>
              <a:gdLst>
                <a:gd name="connsiteX0" fmla="*/ 2445 w 53172"/>
                <a:gd name="connsiteY0" fmla="*/ 29078 h 29080"/>
                <a:gd name="connsiteX1" fmla="*/ 254 w 53172"/>
                <a:gd name="connsiteY1" fmla="*/ 27744 h 29080"/>
                <a:gd name="connsiteX2" fmla="*/ 1311 w 53172"/>
                <a:gd name="connsiteY2" fmla="*/ 24544 h 29080"/>
                <a:gd name="connsiteX3" fmla="*/ 1397 w 53172"/>
                <a:gd name="connsiteY3" fmla="*/ 24506 h 29080"/>
                <a:gd name="connsiteX4" fmla="*/ 49689 w 53172"/>
                <a:gd name="connsiteY4" fmla="*/ 312 h 29080"/>
                <a:gd name="connsiteX5" fmla="*/ 52813 w 53172"/>
                <a:gd name="connsiteY5" fmla="*/ 1141 h 29080"/>
                <a:gd name="connsiteX6" fmla="*/ 52927 w 53172"/>
                <a:gd name="connsiteY6" fmla="*/ 1360 h 29080"/>
                <a:gd name="connsiteX7" fmla="*/ 51879 w 53172"/>
                <a:gd name="connsiteY7" fmla="*/ 4694 h 29080"/>
                <a:gd name="connsiteX8" fmla="*/ 3492 w 53172"/>
                <a:gd name="connsiteY8" fmla="*/ 28887 h 29080"/>
                <a:gd name="connsiteX9" fmla="*/ 2445 w 53172"/>
                <a:gd name="connsiteY9" fmla="*/ 29078 h 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172" h="29080">
                  <a:moveTo>
                    <a:pt x="2445" y="29078"/>
                  </a:moveTo>
                  <a:cubicBezTo>
                    <a:pt x="1530" y="29059"/>
                    <a:pt x="692" y="28544"/>
                    <a:pt x="254" y="27744"/>
                  </a:cubicBezTo>
                  <a:cubicBezTo>
                    <a:pt x="-337" y="26573"/>
                    <a:pt x="139" y="25134"/>
                    <a:pt x="1311" y="24544"/>
                  </a:cubicBezTo>
                  <a:cubicBezTo>
                    <a:pt x="1339" y="24534"/>
                    <a:pt x="1368" y="24515"/>
                    <a:pt x="1397" y="24506"/>
                  </a:cubicBezTo>
                  <a:lnTo>
                    <a:pt x="49689" y="312"/>
                  </a:lnTo>
                  <a:cubicBezTo>
                    <a:pt x="50784" y="-326"/>
                    <a:pt x="52174" y="46"/>
                    <a:pt x="52813" y="1141"/>
                  </a:cubicBezTo>
                  <a:cubicBezTo>
                    <a:pt x="52851" y="1208"/>
                    <a:pt x="52889" y="1284"/>
                    <a:pt x="52927" y="1360"/>
                  </a:cubicBezTo>
                  <a:cubicBezTo>
                    <a:pt x="53498" y="2570"/>
                    <a:pt x="53041" y="4027"/>
                    <a:pt x="51879" y="4694"/>
                  </a:cubicBezTo>
                  <a:lnTo>
                    <a:pt x="3492" y="28887"/>
                  </a:lnTo>
                  <a:cubicBezTo>
                    <a:pt x="3159" y="29030"/>
                    <a:pt x="2806" y="29097"/>
                    <a:pt x="2445" y="29078"/>
                  </a:cubicBezTo>
                  <a:close/>
                </a:path>
              </a:pathLst>
            </a:custGeom>
            <a:solidFill>
              <a:srgbClr val="000000"/>
            </a:solidFill>
            <a:ln w="9525" cap="flat">
              <a:noFill/>
              <a:prstDash val="solid"/>
              <a:miter/>
            </a:ln>
          </p:spPr>
          <p:txBody>
            <a:bodyPr rtlCol="0" anchor="ctr"/>
            <a:lstStyle/>
            <a:p>
              <a:endParaRPr lang="zh-CN" altLang="en-US"/>
            </a:p>
          </p:txBody>
        </p:sp>
      </p:grpSp>
    </p:spTree>
    <p:custDataLst>
      <p:tags r:id="rId1"/>
    </p:custDataLst>
    <p:extLst>
      <p:ext uri="{BB962C8B-B14F-4D97-AF65-F5344CB8AC3E}">
        <p14:creationId xmlns:p14="http://schemas.microsoft.com/office/powerpoint/2010/main" val="88228107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椭圆 2"/>
          <p:cNvSpPr/>
          <p:nvPr/>
        </p:nvSpPr>
        <p:spPr>
          <a:xfrm>
            <a:off x="7562850" y="4956175"/>
            <a:ext cx="1143000" cy="1143000"/>
          </a:xfrm>
          <a:prstGeom prst="ellipse">
            <a:avLst/>
          </a:prstGeom>
          <a:solidFill>
            <a:schemeClr val="accent1">
              <a:lumMod val="10000"/>
              <a:lumOff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4" name="Text Box 6"/>
          <p:cNvSpPr txBox="1">
            <a:spLocks noChangeArrowheads="1"/>
          </p:cNvSpPr>
          <p:nvPr/>
        </p:nvSpPr>
        <p:spPr bwMode="auto">
          <a:xfrm>
            <a:off x="515938" y="1093813"/>
            <a:ext cx="7345363"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en-US" altLang="zh-CN" sz="2000" b="1" dirty="0">
                <a:solidFill>
                  <a:srgbClr val="0070C0"/>
                </a:solidFill>
                <a:latin typeface="+mj-ea"/>
                <a:ea typeface="+mj-ea"/>
              </a:rPr>
              <a:t>(1) s</a:t>
            </a:r>
            <a:r>
              <a:rPr lang="zh-CN" altLang="en-US" sz="2000" b="1" dirty="0">
                <a:solidFill>
                  <a:srgbClr val="0070C0"/>
                </a:solidFill>
                <a:latin typeface="+mj-ea"/>
                <a:ea typeface="+mj-ea"/>
              </a:rPr>
              <a:t>平面与</a:t>
            </a:r>
            <a:r>
              <a:rPr lang="en-US" altLang="zh-CN" sz="2000" b="1" dirty="0">
                <a:solidFill>
                  <a:srgbClr val="0070C0"/>
                </a:solidFill>
                <a:latin typeface="+mj-ea"/>
                <a:ea typeface="+mj-ea"/>
              </a:rPr>
              <a:t>z</a:t>
            </a:r>
            <a:r>
              <a:rPr lang="zh-CN" altLang="en-US" sz="2000" b="1" dirty="0">
                <a:solidFill>
                  <a:srgbClr val="0070C0"/>
                </a:solidFill>
                <a:latin typeface="+mj-ea"/>
                <a:ea typeface="+mj-ea"/>
              </a:rPr>
              <a:t>平面的映射关系（</a:t>
            </a:r>
            <a:r>
              <a:rPr lang="en-US" altLang="zh-CN" sz="2000" b="1" dirty="0">
                <a:solidFill>
                  <a:srgbClr val="0070C0"/>
                </a:solidFill>
                <a:latin typeface="+mj-ea"/>
                <a:ea typeface="+mj-ea"/>
                <a:cs typeface="Times New Roman" panose="02020603050405020304" pitchFamily="18" charset="0"/>
              </a:rPr>
              <a:t> z=</a:t>
            </a:r>
            <a:r>
              <a:rPr lang="en-US" altLang="zh-CN" sz="2000" b="1" i="1" dirty="0" err="1">
                <a:solidFill>
                  <a:srgbClr val="0070C0"/>
                </a:solidFill>
                <a:latin typeface="+mj-ea"/>
                <a:ea typeface="+mj-ea"/>
                <a:cs typeface="Times New Roman" panose="02020603050405020304" pitchFamily="18" charset="0"/>
              </a:rPr>
              <a:t>e</a:t>
            </a:r>
            <a:r>
              <a:rPr lang="en-US" altLang="zh-CN" sz="2000" b="1" i="1" baseline="30000" dirty="0" err="1">
                <a:solidFill>
                  <a:srgbClr val="0070C0"/>
                </a:solidFill>
                <a:latin typeface="+mj-ea"/>
                <a:ea typeface="+mj-ea"/>
                <a:cs typeface="Times New Roman" panose="02020603050405020304" pitchFamily="18" charset="0"/>
              </a:rPr>
              <a:t>T</a:t>
            </a:r>
            <a:r>
              <a:rPr lang="en-US" altLang="zh-CN" sz="2000" b="1" baseline="30000" dirty="0" err="1">
                <a:solidFill>
                  <a:srgbClr val="0070C0"/>
                </a:solidFill>
                <a:latin typeface="+mj-ea"/>
                <a:ea typeface="+mj-ea"/>
                <a:cs typeface="Times New Roman" panose="02020603050405020304" pitchFamily="18" charset="0"/>
              </a:rPr>
              <a:t>s</a:t>
            </a:r>
            <a:r>
              <a:rPr lang="zh-CN" altLang="en-US" sz="2000" b="1" dirty="0">
                <a:solidFill>
                  <a:srgbClr val="0070C0"/>
                </a:solidFill>
                <a:latin typeface="+mj-ea"/>
                <a:ea typeface="+mj-ea"/>
              </a:rPr>
              <a:t> ）</a:t>
            </a:r>
            <a:endParaRPr lang="zh-CN" altLang="en-US" sz="2000" b="1" dirty="0">
              <a:solidFill>
                <a:srgbClr val="0070C0"/>
              </a:solidFill>
              <a:latin typeface="+mj-ea"/>
              <a:ea typeface="+mj-ea"/>
              <a:cs typeface="Times New Roman" panose="02020603050405020304" pitchFamily="18" charset="0"/>
            </a:endParaRPr>
          </a:p>
        </p:txBody>
      </p:sp>
      <p:sp>
        <p:nvSpPr>
          <p:cNvPr id="5" name="Text Box 7"/>
          <p:cNvSpPr txBox="1">
            <a:spLocks noChangeArrowheads="1"/>
          </p:cNvSpPr>
          <p:nvPr/>
        </p:nvSpPr>
        <p:spPr bwMode="auto">
          <a:xfrm>
            <a:off x="977900" y="1677987"/>
            <a:ext cx="34559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令</a:t>
            </a:r>
            <a:r>
              <a:rPr lang="en-US" altLang="zh-CN" sz="2000" b="1" dirty="0">
                <a:latin typeface="+mj-ea"/>
                <a:ea typeface="+mj-ea"/>
                <a:cs typeface="Times New Roman" panose="02020603050405020304" pitchFamily="18" charset="0"/>
              </a:rPr>
              <a:t>s=</a:t>
            </a:r>
            <a:r>
              <a:rPr lang="el-GR" altLang="zh-CN" sz="2000" b="1" dirty="0">
                <a:latin typeface="+mj-ea"/>
                <a:ea typeface="+mj-ea"/>
                <a:cs typeface="Times New Roman" panose="02020603050405020304" pitchFamily="18" charset="0"/>
              </a:rPr>
              <a:t>σ</a:t>
            </a:r>
            <a:r>
              <a:rPr lang="en-US" altLang="zh-CN" sz="2000" b="1" dirty="0">
                <a:latin typeface="+mj-ea"/>
                <a:ea typeface="+mj-ea"/>
                <a:cs typeface="Times New Roman" panose="02020603050405020304" pitchFamily="18" charset="0"/>
              </a:rPr>
              <a:t>+j</a:t>
            </a:r>
            <a:r>
              <a:rPr lang="el-GR" altLang="zh-CN" sz="2000" b="1" dirty="0">
                <a:latin typeface="+mj-ea"/>
                <a:ea typeface="+mj-ea"/>
                <a:cs typeface="Times New Roman" panose="02020603050405020304" pitchFamily="18" charset="0"/>
              </a:rPr>
              <a:t>ω</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z=</a:t>
            </a:r>
            <a:r>
              <a:rPr lang="en-US" altLang="zh-CN" sz="2000" b="1" dirty="0" err="1">
                <a:latin typeface="+mj-ea"/>
                <a:ea typeface="+mj-ea"/>
                <a:cs typeface="Times New Roman" panose="02020603050405020304" pitchFamily="18" charset="0"/>
              </a:rPr>
              <a:t>a+jb</a:t>
            </a:r>
            <a:r>
              <a:rPr lang="zh-CN" altLang="en-US" sz="2000" dirty="0">
                <a:latin typeface="+mn-ea"/>
                <a:ea typeface="+mn-ea"/>
                <a:cs typeface="Times New Roman" panose="02020603050405020304" pitchFamily="18" charset="0"/>
              </a:rPr>
              <a:t>，则有</a:t>
            </a:r>
            <a:endParaRPr lang="zh-CN" altLang="el-GR" sz="2000" dirty="0">
              <a:latin typeface="+mn-ea"/>
              <a:ea typeface="+mn-ea"/>
              <a:cs typeface="Times New Roman" panose="02020603050405020304" pitchFamily="18" charset="0"/>
            </a:endParaRPr>
          </a:p>
        </p:txBody>
      </p:sp>
      <p:graphicFrame>
        <p:nvGraphicFramePr>
          <p:cNvPr id="6" name="Object 8"/>
          <p:cNvGraphicFramePr>
            <a:graphicFrameLocks noChangeAspect="1"/>
          </p:cNvGraphicFramePr>
          <p:nvPr>
            <p:extLst>
              <p:ext uri="{D42A27DB-BD31-4B8C-83A1-F6EECF244321}">
                <p14:modId xmlns:p14="http://schemas.microsoft.com/office/powerpoint/2010/main" val="2834128241"/>
              </p:ext>
            </p:extLst>
          </p:nvPr>
        </p:nvGraphicFramePr>
        <p:xfrm>
          <a:off x="2959101" y="2223976"/>
          <a:ext cx="6402387" cy="363537"/>
        </p:xfrm>
        <a:graphic>
          <a:graphicData uri="http://schemas.openxmlformats.org/presentationml/2006/ole">
            <mc:AlternateContent xmlns:mc="http://schemas.openxmlformats.org/markup-compatibility/2006">
              <mc:Choice xmlns:v="urn:schemas-microsoft-com:vml" Requires="v">
                <p:oleObj spid="_x0000_s36962" name="公式" r:id="rId3" imgW="4038600" imgH="228600" progId="Equations">
                  <p:embed/>
                </p:oleObj>
              </mc:Choice>
              <mc:Fallback>
                <p:oleObj name="公式" r:id="rId3" imgW="4038600" imgH="228600" progId="Equations">
                  <p:embed/>
                  <p:pic>
                    <p:nvPicPr>
                      <p:cNvPr id="35842"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9101" y="2223976"/>
                        <a:ext cx="6402387" cy="363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9"/>
          <p:cNvSpPr txBox="1">
            <a:spLocks noChangeArrowheads="1"/>
          </p:cNvSpPr>
          <p:nvPr/>
        </p:nvSpPr>
        <p:spPr bwMode="auto">
          <a:xfrm>
            <a:off x="977900" y="2662237"/>
            <a:ext cx="4889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Arial" panose="020B0604020202020204" pitchFamily="34" charset="0"/>
              </a:rPr>
              <a:t>因此，</a:t>
            </a:r>
            <a:r>
              <a:rPr lang="en-US" altLang="zh-CN" sz="2000" b="1" dirty="0" smtClean="0">
                <a:latin typeface="+mj-ea"/>
                <a:ea typeface="+mj-ea"/>
                <a:cs typeface="Arial" panose="020B0604020202020204" pitchFamily="34" charset="0"/>
              </a:rPr>
              <a:t>s </a:t>
            </a:r>
            <a:r>
              <a:rPr lang="zh-CN" altLang="en-US" sz="2000" dirty="0" smtClean="0">
                <a:latin typeface="+mn-ea"/>
                <a:ea typeface="+mn-ea"/>
                <a:cs typeface="Arial" panose="020B0604020202020204" pitchFamily="34" charset="0"/>
              </a:rPr>
              <a:t>平面到 </a:t>
            </a:r>
            <a:r>
              <a:rPr lang="en-US" altLang="zh-CN" sz="2000" b="1" dirty="0" smtClean="0">
                <a:latin typeface="+mj-ea"/>
                <a:ea typeface="+mj-ea"/>
                <a:cs typeface="Arial" panose="020B0604020202020204" pitchFamily="34" charset="0"/>
              </a:rPr>
              <a:t>z </a:t>
            </a:r>
            <a:r>
              <a:rPr lang="zh-CN" altLang="en-US" sz="2000" dirty="0" smtClean="0">
                <a:latin typeface="+mn-ea"/>
                <a:ea typeface="+mn-ea"/>
                <a:cs typeface="Arial" panose="020B0604020202020204" pitchFamily="34" charset="0"/>
              </a:rPr>
              <a:t>平面</a:t>
            </a:r>
            <a:r>
              <a:rPr lang="zh-CN" altLang="en-US" sz="2000" dirty="0">
                <a:latin typeface="+mn-ea"/>
                <a:ea typeface="+mn-ea"/>
                <a:cs typeface="Arial" panose="020B0604020202020204" pitchFamily="34" charset="0"/>
              </a:rPr>
              <a:t>的映射关系是：</a:t>
            </a:r>
            <a:endParaRPr lang="zh-CN" altLang="el-GR" sz="2000" dirty="0">
              <a:latin typeface="+mn-ea"/>
              <a:ea typeface="+mn-ea"/>
              <a:cs typeface="Arial" panose="020B0604020202020204" pitchFamily="34" charset="0"/>
            </a:endParaRPr>
          </a:p>
        </p:txBody>
      </p:sp>
      <p:graphicFrame>
        <p:nvGraphicFramePr>
          <p:cNvPr id="8" name="Object 10"/>
          <p:cNvGraphicFramePr>
            <a:graphicFrameLocks noChangeAspect="1"/>
          </p:cNvGraphicFramePr>
          <p:nvPr>
            <p:extLst>
              <p:ext uri="{D42A27DB-BD31-4B8C-83A1-F6EECF244321}">
                <p14:modId xmlns:p14="http://schemas.microsoft.com/office/powerpoint/2010/main" val="2581433061"/>
              </p:ext>
            </p:extLst>
          </p:nvPr>
        </p:nvGraphicFramePr>
        <p:xfrm>
          <a:off x="2636838" y="3233738"/>
          <a:ext cx="574675" cy="269875"/>
        </p:xfrm>
        <a:graphic>
          <a:graphicData uri="http://schemas.openxmlformats.org/presentationml/2006/ole">
            <mc:AlternateContent xmlns:mc="http://schemas.openxmlformats.org/markup-compatibility/2006">
              <mc:Choice xmlns:v="urn:schemas-microsoft-com:vml" Requires="v">
                <p:oleObj spid="_x0000_s36963" name="公式" r:id="rId5" imgW="380670" imgH="177646" progId="Equation.3">
                  <p:embed/>
                </p:oleObj>
              </mc:Choice>
              <mc:Fallback>
                <p:oleObj name="公式" r:id="rId5" imgW="380670" imgH="177646" progId="Equation.3">
                  <p:embed/>
                  <p:pic>
                    <p:nvPicPr>
                      <p:cNvPr id="31747"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6838" y="3233738"/>
                        <a:ext cx="574675" cy="269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18"/>
          <p:cNvSpPr txBox="1">
            <a:spLocks noChangeArrowheads="1"/>
          </p:cNvSpPr>
          <p:nvPr/>
        </p:nvSpPr>
        <p:spPr bwMode="auto">
          <a:xfrm>
            <a:off x="2490788" y="6115050"/>
            <a:ext cx="86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S</a:t>
            </a:r>
            <a:r>
              <a:rPr lang="zh-CN" altLang="en-US">
                <a:latin typeface="+mn-ea"/>
                <a:ea typeface="+mn-ea"/>
              </a:rPr>
              <a:t>平面</a:t>
            </a:r>
          </a:p>
        </p:txBody>
      </p:sp>
      <p:sp>
        <p:nvSpPr>
          <p:cNvPr id="10" name="Text Box 19"/>
          <p:cNvSpPr txBox="1">
            <a:spLocks noChangeArrowheads="1"/>
          </p:cNvSpPr>
          <p:nvPr/>
        </p:nvSpPr>
        <p:spPr bwMode="auto">
          <a:xfrm>
            <a:off x="8497888" y="6153150"/>
            <a:ext cx="86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dirty="0">
                <a:latin typeface="+mn-ea"/>
                <a:ea typeface="+mn-ea"/>
              </a:rPr>
              <a:t>Z</a:t>
            </a:r>
            <a:r>
              <a:rPr lang="zh-CN" altLang="en-US" dirty="0">
                <a:latin typeface="+mn-ea"/>
                <a:ea typeface="+mn-ea"/>
              </a:rPr>
              <a:t>平面</a:t>
            </a:r>
          </a:p>
        </p:txBody>
      </p:sp>
      <p:graphicFrame>
        <p:nvGraphicFramePr>
          <p:cNvPr id="11" name="Object 4"/>
          <p:cNvGraphicFramePr>
            <a:graphicFrameLocks noChangeAspect="1"/>
          </p:cNvGraphicFramePr>
          <p:nvPr>
            <p:extLst>
              <p:ext uri="{D42A27DB-BD31-4B8C-83A1-F6EECF244321}">
                <p14:modId xmlns:p14="http://schemas.microsoft.com/office/powerpoint/2010/main" val="4257577704"/>
              </p:ext>
            </p:extLst>
          </p:nvPr>
        </p:nvGraphicFramePr>
        <p:xfrm>
          <a:off x="4000500" y="3200400"/>
          <a:ext cx="3314700" cy="323850"/>
        </p:xfrm>
        <a:graphic>
          <a:graphicData uri="http://schemas.openxmlformats.org/presentationml/2006/ole">
            <mc:AlternateContent xmlns:mc="http://schemas.openxmlformats.org/markup-compatibility/2006">
              <mc:Choice xmlns:v="urn:schemas-microsoft-com:vml" Requires="v">
                <p:oleObj spid="_x0000_s36964" name="公式" r:id="rId7" imgW="2349500" imgH="228600" progId="Equations">
                  <p:embed/>
                </p:oleObj>
              </mc:Choice>
              <mc:Fallback>
                <p:oleObj name="公式" r:id="rId7" imgW="2349500" imgH="228600" progId="Equations">
                  <p:embed/>
                  <p:pic>
                    <p:nvPicPr>
                      <p:cNvPr id="3174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0500" y="3200400"/>
                        <a:ext cx="331470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24"/>
          <p:cNvSpPr txBox="1">
            <a:spLocks noChangeArrowheads="1"/>
          </p:cNvSpPr>
          <p:nvPr/>
        </p:nvSpPr>
        <p:spPr bwMode="auto">
          <a:xfrm>
            <a:off x="1987550" y="3181350"/>
            <a:ext cx="10080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虚轴</a:t>
            </a:r>
          </a:p>
        </p:txBody>
      </p:sp>
      <p:sp>
        <p:nvSpPr>
          <p:cNvPr id="13" name="Line 26"/>
          <p:cNvSpPr>
            <a:spLocks noChangeShapeType="1"/>
          </p:cNvSpPr>
          <p:nvPr/>
        </p:nvSpPr>
        <p:spPr bwMode="auto">
          <a:xfrm>
            <a:off x="5348288" y="5670550"/>
            <a:ext cx="122555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14" name="Object 7"/>
          <p:cNvGraphicFramePr>
            <a:graphicFrameLocks noChangeAspect="1"/>
          </p:cNvGraphicFramePr>
          <p:nvPr>
            <p:extLst>
              <p:ext uri="{D42A27DB-BD31-4B8C-83A1-F6EECF244321}">
                <p14:modId xmlns:p14="http://schemas.microsoft.com/office/powerpoint/2010/main" val="3671511516"/>
              </p:ext>
            </p:extLst>
          </p:nvPr>
        </p:nvGraphicFramePr>
        <p:xfrm>
          <a:off x="9207500" y="5641975"/>
          <a:ext cx="157163" cy="173038"/>
        </p:xfrm>
        <a:graphic>
          <a:graphicData uri="http://schemas.openxmlformats.org/presentationml/2006/ole">
            <mc:AlternateContent xmlns:mc="http://schemas.openxmlformats.org/markup-compatibility/2006">
              <mc:Choice xmlns:v="urn:schemas-microsoft-com:vml" Requires="v">
                <p:oleObj spid="_x0000_s36965" name="公式" r:id="rId9" imgW="126835" imgH="139518" progId="Equation.3">
                  <p:embed/>
                </p:oleObj>
              </mc:Choice>
              <mc:Fallback>
                <p:oleObj name="公式" r:id="rId9" imgW="126835" imgH="139518" progId="Equation.3">
                  <p:embed/>
                  <p:pic>
                    <p:nvPicPr>
                      <p:cNvPr id="3174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07500" y="5641975"/>
                        <a:ext cx="157163" cy="173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5" name="直接箭头连接符 14"/>
          <p:cNvCxnSpPr/>
          <p:nvPr/>
        </p:nvCxnSpPr>
        <p:spPr>
          <a:xfrm>
            <a:off x="6991350" y="5527675"/>
            <a:ext cx="22860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5400000" flipH="1" flipV="1">
            <a:off x="7242175" y="5419725"/>
            <a:ext cx="178593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18"/>
          <p:cNvGraphicFramePr>
            <a:graphicFrameLocks noChangeAspect="1"/>
          </p:cNvGraphicFramePr>
          <p:nvPr>
            <p:extLst>
              <p:ext uri="{D42A27DB-BD31-4B8C-83A1-F6EECF244321}">
                <p14:modId xmlns:p14="http://schemas.microsoft.com/office/powerpoint/2010/main" val="2624468147"/>
              </p:ext>
            </p:extLst>
          </p:nvPr>
        </p:nvGraphicFramePr>
        <p:xfrm>
          <a:off x="8229600" y="4456113"/>
          <a:ext cx="220663" cy="252412"/>
        </p:xfrm>
        <a:graphic>
          <a:graphicData uri="http://schemas.openxmlformats.org/presentationml/2006/ole">
            <mc:AlternateContent xmlns:mc="http://schemas.openxmlformats.org/markup-compatibility/2006">
              <mc:Choice xmlns:v="urn:schemas-microsoft-com:vml" Requires="v">
                <p:oleObj spid="_x0000_s36966" name="公式" r:id="rId11" imgW="177569" imgH="202936" progId="Equation.3">
                  <p:embed/>
                </p:oleObj>
              </mc:Choice>
              <mc:Fallback>
                <p:oleObj name="公式" r:id="rId11" imgW="177569" imgH="202936" progId="Equation.3">
                  <p:embed/>
                  <p:pic>
                    <p:nvPicPr>
                      <p:cNvPr id="3175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29600" y="4456113"/>
                        <a:ext cx="220663" cy="252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 Box 18"/>
          <p:cNvSpPr txBox="1">
            <a:spLocks noChangeArrowheads="1"/>
          </p:cNvSpPr>
          <p:nvPr/>
        </p:nvSpPr>
        <p:spPr bwMode="auto">
          <a:xfrm>
            <a:off x="7277100" y="5527675"/>
            <a:ext cx="5000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-1</a:t>
            </a:r>
            <a:endParaRPr lang="zh-CN" altLang="en-US" sz="1400">
              <a:latin typeface="+mn-ea"/>
              <a:ea typeface="+mn-ea"/>
            </a:endParaRPr>
          </a:p>
        </p:txBody>
      </p:sp>
      <p:sp>
        <p:nvSpPr>
          <p:cNvPr id="19" name="Text Box 18"/>
          <p:cNvSpPr txBox="1">
            <a:spLocks noChangeArrowheads="1"/>
          </p:cNvSpPr>
          <p:nvPr/>
        </p:nvSpPr>
        <p:spPr bwMode="auto">
          <a:xfrm>
            <a:off x="7920038" y="5527675"/>
            <a:ext cx="285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0</a:t>
            </a:r>
            <a:endParaRPr lang="zh-CN" altLang="en-US" sz="1400">
              <a:latin typeface="+mn-ea"/>
              <a:ea typeface="+mn-ea"/>
            </a:endParaRPr>
          </a:p>
        </p:txBody>
      </p:sp>
      <p:sp>
        <p:nvSpPr>
          <p:cNvPr id="20" name="Text Box 18"/>
          <p:cNvSpPr txBox="1">
            <a:spLocks noChangeArrowheads="1"/>
          </p:cNvSpPr>
          <p:nvPr/>
        </p:nvSpPr>
        <p:spPr bwMode="auto">
          <a:xfrm>
            <a:off x="8705850" y="5527675"/>
            <a:ext cx="285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1</a:t>
            </a:r>
            <a:endParaRPr lang="zh-CN" altLang="en-US" sz="1400">
              <a:latin typeface="+mn-ea"/>
              <a:ea typeface="+mn-ea"/>
            </a:endParaRPr>
          </a:p>
        </p:txBody>
      </p:sp>
      <p:cxnSp>
        <p:nvCxnSpPr>
          <p:cNvPr id="21" name="直接连接符 20"/>
          <p:cNvCxnSpPr/>
          <p:nvPr/>
        </p:nvCxnSpPr>
        <p:spPr>
          <a:xfrm rot="10800000" flipV="1">
            <a:off x="3633788" y="4956175"/>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10800000" flipV="1">
            <a:off x="3633788" y="5027613"/>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0800000" flipV="1">
            <a:off x="3633788" y="5099050"/>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10800000" flipV="1">
            <a:off x="3633788" y="5170488"/>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5" name="Object 22"/>
          <p:cNvGraphicFramePr>
            <a:graphicFrameLocks noChangeAspect="1"/>
          </p:cNvGraphicFramePr>
          <p:nvPr>
            <p:extLst>
              <p:ext uri="{D42A27DB-BD31-4B8C-83A1-F6EECF244321}">
                <p14:modId xmlns:p14="http://schemas.microsoft.com/office/powerpoint/2010/main" val="905384572"/>
              </p:ext>
            </p:extLst>
          </p:nvPr>
        </p:nvGraphicFramePr>
        <p:xfrm>
          <a:off x="4833938" y="5711825"/>
          <a:ext cx="188912" cy="174625"/>
        </p:xfrm>
        <a:graphic>
          <a:graphicData uri="http://schemas.openxmlformats.org/presentationml/2006/ole">
            <mc:AlternateContent xmlns:mc="http://schemas.openxmlformats.org/markup-compatibility/2006">
              <mc:Choice xmlns:v="urn:schemas-microsoft-com:vml" Requires="v">
                <p:oleObj spid="_x0000_s36967" name="公式" r:id="rId13" imgW="152334" imgH="139639" progId="Equation.3">
                  <p:embed/>
                </p:oleObj>
              </mc:Choice>
              <mc:Fallback>
                <p:oleObj name="公式" r:id="rId13" imgW="152334" imgH="139639" progId="Equation.3">
                  <p:embed/>
                  <p:pic>
                    <p:nvPicPr>
                      <p:cNvPr id="31751"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33938" y="5711825"/>
                        <a:ext cx="188912" cy="174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26" name="直接箭头连接符 25"/>
          <p:cNvCxnSpPr/>
          <p:nvPr/>
        </p:nvCxnSpPr>
        <p:spPr>
          <a:xfrm>
            <a:off x="2633663" y="5599113"/>
            <a:ext cx="2286000"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rot="5400000" flipH="1" flipV="1">
            <a:off x="2884488" y="5564188"/>
            <a:ext cx="17843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8" name="Object 23"/>
          <p:cNvGraphicFramePr>
            <a:graphicFrameLocks noChangeAspect="1"/>
          </p:cNvGraphicFramePr>
          <p:nvPr>
            <p:extLst>
              <p:ext uri="{D42A27DB-BD31-4B8C-83A1-F6EECF244321}">
                <p14:modId xmlns:p14="http://schemas.microsoft.com/office/powerpoint/2010/main" val="1497055294"/>
              </p:ext>
            </p:extLst>
          </p:nvPr>
        </p:nvGraphicFramePr>
        <p:xfrm>
          <a:off x="3848100" y="4654550"/>
          <a:ext cx="266700" cy="252413"/>
        </p:xfrm>
        <a:graphic>
          <a:graphicData uri="http://schemas.openxmlformats.org/presentationml/2006/ole">
            <mc:AlternateContent xmlns:mc="http://schemas.openxmlformats.org/markup-compatibility/2006">
              <mc:Choice xmlns:v="urn:schemas-microsoft-com:vml" Requires="v">
                <p:oleObj spid="_x0000_s36968" name="公式" r:id="rId15" imgW="215713" imgH="203024" progId="Equation.3">
                  <p:embed/>
                </p:oleObj>
              </mc:Choice>
              <mc:Fallback>
                <p:oleObj name="公式" r:id="rId15" imgW="215713" imgH="203024" progId="Equation.3">
                  <p:embed/>
                  <p:pic>
                    <p:nvPicPr>
                      <p:cNvPr id="31752" name="Object 2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848100" y="4654550"/>
                        <a:ext cx="266700"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18"/>
          <p:cNvSpPr txBox="1">
            <a:spLocks noChangeArrowheads="1"/>
          </p:cNvSpPr>
          <p:nvPr/>
        </p:nvSpPr>
        <p:spPr bwMode="auto">
          <a:xfrm>
            <a:off x="3776663" y="5599113"/>
            <a:ext cx="285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0</a:t>
            </a:r>
            <a:endParaRPr lang="zh-CN" altLang="en-US" sz="1400">
              <a:latin typeface="+mn-ea"/>
              <a:ea typeface="+mn-ea"/>
            </a:endParaRPr>
          </a:p>
        </p:txBody>
      </p:sp>
      <p:sp>
        <p:nvSpPr>
          <p:cNvPr id="30" name="Text Box 18"/>
          <p:cNvSpPr txBox="1">
            <a:spLocks noChangeArrowheads="1"/>
          </p:cNvSpPr>
          <p:nvPr/>
        </p:nvSpPr>
        <p:spPr bwMode="auto">
          <a:xfrm>
            <a:off x="8134350" y="4670425"/>
            <a:ext cx="285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j</a:t>
            </a:r>
            <a:endParaRPr lang="zh-CN" altLang="en-US" sz="1400">
              <a:latin typeface="+mn-ea"/>
              <a:ea typeface="+mn-ea"/>
            </a:endParaRPr>
          </a:p>
        </p:txBody>
      </p:sp>
      <p:cxnSp>
        <p:nvCxnSpPr>
          <p:cNvPr id="31" name="直接连接符 30"/>
          <p:cNvCxnSpPr/>
          <p:nvPr/>
        </p:nvCxnSpPr>
        <p:spPr>
          <a:xfrm rot="10800000" flipV="1">
            <a:off x="3633788" y="5241925"/>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0800000" flipV="1">
            <a:off x="3633788" y="5313363"/>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0800000" flipV="1">
            <a:off x="3633788" y="5384800"/>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10800000" flipV="1">
            <a:off x="3633788" y="5456238"/>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rot="10800000" flipV="1">
            <a:off x="3633788" y="5527675"/>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0800000" flipV="1">
            <a:off x="3633788" y="5599113"/>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10800000" flipV="1">
            <a:off x="3633788" y="5670550"/>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rot="10800000" flipV="1">
            <a:off x="3633788" y="5741988"/>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rot="10800000" flipV="1">
            <a:off x="3633788" y="5813425"/>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10800000" flipV="1">
            <a:off x="3633788" y="5884863"/>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10800000" flipV="1">
            <a:off x="3633788" y="5956300"/>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10800000" flipV="1">
            <a:off x="3633788" y="6027738"/>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rot="10800000" flipV="1">
            <a:off x="3633788" y="6099175"/>
            <a:ext cx="142875"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10800000" flipV="1">
            <a:off x="3633788" y="6170613"/>
            <a:ext cx="142875" cy="714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Text Box 18"/>
          <p:cNvSpPr txBox="1">
            <a:spLocks noChangeArrowheads="1"/>
          </p:cNvSpPr>
          <p:nvPr/>
        </p:nvSpPr>
        <p:spPr bwMode="auto">
          <a:xfrm>
            <a:off x="5556250" y="5241925"/>
            <a:ext cx="86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rgbClr val="C00000"/>
                </a:solidFill>
                <a:latin typeface="+mn-ea"/>
                <a:ea typeface="+mn-ea"/>
              </a:rPr>
              <a:t>z=</a:t>
            </a:r>
            <a:r>
              <a:rPr lang="en-US" altLang="zh-CN" dirty="0" err="1">
                <a:solidFill>
                  <a:srgbClr val="C00000"/>
                </a:solidFill>
                <a:latin typeface="+mn-ea"/>
                <a:ea typeface="+mn-ea"/>
              </a:rPr>
              <a:t>e</a:t>
            </a:r>
            <a:r>
              <a:rPr lang="en-US" altLang="zh-CN" baseline="30000" dirty="0" err="1">
                <a:solidFill>
                  <a:srgbClr val="C00000"/>
                </a:solidFill>
                <a:latin typeface="+mn-ea"/>
                <a:ea typeface="+mn-ea"/>
              </a:rPr>
              <a:t>Ts</a:t>
            </a:r>
            <a:endParaRPr lang="zh-CN" altLang="en-US" baseline="30000" dirty="0">
              <a:solidFill>
                <a:srgbClr val="C00000"/>
              </a:solidFill>
              <a:latin typeface="+mn-ea"/>
              <a:ea typeface="+mn-ea"/>
            </a:endParaRPr>
          </a:p>
        </p:txBody>
      </p:sp>
      <p:sp>
        <p:nvSpPr>
          <p:cNvPr id="46" name="Text Box 18"/>
          <p:cNvSpPr txBox="1">
            <a:spLocks noChangeArrowheads="1"/>
          </p:cNvSpPr>
          <p:nvPr/>
        </p:nvSpPr>
        <p:spPr bwMode="auto">
          <a:xfrm>
            <a:off x="8134350" y="6027738"/>
            <a:ext cx="285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-j</a:t>
            </a:r>
            <a:endParaRPr lang="zh-CN" altLang="en-US" sz="1400">
              <a:latin typeface="+mn-ea"/>
              <a:ea typeface="+mn-ea"/>
            </a:endParaRPr>
          </a:p>
        </p:txBody>
      </p:sp>
      <p:sp>
        <p:nvSpPr>
          <p:cNvPr id="47" name="任意多边形 46"/>
          <p:cNvSpPr/>
          <p:nvPr/>
        </p:nvSpPr>
        <p:spPr>
          <a:xfrm>
            <a:off x="3076575" y="4802188"/>
            <a:ext cx="4937125" cy="520700"/>
          </a:xfrm>
          <a:custGeom>
            <a:avLst/>
            <a:gdLst>
              <a:gd name="connsiteX0" fmla="*/ 0 w 4935894"/>
              <a:gd name="connsiteY0" fmla="*/ 520959 h 520959"/>
              <a:gd name="connsiteX1" fmla="*/ 2640563 w 4935894"/>
              <a:gd name="connsiteY1" fmla="*/ 7775 h 520959"/>
              <a:gd name="connsiteX2" fmla="*/ 4935894 w 4935894"/>
              <a:gd name="connsiteY2" fmla="*/ 474306 h 520959"/>
            </a:gdLst>
            <a:ahLst/>
            <a:cxnLst>
              <a:cxn ang="0">
                <a:pos x="connsiteX0" y="connsiteY0"/>
              </a:cxn>
              <a:cxn ang="0">
                <a:pos x="connsiteX1" y="connsiteY1"/>
              </a:cxn>
              <a:cxn ang="0">
                <a:pos x="connsiteX2" y="connsiteY2"/>
              </a:cxn>
            </a:cxnLst>
            <a:rect l="l" t="t" r="r" b="b"/>
            <a:pathLst>
              <a:path w="4935894" h="520959">
                <a:moveTo>
                  <a:pt x="0" y="520959"/>
                </a:moveTo>
                <a:cubicBezTo>
                  <a:pt x="908957" y="268255"/>
                  <a:pt x="1817914" y="15551"/>
                  <a:pt x="2640563" y="7775"/>
                </a:cubicBezTo>
                <a:cubicBezTo>
                  <a:pt x="3463212" y="0"/>
                  <a:pt x="4199553" y="237153"/>
                  <a:pt x="4935894" y="474306"/>
                </a:cubicBezTo>
              </a:path>
            </a:pathLst>
          </a:custGeom>
          <a:ln>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48" name="任意多边形 47"/>
          <p:cNvSpPr/>
          <p:nvPr/>
        </p:nvSpPr>
        <p:spPr>
          <a:xfrm flipV="1">
            <a:off x="4205288" y="5027613"/>
            <a:ext cx="3070225" cy="339725"/>
          </a:xfrm>
          <a:custGeom>
            <a:avLst/>
            <a:gdLst>
              <a:gd name="connsiteX0" fmla="*/ 0 w 3069771"/>
              <a:gd name="connsiteY0" fmla="*/ 0 h 374780"/>
              <a:gd name="connsiteX1" fmla="*/ 1614196 w 3069771"/>
              <a:gd name="connsiteY1" fmla="*/ 373225 h 374780"/>
              <a:gd name="connsiteX2" fmla="*/ 3069771 w 3069771"/>
              <a:gd name="connsiteY2" fmla="*/ 9331 h 374780"/>
            </a:gdLst>
            <a:ahLst/>
            <a:cxnLst>
              <a:cxn ang="0">
                <a:pos x="connsiteX0" y="connsiteY0"/>
              </a:cxn>
              <a:cxn ang="0">
                <a:pos x="connsiteX1" y="connsiteY1"/>
              </a:cxn>
              <a:cxn ang="0">
                <a:pos x="connsiteX2" y="connsiteY2"/>
              </a:cxn>
            </a:cxnLst>
            <a:rect l="l" t="t" r="r" b="b"/>
            <a:pathLst>
              <a:path w="3069771" h="374780">
                <a:moveTo>
                  <a:pt x="0" y="0"/>
                </a:moveTo>
                <a:cubicBezTo>
                  <a:pt x="551284" y="185835"/>
                  <a:pt x="1102568" y="371670"/>
                  <a:pt x="1614196" y="373225"/>
                </a:cubicBezTo>
                <a:cubicBezTo>
                  <a:pt x="2125824" y="374780"/>
                  <a:pt x="2597797" y="192055"/>
                  <a:pt x="3069771" y="9331"/>
                </a:cubicBezTo>
              </a:path>
            </a:pathLst>
          </a:custGeom>
          <a:ln>
            <a:solidFill>
              <a:srgbClr val="0070C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49" name="任意多边形 48"/>
          <p:cNvSpPr/>
          <p:nvPr/>
        </p:nvSpPr>
        <p:spPr>
          <a:xfrm flipV="1">
            <a:off x="3776663" y="5884863"/>
            <a:ext cx="3929062" cy="407987"/>
          </a:xfrm>
          <a:custGeom>
            <a:avLst/>
            <a:gdLst>
              <a:gd name="connsiteX0" fmla="*/ 0 w 4935894"/>
              <a:gd name="connsiteY0" fmla="*/ 520959 h 520959"/>
              <a:gd name="connsiteX1" fmla="*/ 2640563 w 4935894"/>
              <a:gd name="connsiteY1" fmla="*/ 7775 h 520959"/>
              <a:gd name="connsiteX2" fmla="*/ 4935894 w 4935894"/>
              <a:gd name="connsiteY2" fmla="*/ 474306 h 520959"/>
            </a:gdLst>
            <a:ahLst/>
            <a:cxnLst>
              <a:cxn ang="0">
                <a:pos x="connsiteX0" y="connsiteY0"/>
              </a:cxn>
              <a:cxn ang="0">
                <a:pos x="connsiteX1" y="connsiteY1"/>
              </a:cxn>
              <a:cxn ang="0">
                <a:pos x="connsiteX2" y="connsiteY2"/>
              </a:cxn>
            </a:cxnLst>
            <a:rect l="l" t="t" r="r" b="b"/>
            <a:pathLst>
              <a:path w="4935894" h="520959">
                <a:moveTo>
                  <a:pt x="0" y="520959"/>
                </a:moveTo>
                <a:cubicBezTo>
                  <a:pt x="908957" y="268255"/>
                  <a:pt x="1817914" y="15551"/>
                  <a:pt x="2640563" y="7775"/>
                </a:cubicBezTo>
                <a:cubicBezTo>
                  <a:pt x="3463212" y="0"/>
                  <a:pt x="4199553" y="237153"/>
                  <a:pt x="4935894" y="474306"/>
                </a:cubicBezTo>
              </a:path>
            </a:pathLst>
          </a:custGeom>
          <a:ln>
            <a:solidFill>
              <a:srgbClr val="00B0F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50" name="Text Box 24"/>
          <p:cNvSpPr txBox="1">
            <a:spLocks noChangeArrowheads="1"/>
          </p:cNvSpPr>
          <p:nvPr/>
        </p:nvSpPr>
        <p:spPr bwMode="auto">
          <a:xfrm>
            <a:off x="1987550" y="3614738"/>
            <a:ext cx="1285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虚轴左部</a:t>
            </a:r>
          </a:p>
        </p:txBody>
      </p:sp>
      <p:graphicFrame>
        <p:nvGraphicFramePr>
          <p:cNvPr id="51" name="Object 24"/>
          <p:cNvGraphicFramePr>
            <a:graphicFrameLocks noChangeAspect="1"/>
          </p:cNvGraphicFramePr>
          <p:nvPr>
            <p:extLst>
              <p:ext uri="{D42A27DB-BD31-4B8C-83A1-F6EECF244321}">
                <p14:modId xmlns:p14="http://schemas.microsoft.com/office/powerpoint/2010/main" val="2267597801"/>
              </p:ext>
            </p:extLst>
          </p:nvPr>
        </p:nvGraphicFramePr>
        <p:xfrm>
          <a:off x="3087688" y="3686175"/>
          <a:ext cx="574675" cy="269875"/>
        </p:xfrm>
        <a:graphic>
          <a:graphicData uri="http://schemas.openxmlformats.org/presentationml/2006/ole">
            <mc:AlternateContent xmlns:mc="http://schemas.openxmlformats.org/markup-compatibility/2006">
              <mc:Choice xmlns:v="urn:schemas-microsoft-com:vml" Requires="v">
                <p:oleObj spid="_x0000_s36969" name="公式" r:id="rId17" imgW="380670" imgH="177646" progId="Equation.3">
                  <p:embed/>
                </p:oleObj>
              </mc:Choice>
              <mc:Fallback>
                <p:oleObj name="公式" r:id="rId17" imgW="380670" imgH="177646" progId="Equation.3">
                  <p:embed/>
                  <p:pic>
                    <p:nvPicPr>
                      <p:cNvPr id="31753" name="Object 2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87688" y="3686175"/>
                        <a:ext cx="574675" cy="269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12"/>
          <p:cNvGraphicFramePr>
            <a:graphicFrameLocks noChangeAspect="1"/>
          </p:cNvGraphicFramePr>
          <p:nvPr>
            <p:extLst>
              <p:ext uri="{D42A27DB-BD31-4B8C-83A1-F6EECF244321}">
                <p14:modId xmlns:p14="http://schemas.microsoft.com/office/powerpoint/2010/main" val="2362084859"/>
              </p:ext>
            </p:extLst>
          </p:nvPr>
        </p:nvGraphicFramePr>
        <p:xfrm>
          <a:off x="3975100" y="3614738"/>
          <a:ext cx="6051550" cy="339725"/>
        </p:xfrm>
        <a:graphic>
          <a:graphicData uri="http://schemas.openxmlformats.org/presentationml/2006/ole">
            <mc:AlternateContent xmlns:mc="http://schemas.openxmlformats.org/markup-compatibility/2006">
              <mc:Choice xmlns:v="urn:schemas-microsoft-com:vml" Requires="v">
                <p:oleObj spid="_x0000_s36970" name="公式" r:id="rId19" imgW="4076700" imgH="228600" progId="Equations">
                  <p:embed/>
                </p:oleObj>
              </mc:Choice>
              <mc:Fallback>
                <p:oleObj name="公式" r:id="rId19" imgW="4076700" imgH="228600" progId="Equations">
                  <p:embed/>
                  <p:pic>
                    <p:nvPicPr>
                      <p:cNvPr id="31754" name="Object 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75100" y="3614738"/>
                        <a:ext cx="60515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 name="Text Box 24"/>
          <p:cNvSpPr txBox="1">
            <a:spLocks noChangeArrowheads="1"/>
          </p:cNvSpPr>
          <p:nvPr/>
        </p:nvSpPr>
        <p:spPr bwMode="auto">
          <a:xfrm>
            <a:off x="1987550" y="4046538"/>
            <a:ext cx="1285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虚轴右部</a:t>
            </a:r>
          </a:p>
        </p:txBody>
      </p:sp>
      <p:graphicFrame>
        <p:nvGraphicFramePr>
          <p:cNvPr id="54" name="Object 13"/>
          <p:cNvGraphicFramePr>
            <a:graphicFrameLocks noChangeAspect="1"/>
          </p:cNvGraphicFramePr>
          <p:nvPr>
            <p:extLst>
              <p:ext uri="{D42A27DB-BD31-4B8C-83A1-F6EECF244321}">
                <p14:modId xmlns:p14="http://schemas.microsoft.com/office/powerpoint/2010/main" val="1867511388"/>
              </p:ext>
            </p:extLst>
          </p:nvPr>
        </p:nvGraphicFramePr>
        <p:xfrm>
          <a:off x="3087688" y="4117975"/>
          <a:ext cx="574675" cy="269875"/>
        </p:xfrm>
        <a:graphic>
          <a:graphicData uri="http://schemas.openxmlformats.org/presentationml/2006/ole">
            <mc:AlternateContent xmlns:mc="http://schemas.openxmlformats.org/markup-compatibility/2006">
              <mc:Choice xmlns:v="urn:schemas-microsoft-com:vml" Requires="v">
                <p:oleObj spid="_x0000_s36971" name="公式" r:id="rId21" imgW="380670" imgH="177646" progId="Equation.3">
                  <p:embed/>
                </p:oleObj>
              </mc:Choice>
              <mc:Fallback>
                <p:oleObj name="公式" r:id="rId21" imgW="380670" imgH="177646" progId="Equation.3">
                  <p:embed/>
                  <p:pic>
                    <p:nvPicPr>
                      <p:cNvPr id="31755" name="Object 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87688" y="4117975"/>
                        <a:ext cx="574675" cy="269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27"/>
          <p:cNvGraphicFramePr>
            <a:graphicFrameLocks noChangeAspect="1"/>
          </p:cNvGraphicFramePr>
          <p:nvPr>
            <p:extLst>
              <p:ext uri="{D42A27DB-BD31-4B8C-83A1-F6EECF244321}">
                <p14:modId xmlns:p14="http://schemas.microsoft.com/office/powerpoint/2010/main" val="3067659747"/>
              </p:ext>
            </p:extLst>
          </p:nvPr>
        </p:nvGraphicFramePr>
        <p:xfrm>
          <a:off x="3975100" y="4046538"/>
          <a:ext cx="6051550" cy="339725"/>
        </p:xfrm>
        <a:graphic>
          <a:graphicData uri="http://schemas.openxmlformats.org/presentationml/2006/ole">
            <mc:AlternateContent xmlns:mc="http://schemas.openxmlformats.org/markup-compatibility/2006">
              <mc:Choice xmlns:v="urn:schemas-microsoft-com:vml" Requires="v">
                <p:oleObj spid="_x0000_s36972" name="公式" r:id="rId23" imgW="4076700" imgH="228600" progId="Equations">
                  <p:embed/>
                </p:oleObj>
              </mc:Choice>
              <mc:Fallback>
                <p:oleObj name="公式" r:id="rId23" imgW="4076700" imgH="228600" progId="Equations">
                  <p:embed/>
                  <p:pic>
                    <p:nvPicPr>
                      <p:cNvPr id="31756" name="Object 2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75100" y="4046538"/>
                        <a:ext cx="60515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15"/>
          <p:cNvGraphicFramePr>
            <a:graphicFrameLocks noChangeAspect="1"/>
          </p:cNvGraphicFramePr>
          <p:nvPr>
            <p:extLst>
              <p:ext uri="{D42A27DB-BD31-4B8C-83A1-F6EECF244321}">
                <p14:modId xmlns:p14="http://schemas.microsoft.com/office/powerpoint/2010/main" val="3100351263"/>
              </p:ext>
            </p:extLst>
          </p:nvPr>
        </p:nvGraphicFramePr>
        <p:xfrm>
          <a:off x="4919663" y="1700099"/>
          <a:ext cx="3760788" cy="403225"/>
        </p:xfrm>
        <a:graphic>
          <a:graphicData uri="http://schemas.openxmlformats.org/presentationml/2006/ole">
            <mc:AlternateContent xmlns:mc="http://schemas.openxmlformats.org/markup-compatibility/2006">
              <mc:Choice xmlns:v="urn:schemas-microsoft-com:vml" Requires="v">
                <p:oleObj spid="_x0000_s36973" name="公式" r:id="rId25" imgW="1777680" imgH="190440" progId="Equations">
                  <p:embed/>
                </p:oleObj>
              </mc:Choice>
              <mc:Fallback>
                <p:oleObj name="公式" r:id="rId25" imgW="1777680" imgH="190440" progId="Equations">
                  <p:embed/>
                  <p:pic>
                    <p:nvPicPr>
                      <p:cNvPr id="35853" name="Object 1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919663" y="1700099"/>
                        <a:ext cx="3760788" cy="403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57" name="直接连接符 56"/>
          <p:cNvCxnSpPr/>
          <p:nvPr/>
        </p:nvCxnSpPr>
        <p:spPr>
          <a:xfrm>
            <a:off x="1309688" y="2079625"/>
            <a:ext cx="218281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5856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矩形 2"/>
          <p:cNvSpPr/>
          <p:nvPr/>
        </p:nvSpPr>
        <p:spPr>
          <a:xfrm>
            <a:off x="1751013" y="2218373"/>
            <a:ext cx="3095625" cy="1800225"/>
          </a:xfrm>
          <a:prstGeom prst="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4" name="Text Box 12"/>
          <p:cNvSpPr txBox="1">
            <a:spLocks noChangeArrowheads="1"/>
          </p:cNvSpPr>
          <p:nvPr/>
        </p:nvSpPr>
        <p:spPr bwMode="auto">
          <a:xfrm>
            <a:off x="515938" y="4502150"/>
            <a:ext cx="1116012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Arial" panose="020B0604020202020204" pitchFamily="34" charset="0"/>
              <a:buChar char="•"/>
            </a:pPr>
            <a:r>
              <a:rPr lang="zh-CN" altLang="en-US" sz="2000" dirty="0">
                <a:latin typeface="+mn-ea"/>
                <a:ea typeface="+mn-ea"/>
                <a:cs typeface="Arial" panose="020B0604020202020204" pitchFamily="34" charset="0"/>
              </a:rPr>
              <a:t>极点</a:t>
            </a:r>
            <a:r>
              <a:rPr lang="zh-CN" altLang="en-US" sz="2000" dirty="0" smtClean="0">
                <a:latin typeface="+mn-ea"/>
                <a:ea typeface="+mn-ea"/>
                <a:cs typeface="Arial" panose="020B0604020202020204" pitchFamily="34" charset="0"/>
              </a:rPr>
              <a:t>在 </a:t>
            </a:r>
            <a:r>
              <a:rPr lang="en-US" altLang="zh-CN" sz="2000" b="1" dirty="0" smtClean="0">
                <a:latin typeface="+mj-ea"/>
                <a:ea typeface="+mj-ea"/>
                <a:cs typeface="Arial" panose="020B0604020202020204" pitchFamily="34" charset="0"/>
              </a:rPr>
              <a:t>z </a:t>
            </a:r>
            <a:r>
              <a:rPr lang="zh-CN" altLang="en-US" sz="2000" dirty="0" smtClean="0">
                <a:latin typeface="+mn-ea"/>
                <a:ea typeface="+mn-ea"/>
                <a:cs typeface="Arial" panose="020B0604020202020204" pitchFamily="34" charset="0"/>
              </a:rPr>
              <a:t>平面</a:t>
            </a:r>
            <a:r>
              <a:rPr lang="zh-CN" altLang="en-US" sz="2000" dirty="0">
                <a:latin typeface="+mn-ea"/>
                <a:ea typeface="+mn-ea"/>
                <a:cs typeface="Arial" panose="020B0604020202020204" pitchFamily="34" charset="0"/>
              </a:rPr>
              <a:t>单位圆内，离单位圆周越近（或离坐标原点越远），动态响应的衰减越慢；反之，越快。</a:t>
            </a:r>
            <a:endParaRPr lang="en-US" altLang="zh-CN" sz="2000" dirty="0">
              <a:latin typeface="+mn-ea"/>
              <a:ea typeface="+mn-ea"/>
              <a:cs typeface="Arial" panose="020B0604020202020204" pitchFamily="34" charset="0"/>
            </a:endParaRPr>
          </a:p>
          <a:p>
            <a:pPr eaLnBrk="1" hangingPunct="1">
              <a:lnSpc>
                <a:spcPct val="150000"/>
              </a:lnSpc>
              <a:buFont typeface="Arial" panose="020B0604020202020204" pitchFamily="34" charset="0"/>
              <a:buChar char="•"/>
            </a:pPr>
            <a:r>
              <a:rPr lang="zh-CN" altLang="en-US" sz="2000" dirty="0">
                <a:latin typeface="+mn-ea"/>
                <a:ea typeface="+mn-ea"/>
                <a:cs typeface="Arial" panose="020B0604020202020204" pitchFamily="34" charset="0"/>
              </a:rPr>
              <a:t>极点</a:t>
            </a:r>
            <a:r>
              <a:rPr lang="zh-CN" altLang="en-US" sz="2000" dirty="0" smtClean="0">
                <a:latin typeface="+mn-ea"/>
                <a:ea typeface="+mn-ea"/>
                <a:cs typeface="Arial" panose="020B0604020202020204" pitchFamily="34" charset="0"/>
              </a:rPr>
              <a:t>位于 </a:t>
            </a:r>
            <a:r>
              <a:rPr lang="en-US" altLang="zh-CN" sz="2000" b="1" dirty="0" smtClean="0">
                <a:latin typeface="+mj-ea"/>
                <a:ea typeface="+mj-ea"/>
                <a:cs typeface="Arial" panose="020B0604020202020204" pitchFamily="34" charset="0"/>
              </a:rPr>
              <a:t>z </a:t>
            </a:r>
            <a:r>
              <a:rPr lang="zh-CN" altLang="en-US" sz="2000" dirty="0" smtClean="0">
                <a:latin typeface="+mn-ea"/>
                <a:ea typeface="+mn-ea"/>
                <a:cs typeface="Arial" panose="020B0604020202020204" pitchFamily="34" charset="0"/>
              </a:rPr>
              <a:t>平面</a:t>
            </a:r>
            <a:r>
              <a:rPr lang="zh-CN" altLang="en-US" sz="2000" dirty="0">
                <a:latin typeface="+mn-ea"/>
                <a:ea typeface="+mn-ea"/>
                <a:cs typeface="Arial" panose="020B0604020202020204" pitchFamily="34" charset="0"/>
              </a:rPr>
              <a:t>单位圆周上时，动态响应是等幅变化的。</a:t>
            </a:r>
            <a:endParaRPr lang="en-US" altLang="zh-CN" sz="2000" dirty="0">
              <a:latin typeface="+mn-ea"/>
              <a:ea typeface="+mn-ea"/>
              <a:cs typeface="Arial" panose="020B0604020202020204" pitchFamily="34" charset="0"/>
            </a:endParaRPr>
          </a:p>
          <a:p>
            <a:pPr eaLnBrk="1" hangingPunct="1">
              <a:lnSpc>
                <a:spcPct val="150000"/>
              </a:lnSpc>
              <a:buFont typeface="Arial" panose="020B0604020202020204" pitchFamily="34" charset="0"/>
              <a:buChar char="•"/>
            </a:pPr>
            <a:r>
              <a:rPr lang="zh-CN" altLang="en-US" sz="2000" dirty="0">
                <a:latin typeface="+mn-ea"/>
                <a:ea typeface="+mn-ea"/>
                <a:cs typeface="Arial" panose="020B0604020202020204" pitchFamily="34" charset="0"/>
              </a:rPr>
              <a:t>极点</a:t>
            </a:r>
            <a:r>
              <a:rPr lang="zh-CN" altLang="en-US" sz="2000" dirty="0" smtClean="0">
                <a:latin typeface="+mn-ea"/>
                <a:ea typeface="+mn-ea"/>
                <a:cs typeface="Arial" panose="020B0604020202020204" pitchFamily="34" charset="0"/>
              </a:rPr>
              <a:t>在 </a:t>
            </a:r>
            <a:r>
              <a:rPr lang="en-US" altLang="zh-CN" sz="2000" b="1" dirty="0" smtClean="0">
                <a:latin typeface="+mj-ea"/>
                <a:ea typeface="+mj-ea"/>
                <a:cs typeface="Arial" panose="020B0604020202020204" pitchFamily="34" charset="0"/>
              </a:rPr>
              <a:t>z </a:t>
            </a:r>
            <a:r>
              <a:rPr lang="zh-CN" altLang="en-US" sz="2000" dirty="0" smtClean="0">
                <a:latin typeface="+mn-ea"/>
                <a:ea typeface="+mn-ea"/>
                <a:cs typeface="Arial" panose="020B0604020202020204" pitchFamily="34" charset="0"/>
              </a:rPr>
              <a:t>平面</a:t>
            </a:r>
            <a:r>
              <a:rPr lang="zh-CN" altLang="en-US" sz="2000" dirty="0">
                <a:latin typeface="+mn-ea"/>
                <a:ea typeface="+mn-ea"/>
                <a:cs typeface="Arial" panose="020B0604020202020204" pitchFamily="34" charset="0"/>
              </a:rPr>
              <a:t>单位圆外，系统不稳定，其动态响应是发散的。</a:t>
            </a:r>
            <a:endParaRPr lang="el-GR" altLang="zh-CN" sz="2000" dirty="0">
              <a:latin typeface="+mn-ea"/>
              <a:ea typeface="+mn-ea"/>
              <a:cs typeface="Arial" panose="020B0604020202020204" pitchFamily="34" charset="0"/>
            </a:endParaRPr>
          </a:p>
        </p:txBody>
      </p:sp>
      <p:graphicFrame>
        <p:nvGraphicFramePr>
          <p:cNvPr id="5" name="Object 19"/>
          <p:cNvGraphicFramePr>
            <a:graphicFrameLocks noChangeAspect="1"/>
          </p:cNvGraphicFramePr>
          <p:nvPr>
            <p:extLst>
              <p:ext uri="{D42A27DB-BD31-4B8C-83A1-F6EECF244321}">
                <p14:modId xmlns:p14="http://schemas.microsoft.com/office/powerpoint/2010/main" val="3158052696"/>
              </p:ext>
            </p:extLst>
          </p:nvPr>
        </p:nvGraphicFramePr>
        <p:xfrm>
          <a:off x="1893888" y="2218373"/>
          <a:ext cx="2406650" cy="869950"/>
        </p:xfrm>
        <a:graphic>
          <a:graphicData uri="http://schemas.openxmlformats.org/presentationml/2006/ole">
            <mc:AlternateContent xmlns:mc="http://schemas.openxmlformats.org/markup-compatibility/2006">
              <mc:Choice xmlns:v="urn:schemas-microsoft-com:vml" Requires="v">
                <p:oleObj spid="_x0000_s37906" name="公式" r:id="rId3" imgW="1193800" imgH="431800" progId="Equation.3">
                  <p:embed/>
                </p:oleObj>
              </mc:Choice>
              <mc:Fallback>
                <p:oleObj name="公式" r:id="rId3" imgW="1193800" imgH="431800" progId="Equation.3">
                  <p:embed/>
                  <p:pic>
                    <p:nvPicPr>
                      <p:cNvPr id="52243"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3888" y="2218373"/>
                        <a:ext cx="2406650" cy="86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194514683"/>
              </p:ext>
            </p:extLst>
          </p:nvPr>
        </p:nvGraphicFramePr>
        <p:xfrm>
          <a:off x="2628900" y="3154998"/>
          <a:ext cx="1671638" cy="280987"/>
        </p:xfrm>
        <a:graphic>
          <a:graphicData uri="http://schemas.openxmlformats.org/presentationml/2006/ole">
            <mc:AlternateContent xmlns:mc="http://schemas.openxmlformats.org/markup-compatibility/2006">
              <mc:Choice xmlns:v="urn:schemas-microsoft-com:vml" Requires="v">
                <p:oleObj spid="_x0000_s37907" name="公式" r:id="rId5" imgW="1054080" imgH="177480" progId="Equations">
                  <p:embed/>
                </p:oleObj>
              </mc:Choice>
              <mc:Fallback>
                <p:oleObj name="公式" r:id="rId5" imgW="1054080" imgH="177480" progId="Equations">
                  <p:embed/>
                  <p:pic>
                    <p:nvPicPr>
                      <p:cNvPr id="1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8900" y="3154998"/>
                        <a:ext cx="1671638"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右箭头 6"/>
          <p:cNvSpPr/>
          <p:nvPr/>
        </p:nvSpPr>
        <p:spPr>
          <a:xfrm>
            <a:off x="5149850" y="2870835"/>
            <a:ext cx="428625" cy="43180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latin typeface="+mn-ea"/>
            </a:endParaRPr>
          </a:p>
        </p:txBody>
      </p:sp>
      <p:sp>
        <p:nvSpPr>
          <p:cNvPr id="8" name="TextBox 9"/>
          <p:cNvSpPr txBox="1">
            <a:spLocks noChangeArrowheads="1"/>
          </p:cNvSpPr>
          <p:nvPr/>
        </p:nvSpPr>
        <p:spPr bwMode="auto">
          <a:xfrm>
            <a:off x="1751013" y="3658235"/>
            <a:ext cx="2270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单位阶跃响应</a:t>
            </a:r>
          </a:p>
        </p:txBody>
      </p:sp>
      <p:sp>
        <p:nvSpPr>
          <p:cNvPr id="9" name="矩形 8"/>
          <p:cNvSpPr/>
          <p:nvPr/>
        </p:nvSpPr>
        <p:spPr>
          <a:xfrm>
            <a:off x="5961063" y="3159760"/>
            <a:ext cx="500063"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pic>
        <p:nvPicPr>
          <p:cNvPr id="10" name="Picture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61063" y="1715135"/>
            <a:ext cx="444658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6"/>
          <p:cNvSpPr txBox="1">
            <a:spLocks noChangeArrowheads="1"/>
          </p:cNvSpPr>
          <p:nvPr/>
        </p:nvSpPr>
        <p:spPr bwMode="auto">
          <a:xfrm>
            <a:off x="539750" y="1125538"/>
            <a:ext cx="7345363"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en-US" altLang="zh-CN" sz="2000" b="1" dirty="0">
                <a:solidFill>
                  <a:srgbClr val="0070C0"/>
                </a:solidFill>
                <a:latin typeface="+mj-ea"/>
                <a:ea typeface="+mj-ea"/>
              </a:rPr>
              <a:t>(2) </a:t>
            </a:r>
            <a:r>
              <a:rPr lang="zh-CN" altLang="en-US" sz="2000" b="1" dirty="0">
                <a:solidFill>
                  <a:srgbClr val="0070C0"/>
                </a:solidFill>
                <a:latin typeface="+mj-ea"/>
                <a:ea typeface="+mj-ea"/>
              </a:rPr>
              <a:t>离散控制系统动态响应</a:t>
            </a:r>
            <a:r>
              <a:rPr lang="zh-CN" altLang="en-US" sz="2000" b="1" dirty="0" smtClean="0">
                <a:solidFill>
                  <a:srgbClr val="0070C0"/>
                </a:solidFill>
                <a:latin typeface="+mj-ea"/>
                <a:ea typeface="+mj-ea"/>
              </a:rPr>
              <a:t>与 </a:t>
            </a:r>
            <a:r>
              <a:rPr lang="en-US" altLang="zh-CN" sz="2000" b="1" dirty="0" smtClean="0">
                <a:solidFill>
                  <a:srgbClr val="0070C0"/>
                </a:solidFill>
                <a:latin typeface="+mj-ea"/>
                <a:ea typeface="+mj-ea"/>
              </a:rPr>
              <a:t>z </a:t>
            </a:r>
            <a:r>
              <a:rPr lang="zh-CN" altLang="en-US" sz="2000" b="1" dirty="0" smtClean="0">
                <a:solidFill>
                  <a:srgbClr val="0070C0"/>
                </a:solidFill>
                <a:latin typeface="+mj-ea"/>
                <a:ea typeface="+mj-ea"/>
              </a:rPr>
              <a:t>平面</a:t>
            </a:r>
            <a:r>
              <a:rPr lang="zh-CN" altLang="en-US" sz="2000" b="1" dirty="0">
                <a:solidFill>
                  <a:srgbClr val="0070C0"/>
                </a:solidFill>
                <a:latin typeface="+mj-ea"/>
                <a:ea typeface="+mj-ea"/>
              </a:rPr>
              <a:t>上的</a:t>
            </a:r>
            <a:r>
              <a:rPr lang="zh-CN" altLang="en-US" sz="2000" b="1" dirty="0" smtClean="0">
                <a:solidFill>
                  <a:srgbClr val="0070C0"/>
                </a:solidFill>
                <a:latin typeface="+mj-ea"/>
                <a:ea typeface="+mj-ea"/>
              </a:rPr>
              <a:t>极点 </a:t>
            </a:r>
            <a:r>
              <a:rPr lang="en-US" altLang="zh-CN" sz="2000" b="1" i="1" dirty="0" smtClean="0">
                <a:solidFill>
                  <a:srgbClr val="0070C0"/>
                </a:solidFill>
                <a:latin typeface="+mj-ea"/>
                <a:ea typeface="+mj-ea"/>
                <a:cs typeface="Times New Roman" panose="02020603050405020304" pitchFamily="18" charset="0"/>
              </a:rPr>
              <a:t>p</a:t>
            </a:r>
            <a:r>
              <a:rPr lang="en-US" altLang="zh-CN" sz="2000" b="1" i="1" baseline="-25000" dirty="0" smtClean="0">
                <a:solidFill>
                  <a:srgbClr val="0070C0"/>
                </a:solidFill>
                <a:latin typeface="+mj-ea"/>
                <a:ea typeface="+mj-ea"/>
                <a:cs typeface="Times New Roman" panose="02020603050405020304" pitchFamily="18" charset="0"/>
              </a:rPr>
              <a:t>i </a:t>
            </a:r>
            <a:r>
              <a:rPr lang="zh-CN" altLang="en-US" sz="2000" b="1" dirty="0" smtClean="0">
                <a:solidFill>
                  <a:srgbClr val="0070C0"/>
                </a:solidFill>
                <a:latin typeface="+mj-ea"/>
                <a:ea typeface="+mj-ea"/>
              </a:rPr>
              <a:t>分布</a:t>
            </a:r>
            <a:r>
              <a:rPr lang="zh-CN" altLang="en-US" sz="2000" b="1" dirty="0">
                <a:solidFill>
                  <a:srgbClr val="0070C0"/>
                </a:solidFill>
                <a:latin typeface="+mj-ea"/>
                <a:ea typeface="+mj-ea"/>
              </a:rPr>
              <a:t>关系</a:t>
            </a:r>
            <a:endParaRPr lang="zh-CN" altLang="en-US" sz="2000" b="1" dirty="0">
              <a:solidFill>
                <a:srgbClr val="0070C0"/>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19197323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8" y="1292223"/>
            <a:ext cx="11160125" cy="103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9125" eaLnBrk="1" hangingPunct="1">
              <a:lnSpc>
                <a:spcPct val="135000"/>
              </a:lnSpc>
              <a:spcBef>
                <a:spcPct val="50000"/>
              </a:spcBef>
            </a:pPr>
            <a:r>
              <a:rPr lang="zh-CN" altLang="en-US" sz="2400" dirty="0">
                <a:latin typeface="+mn-ea"/>
                <a:ea typeface="+mn-ea"/>
              </a:rPr>
              <a:t>当离散控制系统的输入为单位脉冲信号时，其输出可以表示</a:t>
            </a:r>
            <a:r>
              <a:rPr lang="zh-CN" altLang="en-US" sz="2400" dirty="0" smtClean="0">
                <a:latin typeface="+mn-ea"/>
                <a:ea typeface="+mn-ea"/>
              </a:rPr>
              <a:t>为（ </a:t>
            </a:r>
            <a:r>
              <a:rPr lang="en-US" altLang="zh-CN" sz="2400" b="1" dirty="0" smtClean="0">
                <a:latin typeface="+mj-ea"/>
                <a:ea typeface="+mj-ea"/>
              </a:rPr>
              <a:t>c</a:t>
            </a:r>
            <a:r>
              <a:rPr lang="en-US" altLang="zh-CN" sz="2400" b="1" baseline="-25000" dirty="0" smtClean="0">
                <a:latin typeface="+mj-ea"/>
                <a:ea typeface="+mj-ea"/>
              </a:rPr>
              <a:t>i </a:t>
            </a:r>
            <a:r>
              <a:rPr lang="zh-CN" altLang="en-US" sz="2400" dirty="0" smtClean="0">
                <a:latin typeface="+mn-ea"/>
                <a:ea typeface="+mn-ea"/>
              </a:rPr>
              <a:t>为</a:t>
            </a:r>
            <a:r>
              <a:rPr lang="zh-CN" altLang="en-US" sz="2400" dirty="0">
                <a:latin typeface="+mn-ea"/>
                <a:ea typeface="+mn-ea"/>
              </a:rPr>
              <a:t>常数，</a:t>
            </a:r>
            <a:r>
              <a:rPr lang="en-US" altLang="zh-CN" sz="2400" b="1" dirty="0" smtClean="0">
                <a:latin typeface="+mj-ea"/>
                <a:ea typeface="+mj-ea"/>
              </a:rPr>
              <a:t>p</a:t>
            </a:r>
            <a:r>
              <a:rPr lang="en-US" altLang="zh-CN" sz="2400" b="1" baseline="-25000" dirty="0" smtClean="0">
                <a:latin typeface="+mj-ea"/>
                <a:ea typeface="+mj-ea"/>
              </a:rPr>
              <a:t>i </a:t>
            </a:r>
            <a:r>
              <a:rPr lang="zh-CN" altLang="en-US" sz="2400" dirty="0" smtClean="0">
                <a:latin typeface="+mn-ea"/>
                <a:ea typeface="+mn-ea"/>
              </a:rPr>
              <a:t>是</a:t>
            </a:r>
            <a:r>
              <a:rPr lang="zh-CN" altLang="en-US" sz="2400" dirty="0">
                <a:latin typeface="+mn-ea"/>
                <a:ea typeface="+mn-ea"/>
              </a:rPr>
              <a:t>离散系统的特征根）</a:t>
            </a:r>
          </a:p>
        </p:txBody>
      </p:sp>
      <p:graphicFrame>
        <p:nvGraphicFramePr>
          <p:cNvPr id="4" name="Object 7"/>
          <p:cNvGraphicFramePr>
            <a:graphicFrameLocks noChangeAspect="1"/>
          </p:cNvGraphicFramePr>
          <p:nvPr>
            <p:extLst>
              <p:ext uri="{D42A27DB-BD31-4B8C-83A1-F6EECF244321}">
                <p14:modId xmlns:p14="http://schemas.microsoft.com/office/powerpoint/2010/main" val="2739406217"/>
              </p:ext>
            </p:extLst>
          </p:nvPr>
        </p:nvGraphicFramePr>
        <p:xfrm>
          <a:off x="3840161" y="2404521"/>
          <a:ext cx="4511675" cy="779463"/>
        </p:xfrm>
        <a:graphic>
          <a:graphicData uri="http://schemas.openxmlformats.org/presentationml/2006/ole">
            <mc:AlternateContent xmlns:mc="http://schemas.openxmlformats.org/markup-compatibility/2006">
              <mc:Choice xmlns:v="urn:schemas-microsoft-com:vml" Requires="v">
                <p:oleObj spid="_x0000_s38928" name="公式" r:id="rId3" imgW="2501640" imgH="431640" progId="Equation.3">
                  <p:embed/>
                </p:oleObj>
              </mc:Choice>
              <mc:Fallback>
                <p:oleObj name="公式" r:id="rId3" imgW="2501640" imgH="431640" progId="Equation.3">
                  <p:embed/>
                  <p:pic>
                    <p:nvPicPr>
                      <p:cNvPr id="3789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0161" y="2404521"/>
                        <a:ext cx="4511675" cy="779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8"/>
          <p:cNvSpPr txBox="1">
            <a:spLocks noChangeArrowheads="1"/>
          </p:cNvSpPr>
          <p:nvPr/>
        </p:nvSpPr>
        <p:spPr bwMode="auto">
          <a:xfrm>
            <a:off x="1168399" y="3433627"/>
            <a:ext cx="1010921"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400" dirty="0">
                <a:latin typeface="+mn-ea"/>
                <a:ea typeface="+mn-ea"/>
              </a:rPr>
              <a:t>显然</a:t>
            </a:r>
          </a:p>
        </p:txBody>
      </p:sp>
      <p:graphicFrame>
        <p:nvGraphicFramePr>
          <p:cNvPr id="6" name="Object 9"/>
          <p:cNvGraphicFramePr>
            <a:graphicFrameLocks noChangeAspect="1"/>
          </p:cNvGraphicFramePr>
          <p:nvPr>
            <p:extLst>
              <p:ext uri="{D42A27DB-BD31-4B8C-83A1-F6EECF244321}">
                <p14:modId xmlns:p14="http://schemas.microsoft.com/office/powerpoint/2010/main" val="2786548290"/>
              </p:ext>
            </p:extLst>
          </p:nvPr>
        </p:nvGraphicFramePr>
        <p:xfrm>
          <a:off x="3599654" y="3333944"/>
          <a:ext cx="4992687" cy="779463"/>
        </p:xfrm>
        <a:graphic>
          <a:graphicData uri="http://schemas.openxmlformats.org/presentationml/2006/ole">
            <mc:AlternateContent xmlns:mc="http://schemas.openxmlformats.org/markup-compatibility/2006">
              <mc:Choice xmlns:v="urn:schemas-microsoft-com:vml" Requires="v">
                <p:oleObj spid="_x0000_s38929" name="公式" r:id="rId5" imgW="2768400" imgH="431640" progId="Equation.3">
                  <p:embed/>
                </p:oleObj>
              </mc:Choice>
              <mc:Fallback>
                <p:oleObj name="公式" r:id="rId5" imgW="2768400" imgH="431640" progId="Equation.3">
                  <p:embed/>
                  <p:pic>
                    <p:nvPicPr>
                      <p:cNvPr id="37891"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9654" y="3333944"/>
                        <a:ext cx="4992687" cy="779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8"/>
          <p:cNvSpPr txBox="1">
            <a:spLocks noChangeArrowheads="1"/>
          </p:cNvSpPr>
          <p:nvPr/>
        </p:nvSpPr>
        <p:spPr bwMode="auto">
          <a:xfrm>
            <a:off x="1168399" y="4494974"/>
            <a:ext cx="798099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400" dirty="0">
                <a:latin typeface="+mn-ea"/>
                <a:ea typeface="+mn-ea"/>
              </a:rPr>
              <a:t>表明，离散系统稳定的条件是所有特征根的模</a:t>
            </a:r>
            <a:r>
              <a:rPr lang="zh-CN" altLang="en-US" sz="2400" dirty="0" smtClean="0">
                <a:latin typeface="+mn-ea"/>
                <a:ea typeface="+mn-ea"/>
              </a:rPr>
              <a:t>小于 </a:t>
            </a:r>
            <a:r>
              <a:rPr lang="en-US" altLang="zh-CN" sz="2400" b="1" dirty="0" smtClean="0">
                <a:latin typeface="+mj-ea"/>
                <a:ea typeface="+mj-ea"/>
              </a:rPr>
              <a:t>1 </a:t>
            </a:r>
            <a:r>
              <a:rPr lang="zh-CN" altLang="en-US" sz="2400" dirty="0" smtClean="0">
                <a:latin typeface="+mn-ea"/>
                <a:ea typeface="+mn-ea"/>
              </a:rPr>
              <a:t>。</a:t>
            </a:r>
            <a:endParaRPr lang="zh-CN" altLang="en-US" sz="2400" dirty="0">
              <a:latin typeface="+mn-ea"/>
              <a:ea typeface="+mn-ea"/>
            </a:endParaRPr>
          </a:p>
        </p:txBody>
      </p:sp>
      <p:sp>
        <p:nvSpPr>
          <p:cNvPr id="8" name="Text Box 6"/>
          <p:cNvSpPr txBox="1">
            <a:spLocks noChangeArrowheads="1"/>
          </p:cNvSpPr>
          <p:nvPr/>
        </p:nvSpPr>
        <p:spPr bwMode="auto">
          <a:xfrm>
            <a:off x="515937" y="5420803"/>
            <a:ext cx="11160125" cy="653796"/>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5000"/>
              </a:lnSpc>
              <a:spcBef>
                <a:spcPct val="50000"/>
              </a:spcBef>
            </a:pPr>
            <a:r>
              <a:rPr lang="zh-CN" altLang="en-US" sz="2400" dirty="0" smtClean="0">
                <a:latin typeface="+mn-ea"/>
                <a:ea typeface="+mn-ea"/>
              </a:rPr>
              <a:t>可见</a:t>
            </a:r>
            <a:r>
              <a:rPr lang="zh-CN" altLang="en-US" sz="2400" dirty="0">
                <a:latin typeface="+mn-ea"/>
                <a:ea typeface="+mn-ea"/>
              </a:rPr>
              <a:t>，离散控制系统的动态响应特性取决于系统</a:t>
            </a:r>
            <a:r>
              <a:rPr lang="zh-CN" altLang="en-US" sz="2400" dirty="0" smtClean="0">
                <a:latin typeface="+mn-ea"/>
                <a:ea typeface="+mn-ea"/>
              </a:rPr>
              <a:t>在 </a:t>
            </a:r>
            <a:r>
              <a:rPr lang="en-US" altLang="zh-CN" sz="2400" b="1" dirty="0" smtClean="0">
                <a:latin typeface="+mj-ea"/>
                <a:ea typeface="+mj-ea"/>
              </a:rPr>
              <a:t>z </a:t>
            </a:r>
            <a:r>
              <a:rPr lang="zh-CN" altLang="en-US" sz="2400" dirty="0" smtClean="0">
                <a:latin typeface="+mn-ea"/>
                <a:ea typeface="+mn-ea"/>
              </a:rPr>
              <a:t>平面</a:t>
            </a:r>
            <a:r>
              <a:rPr lang="zh-CN" altLang="en-US" sz="2400" dirty="0">
                <a:latin typeface="+mn-ea"/>
                <a:ea typeface="+mn-ea"/>
              </a:rPr>
              <a:t>上的极点分布位置。</a:t>
            </a:r>
          </a:p>
        </p:txBody>
      </p:sp>
      <p:cxnSp>
        <p:nvCxnSpPr>
          <p:cNvPr id="9" name="直接连接符 8"/>
          <p:cNvCxnSpPr/>
          <p:nvPr/>
        </p:nvCxnSpPr>
        <p:spPr>
          <a:xfrm>
            <a:off x="7111365" y="4007801"/>
            <a:ext cx="1512888"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9723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graphicFrame>
        <p:nvGraphicFramePr>
          <p:cNvPr id="8" name="图示 7"/>
          <p:cNvGraphicFramePr/>
          <p:nvPr>
            <p:extLst>
              <p:ext uri="{D42A27DB-BD31-4B8C-83A1-F6EECF244321}">
                <p14:modId xmlns:p14="http://schemas.microsoft.com/office/powerpoint/2010/main" val="2286811998"/>
              </p:ext>
            </p:extLst>
          </p:nvPr>
        </p:nvGraphicFramePr>
        <p:xfrm>
          <a:off x="515939" y="1715135"/>
          <a:ext cx="11160124" cy="22625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 Box 7"/>
          <p:cNvSpPr txBox="1">
            <a:spLocks noChangeArrowheads="1"/>
          </p:cNvSpPr>
          <p:nvPr/>
        </p:nvSpPr>
        <p:spPr bwMode="auto">
          <a:xfrm>
            <a:off x="515939" y="3992413"/>
            <a:ext cx="11160124"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2763" eaLnBrk="1" hangingPunct="1">
              <a:lnSpc>
                <a:spcPct val="135000"/>
              </a:lnSpc>
              <a:spcBef>
                <a:spcPct val="50000"/>
              </a:spcBef>
            </a:pPr>
            <a:r>
              <a:rPr lang="zh-CN" altLang="en-US" sz="2000" dirty="0" smtClean="0">
                <a:latin typeface="+mn-ea"/>
                <a:ea typeface="+mn-ea"/>
              </a:rPr>
              <a:t>一般</a:t>
            </a:r>
            <a:r>
              <a:rPr lang="zh-CN" altLang="en-US" sz="2000" dirty="0">
                <a:latin typeface="+mn-ea"/>
                <a:ea typeface="+mn-ea"/>
              </a:rPr>
              <a:t>地，线性离散控制系统的特征方程为：</a:t>
            </a:r>
            <a:r>
              <a:rPr lang="en-US" altLang="zh-CN" sz="2000" b="1" dirty="0">
                <a:latin typeface="+mj-ea"/>
                <a:ea typeface="+mj-ea"/>
              </a:rPr>
              <a:t>1+GH(z)=</a:t>
            </a:r>
            <a:r>
              <a:rPr lang="en-US" altLang="zh-CN" sz="2000" b="1" dirty="0" smtClean="0">
                <a:latin typeface="+mj-ea"/>
                <a:ea typeface="+mj-ea"/>
              </a:rPr>
              <a:t>0 </a:t>
            </a:r>
            <a:r>
              <a:rPr lang="zh-CN" altLang="en-US" sz="2000" dirty="0" smtClean="0">
                <a:latin typeface="+mn-ea"/>
                <a:ea typeface="+mn-ea"/>
              </a:rPr>
              <a:t>，</a:t>
            </a:r>
            <a:r>
              <a:rPr lang="zh-CN" altLang="en-US" sz="2000" dirty="0">
                <a:latin typeface="+mn-ea"/>
                <a:ea typeface="+mn-ea"/>
              </a:rPr>
              <a:t>则可依据其</a:t>
            </a:r>
            <a:r>
              <a:rPr lang="zh-CN" altLang="en-US" sz="2000" b="1" dirty="0" smtClean="0">
                <a:solidFill>
                  <a:srgbClr val="C00000"/>
                </a:solidFill>
                <a:latin typeface="+mj-ea"/>
                <a:ea typeface="+mj-ea"/>
              </a:rPr>
              <a:t>根 </a:t>
            </a:r>
            <a:r>
              <a:rPr lang="en-US" altLang="zh-CN" sz="2000" b="1" dirty="0" err="1" smtClean="0">
                <a:solidFill>
                  <a:srgbClr val="C00000"/>
                </a:solidFill>
                <a:latin typeface="+mj-ea"/>
                <a:ea typeface="+mj-ea"/>
              </a:rPr>
              <a:t>z</a:t>
            </a:r>
            <a:r>
              <a:rPr lang="en-US" altLang="zh-CN" sz="2000" b="1" baseline="-25000" dirty="0" err="1" smtClean="0">
                <a:solidFill>
                  <a:srgbClr val="C00000"/>
                </a:solidFill>
                <a:latin typeface="+mj-ea"/>
                <a:ea typeface="+mj-ea"/>
              </a:rPr>
              <a:t>i</a:t>
            </a:r>
            <a:r>
              <a:rPr lang="en-US" altLang="zh-CN" sz="2000" b="1" baseline="-25000" dirty="0" smtClean="0">
                <a:solidFill>
                  <a:srgbClr val="C00000"/>
                </a:solidFill>
                <a:latin typeface="+mj-ea"/>
                <a:ea typeface="+mj-ea"/>
              </a:rPr>
              <a:t> </a:t>
            </a:r>
            <a:r>
              <a:rPr lang="zh-CN" altLang="en-US" sz="2000" b="1" dirty="0" smtClean="0">
                <a:solidFill>
                  <a:srgbClr val="C00000"/>
                </a:solidFill>
                <a:latin typeface="+mj-ea"/>
                <a:ea typeface="+mj-ea"/>
              </a:rPr>
              <a:t>的</a:t>
            </a:r>
            <a:r>
              <a:rPr lang="zh-CN" altLang="en-US" sz="2000" b="1" dirty="0">
                <a:solidFill>
                  <a:srgbClr val="C00000"/>
                </a:solidFill>
                <a:latin typeface="+mj-ea"/>
                <a:ea typeface="+mj-ea"/>
              </a:rPr>
              <a:t>模</a:t>
            </a:r>
            <a:r>
              <a:rPr lang="zh-CN" altLang="en-US" sz="2000" dirty="0">
                <a:latin typeface="+mn-ea"/>
                <a:ea typeface="+mn-ea"/>
              </a:rPr>
              <a:t>是否都</a:t>
            </a:r>
            <a:r>
              <a:rPr lang="zh-CN" altLang="en-US" sz="2000" dirty="0" smtClean="0">
                <a:latin typeface="+mn-ea"/>
                <a:ea typeface="+mn-ea"/>
              </a:rPr>
              <a:t>小于 </a:t>
            </a:r>
            <a:r>
              <a:rPr lang="en-US" altLang="zh-CN" sz="2000" b="1" dirty="0" smtClean="0">
                <a:latin typeface="+mj-ea"/>
                <a:ea typeface="+mj-ea"/>
              </a:rPr>
              <a:t>1</a:t>
            </a:r>
            <a:r>
              <a:rPr lang="zh-CN" altLang="en-US" sz="2000" dirty="0">
                <a:latin typeface="+mn-ea"/>
                <a:ea typeface="+mn-ea"/>
              </a:rPr>
              <a:t>来判断稳定性。劳斯判据不能直接用于判断离散控制系统的稳定性。但是，当取双线性变换</a:t>
            </a:r>
            <a:r>
              <a:rPr lang="zh-CN" altLang="en-US" sz="2000" dirty="0" smtClean="0">
                <a:latin typeface="+mn-ea"/>
                <a:ea typeface="+mn-ea"/>
              </a:rPr>
              <a:t>（ </a:t>
            </a:r>
            <a:r>
              <a:rPr lang="en-US" altLang="zh-CN" sz="2000" b="1" dirty="0" smtClean="0">
                <a:latin typeface="+mj-ea"/>
                <a:ea typeface="+mj-ea"/>
              </a:rPr>
              <a:t>w </a:t>
            </a:r>
            <a:r>
              <a:rPr lang="zh-CN" altLang="en-US" sz="2000" dirty="0" smtClean="0">
                <a:latin typeface="+mn-ea"/>
                <a:ea typeface="+mn-ea"/>
              </a:rPr>
              <a:t>变换</a:t>
            </a:r>
            <a:r>
              <a:rPr lang="zh-CN" altLang="en-US" sz="2000" dirty="0">
                <a:latin typeface="+mn-ea"/>
                <a:ea typeface="+mn-ea"/>
              </a:rPr>
              <a:t>）：</a:t>
            </a:r>
          </a:p>
        </p:txBody>
      </p:sp>
      <p:graphicFrame>
        <p:nvGraphicFramePr>
          <p:cNvPr id="5" name="Object 8"/>
          <p:cNvGraphicFramePr>
            <a:graphicFrameLocks noChangeAspect="1"/>
          </p:cNvGraphicFramePr>
          <p:nvPr>
            <p:extLst>
              <p:ext uri="{D42A27DB-BD31-4B8C-83A1-F6EECF244321}">
                <p14:modId xmlns:p14="http://schemas.microsoft.com/office/powerpoint/2010/main" val="2738548068"/>
              </p:ext>
            </p:extLst>
          </p:nvPr>
        </p:nvGraphicFramePr>
        <p:xfrm>
          <a:off x="4652963" y="5159641"/>
          <a:ext cx="2886075" cy="657225"/>
        </p:xfrm>
        <a:graphic>
          <a:graphicData uri="http://schemas.openxmlformats.org/presentationml/2006/ole">
            <mc:AlternateContent xmlns:mc="http://schemas.openxmlformats.org/markup-compatibility/2006">
              <mc:Choice xmlns:v="urn:schemas-microsoft-com:vml" Requires="v">
                <p:oleObj spid="_x0000_s39945" name="公式" r:id="rId8" imgW="1726451" imgH="393529" progId="Equations">
                  <p:embed/>
                </p:oleObj>
              </mc:Choice>
              <mc:Fallback>
                <p:oleObj name="公式" r:id="rId8" imgW="1726451" imgH="393529" progId="Equations">
                  <p:embed/>
                  <p:pic>
                    <p:nvPicPr>
                      <p:cNvPr id="38914"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52963" y="5159641"/>
                        <a:ext cx="2886075"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 Box 11"/>
          <p:cNvSpPr txBox="1">
            <a:spLocks noChangeArrowheads="1"/>
          </p:cNvSpPr>
          <p:nvPr/>
        </p:nvSpPr>
        <p:spPr bwMode="auto">
          <a:xfrm>
            <a:off x="515938" y="5914438"/>
            <a:ext cx="111601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时，就可用连续控制系统的稳定性判别方法来判断离散控制系统的稳定性。</a:t>
            </a:r>
          </a:p>
        </p:txBody>
      </p:sp>
      <p:sp>
        <p:nvSpPr>
          <p:cNvPr id="7" name="Text Box 6"/>
          <p:cNvSpPr txBox="1">
            <a:spLocks noChangeArrowheads="1"/>
          </p:cNvSpPr>
          <p:nvPr/>
        </p:nvSpPr>
        <p:spPr bwMode="auto">
          <a:xfrm>
            <a:off x="515938" y="1089025"/>
            <a:ext cx="4833301"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en-US" altLang="zh-CN" sz="2400" b="1">
                <a:solidFill>
                  <a:srgbClr val="0070C0"/>
                </a:solidFill>
                <a:latin typeface="+mj-ea"/>
                <a:ea typeface="+mj-ea"/>
              </a:rPr>
              <a:t>(3) </a:t>
            </a:r>
            <a:r>
              <a:rPr lang="zh-CN" altLang="en-US" sz="2400" b="1">
                <a:solidFill>
                  <a:srgbClr val="0070C0"/>
                </a:solidFill>
                <a:latin typeface="+mj-ea"/>
                <a:ea typeface="+mj-ea"/>
              </a:rPr>
              <a:t>离散控制系统的稳定性判据</a:t>
            </a:r>
            <a:endParaRPr lang="zh-CN" altLang="en-US" sz="2400" b="1">
              <a:solidFill>
                <a:srgbClr val="0070C0"/>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28270681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Text Box 10"/>
          <p:cNvSpPr txBox="1">
            <a:spLocks noChangeArrowheads="1"/>
          </p:cNvSpPr>
          <p:nvPr/>
        </p:nvSpPr>
        <p:spPr bwMode="auto">
          <a:xfrm>
            <a:off x="1034732" y="1560214"/>
            <a:ext cx="7991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smtClean="0">
                <a:latin typeface="+mn-ea"/>
                <a:ea typeface="+mn-ea"/>
              </a:rPr>
              <a:t>把</a:t>
            </a:r>
            <a:r>
              <a:rPr lang="zh-CN" altLang="en-US" sz="2000" dirty="0">
                <a:latin typeface="+mn-ea"/>
                <a:ea typeface="+mn-ea"/>
              </a:rPr>
              <a:t>连续信号转变为离散信号的操作过程，称为采样。</a:t>
            </a:r>
          </a:p>
        </p:txBody>
      </p:sp>
      <p:sp>
        <p:nvSpPr>
          <p:cNvPr id="4" name="Text Box 11"/>
          <p:cNvSpPr txBox="1">
            <a:spLocks noChangeArrowheads="1"/>
          </p:cNvSpPr>
          <p:nvPr/>
        </p:nvSpPr>
        <p:spPr bwMode="auto">
          <a:xfrm>
            <a:off x="515939" y="1092836"/>
            <a:ext cx="23339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C00000"/>
                </a:solidFill>
                <a:latin typeface="+mj-ea"/>
                <a:ea typeface="+mj-ea"/>
              </a:rPr>
              <a:t>(1</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采样</a:t>
            </a:r>
            <a:r>
              <a:rPr lang="zh-CN" altLang="en-US" sz="2400" b="1" dirty="0">
                <a:solidFill>
                  <a:srgbClr val="C00000"/>
                </a:solidFill>
                <a:latin typeface="+mj-ea"/>
                <a:ea typeface="+mj-ea"/>
              </a:rPr>
              <a:t>过程</a:t>
            </a:r>
          </a:p>
        </p:txBody>
      </p:sp>
      <p:sp>
        <p:nvSpPr>
          <p:cNvPr id="5" name="Line 12"/>
          <p:cNvSpPr>
            <a:spLocks noChangeShapeType="1"/>
          </p:cNvSpPr>
          <p:nvPr/>
        </p:nvSpPr>
        <p:spPr bwMode="auto">
          <a:xfrm>
            <a:off x="6368733" y="396271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 name="Line 13"/>
          <p:cNvSpPr>
            <a:spLocks noChangeShapeType="1"/>
          </p:cNvSpPr>
          <p:nvPr/>
        </p:nvSpPr>
        <p:spPr bwMode="auto">
          <a:xfrm>
            <a:off x="5863908" y="396271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4"/>
          <p:cNvSpPr>
            <a:spLocks noChangeShapeType="1"/>
          </p:cNvSpPr>
          <p:nvPr/>
        </p:nvSpPr>
        <p:spPr bwMode="auto">
          <a:xfrm>
            <a:off x="6440170" y="3962718"/>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5"/>
          <p:cNvSpPr>
            <a:spLocks noChangeShapeType="1"/>
          </p:cNvSpPr>
          <p:nvPr/>
        </p:nvSpPr>
        <p:spPr bwMode="auto">
          <a:xfrm>
            <a:off x="5863908" y="4250055"/>
            <a:ext cx="50482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 name="Line 16"/>
          <p:cNvSpPr>
            <a:spLocks noChangeShapeType="1"/>
          </p:cNvSpPr>
          <p:nvPr/>
        </p:nvSpPr>
        <p:spPr bwMode="auto">
          <a:xfrm flipH="1">
            <a:off x="6440170" y="4250055"/>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Text Box 17"/>
          <p:cNvSpPr txBox="1">
            <a:spLocks noChangeArrowheads="1"/>
          </p:cNvSpPr>
          <p:nvPr/>
        </p:nvSpPr>
        <p:spPr bwMode="auto">
          <a:xfrm>
            <a:off x="5936933" y="3962718"/>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11" name="Text Box 18"/>
          <p:cNvSpPr txBox="1">
            <a:spLocks noChangeArrowheads="1"/>
          </p:cNvSpPr>
          <p:nvPr/>
        </p:nvSpPr>
        <p:spPr bwMode="auto">
          <a:xfrm>
            <a:off x="6440170" y="3962718"/>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600">
                <a:latin typeface="+mn-ea"/>
                <a:ea typeface="+mn-ea"/>
                <a:cs typeface="Times New Roman" panose="02020603050405020304" pitchFamily="18" charset="0"/>
              </a:rPr>
              <a:t>τ</a:t>
            </a:r>
          </a:p>
        </p:txBody>
      </p:sp>
      <p:sp>
        <p:nvSpPr>
          <p:cNvPr id="12" name="Line 19"/>
          <p:cNvSpPr>
            <a:spLocks noChangeShapeType="1"/>
          </p:cNvSpPr>
          <p:nvPr/>
        </p:nvSpPr>
        <p:spPr bwMode="auto">
          <a:xfrm>
            <a:off x="1686878" y="3896360"/>
            <a:ext cx="14398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20"/>
          <p:cNvSpPr>
            <a:spLocks noChangeShapeType="1"/>
          </p:cNvSpPr>
          <p:nvPr/>
        </p:nvSpPr>
        <p:spPr bwMode="auto">
          <a:xfrm flipV="1">
            <a:off x="1686878" y="2383473"/>
            <a:ext cx="0" cy="15128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Freeform 21"/>
          <p:cNvSpPr>
            <a:spLocks/>
          </p:cNvSpPr>
          <p:nvPr/>
        </p:nvSpPr>
        <p:spPr bwMode="auto">
          <a:xfrm>
            <a:off x="1686878" y="2612073"/>
            <a:ext cx="1223962"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15" name="Text Box 22"/>
          <p:cNvSpPr txBox="1">
            <a:spLocks noChangeArrowheads="1"/>
          </p:cNvSpPr>
          <p:nvPr/>
        </p:nvSpPr>
        <p:spPr bwMode="auto">
          <a:xfrm>
            <a:off x="1542415" y="3969385"/>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16" name="Text Box 23"/>
          <p:cNvSpPr txBox="1">
            <a:spLocks noChangeArrowheads="1"/>
          </p:cNvSpPr>
          <p:nvPr/>
        </p:nvSpPr>
        <p:spPr bwMode="auto">
          <a:xfrm>
            <a:off x="2910840" y="3967798"/>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17" name="Text Box 24"/>
          <p:cNvSpPr txBox="1">
            <a:spLocks noChangeArrowheads="1"/>
          </p:cNvSpPr>
          <p:nvPr/>
        </p:nvSpPr>
        <p:spPr bwMode="auto">
          <a:xfrm>
            <a:off x="1185228" y="238347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18" name="Text Box 25"/>
          <p:cNvSpPr txBox="1">
            <a:spLocks noChangeArrowheads="1"/>
          </p:cNvSpPr>
          <p:nvPr/>
        </p:nvSpPr>
        <p:spPr bwMode="auto">
          <a:xfrm>
            <a:off x="5360670" y="237839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a:t>
            </a:r>
            <a:r>
              <a:rPr lang="en-US" altLang="zh-CN" sz="1600" baseline="30000">
                <a:latin typeface="+mn-ea"/>
                <a:ea typeface="+mn-ea"/>
              </a:rPr>
              <a:t>*</a:t>
            </a:r>
            <a:r>
              <a:rPr lang="en-US" altLang="zh-CN" sz="1600">
                <a:latin typeface="+mn-ea"/>
                <a:ea typeface="+mn-ea"/>
              </a:rPr>
              <a:t>(t)</a:t>
            </a:r>
          </a:p>
        </p:txBody>
      </p:sp>
      <p:sp>
        <p:nvSpPr>
          <p:cNvPr id="19" name="Line 26"/>
          <p:cNvSpPr>
            <a:spLocks noChangeShapeType="1"/>
          </p:cNvSpPr>
          <p:nvPr/>
        </p:nvSpPr>
        <p:spPr bwMode="auto">
          <a:xfrm>
            <a:off x="3630295" y="3320098"/>
            <a:ext cx="649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0" name="Line 27"/>
          <p:cNvSpPr>
            <a:spLocks noChangeShapeType="1"/>
          </p:cNvSpPr>
          <p:nvPr/>
        </p:nvSpPr>
        <p:spPr bwMode="auto">
          <a:xfrm flipV="1">
            <a:off x="4279583" y="3175635"/>
            <a:ext cx="287337"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28"/>
          <p:cNvSpPr>
            <a:spLocks noChangeShapeType="1"/>
          </p:cNvSpPr>
          <p:nvPr/>
        </p:nvSpPr>
        <p:spPr bwMode="auto">
          <a:xfrm>
            <a:off x="4566920" y="3320098"/>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Text Box 29"/>
          <p:cNvSpPr txBox="1">
            <a:spLocks noChangeArrowheads="1"/>
          </p:cNvSpPr>
          <p:nvPr/>
        </p:nvSpPr>
        <p:spPr bwMode="auto">
          <a:xfrm>
            <a:off x="3630295" y="2959735"/>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23" name="Text Box 30"/>
          <p:cNvSpPr txBox="1">
            <a:spLocks noChangeArrowheads="1"/>
          </p:cNvSpPr>
          <p:nvPr/>
        </p:nvSpPr>
        <p:spPr bwMode="auto">
          <a:xfrm>
            <a:off x="4782820" y="2959735"/>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a:t>
            </a:r>
            <a:r>
              <a:rPr lang="en-US" altLang="zh-CN" sz="1600" baseline="30000">
                <a:latin typeface="+mn-ea"/>
                <a:ea typeface="+mn-ea"/>
              </a:rPr>
              <a:t>*</a:t>
            </a:r>
            <a:r>
              <a:rPr lang="en-US" altLang="zh-CN" sz="1600">
                <a:latin typeface="+mn-ea"/>
                <a:ea typeface="+mn-ea"/>
              </a:rPr>
              <a:t>(t)</a:t>
            </a:r>
          </a:p>
        </p:txBody>
      </p:sp>
      <p:sp>
        <p:nvSpPr>
          <p:cNvPr id="24" name="Line 31"/>
          <p:cNvSpPr>
            <a:spLocks noChangeShapeType="1"/>
          </p:cNvSpPr>
          <p:nvPr/>
        </p:nvSpPr>
        <p:spPr bwMode="auto">
          <a:xfrm>
            <a:off x="4351020" y="3102610"/>
            <a:ext cx="144463" cy="288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5" name="Text Box 32"/>
          <p:cNvSpPr txBox="1">
            <a:spLocks noChangeArrowheads="1"/>
          </p:cNvSpPr>
          <p:nvPr/>
        </p:nvSpPr>
        <p:spPr bwMode="auto">
          <a:xfrm>
            <a:off x="4279583" y="2815273"/>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26" name="Text Box 33"/>
          <p:cNvSpPr txBox="1">
            <a:spLocks noChangeArrowheads="1"/>
          </p:cNvSpPr>
          <p:nvPr/>
        </p:nvSpPr>
        <p:spPr bwMode="auto">
          <a:xfrm>
            <a:off x="3631883" y="3464560"/>
            <a:ext cx="19431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r>
              <a:rPr lang="zh-CN" altLang="en-US" sz="1600">
                <a:latin typeface="+mn-ea"/>
                <a:ea typeface="+mn-ea"/>
              </a:rPr>
              <a:t>：采样周期</a:t>
            </a:r>
          </a:p>
          <a:p>
            <a:pPr eaLnBrk="1" hangingPunct="1">
              <a:spcBef>
                <a:spcPct val="50000"/>
              </a:spcBef>
            </a:pPr>
            <a:r>
              <a:rPr lang="el-GR" altLang="zh-CN" sz="1600">
                <a:latin typeface="+mn-ea"/>
                <a:ea typeface="+mn-ea"/>
                <a:cs typeface="Times New Roman" panose="02020603050405020304" pitchFamily="18" charset="0"/>
              </a:rPr>
              <a:t>τ</a:t>
            </a:r>
            <a:r>
              <a:rPr lang="zh-CN" altLang="en-US" sz="1600">
                <a:latin typeface="+mn-ea"/>
                <a:ea typeface="+mn-ea"/>
                <a:cs typeface="Arial" panose="020B0604020202020204" pitchFamily="34" charset="0"/>
              </a:rPr>
              <a:t>：采样持续时间</a:t>
            </a:r>
          </a:p>
        </p:txBody>
      </p:sp>
      <p:sp>
        <p:nvSpPr>
          <p:cNvPr id="27" name="Line 34"/>
          <p:cNvSpPr>
            <a:spLocks noChangeShapeType="1"/>
          </p:cNvSpPr>
          <p:nvPr/>
        </p:nvSpPr>
        <p:spPr bwMode="auto">
          <a:xfrm>
            <a:off x="5863908" y="3878580"/>
            <a:ext cx="14398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8" name="Line 35"/>
          <p:cNvSpPr>
            <a:spLocks noChangeShapeType="1"/>
          </p:cNvSpPr>
          <p:nvPr/>
        </p:nvSpPr>
        <p:spPr bwMode="auto">
          <a:xfrm flipV="1">
            <a:off x="5863908" y="2378393"/>
            <a:ext cx="0" cy="15001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Freeform 36"/>
          <p:cNvSpPr>
            <a:spLocks/>
          </p:cNvSpPr>
          <p:nvPr/>
        </p:nvSpPr>
        <p:spPr bwMode="auto">
          <a:xfrm>
            <a:off x="5863908" y="2594293"/>
            <a:ext cx="1223962"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30" name="Text Box 37"/>
          <p:cNvSpPr txBox="1">
            <a:spLocks noChangeArrowheads="1"/>
          </p:cNvSpPr>
          <p:nvPr/>
        </p:nvSpPr>
        <p:spPr bwMode="auto">
          <a:xfrm>
            <a:off x="5574983" y="3818255"/>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31" name="Text Box 38"/>
          <p:cNvSpPr txBox="1">
            <a:spLocks noChangeArrowheads="1"/>
          </p:cNvSpPr>
          <p:nvPr/>
        </p:nvSpPr>
        <p:spPr bwMode="auto">
          <a:xfrm>
            <a:off x="7087870" y="3950018"/>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32" name="Rectangle 39"/>
          <p:cNvSpPr>
            <a:spLocks noChangeArrowheads="1"/>
          </p:cNvSpPr>
          <p:nvPr/>
        </p:nvSpPr>
        <p:spPr bwMode="auto">
          <a:xfrm>
            <a:off x="5863908" y="3099118"/>
            <a:ext cx="71437" cy="792162"/>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3" name="Line 40"/>
          <p:cNvSpPr>
            <a:spLocks noChangeShapeType="1"/>
          </p:cNvSpPr>
          <p:nvPr/>
        </p:nvSpPr>
        <p:spPr bwMode="auto">
          <a:xfrm>
            <a:off x="5935345" y="2954655"/>
            <a:ext cx="0" cy="863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4" name="Line 41"/>
          <p:cNvSpPr>
            <a:spLocks noChangeShapeType="1"/>
          </p:cNvSpPr>
          <p:nvPr/>
        </p:nvSpPr>
        <p:spPr bwMode="auto">
          <a:xfrm>
            <a:off x="6367145" y="2667318"/>
            <a:ext cx="0" cy="12239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5" name="Line 42"/>
          <p:cNvSpPr>
            <a:spLocks noChangeShapeType="1"/>
          </p:cNvSpPr>
          <p:nvPr/>
        </p:nvSpPr>
        <p:spPr bwMode="auto">
          <a:xfrm>
            <a:off x="6440170" y="2667318"/>
            <a:ext cx="0" cy="12239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6" name="Rectangle 43"/>
          <p:cNvSpPr>
            <a:spLocks noChangeArrowheads="1"/>
          </p:cNvSpPr>
          <p:nvPr/>
        </p:nvSpPr>
        <p:spPr bwMode="auto">
          <a:xfrm>
            <a:off x="6367145" y="2667318"/>
            <a:ext cx="73025" cy="1223962"/>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7" name="Line 44"/>
          <p:cNvSpPr>
            <a:spLocks noChangeShapeType="1"/>
          </p:cNvSpPr>
          <p:nvPr/>
        </p:nvSpPr>
        <p:spPr bwMode="auto">
          <a:xfrm>
            <a:off x="6871970" y="3099118"/>
            <a:ext cx="0" cy="7921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8" name="Line 45"/>
          <p:cNvSpPr>
            <a:spLocks noChangeShapeType="1"/>
          </p:cNvSpPr>
          <p:nvPr/>
        </p:nvSpPr>
        <p:spPr bwMode="auto">
          <a:xfrm>
            <a:off x="6943408" y="3099118"/>
            <a:ext cx="0" cy="7921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9" name="Rectangle 46"/>
          <p:cNvSpPr>
            <a:spLocks noChangeArrowheads="1"/>
          </p:cNvSpPr>
          <p:nvPr/>
        </p:nvSpPr>
        <p:spPr bwMode="auto">
          <a:xfrm>
            <a:off x="6871970" y="3099118"/>
            <a:ext cx="71438" cy="792162"/>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40" name="Line 47"/>
          <p:cNvSpPr>
            <a:spLocks noChangeShapeType="1"/>
          </p:cNvSpPr>
          <p:nvPr/>
        </p:nvSpPr>
        <p:spPr bwMode="auto">
          <a:xfrm>
            <a:off x="7580313" y="3320098"/>
            <a:ext cx="863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1" name="Text Box 48"/>
          <p:cNvSpPr txBox="1">
            <a:spLocks noChangeArrowheads="1"/>
          </p:cNvSpPr>
          <p:nvPr/>
        </p:nvSpPr>
        <p:spPr bwMode="auto">
          <a:xfrm>
            <a:off x="7507288" y="2959735"/>
            <a:ext cx="9350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mn-ea"/>
                <a:ea typeface="+mn-ea"/>
                <a:cs typeface="Times New Roman" panose="02020603050405020304" pitchFamily="18" charset="0"/>
              </a:rPr>
              <a:t>τ</a:t>
            </a:r>
            <a:r>
              <a:rPr lang="en-US" altLang="zh-CN">
                <a:latin typeface="+mn-ea"/>
                <a:ea typeface="+mn-ea"/>
              </a:rPr>
              <a:t>&lt;&lt;T</a:t>
            </a:r>
          </a:p>
        </p:txBody>
      </p:sp>
      <p:sp>
        <p:nvSpPr>
          <p:cNvPr id="42" name="Text Box 49"/>
          <p:cNvSpPr txBox="1">
            <a:spLocks noChangeArrowheads="1"/>
          </p:cNvSpPr>
          <p:nvPr/>
        </p:nvSpPr>
        <p:spPr bwMode="auto">
          <a:xfrm>
            <a:off x="8344853" y="238347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a:t>
            </a:r>
            <a:r>
              <a:rPr lang="en-US" altLang="zh-CN" sz="1600" baseline="30000">
                <a:latin typeface="+mn-ea"/>
                <a:ea typeface="+mn-ea"/>
              </a:rPr>
              <a:t>*</a:t>
            </a:r>
            <a:r>
              <a:rPr lang="en-US" altLang="zh-CN" sz="1600">
                <a:latin typeface="+mn-ea"/>
                <a:ea typeface="+mn-ea"/>
              </a:rPr>
              <a:t>(t)</a:t>
            </a:r>
          </a:p>
        </p:txBody>
      </p:sp>
      <p:sp>
        <p:nvSpPr>
          <p:cNvPr id="43" name="Line 50"/>
          <p:cNvSpPr>
            <a:spLocks noChangeShapeType="1"/>
          </p:cNvSpPr>
          <p:nvPr/>
        </p:nvSpPr>
        <p:spPr bwMode="auto">
          <a:xfrm>
            <a:off x="8848090" y="3883660"/>
            <a:ext cx="14398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4" name="Line 51"/>
          <p:cNvSpPr>
            <a:spLocks noChangeShapeType="1"/>
          </p:cNvSpPr>
          <p:nvPr/>
        </p:nvSpPr>
        <p:spPr bwMode="auto">
          <a:xfrm flipV="1">
            <a:off x="8848090" y="2454910"/>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5" name="Freeform 52"/>
          <p:cNvSpPr>
            <a:spLocks/>
          </p:cNvSpPr>
          <p:nvPr/>
        </p:nvSpPr>
        <p:spPr bwMode="auto">
          <a:xfrm>
            <a:off x="8848090" y="2599373"/>
            <a:ext cx="1223963"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6" name="Text Box 53"/>
          <p:cNvSpPr txBox="1">
            <a:spLocks noChangeArrowheads="1"/>
          </p:cNvSpPr>
          <p:nvPr/>
        </p:nvSpPr>
        <p:spPr bwMode="auto">
          <a:xfrm>
            <a:off x="8559165" y="3823335"/>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47" name="Text Box 54"/>
          <p:cNvSpPr txBox="1">
            <a:spLocks noChangeArrowheads="1"/>
          </p:cNvSpPr>
          <p:nvPr/>
        </p:nvSpPr>
        <p:spPr bwMode="auto">
          <a:xfrm>
            <a:off x="10072053" y="3955098"/>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48" name="Line 55"/>
          <p:cNvSpPr>
            <a:spLocks noChangeShapeType="1"/>
          </p:cNvSpPr>
          <p:nvPr/>
        </p:nvSpPr>
        <p:spPr bwMode="auto">
          <a:xfrm>
            <a:off x="9351328" y="2672398"/>
            <a:ext cx="0" cy="12239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9" name="Line 56"/>
          <p:cNvSpPr>
            <a:spLocks noChangeShapeType="1"/>
          </p:cNvSpPr>
          <p:nvPr/>
        </p:nvSpPr>
        <p:spPr bwMode="auto">
          <a:xfrm>
            <a:off x="9856153" y="3104198"/>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0" name="Text Box 57"/>
          <p:cNvSpPr txBox="1">
            <a:spLocks noChangeArrowheads="1"/>
          </p:cNvSpPr>
          <p:nvPr/>
        </p:nvSpPr>
        <p:spPr bwMode="auto">
          <a:xfrm>
            <a:off x="9208453" y="3896360"/>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51" name="Text Box 58"/>
          <p:cNvSpPr txBox="1">
            <a:spLocks noChangeArrowheads="1"/>
          </p:cNvSpPr>
          <p:nvPr/>
        </p:nvSpPr>
        <p:spPr bwMode="auto">
          <a:xfrm>
            <a:off x="9640253" y="3896360"/>
            <a:ext cx="4333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2T</a:t>
            </a:r>
          </a:p>
        </p:txBody>
      </p:sp>
      <p:sp>
        <p:nvSpPr>
          <p:cNvPr id="52" name="Line 59"/>
          <p:cNvSpPr>
            <a:spLocks noChangeShapeType="1"/>
          </p:cNvSpPr>
          <p:nvPr/>
        </p:nvSpPr>
        <p:spPr bwMode="auto">
          <a:xfrm>
            <a:off x="8848090" y="3104198"/>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3" name="Line 60"/>
          <p:cNvSpPr>
            <a:spLocks noChangeShapeType="1"/>
          </p:cNvSpPr>
          <p:nvPr/>
        </p:nvSpPr>
        <p:spPr bwMode="auto">
          <a:xfrm>
            <a:off x="1708944" y="6130608"/>
            <a:ext cx="14398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4" name="Line 61"/>
          <p:cNvSpPr>
            <a:spLocks noChangeShapeType="1"/>
          </p:cNvSpPr>
          <p:nvPr/>
        </p:nvSpPr>
        <p:spPr bwMode="auto">
          <a:xfrm flipV="1">
            <a:off x="1708944" y="4617720"/>
            <a:ext cx="0" cy="15128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5" name="Freeform 62"/>
          <p:cNvSpPr>
            <a:spLocks/>
          </p:cNvSpPr>
          <p:nvPr/>
        </p:nvSpPr>
        <p:spPr bwMode="auto">
          <a:xfrm>
            <a:off x="1708944" y="4846320"/>
            <a:ext cx="1223963" cy="554038"/>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56" name="Text Box 63"/>
          <p:cNvSpPr txBox="1">
            <a:spLocks noChangeArrowheads="1"/>
          </p:cNvSpPr>
          <p:nvPr/>
        </p:nvSpPr>
        <p:spPr bwMode="auto">
          <a:xfrm>
            <a:off x="1566069" y="6130608"/>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57" name="Text Box 64"/>
          <p:cNvSpPr txBox="1">
            <a:spLocks noChangeArrowheads="1"/>
          </p:cNvSpPr>
          <p:nvPr/>
        </p:nvSpPr>
        <p:spPr bwMode="auto">
          <a:xfrm>
            <a:off x="1277144" y="4617720"/>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58" name="Text Box 65"/>
          <p:cNvSpPr txBox="1">
            <a:spLocks noChangeArrowheads="1"/>
          </p:cNvSpPr>
          <p:nvPr/>
        </p:nvSpPr>
        <p:spPr bwMode="auto">
          <a:xfrm>
            <a:off x="3048953" y="6130608"/>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59" name="Line 66"/>
          <p:cNvSpPr>
            <a:spLocks noChangeShapeType="1"/>
          </p:cNvSpPr>
          <p:nvPr/>
        </p:nvSpPr>
        <p:spPr bwMode="auto">
          <a:xfrm>
            <a:off x="3766185" y="6106795"/>
            <a:ext cx="2232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0" name="Line 67"/>
          <p:cNvSpPr>
            <a:spLocks noChangeShapeType="1"/>
          </p:cNvSpPr>
          <p:nvPr/>
        </p:nvSpPr>
        <p:spPr bwMode="auto">
          <a:xfrm flipV="1">
            <a:off x="4847273" y="4666933"/>
            <a:ext cx="0" cy="14398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1" name="Line 68"/>
          <p:cNvSpPr>
            <a:spLocks noChangeShapeType="1"/>
          </p:cNvSpPr>
          <p:nvPr/>
        </p:nvSpPr>
        <p:spPr bwMode="auto">
          <a:xfrm>
            <a:off x="4847273" y="5314633"/>
            <a:ext cx="0" cy="7921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2" name="Line 69"/>
          <p:cNvSpPr>
            <a:spLocks noChangeShapeType="1"/>
          </p:cNvSpPr>
          <p:nvPr/>
        </p:nvSpPr>
        <p:spPr bwMode="auto">
          <a:xfrm>
            <a:off x="5279073" y="5314633"/>
            <a:ext cx="0" cy="7921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3" name="Line 70"/>
          <p:cNvSpPr>
            <a:spLocks noChangeShapeType="1"/>
          </p:cNvSpPr>
          <p:nvPr/>
        </p:nvSpPr>
        <p:spPr bwMode="auto">
          <a:xfrm>
            <a:off x="5710873" y="5314633"/>
            <a:ext cx="0" cy="7921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4" name="Line 71"/>
          <p:cNvSpPr>
            <a:spLocks noChangeShapeType="1"/>
          </p:cNvSpPr>
          <p:nvPr/>
        </p:nvSpPr>
        <p:spPr bwMode="auto">
          <a:xfrm>
            <a:off x="4413885" y="5314633"/>
            <a:ext cx="0" cy="7921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5" name="Line 72"/>
          <p:cNvSpPr>
            <a:spLocks noChangeShapeType="1"/>
          </p:cNvSpPr>
          <p:nvPr/>
        </p:nvSpPr>
        <p:spPr bwMode="auto">
          <a:xfrm>
            <a:off x="3982085" y="5314633"/>
            <a:ext cx="0" cy="7921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6" name="Text Box 73"/>
          <p:cNvSpPr txBox="1">
            <a:spLocks noChangeArrowheads="1"/>
          </p:cNvSpPr>
          <p:nvPr/>
        </p:nvSpPr>
        <p:spPr bwMode="auto">
          <a:xfrm>
            <a:off x="5895023" y="6106795"/>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67" name="Text Box 74"/>
          <p:cNvSpPr txBox="1">
            <a:spLocks noChangeArrowheads="1"/>
          </p:cNvSpPr>
          <p:nvPr/>
        </p:nvSpPr>
        <p:spPr bwMode="auto">
          <a:xfrm>
            <a:off x="4702810" y="6106795"/>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68" name="Text Box 75"/>
          <p:cNvSpPr txBox="1">
            <a:spLocks noChangeArrowheads="1"/>
          </p:cNvSpPr>
          <p:nvPr/>
        </p:nvSpPr>
        <p:spPr bwMode="auto">
          <a:xfrm>
            <a:off x="5134610" y="6106795"/>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69" name="Text Box 76"/>
          <p:cNvSpPr txBox="1">
            <a:spLocks noChangeArrowheads="1"/>
          </p:cNvSpPr>
          <p:nvPr/>
        </p:nvSpPr>
        <p:spPr bwMode="auto">
          <a:xfrm>
            <a:off x="4271010" y="6106795"/>
            <a:ext cx="431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70" name="Text Box 77"/>
          <p:cNvSpPr txBox="1">
            <a:spLocks noChangeArrowheads="1"/>
          </p:cNvSpPr>
          <p:nvPr/>
        </p:nvSpPr>
        <p:spPr bwMode="auto">
          <a:xfrm>
            <a:off x="3686652" y="6127433"/>
            <a:ext cx="6018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-2T</a:t>
            </a:r>
          </a:p>
        </p:txBody>
      </p:sp>
      <p:sp>
        <p:nvSpPr>
          <p:cNvPr id="71" name="Text Box 78"/>
          <p:cNvSpPr txBox="1">
            <a:spLocks noChangeArrowheads="1"/>
          </p:cNvSpPr>
          <p:nvPr/>
        </p:nvSpPr>
        <p:spPr bwMode="auto">
          <a:xfrm>
            <a:off x="5494973" y="6106795"/>
            <a:ext cx="5032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2T</a:t>
            </a:r>
          </a:p>
        </p:txBody>
      </p:sp>
      <p:sp>
        <p:nvSpPr>
          <p:cNvPr id="72" name="Line 79"/>
          <p:cNvSpPr>
            <a:spLocks noChangeShapeType="1"/>
          </p:cNvSpPr>
          <p:nvPr/>
        </p:nvSpPr>
        <p:spPr bwMode="auto">
          <a:xfrm>
            <a:off x="4847273" y="5314633"/>
            <a:ext cx="714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3" name="Text Box 80"/>
          <p:cNvSpPr txBox="1">
            <a:spLocks noChangeArrowheads="1"/>
          </p:cNvSpPr>
          <p:nvPr/>
        </p:nvSpPr>
        <p:spPr bwMode="auto">
          <a:xfrm>
            <a:off x="4558348" y="5170170"/>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1</a:t>
            </a:r>
          </a:p>
        </p:txBody>
      </p:sp>
      <p:sp>
        <p:nvSpPr>
          <p:cNvPr id="74" name="Text Box 82"/>
          <p:cNvSpPr txBox="1">
            <a:spLocks noChangeArrowheads="1"/>
          </p:cNvSpPr>
          <p:nvPr/>
        </p:nvSpPr>
        <p:spPr bwMode="auto">
          <a:xfrm>
            <a:off x="8346758" y="4593908"/>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a:t>
            </a:r>
            <a:r>
              <a:rPr lang="en-US" altLang="zh-CN" sz="1600" baseline="30000">
                <a:latin typeface="+mn-ea"/>
                <a:ea typeface="+mn-ea"/>
              </a:rPr>
              <a:t>*</a:t>
            </a:r>
            <a:r>
              <a:rPr lang="en-US" altLang="zh-CN" sz="1600">
                <a:latin typeface="+mn-ea"/>
                <a:ea typeface="+mn-ea"/>
              </a:rPr>
              <a:t>(t)</a:t>
            </a:r>
          </a:p>
        </p:txBody>
      </p:sp>
      <p:sp>
        <p:nvSpPr>
          <p:cNvPr id="75" name="Line 83"/>
          <p:cNvSpPr>
            <a:spLocks noChangeShapeType="1"/>
          </p:cNvSpPr>
          <p:nvPr/>
        </p:nvSpPr>
        <p:spPr bwMode="auto">
          <a:xfrm>
            <a:off x="8849995" y="6094095"/>
            <a:ext cx="14398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6" name="Line 84"/>
          <p:cNvSpPr>
            <a:spLocks noChangeShapeType="1"/>
          </p:cNvSpPr>
          <p:nvPr/>
        </p:nvSpPr>
        <p:spPr bwMode="auto">
          <a:xfrm flipV="1">
            <a:off x="8849995" y="4665345"/>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7" name="Freeform 85"/>
          <p:cNvSpPr>
            <a:spLocks/>
          </p:cNvSpPr>
          <p:nvPr/>
        </p:nvSpPr>
        <p:spPr bwMode="auto">
          <a:xfrm>
            <a:off x="8849995" y="4809808"/>
            <a:ext cx="1223963"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78" name="Text Box 86"/>
          <p:cNvSpPr txBox="1">
            <a:spLocks noChangeArrowheads="1"/>
          </p:cNvSpPr>
          <p:nvPr/>
        </p:nvSpPr>
        <p:spPr bwMode="auto">
          <a:xfrm>
            <a:off x="8561070" y="6033770"/>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79" name="Text Box 87"/>
          <p:cNvSpPr txBox="1">
            <a:spLocks noChangeArrowheads="1"/>
          </p:cNvSpPr>
          <p:nvPr/>
        </p:nvSpPr>
        <p:spPr bwMode="auto">
          <a:xfrm>
            <a:off x="10073958" y="6160453"/>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dirty="0">
                <a:latin typeface="+mn-ea"/>
                <a:ea typeface="+mn-ea"/>
              </a:rPr>
              <a:t>t</a:t>
            </a:r>
          </a:p>
        </p:txBody>
      </p:sp>
      <p:sp>
        <p:nvSpPr>
          <p:cNvPr id="80" name="Line 88"/>
          <p:cNvSpPr>
            <a:spLocks noChangeShapeType="1"/>
          </p:cNvSpPr>
          <p:nvPr/>
        </p:nvSpPr>
        <p:spPr bwMode="auto">
          <a:xfrm>
            <a:off x="9353233" y="4882833"/>
            <a:ext cx="0" cy="12239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1" name="Line 89"/>
          <p:cNvSpPr>
            <a:spLocks noChangeShapeType="1"/>
          </p:cNvSpPr>
          <p:nvPr/>
        </p:nvSpPr>
        <p:spPr bwMode="auto">
          <a:xfrm>
            <a:off x="9858058" y="5314633"/>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2" name="Text Box 90"/>
          <p:cNvSpPr txBox="1">
            <a:spLocks noChangeArrowheads="1"/>
          </p:cNvSpPr>
          <p:nvPr/>
        </p:nvSpPr>
        <p:spPr bwMode="auto">
          <a:xfrm>
            <a:off x="9210358" y="6106795"/>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83" name="Text Box 91"/>
          <p:cNvSpPr txBox="1">
            <a:spLocks noChangeArrowheads="1"/>
          </p:cNvSpPr>
          <p:nvPr/>
        </p:nvSpPr>
        <p:spPr bwMode="auto">
          <a:xfrm>
            <a:off x="9642158" y="6106795"/>
            <a:ext cx="466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dirty="0">
                <a:latin typeface="+mn-ea"/>
                <a:ea typeface="+mn-ea"/>
              </a:rPr>
              <a:t>2T</a:t>
            </a:r>
          </a:p>
        </p:txBody>
      </p:sp>
      <p:sp>
        <p:nvSpPr>
          <p:cNvPr id="84" name="Line 92"/>
          <p:cNvSpPr>
            <a:spLocks noChangeShapeType="1"/>
          </p:cNvSpPr>
          <p:nvPr/>
        </p:nvSpPr>
        <p:spPr bwMode="auto">
          <a:xfrm>
            <a:off x="8849995" y="5314633"/>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5" name="Text Box 93"/>
          <p:cNvSpPr txBox="1">
            <a:spLocks noChangeArrowheads="1"/>
          </p:cNvSpPr>
          <p:nvPr/>
        </p:nvSpPr>
        <p:spPr bwMode="auto">
          <a:xfrm>
            <a:off x="3247073" y="5500370"/>
            <a:ext cx="5762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solidFill>
                  <a:srgbClr val="C00000"/>
                </a:solidFill>
                <a:latin typeface="+mn-ea"/>
                <a:ea typeface="+mn-ea"/>
              </a:rPr>
              <a:t>×</a:t>
            </a:r>
          </a:p>
        </p:txBody>
      </p:sp>
      <p:sp>
        <p:nvSpPr>
          <p:cNvPr id="86" name="Line 94"/>
          <p:cNvSpPr>
            <a:spLocks noChangeShapeType="1"/>
          </p:cNvSpPr>
          <p:nvPr/>
        </p:nvSpPr>
        <p:spPr bwMode="auto">
          <a:xfrm>
            <a:off x="6294120" y="5614035"/>
            <a:ext cx="2160588" cy="0"/>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87" name="Object 95"/>
          <p:cNvGraphicFramePr>
            <a:graphicFrameLocks noChangeAspect="1"/>
          </p:cNvGraphicFramePr>
          <p:nvPr>
            <p:extLst>
              <p:ext uri="{D42A27DB-BD31-4B8C-83A1-F6EECF244321}">
                <p14:modId xmlns:p14="http://schemas.microsoft.com/office/powerpoint/2010/main" val="3603114031"/>
              </p:ext>
            </p:extLst>
          </p:nvPr>
        </p:nvGraphicFramePr>
        <p:xfrm>
          <a:off x="6438583" y="4964748"/>
          <a:ext cx="1744662" cy="627062"/>
        </p:xfrm>
        <a:graphic>
          <a:graphicData uri="http://schemas.openxmlformats.org/presentationml/2006/ole">
            <mc:AlternateContent xmlns:mc="http://schemas.openxmlformats.org/markup-compatibility/2006">
              <mc:Choice xmlns:v="urn:schemas-microsoft-com:vml" Requires="v">
                <p:oleObj spid="_x0000_s2131" name="公式" r:id="rId3" imgW="1130040" imgH="406080" progId="Equations">
                  <p:embed/>
                </p:oleObj>
              </mc:Choice>
              <mc:Fallback>
                <p:oleObj name="公式" r:id="rId3" imgW="1130040" imgH="406080" progId="Equations">
                  <p:embed/>
                  <p:pic>
                    <p:nvPicPr>
                      <p:cNvPr id="6239" name="Object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8583" y="4964748"/>
                        <a:ext cx="1744662" cy="627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8" name="Object 96"/>
          <p:cNvGraphicFramePr>
            <a:graphicFrameLocks noChangeAspect="1"/>
          </p:cNvGraphicFramePr>
          <p:nvPr>
            <p:extLst>
              <p:ext uri="{D42A27DB-BD31-4B8C-83A1-F6EECF244321}">
                <p14:modId xmlns:p14="http://schemas.microsoft.com/office/powerpoint/2010/main" val="1376911551"/>
              </p:ext>
            </p:extLst>
          </p:nvPr>
        </p:nvGraphicFramePr>
        <p:xfrm>
          <a:off x="6438583" y="5607685"/>
          <a:ext cx="1749425" cy="581025"/>
        </p:xfrm>
        <a:graphic>
          <a:graphicData uri="http://schemas.openxmlformats.org/presentationml/2006/ole">
            <mc:AlternateContent xmlns:mc="http://schemas.openxmlformats.org/markup-compatibility/2006">
              <mc:Choice xmlns:v="urn:schemas-microsoft-com:vml" Requires="v">
                <p:oleObj spid="_x0000_s2132" name="公式" r:id="rId5" imgW="1218960" imgH="406080" progId="Equations">
                  <p:embed/>
                </p:oleObj>
              </mc:Choice>
              <mc:Fallback>
                <p:oleObj name="公式" r:id="rId5" imgW="1218960" imgH="406080" progId="Equations">
                  <p:embed/>
                  <p:pic>
                    <p:nvPicPr>
                      <p:cNvPr id="6240" name="Object 9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8583" y="5607685"/>
                        <a:ext cx="1749425"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 name="Text Box 97"/>
          <p:cNvSpPr txBox="1">
            <a:spLocks noChangeArrowheads="1"/>
          </p:cNvSpPr>
          <p:nvPr/>
        </p:nvSpPr>
        <p:spPr bwMode="auto">
          <a:xfrm>
            <a:off x="6367145" y="6151563"/>
            <a:ext cx="16557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dirty="0">
                <a:latin typeface="+mn-ea"/>
                <a:ea typeface="+mn-ea"/>
              </a:rPr>
              <a:t>y</a:t>
            </a:r>
            <a:r>
              <a:rPr lang="en-US" altLang="zh-CN" sz="1600" baseline="30000" dirty="0">
                <a:latin typeface="+mn-ea"/>
                <a:ea typeface="+mn-ea"/>
              </a:rPr>
              <a:t>*</a:t>
            </a:r>
            <a:r>
              <a:rPr lang="en-US" altLang="zh-CN" sz="1600" dirty="0">
                <a:latin typeface="+mn-ea"/>
                <a:ea typeface="+mn-ea"/>
              </a:rPr>
              <a:t>(t)</a:t>
            </a:r>
            <a:r>
              <a:rPr lang="zh-CN" altLang="en-US" sz="1600" dirty="0">
                <a:latin typeface="+mn-ea"/>
                <a:ea typeface="+mn-ea"/>
              </a:rPr>
              <a:t>：离散信号</a:t>
            </a:r>
          </a:p>
        </p:txBody>
      </p:sp>
      <p:graphicFrame>
        <p:nvGraphicFramePr>
          <p:cNvPr id="90" name="Object 92"/>
          <p:cNvGraphicFramePr>
            <a:graphicFrameLocks noChangeAspect="1"/>
          </p:cNvGraphicFramePr>
          <p:nvPr>
            <p:extLst>
              <p:ext uri="{D42A27DB-BD31-4B8C-83A1-F6EECF244321}">
                <p14:modId xmlns:p14="http://schemas.microsoft.com/office/powerpoint/2010/main" val="247459616"/>
              </p:ext>
            </p:extLst>
          </p:nvPr>
        </p:nvGraphicFramePr>
        <p:xfrm>
          <a:off x="4886960" y="4529773"/>
          <a:ext cx="1727200" cy="573087"/>
        </p:xfrm>
        <a:graphic>
          <a:graphicData uri="http://schemas.openxmlformats.org/presentationml/2006/ole">
            <mc:AlternateContent xmlns:mc="http://schemas.openxmlformats.org/markup-compatibility/2006">
              <mc:Choice xmlns:v="urn:schemas-microsoft-com:vml" Requires="v">
                <p:oleObj spid="_x0000_s2133" name="公式" r:id="rId7" imgW="914400" imgH="330120" progId="Equations">
                  <p:embed/>
                </p:oleObj>
              </mc:Choice>
              <mc:Fallback>
                <p:oleObj name="公式" r:id="rId7" imgW="914400" imgH="330120" progId="Equations">
                  <p:embed/>
                  <p:pic>
                    <p:nvPicPr>
                      <p:cNvPr id="92" name="Object 9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86960" y="4529773"/>
                        <a:ext cx="1727200" cy="573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1" name="Text Box 97"/>
          <p:cNvSpPr txBox="1">
            <a:spLocks noChangeArrowheads="1"/>
          </p:cNvSpPr>
          <p:nvPr/>
        </p:nvSpPr>
        <p:spPr bwMode="auto">
          <a:xfrm>
            <a:off x="1746252" y="2219644"/>
            <a:ext cx="14519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spcBef>
                <a:spcPct val="50000"/>
              </a:spcBef>
            </a:pPr>
            <a:r>
              <a:rPr lang="zh-CN" altLang="en-US" sz="1600" b="1">
                <a:solidFill>
                  <a:srgbClr val="C00000"/>
                </a:solidFill>
                <a:latin typeface="+mj-ea"/>
                <a:ea typeface="+mj-ea"/>
              </a:rPr>
              <a:t>采样物理过程</a:t>
            </a:r>
          </a:p>
        </p:txBody>
      </p:sp>
      <p:sp>
        <p:nvSpPr>
          <p:cNvPr id="92" name="Text Box 97"/>
          <p:cNvSpPr txBox="1">
            <a:spLocks noChangeArrowheads="1"/>
          </p:cNvSpPr>
          <p:nvPr/>
        </p:nvSpPr>
        <p:spPr bwMode="auto">
          <a:xfrm>
            <a:off x="1763078" y="4442777"/>
            <a:ext cx="1506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spcBef>
                <a:spcPct val="50000"/>
              </a:spcBef>
            </a:pPr>
            <a:r>
              <a:rPr lang="zh-CN" altLang="en-US" sz="1600" b="1" dirty="0">
                <a:solidFill>
                  <a:srgbClr val="C00000"/>
                </a:solidFill>
                <a:latin typeface="+mj-ea"/>
                <a:ea typeface="+mj-ea"/>
              </a:rPr>
              <a:t>采样数学过程</a:t>
            </a:r>
          </a:p>
        </p:txBody>
      </p:sp>
    </p:spTree>
    <p:extLst>
      <p:ext uri="{BB962C8B-B14F-4D97-AF65-F5344CB8AC3E}">
        <p14:creationId xmlns:p14="http://schemas.microsoft.com/office/powerpoint/2010/main" val="3138155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10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1000"/>
                                        <p:tgtEl>
                                          <p:spTgt spid="7"/>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1000"/>
                                        <p:tgtEl>
                                          <p:spTgt spid="8"/>
                                        </p:tgtEl>
                                      </p:cBhvr>
                                    </p:animEffect>
                                  </p:childTnLst>
                                </p:cTn>
                              </p:par>
                              <p:par>
                                <p:cTn id="17" presetID="3"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1000"/>
                                        <p:tgtEl>
                                          <p:spTgt spid="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1000"/>
                                        <p:tgtEl>
                                          <p:spTgt spid="1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1000"/>
                                        <p:tgtEl>
                                          <p:spTgt spid="11"/>
                                        </p:tgtEl>
                                      </p:cBhvr>
                                    </p:animEffect>
                                  </p:childTnLst>
                                </p:cTn>
                              </p:par>
                              <p:par>
                                <p:cTn id="26" presetID="3" presetClass="entr" presetSubtype="1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1000"/>
                                        <p:tgtEl>
                                          <p:spTgt spid="12"/>
                                        </p:tgtEl>
                                      </p:cBhvr>
                                    </p:animEffect>
                                  </p:childTnLst>
                                </p:cTn>
                              </p:par>
                              <p:par>
                                <p:cTn id="29" presetID="3" presetClass="entr" presetSubtype="1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10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1000"/>
                                        <p:tgtEl>
                                          <p:spTgt spid="1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1000"/>
                                        <p:tgtEl>
                                          <p:spTgt spid="1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1000"/>
                                        <p:tgtEl>
                                          <p:spTgt spid="1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1000"/>
                                        <p:tgtEl>
                                          <p:spTgt spid="1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linds(horizontal)">
                                      <p:cBhvr>
                                        <p:cTn id="46" dur="1000"/>
                                        <p:tgtEl>
                                          <p:spTgt spid="18"/>
                                        </p:tgtEl>
                                      </p:cBhvr>
                                    </p:animEffect>
                                  </p:childTnLst>
                                </p:cTn>
                              </p:par>
                              <p:par>
                                <p:cTn id="47" presetID="3" presetClass="entr" presetSubtype="1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1000"/>
                                        <p:tgtEl>
                                          <p:spTgt spid="19"/>
                                        </p:tgtEl>
                                      </p:cBhvr>
                                    </p:animEffect>
                                  </p:childTnLst>
                                </p:cTn>
                              </p:par>
                              <p:par>
                                <p:cTn id="50" presetID="3" presetClass="entr" presetSubtype="10" fill="hold"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1000"/>
                                        <p:tgtEl>
                                          <p:spTgt spid="20"/>
                                        </p:tgtEl>
                                      </p:cBhvr>
                                    </p:animEffect>
                                  </p:childTnLst>
                                </p:cTn>
                              </p:par>
                              <p:par>
                                <p:cTn id="53" presetID="3" presetClass="entr" presetSubtype="1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linds(horizontal)">
                                      <p:cBhvr>
                                        <p:cTn id="55" dur="1000"/>
                                        <p:tgtEl>
                                          <p:spTgt spid="21"/>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1000"/>
                                        <p:tgtEl>
                                          <p:spTgt spid="22"/>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linds(horizontal)">
                                      <p:cBhvr>
                                        <p:cTn id="61" dur="1000"/>
                                        <p:tgtEl>
                                          <p:spTgt spid="23"/>
                                        </p:tgtEl>
                                      </p:cBhvr>
                                    </p:animEffect>
                                  </p:childTnLst>
                                </p:cTn>
                              </p:par>
                              <p:par>
                                <p:cTn id="62" presetID="3" presetClass="entr" presetSubtype="1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blinds(horizontal)">
                                      <p:cBhvr>
                                        <p:cTn id="64" dur="1000"/>
                                        <p:tgtEl>
                                          <p:spTgt spid="24"/>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blinds(horizontal)">
                                      <p:cBhvr>
                                        <p:cTn id="67" dur="1000"/>
                                        <p:tgtEl>
                                          <p:spTgt spid="25"/>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blinds(horizontal)">
                                      <p:cBhvr>
                                        <p:cTn id="70" dur="1000"/>
                                        <p:tgtEl>
                                          <p:spTgt spid="26"/>
                                        </p:tgtEl>
                                      </p:cBhvr>
                                    </p:animEffect>
                                  </p:childTnLst>
                                </p:cTn>
                              </p:par>
                              <p:par>
                                <p:cTn id="71" presetID="3" presetClass="entr" presetSubtype="10" fill="hold"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blinds(horizontal)">
                                      <p:cBhvr>
                                        <p:cTn id="73" dur="1000"/>
                                        <p:tgtEl>
                                          <p:spTgt spid="27"/>
                                        </p:tgtEl>
                                      </p:cBhvr>
                                    </p:animEffect>
                                  </p:childTnLst>
                                </p:cTn>
                              </p:par>
                              <p:par>
                                <p:cTn id="74" presetID="3" presetClass="entr" presetSubtype="10"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Effect transition="in" filter="blinds(horizontal)">
                                      <p:cBhvr>
                                        <p:cTn id="76" dur="1000"/>
                                        <p:tgtEl>
                                          <p:spTgt spid="28"/>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blinds(horizontal)">
                                      <p:cBhvr>
                                        <p:cTn id="79" dur="1000"/>
                                        <p:tgtEl>
                                          <p:spTgt spid="29"/>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blinds(horizontal)">
                                      <p:cBhvr>
                                        <p:cTn id="82" dur="1000"/>
                                        <p:tgtEl>
                                          <p:spTgt spid="30"/>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blinds(horizontal)">
                                      <p:cBhvr>
                                        <p:cTn id="85" dur="1000"/>
                                        <p:tgtEl>
                                          <p:spTgt spid="31"/>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blinds(horizontal)">
                                      <p:cBhvr>
                                        <p:cTn id="88" dur="1000"/>
                                        <p:tgtEl>
                                          <p:spTgt spid="32"/>
                                        </p:tgtEl>
                                      </p:cBhvr>
                                    </p:animEffect>
                                  </p:childTnLst>
                                </p:cTn>
                              </p:par>
                              <p:par>
                                <p:cTn id="89" presetID="3" presetClass="entr" presetSubtype="10" fill="hold" nodeType="with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blinds(horizontal)">
                                      <p:cBhvr>
                                        <p:cTn id="91" dur="1000"/>
                                        <p:tgtEl>
                                          <p:spTgt spid="33"/>
                                        </p:tgtEl>
                                      </p:cBhvr>
                                    </p:animEffect>
                                  </p:childTnLst>
                                </p:cTn>
                              </p:par>
                              <p:par>
                                <p:cTn id="92" presetID="3" presetClass="entr" presetSubtype="10" fill="hold"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blinds(horizontal)">
                                      <p:cBhvr>
                                        <p:cTn id="94" dur="1000"/>
                                        <p:tgtEl>
                                          <p:spTgt spid="34"/>
                                        </p:tgtEl>
                                      </p:cBhvr>
                                    </p:animEffect>
                                  </p:childTnLst>
                                </p:cTn>
                              </p:par>
                              <p:par>
                                <p:cTn id="95" presetID="3" presetClass="entr" presetSubtype="10" fill="hold"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blinds(horizontal)">
                                      <p:cBhvr>
                                        <p:cTn id="97" dur="1000"/>
                                        <p:tgtEl>
                                          <p:spTgt spid="35"/>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Effect transition="in" filter="blinds(horizontal)">
                                      <p:cBhvr>
                                        <p:cTn id="100" dur="1000"/>
                                        <p:tgtEl>
                                          <p:spTgt spid="36"/>
                                        </p:tgtEl>
                                      </p:cBhvr>
                                    </p:animEffect>
                                  </p:childTnLst>
                                </p:cTn>
                              </p:par>
                              <p:par>
                                <p:cTn id="101" presetID="3" presetClass="entr" presetSubtype="10" fill="hold" nodeType="withEffect">
                                  <p:stCondLst>
                                    <p:cond delay="0"/>
                                  </p:stCondLst>
                                  <p:childTnLst>
                                    <p:set>
                                      <p:cBhvr>
                                        <p:cTn id="102" dur="1" fill="hold">
                                          <p:stCondLst>
                                            <p:cond delay="0"/>
                                          </p:stCondLst>
                                        </p:cTn>
                                        <p:tgtEl>
                                          <p:spTgt spid="37"/>
                                        </p:tgtEl>
                                        <p:attrNameLst>
                                          <p:attrName>style.visibility</p:attrName>
                                        </p:attrNameLst>
                                      </p:cBhvr>
                                      <p:to>
                                        <p:strVal val="visible"/>
                                      </p:to>
                                    </p:set>
                                    <p:animEffect transition="in" filter="blinds(horizontal)">
                                      <p:cBhvr>
                                        <p:cTn id="103" dur="1000"/>
                                        <p:tgtEl>
                                          <p:spTgt spid="37"/>
                                        </p:tgtEl>
                                      </p:cBhvr>
                                    </p:animEffect>
                                  </p:childTnLst>
                                </p:cTn>
                              </p:par>
                              <p:par>
                                <p:cTn id="104" presetID="3" presetClass="entr" presetSubtype="10" fill="hold" nodeType="withEffect">
                                  <p:stCondLst>
                                    <p:cond delay="0"/>
                                  </p:stCondLst>
                                  <p:childTnLst>
                                    <p:set>
                                      <p:cBhvr>
                                        <p:cTn id="105" dur="1" fill="hold">
                                          <p:stCondLst>
                                            <p:cond delay="0"/>
                                          </p:stCondLst>
                                        </p:cTn>
                                        <p:tgtEl>
                                          <p:spTgt spid="38"/>
                                        </p:tgtEl>
                                        <p:attrNameLst>
                                          <p:attrName>style.visibility</p:attrName>
                                        </p:attrNameLst>
                                      </p:cBhvr>
                                      <p:to>
                                        <p:strVal val="visible"/>
                                      </p:to>
                                    </p:set>
                                    <p:animEffect transition="in" filter="blinds(horizontal)">
                                      <p:cBhvr>
                                        <p:cTn id="106" dur="1000"/>
                                        <p:tgtEl>
                                          <p:spTgt spid="38"/>
                                        </p:tgtEl>
                                      </p:cBhvr>
                                    </p:animEffect>
                                  </p:childTnLst>
                                </p:cTn>
                              </p:par>
                              <p:par>
                                <p:cTn id="107" presetID="3" presetClass="entr" presetSubtype="10" fill="hold" grpId="0"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blinds(horizontal)">
                                      <p:cBhvr>
                                        <p:cTn id="109" dur="1000"/>
                                        <p:tgtEl>
                                          <p:spTgt spid="39"/>
                                        </p:tgtEl>
                                      </p:cBhvr>
                                    </p:animEffect>
                                  </p:childTnLst>
                                </p:cTn>
                              </p:par>
                              <p:par>
                                <p:cTn id="110" presetID="3" presetClass="entr" presetSubtype="10" fill="hold"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blinds(horizontal)">
                                      <p:cBhvr>
                                        <p:cTn id="112" dur="1000"/>
                                        <p:tgtEl>
                                          <p:spTgt spid="40"/>
                                        </p:tgtEl>
                                      </p:cBhvr>
                                    </p:animEffect>
                                  </p:childTnLst>
                                </p:cTn>
                              </p:par>
                              <p:par>
                                <p:cTn id="113" presetID="3" presetClass="entr" presetSubtype="1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animEffect transition="in" filter="blinds(horizontal)">
                                      <p:cBhvr>
                                        <p:cTn id="115" dur="1000"/>
                                        <p:tgtEl>
                                          <p:spTgt spid="41"/>
                                        </p:tgtEl>
                                      </p:cBhvr>
                                    </p:animEffect>
                                  </p:childTnLst>
                                </p:cTn>
                              </p:par>
                              <p:par>
                                <p:cTn id="116" presetID="3" presetClass="entr" presetSubtype="10" fill="hold" grpId="0" nodeType="withEffect">
                                  <p:stCondLst>
                                    <p:cond delay="0"/>
                                  </p:stCondLst>
                                  <p:childTnLst>
                                    <p:set>
                                      <p:cBhvr>
                                        <p:cTn id="117" dur="1" fill="hold">
                                          <p:stCondLst>
                                            <p:cond delay="0"/>
                                          </p:stCondLst>
                                        </p:cTn>
                                        <p:tgtEl>
                                          <p:spTgt spid="42"/>
                                        </p:tgtEl>
                                        <p:attrNameLst>
                                          <p:attrName>style.visibility</p:attrName>
                                        </p:attrNameLst>
                                      </p:cBhvr>
                                      <p:to>
                                        <p:strVal val="visible"/>
                                      </p:to>
                                    </p:set>
                                    <p:animEffect transition="in" filter="blinds(horizontal)">
                                      <p:cBhvr>
                                        <p:cTn id="118" dur="1000"/>
                                        <p:tgtEl>
                                          <p:spTgt spid="42"/>
                                        </p:tgtEl>
                                      </p:cBhvr>
                                    </p:animEffect>
                                  </p:childTnLst>
                                </p:cTn>
                              </p:par>
                              <p:par>
                                <p:cTn id="119" presetID="3" presetClass="entr" presetSubtype="10" fill="hold"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blinds(horizontal)">
                                      <p:cBhvr>
                                        <p:cTn id="121" dur="1000"/>
                                        <p:tgtEl>
                                          <p:spTgt spid="43"/>
                                        </p:tgtEl>
                                      </p:cBhvr>
                                    </p:animEffect>
                                  </p:childTnLst>
                                </p:cTn>
                              </p:par>
                              <p:par>
                                <p:cTn id="122" presetID="3" presetClass="entr" presetSubtype="10" fill="hold" nodeType="withEffect">
                                  <p:stCondLst>
                                    <p:cond delay="0"/>
                                  </p:stCondLst>
                                  <p:childTnLst>
                                    <p:set>
                                      <p:cBhvr>
                                        <p:cTn id="123" dur="1" fill="hold">
                                          <p:stCondLst>
                                            <p:cond delay="0"/>
                                          </p:stCondLst>
                                        </p:cTn>
                                        <p:tgtEl>
                                          <p:spTgt spid="44"/>
                                        </p:tgtEl>
                                        <p:attrNameLst>
                                          <p:attrName>style.visibility</p:attrName>
                                        </p:attrNameLst>
                                      </p:cBhvr>
                                      <p:to>
                                        <p:strVal val="visible"/>
                                      </p:to>
                                    </p:set>
                                    <p:animEffect transition="in" filter="blinds(horizontal)">
                                      <p:cBhvr>
                                        <p:cTn id="124" dur="1000"/>
                                        <p:tgtEl>
                                          <p:spTgt spid="44"/>
                                        </p:tgtEl>
                                      </p:cBhvr>
                                    </p:animEffect>
                                  </p:childTnLst>
                                </p:cTn>
                              </p:par>
                              <p:par>
                                <p:cTn id="125" presetID="3" presetClass="entr" presetSubtype="1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blinds(horizontal)">
                                      <p:cBhvr>
                                        <p:cTn id="127" dur="1000"/>
                                        <p:tgtEl>
                                          <p:spTgt spid="45"/>
                                        </p:tgtEl>
                                      </p:cBhvr>
                                    </p:animEffect>
                                  </p:childTnLst>
                                </p:cTn>
                              </p:par>
                              <p:par>
                                <p:cTn id="128" presetID="3" presetClass="entr" presetSubtype="10" fill="hold" grpId="0" nodeType="withEffect">
                                  <p:stCondLst>
                                    <p:cond delay="0"/>
                                  </p:stCondLst>
                                  <p:childTnLst>
                                    <p:set>
                                      <p:cBhvr>
                                        <p:cTn id="129" dur="1" fill="hold">
                                          <p:stCondLst>
                                            <p:cond delay="0"/>
                                          </p:stCondLst>
                                        </p:cTn>
                                        <p:tgtEl>
                                          <p:spTgt spid="46"/>
                                        </p:tgtEl>
                                        <p:attrNameLst>
                                          <p:attrName>style.visibility</p:attrName>
                                        </p:attrNameLst>
                                      </p:cBhvr>
                                      <p:to>
                                        <p:strVal val="visible"/>
                                      </p:to>
                                    </p:set>
                                    <p:animEffect transition="in" filter="blinds(horizontal)">
                                      <p:cBhvr>
                                        <p:cTn id="130" dur="1000"/>
                                        <p:tgtEl>
                                          <p:spTgt spid="46"/>
                                        </p:tgtEl>
                                      </p:cBhvr>
                                    </p:animEffect>
                                  </p:childTnLst>
                                </p:cTn>
                              </p:par>
                              <p:par>
                                <p:cTn id="131" presetID="3" presetClass="entr" presetSubtype="10" fill="hold" grpId="0" nodeType="withEffect">
                                  <p:stCondLst>
                                    <p:cond delay="0"/>
                                  </p:stCondLst>
                                  <p:childTnLst>
                                    <p:set>
                                      <p:cBhvr>
                                        <p:cTn id="132" dur="1" fill="hold">
                                          <p:stCondLst>
                                            <p:cond delay="0"/>
                                          </p:stCondLst>
                                        </p:cTn>
                                        <p:tgtEl>
                                          <p:spTgt spid="47"/>
                                        </p:tgtEl>
                                        <p:attrNameLst>
                                          <p:attrName>style.visibility</p:attrName>
                                        </p:attrNameLst>
                                      </p:cBhvr>
                                      <p:to>
                                        <p:strVal val="visible"/>
                                      </p:to>
                                    </p:set>
                                    <p:animEffect transition="in" filter="blinds(horizontal)">
                                      <p:cBhvr>
                                        <p:cTn id="133" dur="1000"/>
                                        <p:tgtEl>
                                          <p:spTgt spid="47"/>
                                        </p:tgtEl>
                                      </p:cBhvr>
                                    </p:animEffect>
                                  </p:childTnLst>
                                </p:cTn>
                              </p:par>
                              <p:par>
                                <p:cTn id="134" presetID="3" presetClass="entr" presetSubtype="10" fill="hold" nodeType="withEffect">
                                  <p:stCondLst>
                                    <p:cond delay="0"/>
                                  </p:stCondLst>
                                  <p:childTnLst>
                                    <p:set>
                                      <p:cBhvr>
                                        <p:cTn id="135" dur="1" fill="hold">
                                          <p:stCondLst>
                                            <p:cond delay="0"/>
                                          </p:stCondLst>
                                        </p:cTn>
                                        <p:tgtEl>
                                          <p:spTgt spid="48"/>
                                        </p:tgtEl>
                                        <p:attrNameLst>
                                          <p:attrName>style.visibility</p:attrName>
                                        </p:attrNameLst>
                                      </p:cBhvr>
                                      <p:to>
                                        <p:strVal val="visible"/>
                                      </p:to>
                                    </p:set>
                                    <p:animEffect transition="in" filter="blinds(horizontal)">
                                      <p:cBhvr>
                                        <p:cTn id="136" dur="1000"/>
                                        <p:tgtEl>
                                          <p:spTgt spid="48"/>
                                        </p:tgtEl>
                                      </p:cBhvr>
                                    </p:animEffect>
                                  </p:childTnLst>
                                </p:cTn>
                              </p:par>
                              <p:par>
                                <p:cTn id="137" presetID="3" presetClass="entr" presetSubtype="10" fill="hold" nodeType="with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blinds(horizontal)">
                                      <p:cBhvr>
                                        <p:cTn id="139" dur="1000"/>
                                        <p:tgtEl>
                                          <p:spTgt spid="49"/>
                                        </p:tgtEl>
                                      </p:cBhvr>
                                    </p:animEffect>
                                  </p:childTnLst>
                                </p:cTn>
                              </p:par>
                              <p:par>
                                <p:cTn id="140" presetID="3" presetClass="entr" presetSubtype="10" fill="hold" grpId="0" nodeType="withEffect">
                                  <p:stCondLst>
                                    <p:cond delay="0"/>
                                  </p:stCondLst>
                                  <p:childTnLst>
                                    <p:set>
                                      <p:cBhvr>
                                        <p:cTn id="141" dur="1" fill="hold">
                                          <p:stCondLst>
                                            <p:cond delay="0"/>
                                          </p:stCondLst>
                                        </p:cTn>
                                        <p:tgtEl>
                                          <p:spTgt spid="50"/>
                                        </p:tgtEl>
                                        <p:attrNameLst>
                                          <p:attrName>style.visibility</p:attrName>
                                        </p:attrNameLst>
                                      </p:cBhvr>
                                      <p:to>
                                        <p:strVal val="visible"/>
                                      </p:to>
                                    </p:set>
                                    <p:animEffect transition="in" filter="blinds(horizontal)">
                                      <p:cBhvr>
                                        <p:cTn id="142" dur="1000"/>
                                        <p:tgtEl>
                                          <p:spTgt spid="50"/>
                                        </p:tgtEl>
                                      </p:cBhvr>
                                    </p:animEffect>
                                  </p:childTnLst>
                                </p:cTn>
                              </p:par>
                              <p:par>
                                <p:cTn id="143" presetID="3" presetClass="entr" presetSubtype="10" fill="hold" grpId="0" nodeType="withEffect">
                                  <p:stCondLst>
                                    <p:cond delay="0"/>
                                  </p:stCondLst>
                                  <p:childTnLst>
                                    <p:set>
                                      <p:cBhvr>
                                        <p:cTn id="144" dur="1" fill="hold">
                                          <p:stCondLst>
                                            <p:cond delay="0"/>
                                          </p:stCondLst>
                                        </p:cTn>
                                        <p:tgtEl>
                                          <p:spTgt spid="51"/>
                                        </p:tgtEl>
                                        <p:attrNameLst>
                                          <p:attrName>style.visibility</p:attrName>
                                        </p:attrNameLst>
                                      </p:cBhvr>
                                      <p:to>
                                        <p:strVal val="visible"/>
                                      </p:to>
                                    </p:set>
                                    <p:animEffect transition="in" filter="blinds(horizontal)">
                                      <p:cBhvr>
                                        <p:cTn id="145" dur="1000"/>
                                        <p:tgtEl>
                                          <p:spTgt spid="51"/>
                                        </p:tgtEl>
                                      </p:cBhvr>
                                    </p:animEffect>
                                  </p:childTnLst>
                                </p:cTn>
                              </p:par>
                              <p:par>
                                <p:cTn id="146" presetID="3" presetClass="entr" presetSubtype="10" fill="hold" nodeType="withEffect">
                                  <p:stCondLst>
                                    <p:cond delay="0"/>
                                  </p:stCondLst>
                                  <p:childTnLst>
                                    <p:set>
                                      <p:cBhvr>
                                        <p:cTn id="147" dur="1" fill="hold">
                                          <p:stCondLst>
                                            <p:cond delay="0"/>
                                          </p:stCondLst>
                                        </p:cTn>
                                        <p:tgtEl>
                                          <p:spTgt spid="52"/>
                                        </p:tgtEl>
                                        <p:attrNameLst>
                                          <p:attrName>style.visibility</p:attrName>
                                        </p:attrNameLst>
                                      </p:cBhvr>
                                      <p:to>
                                        <p:strVal val="visible"/>
                                      </p:to>
                                    </p:set>
                                    <p:animEffect transition="in" filter="blinds(horizontal)">
                                      <p:cBhvr>
                                        <p:cTn id="148" dur="1000"/>
                                        <p:tgtEl>
                                          <p:spTgt spid="52"/>
                                        </p:tgtEl>
                                      </p:cBhvr>
                                    </p:animEffect>
                                  </p:childTnLst>
                                </p:cTn>
                              </p:par>
                              <p:par>
                                <p:cTn id="149" presetID="3" presetClass="entr" presetSubtype="10" fill="hold" grpId="0" nodeType="withEffect">
                                  <p:stCondLst>
                                    <p:cond delay="0"/>
                                  </p:stCondLst>
                                  <p:childTnLst>
                                    <p:set>
                                      <p:cBhvr>
                                        <p:cTn id="150" dur="1" fill="hold">
                                          <p:stCondLst>
                                            <p:cond delay="0"/>
                                          </p:stCondLst>
                                        </p:cTn>
                                        <p:tgtEl>
                                          <p:spTgt spid="91"/>
                                        </p:tgtEl>
                                        <p:attrNameLst>
                                          <p:attrName>style.visibility</p:attrName>
                                        </p:attrNameLst>
                                      </p:cBhvr>
                                      <p:to>
                                        <p:strVal val="visible"/>
                                      </p:to>
                                    </p:set>
                                    <p:animEffect transition="in" filter="blinds(horizontal)">
                                      <p:cBhvr>
                                        <p:cTn id="151" dur="500"/>
                                        <p:tgtEl>
                                          <p:spTgt spid="91"/>
                                        </p:tgtEl>
                                      </p:cBhvr>
                                    </p:animEffect>
                                  </p:childTnLst>
                                </p:cTn>
                              </p:par>
                            </p:childTnLst>
                          </p:cTn>
                        </p:par>
                      </p:childTnLst>
                    </p:cTn>
                  </p:par>
                  <p:par>
                    <p:cTn id="152" fill="hold">
                      <p:stCondLst>
                        <p:cond delay="indefinite"/>
                      </p:stCondLst>
                      <p:childTnLst>
                        <p:par>
                          <p:cTn id="153" fill="hold">
                            <p:stCondLst>
                              <p:cond delay="0"/>
                            </p:stCondLst>
                            <p:childTnLst>
                              <p:par>
                                <p:cTn id="154" presetID="3" presetClass="entr" presetSubtype="10" fill="hold" nodeType="clickEffect">
                                  <p:stCondLst>
                                    <p:cond delay="0"/>
                                  </p:stCondLst>
                                  <p:childTnLst>
                                    <p:set>
                                      <p:cBhvr>
                                        <p:cTn id="155" dur="1" fill="hold">
                                          <p:stCondLst>
                                            <p:cond delay="0"/>
                                          </p:stCondLst>
                                        </p:cTn>
                                        <p:tgtEl>
                                          <p:spTgt spid="53"/>
                                        </p:tgtEl>
                                        <p:attrNameLst>
                                          <p:attrName>style.visibility</p:attrName>
                                        </p:attrNameLst>
                                      </p:cBhvr>
                                      <p:to>
                                        <p:strVal val="visible"/>
                                      </p:to>
                                    </p:set>
                                    <p:animEffect transition="in" filter="blinds(horizontal)">
                                      <p:cBhvr>
                                        <p:cTn id="156" dur="500"/>
                                        <p:tgtEl>
                                          <p:spTgt spid="53"/>
                                        </p:tgtEl>
                                      </p:cBhvr>
                                    </p:animEffect>
                                  </p:childTnLst>
                                </p:cTn>
                              </p:par>
                              <p:par>
                                <p:cTn id="157" presetID="3" presetClass="entr" presetSubtype="10" fill="hold" nodeType="withEffect">
                                  <p:stCondLst>
                                    <p:cond delay="0"/>
                                  </p:stCondLst>
                                  <p:childTnLst>
                                    <p:set>
                                      <p:cBhvr>
                                        <p:cTn id="158" dur="1" fill="hold">
                                          <p:stCondLst>
                                            <p:cond delay="0"/>
                                          </p:stCondLst>
                                        </p:cTn>
                                        <p:tgtEl>
                                          <p:spTgt spid="54"/>
                                        </p:tgtEl>
                                        <p:attrNameLst>
                                          <p:attrName>style.visibility</p:attrName>
                                        </p:attrNameLst>
                                      </p:cBhvr>
                                      <p:to>
                                        <p:strVal val="visible"/>
                                      </p:to>
                                    </p:set>
                                    <p:animEffect transition="in" filter="blinds(horizontal)">
                                      <p:cBhvr>
                                        <p:cTn id="159" dur="500"/>
                                        <p:tgtEl>
                                          <p:spTgt spid="54"/>
                                        </p:tgtEl>
                                      </p:cBhvr>
                                    </p:animEffect>
                                  </p:childTnLst>
                                </p:cTn>
                              </p:par>
                              <p:par>
                                <p:cTn id="160" presetID="3" presetClass="entr" presetSubtype="10" fill="hold" grpId="0" nodeType="withEffect">
                                  <p:stCondLst>
                                    <p:cond delay="0"/>
                                  </p:stCondLst>
                                  <p:childTnLst>
                                    <p:set>
                                      <p:cBhvr>
                                        <p:cTn id="161" dur="1" fill="hold">
                                          <p:stCondLst>
                                            <p:cond delay="0"/>
                                          </p:stCondLst>
                                        </p:cTn>
                                        <p:tgtEl>
                                          <p:spTgt spid="55"/>
                                        </p:tgtEl>
                                        <p:attrNameLst>
                                          <p:attrName>style.visibility</p:attrName>
                                        </p:attrNameLst>
                                      </p:cBhvr>
                                      <p:to>
                                        <p:strVal val="visible"/>
                                      </p:to>
                                    </p:set>
                                    <p:animEffect transition="in" filter="blinds(horizontal)">
                                      <p:cBhvr>
                                        <p:cTn id="162" dur="500"/>
                                        <p:tgtEl>
                                          <p:spTgt spid="55"/>
                                        </p:tgtEl>
                                      </p:cBhvr>
                                    </p:animEffect>
                                  </p:childTnLst>
                                </p:cTn>
                              </p:par>
                              <p:par>
                                <p:cTn id="163" presetID="3" presetClass="entr" presetSubtype="10" fill="hold" grpId="0" nodeType="withEffect">
                                  <p:stCondLst>
                                    <p:cond delay="0"/>
                                  </p:stCondLst>
                                  <p:childTnLst>
                                    <p:set>
                                      <p:cBhvr>
                                        <p:cTn id="164" dur="1" fill="hold">
                                          <p:stCondLst>
                                            <p:cond delay="0"/>
                                          </p:stCondLst>
                                        </p:cTn>
                                        <p:tgtEl>
                                          <p:spTgt spid="56"/>
                                        </p:tgtEl>
                                        <p:attrNameLst>
                                          <p:attrName>style.visibility</p:attrName>
                                        </p:attrNameLst>
                                      </p:cBhvr>
                                      <p:to>
                                        <p:strVal val="visible"/>
                                      </p:to>
                                    </p:set>
                                    <p:animEffect transition="in" filter="blinds(horizontal)">
                                      <p:cBhvr>
                                        <p:cTn id="165" dur="500"/>
                                        <p:tgtEl>
                                          <p:spTgt spid="56"/>
                                        </p:tgtEl>
                                      </p:cBhvr>
                                    </p:animEffect>
                                  </p:childTnLst>
                                </p:cTn>
                              </p:par>
                              <p:par>
                                <p:cTn id="166" presetID="3" presetClass="entr" presetSubtype="10" fill="hold" grpId="0" nodeType="withEffect">
                                  <p:stCondLst>
                                    <p:cond delay="0"/>
                                  </p:stCondLst>
                                  <p:childTnLst>
                                    <p:set>
                                      <p:cBhvr>
                                        <p:cTn id="167" dur="1" fill="hold">
                                          <p:stCondLst>
                                            <p:cond delay="0"/>
                                          </p:stCondLst>
                                        </p:cTn>
                                        <p:tgtEl>
                                          <p:spTgt spid="57"/>
                                        </p:tgtEl>
                                        <p:attrNameLst>
                                          <p:attrName>style.visibility</p:attrName>
                                        </p:attrNameLst>
                                      </p:cBhvr>
                                      <p:to>
                                        <p:strVal val="visible"/>
                                      </p:to>
                                    </p:set>
                                    <p:animEffect transition="in" filter="blinds(horizontal)">
                                      <p:cBhvr>
                                        <p:cTn id="168" dur="500"/>
                                        <p:tgtEl>
                                          <p:spTgt spid="57"/>
                                        </p:tgtEl>
                                      </p:cBhvr>
                                    </p:animEffect>
                                  </p:childTnLst>
                                </p:cTn>
                              </p:par>
                              <p:par>
                                <p:cTn id="169" presetID="3" presetClass="entr" presetSubtype="10" fill="hold" grpId="0" nodeType="with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blinds(horizontal)">
                                      <p:cBhvr>
                                        <p:cTn id="171" dur="500"/>
                                        <p:tgtEl>
                                          <p:spTgt spid="58"/>
                                        </p:tgtEl>
                                      </p:cBhvr>
                                    </p:animEffect>
                                  </p:childTnLst>
                                </p:cTn>
                              </p:par>
                              <p:par>
                                <p:cTn id="172" presetID="3" presetClass="entr" presetSubtype="10" fill="hold" nodeType="withEffect">
                                  <p:stCondLst>
                                    <p:cond delay="0"/>
                                  </p:stCondLst>
                                  <p:childTnLst>
                                    <p:set>
                                      <p:cBhvr>
                                        <p:cTn id="173" dur="1" fill="hold">
                                          <p:stCondLst>
                                            <p:cond delay="0"/>
                                          </p:stCondLst>
                                        </p:cTn>
                                        <p:tgtEl>
                                          <p:spTgt spid="59"/>
                                        </p:tgtEl>
                                        <p:attrNameLst>
                                          <p:attrName>style.visibility</p:attrName>
                                        </p:attrNameLst>
                                      </p:cBhvr>
                                      <p:to>
                                        <p:strVal val="visible"/>
                                      </p:to>
                                    </p:set>
                                    <p:animEffect transition="in" filter="blinds(horizontal)">
                                      <p:cBhvr>
                                        <p:cTn id="174" dur="500"/>
                                        <p:tgtEl>
                                          <p:spTgt spid="59"/>
                                        </p:tgtEl>
                                      </p:cBhvr>
                                    </p:animEffect>
                                  </p:childTnLst>
                                </p:cTn>
                              </p:par>
                              <p:par>
                                <p:cTn id="175" presetID="3" presetClass="entr" presetSubtype="10" fill="hold" nodeType="withEffect">
                                  <p:stCondLst>
                                    <p:cond delay="0"/>
                                  </p:stCondLst>
                                  <p:childTnLst>
                                    <p:set>
                                      <p:cBhvr>
                                        <p:cTn id="176" dur="1" fill="hold">
                                          <p:stCondLst>
                                            <p:cond delay="0"/>
                                          </p:stCondLst>
                                        </p:cTn>
                                        <p:tgtEl>
                                          <p:spTgt spid="60"/>
                                        </p:tgtEl>
                                        <p:attrNameLst>
                                          <p:attrName>style.visibility</p:attrName>
                                        </p:attrNameLst>
                                      </p:cBhvr>
                                      <p:to>
                                        <p:strVal val="visible"/>
                                      </p:to>
                                    </p:set>
                                    <p:animEffect transition="in" filter="blinds(horizontal)">
                                      <p:cBhvr>
                                        <p:cTn id="177" dur="500"/>
                                        <p:tgtEl>
                                          <p:spTgt spid="60"/>
                                        </p:tgtEl>
                                      </p:cBhvr>
                                    </p:animEffect>
                                  </p:childTnLst>
                                </p:cTn>
                              </p:par>
                              <p:par>
                                <p:cTn id="178" presetID="3" presetClass="entr" presetSubtype="10" fill="hold" nodeType="withEffect">
                                  <p:stCondLst>
                                    <p:cond delay="0"/>
                                  </p:stCondLst>
                                  <p:childTnLst>
                                    <p:set>
                                      <p:cBhvr>
                                        <p:cTn id="179" dur="1" fill="hold">
                                          <p:stCondLst>
                                            <p:cond delay="0"/>
                                          </p:stCondLst>
                                        </p:cTn>
                                        <p:tgtEl>
                                          <p:spTgt spid="61"/>
                                        </p:tgtEl>
                                        <p:attrNameLst>
                                          <p:attrName>style.visibility</p:attrName>
                                        </p:attrNameLst>
                                      </p:cBhvr>
                                      <p:to>
                                        <p:strVal val="visible"/>
                                      </p:to>
                                    </p:set>
                                    <p:animEffect transition="in" filter="blinds(horizontal)">
                                      <p:cBhvr>
                                        <p:cTn id="180" dur="500"/>
                                        <p:tgtEl>
                                          <p:spTgt spid="61"/>
                                        </p:tgtEl>
                                      </p:cBhvr>
                                    </p:animEffect>
                                  </p:childTnLst>
                                </p:cTn>
                              </p:par>
                              <p:par>
                                <p:cTn id="181" presetID="3" presetClass="entr" presetSubtype="10" fill="hold" nodeType="withEffect">
                                  <p:stCondLst>
                                    <p:cond delay="0"/>
                                  </p:stCondLst>
                                  <p:childTnLst>
                                    <p:set>
                                      <p:cBhvr>
                                        <p:cTn id="182" dur="1" fill="hold">
                                          <p:stCondLst>
                                            <p:cond delay="0"/>
                                          </p:stCondLst>
                                        </p:cTn>
                                        <p:tgtEl>
                                          <p:spTgt spid="62"/>
                                        </p:tgtEl>
                                        <p:attrNameLst>
                                          <p:attrName>style.visibility</p:attrName>
                                        </p:attrNameLst>
                                      </p:cBhvr>
                                      <p:to>
                                        <p:strVal val="visible"/>
                                      </p:to>
                                    </p:set>
                                    <p:animEffect transition="in" filter="blinds(horizontal)">
                                      <p:cBhvr>
                                        <p:cTn id="183" dur="500"/>
                                        <p:tgtEl>
                                          <p:spTgt spid="62"/>
                                        </p:tgtEl>
                                      </p:cBhvr>
                                    </p:animEffect>
                                  </p:childTnLst>
                                </p:cTn>
                              </p:par>
                              <p:par>
                                <p:cTn id="184" presetID="3" presetClass="entr" presetSubtype="10" fill="hold" nodeType="withEffect">
                                  <p:stCondLst>
                                    <p:cond delay="0"/>
                                  </p:stCondLst>
                                  <p:childTnLst>
                                    <p:set>
                                      <p:cBhvr>
                                        <p:cTn id="185" dur="1" fill="hold">
                                          <p:stCondLst>
                                            <p:cond delay="0"/>
                                          </p:stCondLst>
                                        </p:cTn>
                                        <p:tgtEl>
                                          <p:spTgt spid="63"/>
                                        </p:tgtEl>
                                        <p:attrNameLst>
                                          <p:attrName>style.visibility</p:attrName>
                                        </p:attrNameLst>
                                      </p:cBhvr>
                                      <p:to>
                                        <p:strVal val="visible"/>
                                      </p:to>
                                    </p:set>
                                    <p:animEffect transition="in" filter="blinds(horizontal)">
                                      <p:cBhvr>
                                        <p:cTn id="186" dur="500"/>
                                        <p:tgtEl>
                                          <p:spTgt spid="63"/>
                                        </p:tgtEl>
                                      </p:cBhvr>
                                    </p:animEffect>
                                  </p:childTnLst>
                                </p:cTn>
                              </p:par>
                              <p:par>
                                <p:cTn id="187" presetID="3" presetClass="entr" presetSubtype="10" fill="hold" nodeType="withEffect">
                                  <p:stCondLst>
                                    <p:cond delay="0"/>
                                  </p:stCondLst>
                                  <p:childTnLst>
                                    <p:set>
                                      <p:cBhvr>
                                        <p:cTn id="188" dur="1" fill="hold">
                                          <p:stCondLst>
                                            <p:cond delay="0"/>
                                          </p:stCondLst>
                                        </p:cTn>
                                        <p:tgtEl>
                                          <p:spTgt spid="64"/>
                                        </p:tgtEl>
                                        <p:attrNameLst>
                                          <p:attrName>style.visibility</p:attrName>
                                        </p:attrNameLst>
                                      </p:cBhvr>
                                      <p:to>
                                        <p:strVal val="visible"/>
                                      </p:to>
                                    </p:set>
                                    <p:animEffect transition="in" filter="blinds(horizontal)">
                                      <p:cBhvr>
                                        <p:cTn id="189" dur="500"/>
                                        <p:tgtEl>
                                          <p:spTgt spid="64"/>
                                        </p:tgtEl>
                                      </p:cBhvr>
                                    </p:animEffect>
                                  </p:childTnLst>
                                </p:cTn>
                              </p:par>
                              <p:par>
                                <p:cTn id="190" presetID="3" presetClass="entr" presetSubtype="10" fill="hold" nodeType="withEffect">
                                  <p:stCondLst>
                                    <p:cond delay="0"/>
                                  </p:stCondLst>
                                  <p:childTnLst>
                                    <p:set>
                                      <p:cBhvr>
                                        <p:cTn id="191" dur="1" fill="hold">
                                          <p:stCondLst>
                                            <p:cond delay="0"/>
                                          </p:stCondLst>
                                        </p:cTn>
                                        <p:tgtEl>
                                          <p:spTgt spid="65"/>
                                        </p:tgtEl>
                                        <p:attrNameLst>
                                          <p:attrName>style.visibility</p:attrName>
                                        </p:attrNameLst>
                                      </p:cBhvr>
                                      <p:to>
                                        <p:strVal val="visible"/>
                                      </p:to>
                                    </p:set>
                                    <p:animEffect transition="in" filter="blinds(horizontal)">
                                      <p:cBhvr>
                                        <p:cTn id="192" dur="500"/>
                                        <p:tgtEl>
                                          <p:spTgt spid="65"/>
                                        </p:tgtEl>
                                      </p:cBhvr>
                                    </p:animEffect>
                                  </p:childTnLst>
                                </p:cTn>
                              </p:par>
                              <p:par>
                                <p:cTn id="193" presetID="3" presetClass="entr" presetSubtype="10" fill="hold" grpId="0" nodeType="withEffect">
                                  <p:stCondLst>
                                    <p:cond delay="0"/>
                                  </p:stCondLst>
                                  <p:childTnLst>
                                    <p:set>
                                      <p:cBhvr>
                                        <p:cTn id="194" dur="1" fill="hold">
                                          <p:stCondLst>
                                            <p:cond delay="0"/>
                                          </p:stCondLst>
                                        </p:cTn>
                                        <p:tgtEl>
                                          <p:spTgt spid="66"/>
                                        </p:tgtEl>
                                        <p:attrNameLst>
                                          <p:attrName>style.visibility</p:attrName>
                                        </p:attrNameLst>
                                      </p:cBhvr>
                                      <p:to>
                                        <p:strVal val="visible"/>
                                      </p:to>
                                    </p:set>
                                    <p:animEffect transition="in" filter="blinds(horizontal)">
                                      <p:cBhvr>
                                        <p:cTn id="195" dur="500"/>
                                        <p:tgtEl>
                                          <p:spTgt spid="66"/>
                                        </p:tgtEl>
                                      </p:cBhvr>
                                    </p:animEffect>
                                  </p:childTnLst>
                                </p:cTn>
                              </p:par>
                              <p:par>
                                <p:cTn id="196" presetID="3" presetClass="entr" presetSubtype="10" fill="hold" grpId="0" nodeType="withEffect">
                                  <p:stCondLst>
                                    <p:cond delay="0"/>
                                  </p:stCondLst>
                                  <p:childTnLst>
                                    <p:set>
                                      <p:cBhvr>
                                        <p:cTn id="197" dur="1" fill="hold">
                                          <p:stCondLst>
                                            <p:cond delay="0"/>
                                          </p:stCondLst>
                                        </p:cTn>
                                        <p:tgtEl>
                                          <p:spTgt spid="67"/>
                                        </p:tgtEl>
                                        <p:attrNameLst>
                                          <p:attrName>style.visibility</p:attrName>
                                        </p:attrNameLst>
                                      </p:cBhvr>
                                      <p:to>
                                        <p:strVal val="visible"/>
                                      </p:to>
                                    </p:set>
                                    <p:animEffect transition="in" filter="blinds(horizontal)">
                                      <p:cBhvr>
                                        <p:cTn id="198" dur="500"/>
                                        <p:tgtEl>
                                          <p:spTgt spid="67"/>
                                        </p:tgtEl>
                                      </p:cBhvr>
                                    </p:animEffect>
                                  </p:childTnLst>
                                </p:cTn>
                              </p:par>
                              <p:par>
                                <p:cTn id="199" presetID="3" presetClass="entr" presetSubtype="10" fill="hold" grpId="0" nodeType="withEffect">
                                  <p:stCondLst>
                                    <p:cond delay="0"/>
                                  </p:stCondLst>
                                  <p:childTnLst>
                                    <p:set>
                                      <p:cBhvr>
                                        <p:cTn id="200" dur="1" fill="hold">
                                          <p:stCondLst>
                                            <p:cond delay="0"/>
                                          </p:stCondLst>
                                        </p:cTn>
                                        <p:tgtEl>
                                          <p:spTgt spid="68"/>
                                        </p:tgtEl>
                                        <p:attrNameLst>
                                          <p:attrName>style.visibility</p:attrName>
                                        </p:attrNameLst>
                                      </p:cBhvr>
                                      <p:to>
                                        <p:strVal val="visible"/>
                                      </p:to>
                                    </p:set>
                                    <p:animEffect transition="in" filter="blinds(horizontal)">
                                      <p:cBhvr>
                                        <p:cTn id="201" dur="500"/>
                                        <p:tgtEl>
                                          <p:spTgt spid="68"/>
                                        </p:tgtEl>
                                      </p:cBhvr>
                                    </p:animEffect>
                                  </p:childTnLst>
                                </p:cTn>
                              </p:par>
                              <p:par>
                                <p:cTn id="202" presetID="3" presetClass="entr" presetSubtype="10" fill="hold" grpId="0" nodeType="withEffect">
                                  <p:stCondLst>
                                    <p:cond delay="0"/>
                                  </p:stCondLst>
                                  <p:childTnLst>
                                    <p:set>
                                      <p:cBhvr>
                                        <p:cTn id="203" dur="1" fill="hold">
                                          <p:stCondLst>
                                            <p:cond delay="0"/>
                                          </p:stCondLst>
                                        </p:cTn>
                                        <p:tgtEl>
                                          <p:spTgt spid="69"/>
                                        </p:tgtEl>
                                        <p:attrNameLst>
                                          <p:attrName>style.visibility</p:attrName>
                                        </p:attrNameLst>
                                      </p:cBhvr>
                                      <p:to>
                                        <p:strVal val="visible"/>
                                      </p:to>
                                    </p:set>
                                    <p:animEffect transition="in" filter="blinds(horizontal)">
                                      <p:cBhvr>
                                        <p:cTn id="204" dur="500"/>
                                        <p:tgtEl>
                                          <p:spTgt spid="69"/>
                                        </p:tgtEl>
                                      </p:cBhvr>
                                    </p:animEffect>
                                  </p:childTnLst>
                                </p:cTn>
                              </p:par>
                              <p:par>
                                <p:cTn id="205" presetID="3" presetClass="entr" presetSubtype="10" fill="hold" grpId="0" nodeType="withEffect">
                                  <p:stCondLst>
                                    <p:cond delay="0"/>
                                  </p:stCondLst>
                                  <p:childTnLst>
                                    <p:set>
                                      <p:cBhvr>
                                        <p:cTn id="206" dur="1" fill="hold">
                                          <p:stCondLst>
                                            <p:cond delay="0"/>
                                          </p:stCondLst>
                                        </p:cTn>
                                        <p:tgtEl>
                                          <p:spTgt spid="70"/>
                                        </p:tgtEl>
                                        <p:attrNameLst>
                                          <p:attrName>style.visibility</p:attrName>
                                        </p:attrNameLst>
                                      </p:cBhvr>
                                      <p:to>
                                        <p:strVal val="visible"/>
                                      </p:to>
                                    </p:set>
                                    <p:animEffect transition="in" filter="blinds(horizontal)">
                                      <p:cBhvr>
                                        <p:cTn id="207" dur="500"/>
                                        <p:tgtEl>
                                          <p:spTgt spid="70"/>
                                        </p:tgtEl>
                                      </p:cBhvr>
                                    </p:animEffect>
                                  </p:childTnLst>
                                </p:cTn>
                              </p:par>
                              <p:par>
                                <p:cTn id="208" presetID="3" presetClass="entr" presetSubtype="10" fill="hold" grpId="0" nodeType="withEffect">
                                  <p:stCondLst>
                                    <p:cond delay="0"/>
                                  </p:stCondLst>
                                  <p:childTnLst>
                                    <p:set>
                                      <p:cBhvr>
                                        <p:cTn id="209" dur="1" fill="hold">
                                          <p:stCondLst>
                                            <p:cond delay="0"/>
                                          </p:stCondLst>
                                        </p:cTn>
                                        <p:tgtEl>
                                          <p:spTgt spid="71"/>
                                        </p:tgtEl>
                                        <p:attrNameLst>
                                          <p:attrName>style.visibility</p:attrName>
                                        </p:attrNameLst>
                                      </p:cBhvr>
                                      <p:to>
                                        <p:strVal val="visible"/>
                                      </p:to>
                                    </p:set>
                                    <p:animEffect transition="in" filter="blinds(horizontal)">
                                      <p:cBhvr>
                                        <p:cTn id="210" dur="500"/>
                                        <p:tgtEl>
                                          <p:spTgt spid="71"/>
                                        </p:tgtEl>
                                      </p:cBhvr>
                                    </p:animEffect>
                                  </p:childTnLst>
                                </p:cTn>
                              </p:par>
                              <p:par>
                                <p:cTn id="211" presetID="3" presetClass="entr" presetSubtype="10" fill="hold" nodeType="withEffect">
                                  <p:stCondLst>
                                    <p:cond delay="0"/>
                                  </p:stCondLst>
                                  <p:childTnLst>
                                    <p:set>
                                      <p:cBhvr>
                                        <p:cTn id="212" dur="1" fill="hold">
                                          <p:stCondLst>
                                            <p:cond delay="0"/>
                                          </p:stCondLst>
                                        </p:cTn>
                                        <p:tgtEl>
                                          <p:spTgt spid="72"/>
                                        </p:tgtEl>
                                        <p:attrNameLst>
                                          <p:attrName>style.visibility</p:attrName>
                                        </p:attrNameLst>
                                      </p:cBhvr>
                                      <p:to>
                                        <p:strVal val="visible"/>
                                      </p:to>
                                    </p:set>
                                    <p:animEffect transition="in" filter="blinds(horizontal)">
                                      <p:cBhvr>
                                        <p:cTn id="213" dur="500"/>
                                        <p:tgtEl>
                                          <p:spTgt spid="72"/>
                                        </p:tgtEl>
                                      </p:cBhvr>
                                    </p:animEffect>
                                  </p:childTnLst>
                                </p:cTn>
                              </p:par>
                              <p:par>
                                <p:cTn id="214" presetID="3" presetClass="entr" presetSubtype="10" fill="hold" grpId="0" nodeType="withEffect">
                                  <p:stCondLst>
                                    <p:cond delay="0"/>
                                  </p:stCondLst>
                                  <p:childTnLst>
                                    <p:set>
                                      <p:cBhvr>
                                        <p:cTn id="215" dur="1" fill="hold">
                                          <p:stCondLst>
                                            <p:cond delay="0"/>
                                          </p:stCondLst>
                                        </p:cTn>
                                        <p:tgtEl>
                                          <p:spTgt spid="73"/>
                                        </p:tgtEl>
                                        <p:attrNameLst>
                                          <p:attrName>style.visibility</p:attrName>
                                        </p:attrNameLst>
                                      </p:cBhvr>
                                      <p:to>
                                        <p:strVal val="visible"/>
                                      </p:to>
                                    </p:set>
                                    <p:animEffect transition="in" filter="blinds(horizontal)">
                                      <p:cBhvr>
                                        <p:cTn id="216" dur="500"/>
                                        <p:tgtEl>
                                          <p:spTgt spid="73"/>
                                        </p:tgtEl>
                                      </p:cBhvr>
                                    </p:animEffect>
                                  </p:childTnLst>
                                </p:cTn>
                              </p:par>
                              <p:par>
                                <p:cTn id="217" presetID="3" presetClass="entr" presetSubtype="10" fill="hold" grpId="0" nodeType="withEffect">
                                  <p:stCondLst>
                                    <p:cond delay="0"/>
                                  </p:stCondLst>
                                  <p:childTnLst>
                                    <p:set>
                                      <p:cBhvr>
                                        <p:cTn id="218" dur="1" fill="hold">
                                          <p:stCondLst>
                                            <p:cond delay="0"/>
                                          </p:stCondLst>
                                        </p:cTn>
                                        <p:tgtEl>
                                          <p:spTgt spid="74"/>
                                        </p:tgtEl>
                                        <p:attrNameLst>
                                          <p:attrName>style.visibility</p:attrName>
                                        </p:attrNameLst>
                                      </p:cBhvr>
                                      <p:to>
                                        <p:strVal val="visible"/>
                                      </p:to>
                                    </p:set>
                                    <p:animEffect transition="in" filter="blinds(horizontal)">
                                      <p:cBhvr>
                                        <p:cTn id="219" dur="500"/>
                                        <p:tgtEl>
                                          <p:spTgt spid="74"/>
                                        </p:tgtEl>
                                      </p:cBhvr>
                                    </p:animEffect>
                                  </p:childTnLst>
                                </p:cTn>
                              </p:par>
                              <p:par>
                                <p:cTn id="220" presetID="3" presetClass="entr" presetSubtype="10" fill="hold" nodeType="withEffect">
                                  <p:stCondLst>
                                    <p:cond delay="0"/>
                                  </p:stCondLst>
                                  <p:childTnLst>
                                    <p:set>
                                      <p:cBhvr>
                                        <p:cTn id="221" dur="1" fill="hold">
                                          <p:stCondLst>
                                            <p:cond delay="0"/>
                                          </p:stCondLst>
                                        </p:cTn>
                                        <p:tgtEl>
                                          <p:spTgt spid="75"/>
                                        </p:tgtEl>
                                        <p:attrNameLst>
                                          <p:attrName>style.visibility</p:attrName>
                                        </p:attrNameLst>
                                      </p:cBhvr>
                                      <p:to>
                                        <p:strVal val="visible"/>
                                      </p:to>
                                    </p:set>
                                    <p:animEffect transition="in" filter="blinds(horizontal)">
                                      <p:cBhvr>
                                        <p:cTn id="222" dur="500"/>
                                        <p:tgtEl>
                                          <p:spTgt spid="75"/>
                                        </p:tgtEl>
                                      </p:cBhvr>
                                    </p:animEffect>
                                  </p:childTnLst>
                                </p:cTn>
                              </p:par>
                              <p:par>
                                <p:cTn id="223" presetID="3" presetClass="entr" presetSubtype="10" fill="hold" nodeType="withEffect">
                                  <p:stCondLst>
                                    <p:cond delay="0"/>
                                  </p:stCondLst>
                                  <p:childTnLst>
                                    <p:set>
                                      <p:cBhvr>
                                        <p:cTn id="224" dur="1" fill="hold">
                                          <p:stCondLst>
                                            <p:cond delay="0"/>
                                          </p:stCondLst>
                                        </p:cTn>
                                        <p:tgtEl>
                                          <p:spTgt spid="76"/>
                                        </p:tgtEl>
                                        <p:attrNameLst>
                                          <p:attrName>style.visibility</p:attrName>
                                        </p:attrNameLst>
                                      </p:cBhvr>
                                      <p:to>
                                        <p:strVal val="visible"/>
                                      </p:to>
                                    </p:set>
                                    <p:animEffect transition="in" filter="blinds(horizontal)">
                                      <p:cBhvr>
                                        <p:cTn id="225" dur="500"/>
                                        <p:tgtEl>
                                          <p:spTgt spid="76"/>
                                        </p:tgtEl>
                                      </p:cBhvr>
                                    </p:animEffect>
                                  </p:childTnLst>
                                </p:cTn>
                              </p:par>
                              <p:par>
                                <p:cTn id="226" presetID="3" presetClass="entr" presetSubtype="10" fill="hold" grpId="0" nodeType="withEffect">
                                  <p:stCondLst>
                                    <p:cond delay="0"/>
                                  </p:stCondLst>
                                  <p:childTnLst>
                                    <p:set>
                                      <p:cBhvr>
                                        <p:cTn id="227" dur="1" fill="hold">
                                          <p:stCondLst>
                                            <p:cond delay="0"/>
                                          </p:stCondLst>
                                        </p:cTn>
                                        <p:tgtEl>
                                          <p:spTgt spid="77"/>
                                        </p:tgtEl>
                                        <p:attrNameLst>
                                          <p:attrName>style.visibility</p:attrName>
                                        </p:attrNameLst>
                                      </p:cBhvr>
                                      <p:to>
                                        <p:strVal val="visible"/>
                                      </p:to>
                                    </p:set>
                                    <p:animEffect transition="in" filter="blinds(horizontal)">
                                      <p:cBhvr>
                                        <p:cTn id="228" dur="500"/>
                                        <p:tgtEl>
                                          <p:spTgt spid="77"/>
                                        </p:tgtEl>
                                      </p:cBhvr>
                                    </p:animEffect>
                                  </p:childTnLst>
                                </p:cTn>
                              </p:par>
                              <p:par>
                                <p:cTn id="229" presetID="3" presetClass="entr" presetSubtype="10" fill="hold" grpId="0" nodeType="withEffect">
                                  <p:stCondLst>
                                    <p:cond delay="0"/>
                                  </p:stCondLst>
                                  <p:childTnLst>
                                    <p:set>
                                      <p:cBhvr>
                                        <p:cTn id="230" dur="1" fill="hold">
                                          <p:stCondLst>
                                            <p:cond delay="0"/>
                                          </p:stCondLst>
                                        </p:cTn>
                                        <p:tgtEl>
                                          <p:spTgt spid="78"/>
                                        </p:tgtEl>
                                        <p:attrNameLst>
                                          <p:attrName>style.visibility</p:attrName>
                                        </p:attrNameLst>
                                      </p:cBhvr>
                                      <p:to>
                                        <p:strVal val="visible"/>
                                      </p:to>
                                    </p:set>
                                    <p:animEffect transition="in" filter="blinds(horizontal)">
                                      <p:cBhvr>
                                        <p:cTn id="231" dur="500"/>
                                        <p:tgtEl>
                                          <p:spTgt spid="78"/>
                                        </p:tgtEl>
                                      </p:cBhvr>
                                    </p:animEffect>
                                  </p:childTnLst>
                                </p:cTn>
                              </p:par>
                              <p:par>
                                <p:cTn id="232" presetID="3" presetClass="entr" presetSubtype="10" fill="hold" grpId="0" nodeType="withEffect">
                                  <p:stCondLst>
                                    <p:cond delay="0"/>
                                  </p:stCondLst>
                                  <p:childTnLst>
                                    <p:set>
                                      <p:cBhvr>
                                        <p:cTn id="233" dur="1" fill="hold">
                                          <p:stCondLst>
                                            <p:cond delay="0"/>
                                          </p:stCondLst>
                                        </p:cTn>
                                        <p:tgtEl>
                                          <p:spTgt spid="79"/>
                                        </p:tgtEl>
                                        <p:attrNameLst>
                                          <p:attrName>style.visibility</p:attrName>
                                        </p:attrNameLst>
                                      </p:cBhvr>
                                      <p:to>
                                        <p:strVal val="visible"/>
                                      </p:to>
                                    </p:set>
                                    <p:animEffect transition="in" filter="blinds(horizontal)">
                                      <p:cBhvr>
                                        <p:cTn id="234" dur="500"/>
                                        <p:tgtEl>
                                          <p:spTgt spid="79"/>
                                        </p:tgtEl>
                                      </p:cBhvr>
                                    </p:animEffect>
                                  </p:childTnLst>
                                </p:cTn>
                              </p:par>
                              <p:par>
                                <p:cTn id="235" presetID="3" presetClass="entr" presetSubtype="10" fill="hold" nodeType="withEffect">
                                  <p:stCondLst>
                                    <p:cond delay="0"/>
                                  </p:stCondLst>
                                  <p:childTnLst>
                                    <p:set>
                                      <p:cBhvr>
                                        <p:cTn id="236" dur="1" fill="hold">
                                          <p:stCondLst>
                                            <p:cond delay="0"/>
                                          </p:stCondLst>
                                        </p:cTn>
                                        <p:tgtEl>
                                          <p:spTgt spid="80"/>
                                        </p:tgtEl>
                                        <p:attrNameLst>
                                          <p:attrName>style.visibility</p:attrName>
                                        </p:attrNameLst>
                                      </p:cBhvr>
                                      <p:to>
                                        <p:strVal val="visible"/>
                                      </p:to>
                                    </p:set>
                                    <p:animEffect transition="in" filter="blinds(horizontal)">
                                      <p:cBhvr>
                                        <p:cTn id="237" dur="500"/>
                                        <p:tgtEl>
                                          <p:spTgt spid="80"/>
                                        </p:tgtEl>
                                      </p:cBhvr>
                                    </p:animEffect>
                                  </p:childTnLst>
                                </p:cTn>
                              </p:par>
                              <p:par>
                                <p:cTn id="238" presetID="3" presetClass="entr" presetSubtype="10" fill="hold" nodeType="withEffect">
                                  <p:stCondLst>
                                    <p:cond delay="0"/>
                                  </p:stCondLst>
                                  <p:childTnLst>
                                    <p:set>
                                      <p:cBhvr>
                                        <p:cTn id="239" dur="1" fill="hold">
                                          <p:stCondLst>
                                            <p:cond delay="0"/>
                                          </p:stCondLst>
                                        </p:cTn>
                                        <p:tgtEl>
                                          <p:spTgt spid="81"/>
                                        </p:tgtEl>
                                        <p:attrNameLst>
                                          <p:attrName>style.visibility</p:attrName>
                                        </p:attrNameLst>
                                      </p:cBhvr>
                                      <p:to>
                                        <p:strVal val="visible"/>
                                      </p:to>
                                    </p:set>
                                    <p:animEffect transition="in" filter="blinds(horizontal)">
                                      <p:cBhvr>
                                        <p:cTn id="240" dur="500"/>
                                        <p:tgtEl>
                                          <p:spTgt spid="81"/>
                                        </p:tgtEl>
                                      </p:cBhvr>
                                    </p:animEffect>
                                  </p:childTnLst>
                                </p:cTn>
                              </p:par>
                              <p:par>
                                <p:cTn id="241" presetID="3" presetClass="entr" presetSubtype="10" fill="hold" grpId="0" nodeType="withEffect">
                                  <p:stCondLst>
                                    <p:cond delay="0"/>
                                  </p:stCondLst>
                                  <p:childTnLst>
                                    <p:set>
                                      <p:cBhvr>
                                        <p:cTn id="242" dur="1" fill="hold">
                                          <p:stCondLst>
                                            <p:cond delay="0"/>
                                          </p:stCondLst>
                                        </p:cTn>
                                        <p:tgtEl>
                                          <p:spTgt spid="82"/>
                                        </p:tgtEl>
                                        <p:attrNameLst>
                                          <p:attrName>style.visibility</p:attrName>
                                        </p:attrNameLst>
                                      </p:cBhvr>
                                      <p:to>
                                        <p:strVal val="visible"/>
                                      </p:to>
                                    </p:set>
                                    <p:animEffect transition="in" filter="blinds(horizontal)">
                                      <p:cBhvr>
                                        <p:cTn id="243" dur="500"/>
                                        <p:tgtEl>
                                          <p:spTgt spid="82"/>
                                        </p:tgtEl>
                                      </p:cBhvr>
                                    </p:animEffect>
                                  </p:childTnLst>
                                </p:cTn>
                              </p:par>
                              <p:par>
                                <p:cTn id="244" presetID="3" presetClass="entr" presetSubtype="10" fill="hold" grpId="0" nodeType="withEffect">
                                  <p:stCondLst>
                                    <p:cond delay="0"/>
                                  </p:stCondLst>
                                  <p:childTnLst>
                                    <p:set>
                                      <p:cBhvr>
                                        <p:cTn id="245" dur="1" fill="hold">
                                          <p:stCondLst>
                                            <p:cond delay="0"/>
                                          </p:stCondLst>
                                        </p:cTn>
                                        <p:tgtEl>
                                          <p:spTgt spid="83"/>
                                        </p:tgtEl>
                                        <p:attrNameLst>
                                          <p:attrName>style.visibility</p:attrName>
                                        </p:attrNameLst>
                                      </p:cBhvr>
                                      <p:to>
                                        <p:strVal val="visible"/>
                                      </p:to>
                                    </p:set>
                                    <p:animEffect transition="in" filter="blinds(horizontal)">
                                      <p:cBhvr>
                                        <p:cTn id="246" dur="500"/>
                                        <p:tgtEl>
                                          <p:spTgt spid="83"/>
                                        </p:tgtEl>
                                      </p:cBhvr>
                                    </p:animEffect>
                                  </p:childTnLst>
                                </p:cTn>
                              </p:par>
                              <p:par>
                                <p:cTn id="247" presetID="3" presetClass="entr" presetSubtype="10" fill="hold" nodeType="withEffect">
                                  <p:stCondLst>
                                    <p:cond delay="0"/>
                                  </p:stCondLst>
                                  <p:childTnLst>
                                    <p:set>
                                      <p:cBhvr>
                                        <p:cTn id="248" dur="1" fill="hold">
                                          <p:stCondLst>
                                            <p:cond delay="0"/>
                                          </p:stCondLst>
                                        </p:cTn>
                                        <p:tgtEl>
                                          <p:spTgt spid="84"/>
                                        </p:tgtEl>
                                        <p:attrNameLst>
                                          <p:attrName>style.visibility</p:attrName>
                                        </p:attrNameLst>
                                      </p:cBhvr>
                                      <p:to>
                                        <p:strVal val="visible"/>
                                      </p:to>
                                    </p:set>
                                    <p:animEffect transition="in" filter="blinds(horizontal)">
                                      <p:cBhvr>
                                        <p:cTn id="249" dur="500"/>
                                        <p:tgtEl>
                                          <p:spTgt spid="84"/>
                                        </p:tgtEl>
                                      </p:cBhvr>
                                    </p:animEffect>
                                  </p:childTnLst>
                                </p:cTn>
                              </p:par>
                              <p:par>
                                <p:cTn id="250" presetID="3" presetClass="entr" presetSubtype="10" fill="hold" grpId="0" nodeType="withEffect">
                                  <p:stCondLst>
                                    <p:cond delay="0"/>
                                  </p:stCondLst>
                                  <p:childTnLst>
                                    <p:set>
                                      <p:cBhvr>
                                        <p:cTn id="251" dur="1" fill="hold">
                                          <p:stCondLst>
                                            <p:cond delay="0"/>
                                          </p:stCondLst>
                                        </p:cTn>
                                        <p:tgtEl>
                                          <p:spTgt spid="85"/>
                                        </p:tgtEl>
                                        <p:attrNameLst>
                                          <p:attrName>style.visibility</p:attrName>
                                        </p:attrNameLst>
                                      </p:cBhvr>
                                      <p:to>
                                        <p:strVal val="visible"/>
                                      </p:to>
                                    </p:set>
                                    <p:animEffect transition="in" filter="blinds(horizontal)">
                                      <p:cBhvr>
                                        <p:cTn id="252" dur="500"/>
                                        <p:tgtEl>
                                          <p:spTgt spid="85"/>
                                        </p:tgtEl>
                                      </p:cBhvr>
                                    </p:animEffect>
                                  </p:childTnLst>
                                </p:cTn>
                              </p:par>
                              <p:par>
                                <p:cTn id="253" presetID="3" presetClass="entr" presetSubtype="10" fill="hold" nodeType="withEffect">
                                  <p:stCondLst>
                                    <p:cond delay="0"/>
                                  </p:stCondLst>
                                  <p:childTnLst>
                                    <p:set>
                                      <p:cBhvr>
                                        <p:cTn id="254" dur="1" fill="hold">
                                          <p:stCondLst>
                                            <p:cond delay="0"/>
                                          </p:stCondLst>
                                        </p:cTn>
                                        <p:tgtEl>
                                          <p:spTgt spid="86"/>
                                        </p:tgtEl>
                                        <p:attrNameLst>
                                          <p:attrName>style.visibility</p:attrName>
                                        </p:attrNameLst>
                                      </p:cBhvr>
                                      <p:to>
                                        <p:strVal val="visible"/>
                                      </p:to>
                                    </p:set>
                                    <p:animEffect transition="in" filter="blinds(horizontal)">
                                      <p:cBhvr>
                                        <p:cTn id="255" dur="500"/>
                                        <p:tgtEl>
                                          <p:spTgt spid="86"/>
                                        </p:tgtEl>
                                      </p:cBhvr>
                                    </p:animEffect>
                                  </p:childTnLst>
                                </p:cTn>
                              </p:par>
                              <p:par>
                                <p:cTn id="256" presetID="3" presetClass="entr" presetSubtype="10" fill="hold" nodeType="withEffect">
                                  <p:stCondLst>
                                    <p:cond delay="0"/>
                                  </p:stCondLst>
                                  <p:childTnLst>
                                    <p:set>
                                      <p:cBhvr>
                                        <p:cTn id="257" dur="1" fill="hold">
                                          <p:stCondLst>
                                            <p:cond delay="0"/>
                                          </p:stCondLst>
                                        </p:cTn>
                                        <p:tgtEl>
                                          <p:spTgt spid="87"/>
                                        </p:tgtEl>
                                        <p:attrNameLst>
                                          <p:attrName>style.visibility</p:attrName>
                                        </p:attrNameLst>
                                      </p:cBhvr>
                                      <p:to>
                                        <p:strVal val="visible"/>
                                      </p:to>
                                    </p:set>
                                    <p:animEffect transition="in" filter="blinds(horizontal)">
                                      <p:cBhvr>
                                        <p:cTn id="258" dur="500"/>
                                        <p:tgtEl>
                                          <p:spTgt spid="87"/>
                                        </p:tgtEl>
                                      </p:cBhvr>
                                    </p:animEffect>
                                  </p:childTnLst>
                                </p:cTn>
                              </p:par>
                              <p:par>
                                <p:cTn id="259" presetID="3" presetClass="entr" presetSubtype="10" fill="hold" nodeType="withEffect">
                                  <p:stCondLst>
                                    <p:cond delay="0"/>
                                  </p:stCondLst>
                                  <p:childTnLst>
                                    <p:set>
                                      <p:cBhvr>
                                        <p:cTn id="260" dur="1" fill="hold">
                                          <p:stCondLst>
                                            <p:cond delay="0"/>
                                          </p:stCondLst>
                                        </p:cTn>
                                        <p:tgtEl>
                                          <p:spTgt spid="88"/>
                                        </p:tgtEl>
                                        <p:attrNameLst>
                                          <p:attrName>style.visibility</p:attrName>
                                        </p:attrNameLst>
                                      </p:cBhvr>
                                      <p:to>
                                        <p:strVal val="visible"/>
                                      </p:to>
                                    </p:set>
                                    <p:animEffect transition="in" filter="blinds(horizontal)">
                                      <p:cBhvr>
                                        <p:cTn id="261" dur="500"/>
                                        <p:tgtEl>
                                          <p:spTgt spid="88"/>
                                        </p:tgtEl>
                                      </p:cBhvr>
                                    </p:animEffect>
                                  </p:childTnLst>
                                </p:cTn>
                              </p:par>
                              <p:par>
                                <p:cTn id="262" presetID="3" presetClass="entr" presetSubtype="10" fill="hold" grpId="0" nodeType="withEffect">
                                  <p:stCondLst>
                                    <p:cond delay="0"/>
                                  </p:stCondLst>
                                  <p:childTnLst>
                                    <p:set>
                                      <p:cBhvr>
                                        <p:cTn id="263" dur="1" fill="hold">
                                          <p:stCondLst>
                                            <p:cond delay="0"/>
                                          </p:stCondLst>
                                        </p:cTn>
                                        <p:tgtEl>
                                          <p:spTgt spid="89"/>
                                        </p:tgtEl>
                                        <p:attrNameLst>
                                          <p:attrName>style.visibility</p:attrName>
                                        </p:attrNameLst>
                                      </p:cBhvr>
                                      <p:to>
                                        <p:strVal val="visible"/>
                                      </p:to>
                                    </p:set>
                                    <p:animEffect transition="in" filter="blinds(horizontal)">
                                      <p:cBhvr>
                                        <p:cTn id="264" dur="500"/>
                                        <p:tgtEl>
                                          <p:spTgt spid="89"/>
                                        </p:tgtEl>
                                      </p:cBhvr>
                                    </p:animEffect>
                                  </p:childTnLst>
                                </p:cTn>
                              </p:par>
                              <p:par>
                                <p:cTn id="265" presetID="3" presetClass="entr" presetSubtype="10" fill="hold" nodeType="withEffect">
                                  <p:stCondLst>
                                    <p:cond delay="0"/>
                                  </p:stCondLst>
                                  <p:childTnLst>
                                    <p:set>
                                      <p:cBhvr>
                                        <p:cTn id="266" dur="1" fill="hold">
                                          <p:stCondLst>
                                            <p:cond delay="0"/>
                                          </p:stCondLst>
                                        </p:cTn>
                                        <p:tgtEl>
                                          <p:spTgt spid="90"/>
                                        </p:tgtEl>
                                        <p:attrNameLst>
                                          <p:attrName>style.visibility</p:attrName>
                                        </p:attrNameLst>
                                      </p:cBhvr>
                                      <p:to>
                                        <p:strVal val="visible"/>
                                      </p:to>
                                    </p:set>
                                    <p:animEffect transition="in" filter="blinds(horizontal)">
                                      <p:cBhvr>
                                        <p:cTn id="267" dur="500"/>
                                        <p:tgtEl>
                                          <p:spTgt spid="90"/>
                                        </p:tgtEl>
                                      </p:cBhvr>
                                    </p:animEffect>
                                  </p:childTnLst>
                                </p:cTn>
                              </p:par>
                              <p:par>
                                <p:cTn id="268" presetID="3" presetClass="entr" presetSubtype="10" fill="hold" grpId="0" nodeType="withEffect">
                                  <p:stCondLst>
                                    <p:cond delay="0"/>
                                  </p:stCondLst>
                                  <p:childTnLst>
                                    <p:set>
                                      <p:cBhvr>
                                        <p:cTn id="269" dur="1" fill="hold">
                                          <p:stCondLst>
                                            <p:cond delay="0"/>
                                          </p:stCondLst>
                                        </p:cTn>
                                        <p:tgtEl>
                                          <p:spTgt spid="92"/>
                                        </p:tgtEl>
                                        <p:attrNameLst>
                                          <p:attrName>style.visibility</p:attrName>
                                        </p:attrNameLst>
                                      </p:cBhvr>
                                      <p:to>
                                        <p:strVal val="visible"/>
                                      </p:to>
                                    </p:set>
                                    <p:animEffect transition="in" filter="blinds(horizontal)">
                                      <p:cBhvr>
                                        <p:cTn id="2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animBg="1"/>
      <p:bldP spid="15" grpId="0"/>
      <p:bldP spid="16" grpId="0"/>
      <p:bldP spid="17" grpId="0"/>
      <p:bldP spid="18" grpId="0"/>
      <p:bldP spid="22" grpId="0"/>
      <p:bldP spid="23" grpId="0"/>
      <p:bldP spid="25" grpId="0"/>
      <p:bldP spid="26" grpId="0"/>
      <p:bldP spid="29" grpId="0" animBg="1"/>
      <p:bldP spid="30" grpId="0"/>
      <p:bldP spid="31" grpId="0"/>
      <p:bldP spid="32" grpId="0" animBg="1"/>
      <p:bldP spid="36" grpId="0" animBg="1"/>
      <p:bldP spid="39" grpId="0" animBg="1"/>
      <p:bldP spid="41" grpId="0"/>
      <p:bldP spid="42" grpId="0"/>
      <p:bldP spid="45" grpId="0" animBg="1"/>
      <p:bldP spid="46" grpId="0"/>
      <p:bldP spid="47" grpId="0"/>
      <p:bldP spid="50" grpId="0"/>
      <p:bldP spid="51" grpId="0"/>
      <p:bldP spid="55" grpId="0" animBg="1"/>
      <p:bldP spid="56" grpId="0"/>
      <p:bldP spid="57" grpId="0"/>
      <p:bldP spid="58" grpId="0"/>
      <p:bldP spid="66" grpId="0"/>
      <p:bldP spid="67" grpId="0"/>
      <p:bldP spid="68" grpId="0"/>
      <p:bldP spid="69" grpId="0"/>
      <p:bldP spid="70" grpId="0"/>
      <p:bldP spid="71" grpId="0"/>
      <p:bldP spid="73" grpId="0"/>
      <p:bldP spid="74" grpId="0"/>
      <p:bldP spid="77" grpId="0" animBg="1"/>
      <p:bldP spid="78" grpId="0"/>
      <p:bldP spid="79" grpId="0"/>
      <p:bldP spid="82" grpId="0"/>
      <p:bldP spid="83" grpId="0"/>
      <p:bldP spid="85" grpId="0"/>
      <p:bldP spid="89" grpId="0"/>
      <p:bldP spid="91" grpId="0"/>
      <p:bldP spid="9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圆角矩形 2"/>
          <p:cNvSpPr/>
          <p:nvPr/>
        </p:nvSpPr>
        <p:spPr>
          <a:xfrm>
            <a:off x="990600" y="5445125"/>
            <a:ext cx="10226040" cy="1079500"/>
          </a:xfrm>
          <a:prstGeom prst="round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2274760504"/>
              </p:ext>
            </p:extLst>
          </p:nvPr>
        </p:nvGraphicFramePr>
        <p:xfrm>
          <a:off x="4248151" y="1728800"/>
          <a:ext cx="1001712" cy="674687"/>
        </p:xfrm>
        <a:graphic>
          <a:graphicData uri="http://schemas.openxmlformats.org/presentationml/2006/ole">
            <mc:AlternateContent xmlns:mc="http://schemas.openxmlformats.org/markup-compatibility/2006">
              <mc:Choice xmlns:v="urn:schemas-microsoft-com:vml" Requires="v">
                <p:oleObj spid="_x0000_s41034" name="公式" r:id="rId3" imgW="583920" imgH="393480" progId="Equations">
                  <p:embed/>
                </p:oleObj>
              </mc:Choice>
              <mc:Fallback>
                <p:oleObj name="公式" r:id="rId3" imgW="583920" imgH="393480" progId="Equations">
                  <p:embed/>
                  <p:pic>
                    <p:nvPicPr>
                      <p:cNvPr id="3993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151" y="1728800"/>
                        <a:ext cx="1001712" cy="674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Box 4"/>
          <p:cNvSpPr txBox="1">
            <a:spLocks noChangeArrowheads="1"/>
          </p:cNvSpPr>
          <p:nvPr/>
        </p:nvSpPr>
        <p:spPr bwMode="auto">
          <a:xfrm>
            <a:off x="521017" y="1096010"/>
            <a:ext cx="40916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smtClean="0">
                <a:latin typeface="+mj-ea"/>
                <a:ea typeface="+mj-ea"/>
              </a:rPr>
              <a:t>z </a:t>
            </a:r>
            <a:r>
              <a:rPr lang="zh-CN" altLang="en-US" sz="2400" dirty="0" smtClean="0">
                <a:latin typeface="+mn-ea"/>
                <a:ea typeface="+mn-ea"/>
              </a:rPr>
              <a:t>平面与 </a:t>
            </a:r>
            <a:r>
              <a:rPr lang="en-US" altLang="zh-CN" sz="2400" b="1" dirty="0" smtClean="0">
                <a:latin typeface="+mj-ea"/>
                <a:ea typeface="+mj-ea"/>
              </a:rPr>
              <a:t>w </a:t>
            </a:r>
            <a:r>
              <a:rPr lang="zh-CN" altLang="en-US" sz="2400" dirty="0" smtClean="0">
                <a:latin typeface="+mn-ea"/>
                <a:ea typeface="+mn-ea"/>
              </a:rPr>
              <a:t>平面</a:t>
            </a:r>
            <a:r>
              <a:rPr lang="zh-CN" altLang="en-US" sz="2400" dirty="0">
                <a:latin typeface="+mn-ea"/>
                <a:ea typeface="+mn-ea"/>
              </a:rPr>
              <a:t>的映射关系</a:t>
            </a:r>
          </a:p>
        </p:txBody>
      </p:sp>
      <p:graphicFrame>
        <p:nvGraphicFramePr>
          <p:cNvPr id="6" name="Object 5"/>
          <p:cNvGraphicFramePr>
            <a:graphicFrameLocks noChangeAspect="1"/>
          </p:cNvGraphicFramePr>
          <p:nvPr>
            <p:extLst>
              <p:ext uri="{D42A27DB-BD31-4B8C-83A1-F6EECF244321}">
                <p14:modId xmlns:p14="http://schemas.microsoft.com/office/powerpoint/2010/main" val="3058945143"/>
              </p:ext>
            </p:extLst>
          </p:nvPr>
        </p:nvGraphicFramePr>
        <p:xfrm>
          <a:off x="6624638" y="1871675"/>
          <a:ext cx="2787650" cy="369887"/>
        </p:xfrm>
        <a:graphic>
          <a:graphicData uri="http://schemas.openxmlformats.org/presentationml/2006/ole">
            <mc:AlternateContent xmlns:mc="http://schemas.openxmlformats.org/markup-compatibility/2006">
              <mc:Choice xmlns:v="urn:schemas-microsoft-com:vml" Requires="v">
                <p:oleObj spid="_x0000_s41035" name="公式" r:id="rId5" imgW="1625400" imgH="215640" progId="Equations">
                  <p:embed/>
                </p:oleObj>
              </mc:Choice>
              <mc:Fallback>
                <p:oleObj name="公式" r:id="rId5" imgW="1625400" imgH="215640" progId="Equations">
                  <p:embed/>
                  <p:pic>
                    <p:nvPicPr>
                      <p:cNvPr id="39939"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4638" y="1871675"/>
                        <a:ext cx="2787650" cy="369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083563116"/>
              </p:ext>
            </p:extLst>
          </p:nvPr>
        </p:nvGraphicFramePr>
        <p:xfrm>
          <a:off x="2447926" y="1728800"/>
          <a:ext cx="963612" cy="647700"/>
        </p:xfrm>
        <a:graphic>
          <a:graphicData uri="http://schemas.openxmlformats.org/presentationml/2006/ole">
            <mc:AlternateContent xmlns:mc="http://schemas.openxmlformats.org/markup-compatibility/2006">
              <mc:Choice xmlns:v="urn:schemas-microsoft-com:vml" Requires="v">
                <p:oleObj spid="_x0000_s41036" name="公式" r:id="rId7" imgW="583920" imgH="393480" progId="Equations">
                  <p:embed/>
                </p:oleObj>
              </mc:Choice>
              <mc:Fallback>
                <p:oleObj name="公式" r:id="rId7" imgW="583920" imgH="393480" progId="Equations">
                  <p:embed/>
                  <p:pic>
                    <p:nvPicPr>
                      <p:cNvPr id="3994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47926" y="1728800"/>
                        <a:ext cx="963612"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Box 7"/>
          <p:cNvSpPr txBox="1">
            <a:spLocks noChangeArrowheads="1"/>
          </p:cNvSpPr>
          <p:nvPr/>
        </p:nvSpPr>
        <p:spPr bwMode="auto">
          <a:xfrm>
            <a:off x="3522663" y="1871675"/>
            <a:ext cx="647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mn-ea"/>
                <a:ea typeface="+mn-ea"/>
              </a:rPr>
              <a:t>或</a:t>
            </a:r>
          </a:p>
        </p:txBody>
      </p:sp>
      <p:graphicFrame>
        <p:nvGraphicFramePr>
          <p:cNvPr id="9" name="Object 7"/>
          <p:cNvGraphicFramePr>
            <a:graphicFrameLocks noChangeAspect="1"/>
          </p:cNvGraphicFramePr>
          <p:nvPr>
            <p:extLst>
              <p:ext uri="{D42A27DB-BD31-4B8C-83A1-F6EECF244321}">
                <p14:modId xmlns:p14="http://schemas.microsoft.com/office/powerpoint/2010/main" val="3017020104"/>
              </p:ext>
            </p:extLst>
          </p:nvPr>
        </p:nvGraphicFramePr>
        <p:xfrm>
          <a:off x="2447926" y="2636838"/>
          <a:ext cx="4751387" cy="687387"/>
        </p:xfrm>
        <a:graphic>
          <a:graphicData uri="http://schemas.openxmlformats.org/presentationml/2006/ole">
            <mc:AlternateContent xmlns:mc="http://schemas.openxmlformats.org/markup-compatibility/2006">
              <mc:Choice xmlns:v="urn:schemas-microsoft-com:vml" Requires="v">
                <p:oleObj spid="_x0000_s41037" name="公式" r:id="rId9" imgW="3073320" imgH="444240" progId="Equations">
                  <p:embed/>
                </p:oleObj>
              </mc:Choice>
              <mc:Fallback>
                <p:oleObj name="公式" r:id="rId9" imgW="3073320" imgH="444240" progId="Equations">
                  <p:embed/>
                  <p:pic>
                    <p:nvPicPr>
                      <p:cNvPr id="39941"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47926" y="2636838"/>
                        <a:ext cx="4751387" cy="687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Box 9"/>
          <p:cNvSpPr txBox="1">
            <a:spLocks noChangeArrowheads="1"/>
          </p:cNvSpPr>
          <p:nvPr/>
        </p:nvSpPr>
        <p:spPr bwMode="auto">
          <a:xfrm>
            <a:off x="6119813" y="1871675"/>
            <a:ext cx="649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设</a:t>
            </a:r>
          </a:p>
        </p:txBody>
      </p:sp>
      <p:graphicFrame>
        <p:nvGraphicFramePr>
          <p:cNvPr id="11" name="Object 8"/>
          <p:cNvGraphicFramePr>
            <a:graphicFrameLocks noChangeAspect="1"/>
          </p:cNvGraphicFramePr>
          <p:nvPr>
            <p:extLst>
              <p:ext uri="{D42A27DB-BD31-4B8C-83A1-F6EECF244321}">
                <p14:modId xmlns:p14="http://schemas.microsoft.com/office/powerpoint/2010/main" val="3964595977"/>
              </p:ext>
            </p:extLst>
          </p:nvPr>
        </p:nvGraphicFramePr>
        <p:xfrm>
          <a:off x="7688263" y="2276475"/>
          <a:ext cx="1662113" cy="1439863"/>
        </p:xfrm>
        <a:graphic>
          <a:graphicData uri="http://schemas.openxmlformats.org/presentationml/2006/ole">
            <mc:AlternateContent xmlns:mc="http://schemas.openxmlformats.org/markup-compatibility/2006">
              <mc:Choice xmlns:v="urn:schemas-microsoft-com:vml" Requires="v">
                <p:oleObj spid="_x0000_s41038" name="公式" r:id="rId11" imgW="761760" imgH="660240" progId="Equations">
                  <p:embed/>
                </p:oleObj>
              </mc:Choice>
              <mc:Fallback>
                <p:oleObj name="公式" r:id="rId11" imgW="761760" imgH="660240" progId="Equations">
                  <p:embed/>
                  <p:pic>
                    <p:nvPicPr>
                      <p:cNvPr id="39942"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88263" y="2276475"/>
                        <a:ext cx="1662113" cy="1439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9"/>
          <p:cNvGraphicFramePr>
            <a:graphicFrameLocks noChangeAspect="1"/>
          </p:cNvGraphicFramePr>
          <p:nvPr>
            <p:extLst>
              <p:ext uri="{D42A27DB-BD31-4B8C-83A1-F6EECF244321}">
                <p14:modId xmlns:p14="http://schemas.microsoft.com/office/powerpoint/2010/main" val="3227097843"/>
              </p:ext>
            </p:extLst>
          </p:nvPr>
        </p:nvGraphicFramePr>
        <p:xfrm>
          <a:off x="1965326" y="3912541"/>
          <a:ext cx="3027362" cy="1347787"/>
        </p:xfrm>
        <a:graphic>
          <a:graphicData uri="http://schemas.openxmlformats.org/presentationml/2006/ole">
            <mc:AlternateContent xmlns:mc="http://schemas.openxmlformats.org/markup-compatibility/2006">
              <mc:Choice xmlns:v="urn:schemas-microsoft-com:vml" Requires="v">
                <p:oleObj spid="_x0000_s41039" name="公式" r:id="rId13" imgW="1765080" imgH="787320" progId="Equations">
                  <p:embed/>
                </p:oleObj>
              </mc:Choice>
              <mc:Fallback>
                <p:oleObj name="公式" r:id="rId13" imgW="1765080" imgH="787320" progId="Equations">
                  <p:embed/>
                  <p:pic>
                    <p:nvPicPr>
                      <p:cNvPr id="39943" name="Object 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65326" y="3912541"/>
                        <a:ext cx="3027362" cy="1347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13" name="Picture 2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119813" y="3807778"/>
            <a:ext cx="4043362" cy="144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4" name="Object 20"/>
          <p:cNvGraphicFramePr>
            <a:graphicFrameLocks noChangeAspect="1"/>
          </p:cNvGraphicFramePr>
          <p:nvPr>
            <p:extLst>
              <p:ext uri="{D42A27DB-BD31-4B8C-83A1-F6EECF244321}">
                <p14:modId xmlns:p14="http://schemas.microsoft.com/office/powerpoint/2010/main" val="3579040897"/>
              </p:ext>
            </p:extLst>
          </p:nvPr>
        </p:nvGraphicFramePr>
        <p:xfrm>
          <a:off x="3840585" y="5604828"/>
          <a:ext cx="1031875" cy="719137"/>
        </p:xfrm>
        <a:graphic>
          <a:graphicData uri="http://schemas.openxmlformats.org/presentationml/2006/ole">
            <mc:AlternateContent xmlns:mc="http://schemas.openxmlformats.org/markup-compatibility/2006">
              <mc:Choice xmlns:v="urn:schemas-microsoft-com:vml" Requires="v">
                <p:oleObj spid="_x0000_s41040" name="公式" r:id="rId16" imgW="419040" imgH="291960" progId="Equations">
                  <p:embed/>
                </p:oleObj>
              </mc:Choice>
              <mc:Fallback>
                <p:oleObj name="公式" r:id="rId16" imgW="419040" imgH="291960" progId="Equations">
                  <p:embed/>
                  <p:pic>
                    <p:nvPicPr>
                      <p:cNvPr id="39944" name="Object 2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40585" y="5604828"/>
                        <a:ext cx="1031875" cy="719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21"/>
          <p:cNvGraphicFramePr>
            <a:graphicFrameLocks noChangeAspect="1"/>
          </p:cNvGraphicFramePr>
          <p:nvPr>
            <p:extLst>
              <p:ext uri="{D42A27DB-BD31-4B8C-83A1-F6EECF244321}">
                <p14:modId xmlns:p14="http://schemas.microsoft.com/office/powerpoint/2010/main" val="3150103252"/>
              </p:ext>
            </p:extLst>
          </p:nvPr>
        </p:nvGraphicFramePr>
        <p:xfrm>
          <a:off x="2183235" y="5676265"/>
          <a:ext cx="976312" cy="679450"/>
        </p:xfrm>
        <a:graphic>
          <a:graphicData uri="http://schemas.openxmlformats.org/presentationml/2006/ole">
            <mc:AlternateContent xmlns:mc="http://schemas.openxmlformats.org/markup-compatibility/2006">
              <mc:Choice xmlns:v="urn:schemas-microsoft-com:vml" Requires="v">
                <p:oleObj spid="_x0000_s41041" name="公式" r:id="rId18" imgW="419040" imgH="291960" progId="Equations">
                  <p:embed/>
                </p:oleObj>
              </mc:Choice>
              <mc:Fallback>
                <p:oleObj name="公式" r:id="rId18" imgW="419040" imgH="291960" progId="Equations">
                  <p:embed/>
                  <p:pic>
                    <p:nvPicPr>
                      <p:cNvPr id="39945" name="Object 2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183235" y="5676265"/>
                        <a:ext cx="976312" cy="679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TextBox 7"/>
          <p:cNvSpPr txBox="1">
            <a:spLocks noChangeArrowheads="1"/>
          </p:cNvSpPr>
          <p:nvPr/>
        </p:nvSpPr>
        <p:spPr bwMode="auto">
          <a:xfrm>
            <a:off x="3264322" y="5747703"/>
            <a:ext cx="647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或</a:t>
            </a:r>
          </a:p>
        </p:txBody>
      </p:sp>
      <p:sp>
        <p:nvSpPr>
          <p:cNvPr id="17" name="TextBox 7"/>
          <p:cNvSpPr txBox="1">
            <a:spLocks noChangeArrowheads="1"/>
          </p:cNvSpPr>
          <p:nvPr/>
        </p:nvSpPr>
        <p:spPr bwMode="auto">
          <a:xfrm>
            <a:off x="5058197" y="5747703"/>
            <a:ext cx="6477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有</a:t>
            </a:r>
          </a:p>
        </p:txBody>
      </p:sp>
      <p:graphicFrame>
        <p:nvGraphicFramePr>
          <p:cNvPr id="18" name="Object 22"/>
          <p:cNvGraphicFramePr>
            <a:graphicFrameLocks noChangeAspect="1"/>
          </p:cNvGraphicFramePr>
          <p:nvPr>
            <p:extLst>
              <p:ext uri="{D42A27DB-BD31-4B8C-83A1-F6EECF244321}">
                <p14:modId xmlns:p14="http://schemas.microsoft.com/office/powerpoint/2010/main" val="3396668657"/>
              </p:ext>
            </p:extLst>
          </p:nvPr>
        </p:nvGraphicFramePr>
        <p:xfrm>
          <a:off x="5433482" y="5604828"/>
          <a:ext cx="4464050" cy="738187"/>
        </p:xfrm>
        <a:graphic>
          <a:graphicData uri="http://schemas.openxmlformats.org/presentationml/2006/ole">
            <mc:AlternateContent xmlns:mc="http://schemas.openxmlformats.org/markup-compatibility/2006">
              <mc:Choice xmlns:v="urn:schemas-microsoft-com:vml" Requires="v">
                <p:oleObj spid="_x0000_s41042" name="公式" r:id="rId20" imgW="2145960" imgH="355320" progId="Equations">
                  <p:embed/>
                </p:oleObj>
              </mc:Choice>
              <mc:Fallback>
                <p:oleObj name="公式" r:id="rId20" imgW="2145960" imgH="355320" progId="Equations">
                  <p:embed/>
                  <p:pic>
                    <p:nvPicPr>
                      <p:cNvPr id="39946" name="Object 2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433482" y="5604828"/>
                        <a:ext cx="4464050" cy="738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左大括号 18"/>
          <p:cNvSpPr/>
          <p:nvPr/>
        </p:nvSpPr>
        <p:spPr>
          <a:xfrm>
            <a:off x="7488238" y="2636838"/>
            <a:ext cx="144463" cy="792162"/>
          </a:xfrm>
          <a:prstGeom prst="leftBrace">
            <a:avLst>
              <a:gd name="adj1" fmla="val 5198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Tree>
    <p:extLst>
      <p:ext uri="{BB962C8B-B14F-4D97-AF65-F5344CB8AC3E}">
        <p14:creationId xmlns:p14="http://schemas.microsoft.com/office/powerpoint/2010/main" val="346346880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8" y="2168207"/>
            <a:ext cx="8181975" cy="507831"/>
          </a:xfrm>
          <a:prstGeom prst="rect">
            <a:avLst/>
          </a:prstGeom>
          <a:noFill/>
          <a:ln w="9525">
            <a:noFill/>
            <a:miter lim="800000"/>
            <a:headEnd/>
            <a:tailEnd/>
          </a:ln>
        </p:spPr>
        <p:txBody>
          <a:bodyPr wrap="square">
            <a:spAutoFit/>
          </a:bodyPr>
          <a:lstStyle/>
          <a:p>
            <a:pPr>
              <a:lnSpc>
                <a:spcPct val="135000"/>
              </a:lnSpc>
              <a:spcBef>
                <a:spcPct val="50000"/>
              </a:spcBef>
              <a:defRPr/>
            </a:pPr>
            <a:r>
              <a:rPr lang="zh-CN" altLang="en-US" sz="2000" b="1" dirty="0">
                <a:solidFill>
                  <a:srgbClr val="C00000"/>
                </a:solidFill>
                <a:latin typeface="+mj-ea"/>
                <a:ea typeface="+mj-ea"/>
              </a:rPr>
              <a:t>例</a:t>
            </a:r>
            <a:r>
              <a:rPr lang="en-US" altLang="zh-CN" sz="2000" b="1" dirty="0">
                <a:solidFill>
                  <a:srgbClr val="C00000"/>
                </a:solidFill>
                <a:latin typeface="+mj-ea"/>
                <a:ea typeface="+mj-ea"/>
              </a:rPr>
              <a:t>11</a:t>
            </a:r>
            <a:r>
              <a:rPr lang="zh-CN" altLang="en-US" sz="2000" b="1" dirty="0">
                <a:solidFill>
                  <a:srgbClr val="C00000"/>
                </a:solidFill>
                <a:latin typeface="+mj-ea"/>
                <a:ea typeface="+mj-ea"/>
              </a:rPr>
              <a:t>：</a:t>
            </a:r>
            <a:r>
              <a:rPr lang="zh-CN" altLang="en-US" sz="2000" dirty="0">
                <a:latin typeface="+mn-ea"/>
              </a:rPr>
              <a:t>试分析判别如下离散控制系统的稳定性</a:t>
            </a:r>
          </a:p>
        </p:txBody>
      </p:sp>
      <p:sp>
        <p:nvSpPr>
          <p:cNvPr id="4" name="Oval 7"/>
          <p:cNvSpPr>
            <a:spLocks noChangeArrowheads="1"/>
          </p:cNvSpPr>
          <p:nvPr/>
        </p:nvSpPr>
        <p:spPr bwMode="auto">
          <a:xfrm>
            <a:off x="4738688" y="2958186"/>
            <a:ext cx="288925"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5" name="Line 8"/>
          <p:cNvSpPr>
            <a:spLocks noChangeShapeType="1"/>
          </p:cNvSpPr>
          <p:nvPr/>
        </p:nvSpPr>
        <p:spPr bwMode="auto">
          <a:xfrm>
            <a:off x="3946525" y="3102649"/>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 name="Line 9"/>
          <p:cNvSpPr>
            <a:spLocks noChangeShapeType="1"/>
          </p:cNvSpPr>
          <p:nvPr/>
        </p:nvSpPr>
        <p:spPr bwMode="auto">
          <a:xfrm>
            <a:off x="5027613" y="3102649"/>
            <a:ext cx="431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0"/>
          <p:cNvSpPr>
            <a:spLocks noChangeShapeType="1"/>
          </p:cNvSpPr>
          <p:nvPr/>
        </p:nvSpPr>
        <p:spPr bwMode="auto">
          <a:xfrm flipV="1">
            <a:off x="5459413" y="2958186"/>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1"/>
          <p:cNvSpPr>
            <a:spLocks noChangeShapeType="1"/>
          </p:cNvSpPr>
          <p:nvPr/>
        </p:nvSpPr>
        <p:spPr bwMode="auto">
          <a:xfrm>
            <a:off x="5675313" y="3102649"/>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9" name="Object 12"/>
          <p:cNvGraphicFramePr>
            <a:graphicFrameLocks noChangeAspect="1"/>
          </p:cNvGraphicFramePr>
          <p:nvPr>
            <p:extLst>
              <p:ext uri="{D42A27DB-BD31-4B8C-83A1-F6EECF244321}">
                <p14:modId xmlns:p14="http://schemas.microsoft.com/office/powerpoint/2010/main" val="234252898"/>
              </p:ext>
            </p:extLst>
          </p:nvPr>
        </p:nvGraphicFramePr>
        <p:xfrm>
          <a:off x="6180138" y="2813724"/>
          <a:ext cx="898525" cy="658812"/>
        </p:xfrm>
        <a:graphic>
          <a:graphicData uri="http://schemas.openxmlformats.org/presentationml/2006/ole">
            <mc:AlternateContent xmlns:mc="http://schemas.openxmlformats.org/markup-compatibility/2006">
              <mc:Choice xmlns:v="urn:schemas-microsoft-com:vml" Requires="v">
                <p:oleObj spid="_x0000_s42007" name="公式" r:id="rId3" imgW="571252" imgH="418918" progId="Equation.3">
                  <p:embed/>
                </p:oleObj>
              </mc:Choice>
              <mc:Fallback>
                <p:oleObj name="公式" r:id="rId3" imgW="571252" imgH="418918" progId="Equation.3">
                  <p:embed/>
                  <p:pic>
                    <p:nvPicPr>
                      <p:cNvPr id="40962"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0138" y="2813724"/>
                        <a:ext cx="898525"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14"/>
          <p:cNvSpPr>
            <a:spLocks noChangeArrowheads="1"/>
          </p:cNvSpPr>
          <p:nvPr/>
        </p:nvSpPr>
        <p:spPr bwMode="auto">
          <a:xfrm>
            <a:off x="6107113" y="2742286"/>
            <a:ext cx="1081087" cy="7921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Line 15"/>
          <p:cNvSpPr>
            <a:spLocks noChangeShapeType="1"/>
          </p:cNvSpPr>
          <p:nvPr/>
        </p:nvSpPr>
        <p:spPr bwMode="auto">
          <a:xfrm>
            <a:off x="7186613" y="3102649"/>
            <a:ext cx="10080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16"/>
          <p:cNvSpPr>
            <a:spLocks noChangeShapeType="1"/>
          </p:cNvSpPr>
          <p:nvPr/>
        </p:nvSpPr>
        <p:spPr bwMode="auto">
          <a:xfrm flipV="1">
            <a:off x="4883150" y="3245524"/>
            <a:ext cx="0" cy="5762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7"/>
          <p:cNvSpPr>
            <a:spLocks noChangeShapeType="1"/>
          </p:cNvSpPr>
          <p:nvPr/>
        </p:nvSpPr>
        <p:spPr bwMode="auto">
          <a:xfrm>
            <a:off x="4883150" y="3821786"/>
            <a:ext cx="2808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18"/>
          <p:cNvSpPr>
            <a:spLocks noChangeShapeType="1"/>
          </p:cNvSpPr>
          <p:nvPr/>
        </p:nvSpPr>
        <p:spPr bwMode="auto">
          <a:xfrm flipV="1">
            <a:off x="7691438" y="3102649"/>
            <a:ext cx="0" cy="7191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Text Box 19"/>
          <p:cNvSpPr txBox="1">
            <a:spLocks noChangeArrowheads="1"/>
          </p:cNvSpPr>
          <p:nvPr/>
        </p:nvSpPr>
        <p:spPr bwMode="auto">
          <a:xfrm>
            <a:off x="4883150" y="324552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a:t>
            </a:r>
          </a:p>
        </p:txBody>
      </p:sp>
      <p:sp>
        <p:nvSpPr>
          <p:cNvPr id="16" name="Text Box 20"/>
          <p:cNvSpPr txBox="1">
            <a:spLocks noChangeArrowheads="1"/>
          </p:cNvSpPr>
          <p:nvPr/>
        </p:nvSpPr>
        <p:spPr bwMode="auto">
          <a:xfrm>
            <a:off x="4019550" y="2742286"/>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u(s)</a:t>
            </a:r>
          </a:p>
        </p:txBody>
      </p:sp>
      <p:sp>
        <p:nvSpPr>
          <p:cNvPr id="17" name="Text Box 21"/>
          <p:cNvSpPr txBox="1">
            <a:spLocks noChangeArrowheads="1"/>
          </p:cNvSpPr>
          <p:nvPr/>
        </p:nvSpPr>
        <p:spPr bwMode="auto">
          <a:xfrm>
            <a:off x="7404100" y="2742286"/>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y(s)</a:t>
            </a:r>
          </a:p>
        </p:txBody>
      </p:sp>
      <p:sp>
        <p:nvSpPr>
          <p:cNvPr id="18" name="Text Box 22"/>
          <p:cNvSpPr txBox="1">
            <a:spLocks noChangeArrowheads="1"/>
          </p:cNvSpPr>
          <p:nvPr/>
        </p:nvSpPr>
        <p:spPr bwMode="auto">
          <a:xfrm>
            <a:off x="1346200" y="3833812"/>
            <a:ext cx="382587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解：系统的开环脉冲传递函数为</a:t>
            </a:r>
          </a:p>
        </p:txBody>
      </p:sp>
      <p:graphicFrame>
        <p:nvGraphicFramePr>
          <p:cNvPr id="19" name="Object 23"/>
          <p:cNvGraphicFramePr>
            <a:graphicFrameLocks noChangeAspect="1"/>
          </p:cNvGraphicFramePr>
          <p:nvPr>
            <p:extLst>
              <p:ext uri="{D42A27DB-BD31-4B8C-83A1-F6EECF244321}">
                <p14:modId xmlns:p14="http://schemas.microsoft.com/office/powerpoint/2010/main" val="3036108667"/>
              </p:ext>
            </p:extLst>
          </p:nvPr>
        </p:nvGraphicFramePr>
        <p:xfrm>
          <a:off x="3582194" y="4308474"/>
          <a:ext cx="5410200" cy="1397000"/>
        </p:xfrm>
        <a:graphic>
          <a:graphicData uri="http://schemas.openxmlformats.org/presentationml/2006/ole">
            <mc:AlternateContent xmlns:mc="http://schemas.openxmlformats.org/markup-compatibility/2006">
              <mc:Choice xmlns:v="urn:schemas-microsoft-com:vml" Requires="v">
                <p:oleObj spid="_x0000_s42008" name="公式" r:id="rId5" imgW="3441600" imgH="888840" progId="Equations">
                  <p:embed/>
                </p:oleObj>
              </mc:Choice>
              <mc:Fallback>
                <p:oleObj name="公式" r:id="rId5" imgW="3441600" imgH="888840" progId="Equations">
                  <p:embed/>
                  <p:pic>
                    <p:nvPicPr>
                      <p:cNvPr id="40963"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2194" y="4308474"/>
                        <a:ext cx="54102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24"/>
          <p:cNvSpPr txBox="1">
            <a:spLocks noChangeArrowheads="1"/>
          </p:cNvSpPr>
          <p:nvPr/>
        </p:nvSpPr>
        <p:spPr bwMode="auto">
          <a:xfrm>
            <a:off x="1857375" y="5678445"/>
            <a:ext cx="344106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离散控制系统的特征方程为</a:t>
            </a:r>
          </a:p>
        </p:txBody>
      </p:sp>
      <p:graphicFrame>
        <p:nvGraphicFramePr>
          <p:cNvPr id="21" name="Object 25"/>
          <p:cNvGraphicFramePr>
            <a:graphicFrameLocks noChangeAspect="1"/>
          </p:cNvGraphicFramePr>
          <p:nvPr>
            <p:extLst>
              <p:ext uri="{D42A27DB-BD31-4B8C-83A1-F6EECF244321}">
                <p14:modId xmlns:p14="http://schemas.microsoft.com/office/powerpoint/2010/main" val="469894939"/>
              </p:ext>
            </p:extLst>
          </p:nvPr>
        </p:nvGraphicFramePr>
        <p:xfrm>
          <a:off x="3574256" y="6188392"/>
          <a:ext cx="6110288" cy="358775"/>
        </p:xfrm>
        <a:graphic>
          <a:graphicData uri="http://schemas.openxmlformats.org/presentationml/2006/ole">
            <mc:AlternateContent xmlns:mc="http://schemas.openxmlformats.org/markup-compatibility/2006">
              <mc:Choice xmlns:v="urn:schemas-microsoft-com:vml" Requires="v">
                <p:oleObj spid="_x0000_s42009" name="公式" r:id="rId7" imgW="3886200" imgH="228600" progId="Equation.3">
                  <p:embed/>
                </p:oleObj>
              </mc:Choice>
              <mc:Fallback>
                <p:oleObj name="公式" r:id="rId7" imgW="3886200" imgH="228600" progId="Equation.3">
                  <p:embed/>
                  <p:pic>
                    <p:nvPicPr>
                      <p:cNvPr id="40964"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4256" y="6188392"/>
                        <a:ext cx="6110288"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47"/>
          <p:cNvSpPr txBox="1">
            <a:spLocks noChangeArrowheads="1"/>
          </p:cNvSpPr>
          <p:nvPr/>
        </p:nvSpPr>
        <p:spPr bwMode="auto">
          <a:xfrm>
            <a:off x="515938" y="1089025"/>
            <a:ext cx="11160125" cy="1123712"/>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7525" eaLnBrk="1" hangingPunct="1">
              <a:lnSpc>
                <a:spcPct val="150000"/>
              </a:lnSpc>
            </a:pPr>
            <a:r>
              <a:rPr lang="zh-CN" altLang="en-US" sz="2000" dirty="0" smtClean="0">
                <a:latin typeface="+mn-ea"/>
                <a:ea typeface="+mn-ea"/>
              </a:rPr>
              <a:t>在 </a:t>
            </a:r>
            <a:r>
              <a:rPr lang="en-US" altLang="zh-CN" sz="2000" b="1" dirty="0" smtClean="0">
                <a:latin typeface="+mj-ea"/>
                <a:ea typeface="+mj-ea"/>
              </a:rPr>
              <a:t>w </a:t>
            </a:r>
            <a:r>
              <a:rPr lang="zh-CN" altLang="en-US" sz="2000" dirty="0" smtClean="0">
                <a:latin typeface="+mn-ea"/>
                <a:ea typeface="+mn-ea"/>
              </a:rPr>
              <a:t>平面</a:t>
            </a:r>
            <a:r>
              <a:rPr lang="zh-CN" altLang="en-US" sz="2000" dirty="0">
                <a:latin typeface="+mn-ea"/>
                <a:ea typeface="+mn-ea"/>
              </a:rPr>
              <a:t>上离散系统稳定的充分必要条件与连续系统的一样，此时可采用劳斯判据来分析离散系统的稳定性。</a:t>
            </a:r>
          </a:p>
        </p:txBody>
      </p:sp>
    </p:spTree>
    <p:extLst>
      <p:ext uri="{BB962C8B-B14F-4D97-AF65-F5344CB8AC3E}">
        <p14:creationId xmlns:p14="http://schemas.microsoft.com/office/powerpoint/2010/main" val="21738776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514351" y="4630865"/>
            <a:ext cx="11161712" cy="1871536"/>
          </a:xfrm>
          <a:prstGeom prst="roundRect">
            <a:avLst/>
          </a:prstGeom>
          <a:solidFill>
            <a:schemeClr val="accent1">
              <a:lumMod val="10000"/>
              <a:lumOff val="9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7.4  </a:t>
            </a:r>
            <a:r>
              <a:rPr lang="zh-CN" altLang="en-US" dirty="0"/>
              <a:t>离散系统的</a:t>
            </a:r>
            <a:r>
              <a:rPr lang="zh-CN" altLang="en-US" dirty="0" smtClean="0"/>
              <a:t>时域分析</a:t>
            </a:r>
            <a:endParaRPr lang="zh-CN" altLang="en-US" dirty="0"/>
          </a:p>
        </p:txBody>
      </p:sp>
      <p:sp>
        <p:nvSpPr>
          <p:cNvPr id="3" name="Text Box 6"/>
          <p:cNvSpPr txBox="1">
            <a:spLocks noChangeArrowheads="1"/>
          </p:cNvSpPr>
          <p:nvPr/>
        </p:nvSpPr>
        <p:spPr bwMode="auto">
          <a:xfrm>
            <a:off x="515938" y="1196975"/>
            <a:ext cx="8137525"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rPr>
              <a:t>应用 </a:t>
            </a:r>
            <a:r>
              <a:rPr lang="en-US" altLang="zh-CN" sz="2000" b="1" dirty="0" smtClean="0">
                <a:latin typeface="+mj-ea"/>
                <a:ea typeface="+mj-ea"/>
              </a:rPr>
              <a:t>w </a:t>
            </a:r>
            <a:r>
              <a:rPr lang="zh-CN" altLang="en-US" sz="2000" dirty="0" smtClean="0">
                <a:latin typeface="+mn-ea"/>
                <a:ea typeface="+mn-ea"/>
              </a:rPr>
              <a:t>变换</a:t>
            </a:r>
            <a:r>
              <a:rPr lang="zh-CN" altLang="en-US" sz="2000" dirty="0">
                <a:latin typeface="+mn-ea"/>
                <a:ea typeface="+mn-ea"/>
              </a:rPr>
              <a:t>，即令</a:t>
            </a:r>
          </a:p>
        </p:txBody>
      </p:sp>
      <p:graphicFrame>
        <p:nvGraphicFramePr>
          <p:cNvPr id="4" name="Object 7"/>
          <p:cNvGraphicFramePr>
            <a:graphicFrameLocks noChangeAspect="1"/>
          </p:cNvGraphicFramePr>
          <p:nvPr>
            <p:extLst>
              <p:ext uri="{D42A27DB-BD31-4B8C-83A1-F6EECF244321}">
                <p14:modId xmlns:p14="http://schemas.microsoft.com/office/powerpoint/2010/main" val="531736393"/>
              </p:ext>
            </p:extLst>
          </p:nvPr>
        </p:nvGraphicFramePr>
        <p:xfrm>
          <a:off x="3066415" y="1151255"/>
          <a:ext cx="947738" cy="638175"/>
        </p:xfrm>
        <a:graphic>
          <a:graphicData uri="http://schemas.openxmlformats.org/presentationml/2006/ole">
            <mc:AlternateContent xmlns:mc="http://schemas.openxmlformats.org/markup-compatibility/2006">
              <mc:Choice xmlns:v="urn:schemas-microsoft-com:vml" Requires="v">
                <p:oleObj spid="_x0000_s43058" name="公式" r:id="rId3" imgW="583947" imgH="393529" progId="Equations">
                  <p:embed/>
                </p:oleObj>
              </mc:Choice>
              <mc:Fallback>
                <p:oleObj name="公式" r:id="rId3" imgW="583947" imgH="393529" progId="Equations">
                  <p:embed/>
                  <p:pic>
                    <p:nvPicPr>
                      <p:cNvPr id="4198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6415" y="1151255"/>
                        <a:ext cx="947738"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3989768853"/>
              </p:ext>
            </p:extLst>
          </p:nvPr>
        </p:nvGraphicFramePr>
        <p:xfrm>
          <a:off x="2686050" y="1961223"/>
          <a:ext cx="6938963" cy="419100"/>
        </p:xfrm>
        <a:graphic>
          <a:graphicData uri="http://schemas.openxmlformats.org/presentationml/2006/ole">
            <mc:AlternateContent xmlns:mc="http://schemas.openxmlformats.org/markup-compatibility/2006">
              <mc:Choice xmlns:v="urn:schemas-microsoft-com:vml" Requires="v">
                <p:oleObj spid="_x0000_s43059" name="公式" r:id="rId5" imgW="3784600" imgH="228600" progId="Equations">
                  <p:embed/>
                </p:oleObj>
              </mc:Choice>
              <mc:Fallback>
                <p:oleObj name="公式" r:id="rId5" imgW="3784600" imgH="228600" progId="Equations">
                  <p:embed/>
                  <p:pic>
                    <p:nvPicPr>
                      <p:cNvPr id="41987"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6050" y="1961223"/>
                        <a:ext cx="6938963"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12"/>
          <p:cNvSpPr txBox="1">
            <a:spLocks noChangeArrowheads="1"/>
          </p:cNvSpPr>
          <p:nvPr/>
        </p:nvSpPr>
        <p:spPr bwMode="auto">
          <a:xfrm>
            <a:off x="1073468" y="1885632"/>
            <a:ext cx="684212"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a:latin typeface="+mn-ea"/>
                <a:ea typeface="+mn-ea"/>
              </a:rPr>
              <a:t>有</a:t>
            </a:r>
          </a:p>
        </p:txBody>
      </p:sp>
      <p:sp>
        <p:nvSpPr>
          <p:cNvPr id="7" name="Text Box 13"/>
          <p:cNvSpPr txBox="1">
            <a:spLocks noChangeArrowheads="1"/>
          </p:cNvSpPr>
          <p:nvPr/>
        </p:nvSpPr>
        <p:spPr bwMode="auto">
          <a:xfrm>
            <a:off x="514350" y="2445762"/>
            <a:ext cx="7632700"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按连续控制系统的稳定性判别方法，该系统稳定的充要条件是：</a:t>
            </a:r>
          </a:p>
        </p:txBody>
      </p:sp>
      <p:graphicFrame>
        <p:nvGraphicFramePr>
          <p:cNvPr id="8" name="Object 14"/>
          <p:cNvGraphicFramePr>
            <a:graphicFrameLocks noChangeAspect="1"/>
          </p:cNvGraphicFramePr>
          <p:nvPr>
            <p:extLst>
              <p:ext uri="{D42A27DB-BD31-4B8C-83A1-F6EECF244321}">
                <p14:modId xmlns:p14="http://schemas.microsoft.com/office/powerpoint/2010/main" val="1139553338"/>
              </p:ext>
            </p:extLst>
          </p:nvPr>
        </p:nvGraphicFramePr>
        <p:xfrm>
          <a:off x="2376170" y="3135140"/>
          <a:ext cx="3422650" cy="1349375"/>
        </p:xfrm>
        <a:graphic>
          <a:graphicData uri="http://schemas.openxmlformats.org/presentationml/2006/ole">
            <mc:AlternateContent xmlns:mc="http://schemas.openxmlformats.org/markup-compatibility/2006">
              <mc:Choice xmlns:v="urn:schemas-microsoft-com:vml" Requires="v">
                <p:oleObj spid="_x0000_s43060" name="公式" r:id="rId7" imgW="1866900" imgH="736600" progId="Equation.3">
                  <p:embed/>
                </p:oleObj>
              </mc:Choice>
              <mc:Fallback>
                <p:oleObj name="公式" r:id="rId7" imgW="1866900" imgH="736600" progId="Equation.3">
                  <p:embed/>
                  <p:pic>
                    <p:nvPicPr>
                      <p:cNvPr id="41988"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6170" y="3135140"/>
                        <a:ext cx="3422650" cy="1349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5"/>
          <p:cNvGraphicFramePr>
            <a:graphicFrameLocks noChangeAspect="1"/>
          </p:cNvGraphicFramePr>
          <p:nvPr>
            <p:extLst>
              <p:ext uri="{D42A27DB-BD31-4B8C-83A1-F6EECF244321}">
                <p14:modId xmlns:p14="http://schemas.microsoft.com/office/powerpoint/2010/main" val="1545212028"/>
              </p:ext>
            </p:extLst>
          </p:nvPr>
        </p:nvGraphicFramePr>
        <p:xfrm>
          <a:off x="7753667" y="2903180"/>
          <a:ext cx="1863725" cy="1582738"/>
        </p:xfrm>
        <a:graphic>
          <a:graphicData uri="http://schemas.openxmlformats.org/presentationml/2006/ole">
            <mc:AlternateContent xmlns:mc="http://schemas.openxmlformats.org/markup-compatibility/2006">
              <mc:Choice xmlns:v="urn:schemas-microsoft-com:vml" Requires="v">
                <p:oleObj spid="_x0000_s43061" name="公式" r:id="rId9" imgW="1016000" imgH="863600" progId="Equation.3">
                  <p:embed/>
                </p:oleObj>
              </mc:Choice>
              <mc:Fallback>
                <p:oleObj name="公式" r:id="rId9" imgW="1016000" imgH="863600" progId="Equation.3">
                  <p:embed/>
                  <p:pic>
                    <p:nvPicPr>
                      <p:cNvPr id="41989"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53667" y="2903180"/>
                        <a:ext cx="1863725" cy="158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AutoShape 16"/>
          <p:cNvSpPr>
            <a:spLocks noChangeArrowheads="1"/>
          </p:cNvSpPr>
          <p:nvPr/>
        </p:nvSpPr>
        <p:spPr bwMode="auto">
          <a:xfrm>
            <a:off x="6121083" y="3711403"/>
            <a:ext cx="792162" cy="431800"/>
          </a:xfrm>
          <a:prstGeom prst="rightArrow">
            <a:avLst>
              <a:gd name="adj1" fmla="val 50000"/>
              <a:gd name="adj2" fmla="val 45864"/>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Text Box 17"/>
          <p:cNvSpPr txBox="1">
            <a:spLocks noChangeArrowheads="1"/>
          </p:cNvSpPr>
          <p:nvPr/>
        </p:nvSpPr>
        <p:spPr bwMode="auto">
          <a:xfrm>
            <a:off x="539749" y="4748201"/>
            <a:ext cx="10824211"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600"/>
              </a:spcBef>
            </a:pPr>
            <a:r>
              <a:rPr lang="zh-CN" altLang="en-US" sz="2000" dirty="0">
                <a:latin typeface="+mn-ea"/>
                <a:ea typeface="+mn-ea"/>
              </a:rPr>
              <a:t>可见：离散控制</a:t>
            </a:r>
            <a:r>
              <a:rPr lang="zh-CN" altLang="en-US" sz="2000" dirty="0">
                <a:latin typeface="+mn-ea"/>
                <a:ea typeface="+mn-ea"/>
                <a:cs typeface="Times New Roman" panose="02020603050405020304" pitchFamily="18" charset="0"/>
              </a:rPr>
              <a:t>系统的稳定性不但与系统的结构参数</a:t>
            </a:r>
            <a:r>
              <a:rPr lang="zh-CN" altLang="en-US"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K</a:t>
            </a:r>
            <a:r>
              <a:rPr lang="zh-CN" altLang="en-US" sz="2000" b="1" i="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a</a:t>
            </a:r>
            <a:r>
              <a:rPr lang="zh-CN" altLang="en-US"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有关，还与</a:t>
            </a:r>
            <a:r>
              <a:rPr lang="zh-CN" altLang="en-US" sz="2000" dirty="0" smtClean="0">
                <a:latin typeface="+mn-ea"/>
                <a:ea typeface="+mn-ea"/>
                <a:cs typeface="Times New Roman" panose="02020603050405020304" pitchFamily="18" charset="0"/>
              </a:rPr>
              <a:t>采样周期 </a:t>
            </a:r>
            <a:r>
              <a:rPr lang="en-US" altLang="zh-CN" sz="2000" b="1" i="1" dirty="0" smtClean="0">
                <a:latin typeface="+mj-ea"/>
                <a:ea typeface="+mj-ea"/>
                <a:cs typeface="Times New Roman" panose="02020603050405020304" pitchFamily="18" charset="0"/>
              </a:rPr>
              <a:t>T </a:t>
            </a:r>
            <a:r>
              <a:rPr lang="zh-CN" altLang="en-US" sz="2000" dirty="0" smtClean="0">
                <a:latin typeface="+mn-ea"/>
                <a:ea typeface="+mn-ea"/>
                <a:cs typeface="Times New Roman" panose="02020603050405020304" pitchFamily="18" charset="0"/>
              </a:rPr>
              <a:t>有关</a:t>
            </a:r>
            <a:r>
              <a:rPr lang="zh-CN" altLang="en-US" sz="2000" dirty="0">
                <a:latin typeface="+mn-ea"/>
                <a:ea typeface="+mn-ea"/>
                <a:cs typeface="Times New Roman" panose="02020603050405020304" pitchFamily="18" charset="0"/>
              </a:rPr>
              <a:t>。</a:t>
            </a:r>
          </a:p>
          <a:p>
            <a:pPr indent="766763" eaLnBrk="1" hangingPunct="1">
              <a:lnSpc>
                <a:spcPct val="120000"/>
              </a:lnSpc>
              <a:spcBef>
                <a:spcPts val="600"/>
              </a:spcBef>
            </a:pPr>
            <a:r>
              <a:rPr lang="zh-CN" altLang="en-US" sz="2000" dirty="0" smtClean="0">
                <a:latin typeface="+mn-ea"/>
                <a:ea typeface="+mn-ea"/>
                <a:cs typeface="Times New Roman" panose="02020603050405020304" pitchFamily="18" charset="0"/>
              </a:rPr>
              <a:t>当 </a:t>
            </a:r>
            <a:r>
              <a:rPr lang="en-US" altLang="zh-CN" sz="2000" b="1" i="1" dirty="0" smtClean="0">
                <a:latin typeface="+mj-ea"/>
                <a:ea typeface="+mj-ea"/>
                <a:cs typeface="Times New Roman" panose="02020603050405020304" pitchFamily="18" charset="0"/>
              </a:rPr>
              <a:t>K</a:t>
            </a:r>
            <a:r>
              <a:rPr lang="en-US" altLang="zh-CN" sz="2000" b="1" dirty="0" smtClean="0">
                <a:latin typeface="+mj-ea"/>
                <a:ea typeface="+mj-ea"/>
                <a:cs typeface="Times New Roman" panose="02020603050405020304" pitchFamily="18" charset="0"/>
              </a:rPr>
              <a:t>=4</a:t>
            </a:r>
            <a:r>
              <a:rPr lang="zh-CN" altLang="en-US" sz="2000" b="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a</a:t>
            </a:r>
            <a:r>
              <a:rPr lang="en-US" altLang="zh-CN" sz="2000" b="1" dirty="0" smtClean="0">
                <a:latin typeface="+mj-ea"/>
                <a:ea typeface="+mj-ea"/>
                <a:cs typeface="Times New Roman" panose="02020603050405020304" pitchFamily="18" charset="0"/>
              </a:rPr>
              <a:t>=0.005 </a:t>
            </a:r>
            <a:r>
              <a:rPr lang="zh-CN" altLang="en-US" sz="2000" dirty="0" smtClean="0">
                <a:latin typeface="+mn-ea"/>
                <a:ea typeface="+mn-ea"/>
                <a:cs typeface="Times New Roman" panose="02020603050405020304" pitchFamily="18" charset="0"/>
              </a:rPr>
              <a:t>时</a:t>
            </a:r>
            <a:r>
              <a:rPr lang="zh-CN" altLang="en-US" sz="2000" dirty="0">
                <a:latin typeface="+mn-ea"/>
                <a:ea typeface="+mn-ea"/>
                <a:cs typeface="Times New Roman" panose="02020603050405020304" pitchFamily="18" charset="0"/>
              </a:rPr>
              <a:t>，若</a:t>
            </a:r>
            <a:r>
              <a:rPr lang="en-US" altLang="zh-CN" sz="2000" b="1" i="1" dirty="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=0.01</a:t>
            </a:r>
            <a:r>
              <a:rPr lang="zh-CN" altLang="en-US" sz="2000" dirty="0">
                <a:latin typeface="+mn-ea"/>
                <a:ea typeface="+mn-ea"/>
                <a:cs typeface="Times New Roman" panose="02020603050405020304" pitchFamily="18" charset="0"/>
              </a:rPr>
              <a:t>，就不满足</a:t>
            </a:r>
          </a:p>
        </p:txBody>
      </p:sp>
      <p:graphicFrame>
        <p:nvGraphicFramePr>
          <p:cNvPr id="12" name="Object 18"/>
          <p:cNvGraphicFramePr>
            <a:graphicFrameLocks noChangeAspect="1"/>
          </p:cNvGraphicFramePr>
          <p:nvPr>
            <p:extLst>
              <p:ext uri="{D42A27DB-BD31-4B8C-83A1-F6EECF244321}">
                <p14:modId xmlns:p14="http://schemas.microsoft.com/office/powerpoint/2010/main" val="1787823389"/>
              </p:ext>
            </p:extLst>
          </p:nvPr>
        </p:nvGraphicFramePr>
        <p:xfrm>
          <a:off x="5348923" y="5721350"/>
          <a:ext cx="1863725" cy="768350"/>
        </p:xfrm>
        <a:graphic>
          <a:graphicData uri="http://schemas.openxmlformats.org/presentationml/2006/ole">
            <mc:AlternateContent xmlns:mc="http://schemas.openxmlformats.org/markup-compatibility/2006">
              <mc:Choice xmlns:v="urn:schemas-microsoft-com:vml" Requires="v">
                <p:oleObj spid="_x0000_s43062" name="公式" r:id="rId11" imgW="1016000" imgH="419100" progId="Equation.3">
                  <p:embed/>
                </p:oleObj>
              </mc:Choice>
              <mc:Fallback>
                <p:oleObj name="公式" r:id="rId11" imgW="1016000" imgH="419100" progId="Equation.3">
                  <p:embed/>
                  <p:pic>
                    <p:nvPicPr>
                      <p:cNvPr id="41990"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48923" y="5721350"/>
                        <a:ext cx="1863725" cy="768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25"/>
          <p:cNvGraphicFramePr>
            <a:graphicFrameLocks noChangeAspect="1"/>
          </p:cNvGraphicFramePr>
          <p:nvPr>
            <p:extLst>
              <p:ext uri="{D42A27DB-BD31-4B8C-83A1-F6EECF244321}">
                <p14:modId xmlns:p14="http://schemas.microsoft.com/office/powerpoint/2010/main" val="355119642"/>
              </p:ext>
            </p:extLst>
          </p:nvPr>
        </p:nvGraphicFramePr>
        <p:xfrm>
          <a:off x="4795203" y="1311593"/>
          <a:ext cx="4054475" cy="358775"/>
        </p:xfrm>
        <a:graphic>
          <a:graphicData uri="http://schemas.openxmlformats.org/presentationml/2006/ole">
            <mc:AlternateContent xmlns:mc="http://schemas.openxmlformats.org/markup-compatibility/2006">
              <mc:Choice xmlns:v="urn:schemas-microsoft-com:vml" Requires="v">
                <p:oleObj spid="_x0000_s43063" name="公式" r:id="rId13" imgW="2578100" imgH="228600" progId="Equation.3">
                  <p:embed/>
                </p:oleObj>
              </mc:Choice>
              <mc:Fallback>
                <p:oleObj name="公式" r:id="rId13" imgW="2578100" imgH="228600" progId="Equation.3">
                  <p:embed/>
                  <p:pic>
                    <p:nvPicPr>
                      <p:cNvPr id="41991" name="Object 2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95203" y="1311593"/>
                        <a:ext cx="4054475"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右箭头 13"/>
          <p:cNvSpPr/>
          <p:nvPr/>
        </p:nvSpPr>
        <p:spPr>
          <a:xfrm>
            <a:off x="4152265" y="1383030"/>
            <a:ext cx="500063" cy="214313"/>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latin typeface="+mn-ea"/>
            </a:endParaRPr>
          </a:p>
        </p:txBody>
      </p:sp>
    </p:spTree>
    <p:extLst>
      <p:ext uri="{BB962C8B-B14F-4D97-AF65-F5344CB8AC3E}">
        <p14:creationId xmlns:p14="http://schemas.microsoft.com/office/powerpoint/2010/main" val="19703430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7"/>
          <p:cNvSpPr txBox="1">
            <a:spLocks noChangeArrowheads="1"/>
          </p:cNvSpPr>
          <p:nvPr/>
        </p:nvSpPr>
        <p:spPr bwMode="auto">
          <a:xfrm>
            <a:off x="515938" y="1208724"/>
            <a:ext cx="41767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一、离散系统的根轨迹分析</a:t>
            </a:r>
          </a:p>
        </p:txBody>
      </p:sp>
      <p:sp>
        <p:nvSpPr>
          <p:cNvPr id="4" name="Text Box 8"/>
          <p:cNvSpPr txBox="1">
            <a:spLocks noChangeArrowheads="1"/>
          </p:cNvSpPr>
          <p:nvPr/>
        </p:nvSpPr>
        <p:spPr bwMode="auto">
          <a:xfrm>
            <a:off x="515938" y="1815476"/>
            <a:ext cx="11160125"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3875" eaLnBrk="1" hangingPunct="1">
              <a:lnSpc>
                <a:spcPct val="135000"/>
              </a:lnSpc>
              <a:spcBef>
                <a:spcPct val="50000"/>
              </a:spcBef>
            </a:pPr>
            <a:r>
              <a:rPr lang="zh-CN" altLang="en-US" sz="2000" dirty="0" smtClean="0">
                <a:latin typeface="+mn-ea"/>
                <a:ea typeface="+mn-ea"/>
              </a:rPr>
              <a:t>离散系统</a:t>
            </a:r>
            <a:r>
              <a:rPr lang="zh-CN" altLang="en-US" sz="2000" dirty="0">
                <a:latin typeface="+mn-ea"/>
                <a:ea typeface="+mn-ea"/>
              </a:rPr>
              <a:t>的脉冲传递函数</a:t>
            </a:r>
            <a:r>
              <a:rPr lang="zh-CN" altLang="en-US" sz="2000" dirty="0" smtClean="0">
                <a:latin typeface="+mn-ea"/>
                <a:ea typeface="+mn-ea"/>
              </a:rPr>
              <a:t>是 </a:t>
            </a:r>
            <a:r>
              <a:rPr lang="en-US" altLang="zh-CN" sz="2000" b="1" dirty="0" smtClean="0">
                <a:latin typeface="+mj-ea"/>
                <a:ea typeface="+mj-ea"/>
              </a:rPr>
              <a:t>z </a:t>
            </a:r>
            <a:r>
              <a:rPr lang="zh-CN" altLang="en-US" sz="2000" dirty="0" smtClean="0">
                <a:latin typeface="+mn-ea"/>
                <a:ea typeface="+mn-ea"/>
              </a:rPr>
              <a:t>变量</a:t>
            </a:r>
            <a:r>
              <a:rPr lang="zh-CN" altLang="en-US" sz="2000" dirty="0">
                <a:latin typeface="+mn-ea"/>
                <a:ea typeface="+mn-ea"/>
              </a:rPr>
              <a:t>的有理函数，其特征方程是</a:t>
            </a:r>
            <a:r>
              <a:rPr lang="zh-CN" altLang="en-US" sz="2000" dirty="0" smtClean="0">
                <a:latin typeface="+mn-ea"/>
                <a:ea typeface="+mn-ea"/>
              </a:rPr>
              <a:t>关于 </a:t>
            </a:r>
            <a:r>
              <a:rPr lang="en-US" altLang="zh-CN" sz="2000" b="1" dirty="0" smtClean="0">
                <a:latin typeface="+mj-ea"/>
                <a:ea typeface="+mj-ea"/>
              </a:rPr>
              <a:t>z </a:t>
            </a:r>
            <a:r>
              <a:rPr lang="zh-CN" altLang="en-US" sz="2000" dirty="0" smtClean="0">
                <a:latin typeface="+mn-ea"/>
                <a:ea typeface="+mn-ea"/>
              </a:rPr>
              <a:t>变量</a:t>
            </a:r>
            <a:r>
              <a:rPr lang="zh-CN" altLang="en-US" sz="2000" dirty="0">
                <a:latin typeface="+mn-ea"/>
                <a:ea typeface="+mn-ea"/>
              </a:rPr>
              <a:t>的代数方程。</a:t>
            </a:r>
            <a:r>
              <a:rPr lang="zh-CN" altLang="en-US" sz="2000" b="1" dirty="0">
                <a:solidFill>
                  <a:srgbClr val="0070C0"/>
                </a:solidFill>
                <a:latin typeface="+mj-ea"/>
                <a:ea typeface="+mj-ea"/>
              </a:rPr>
              <a:t>离散系统的根轨迹就是其特征方程的根随系统某参数变化在</a:t>
            </a:r>
            <a:r>
              <a:rPr lang="en-US" altLang="zh-CN" sz="2000" b="1" dirty="0">
                <a:solidFill>
                  <a:srgbClr val="0070C0"/>
                </a:solidFill>
                <a:latin typeface="+mj-ea"/>
                <a:ea typeface="+mj-ea"/>
              </a:rPr>
              <a:t>z</a:t>
            </a:r>
            <a:r>
              <a:rPr lang="zh-CN" altLang="en-US" sz="2000" b="1" dirty="0">
                <a:solidFill>
                  <a:srgbClr val="0070C0"/>
                </a:solidFill>
                <a:latin typeface="+mj-ea"/>
                <a:ea typeface="+mj-ea"/>
              </a:rPr>
              <a:t>平面上所描绘的曲线。</a:t>
            </a:r>
          </a:p>
          <a:p>
            <a:pPr indent="523875" eaLnBrk="1" hangingPunct="1">
              <a:lnSpc>
                <a:spcPct val="135000"/>
              </a:lnSpc>
              <a:spcBef>
                <a:spcPct val="50000"/>
              </a:spcBef>
            </a:pPr>
            <a:r>
              <a:rPr lang="zh-CN" altLang="en-US" sz="2000" dirty="0" smtClean="0">
                <a:latin typeface="+mn-ea"/>
                <a:ea typeface="+mn-ea"/>
              </a:rPr>
              <a:t>离散系统</a:t>
            </a:r>
            <a:r>
              <a:rPr lang="zh-CN" altLang="en-US" sz="2000" dirty="0">
                <a:latin typeface="+mn-ea"/>
                <a:ea typeface="+mn-ea"/>
              </a:rPr>
              <a:t>的特征方程一般表示为</a:t>
            </a:r>
          </a:p>
        </p:txBody>
      </p:sp>
      <p:graphicFrame>
        <p:nvGraphicFramePr>
          <p:cNvPr id="5" name="Object 9"/>
          <p:cNvGraphicFramePr>
            <a:graphicFrameLocks noChangeAspect="1"/>
          </p:cNvGraphicFramePr>
          <p:nvPr>
            <p:extLst>
              <p:ext uri="{D42A27DB-BD31-4B8C-83A1-F6EECF244321}">
                <p14:modId xmlns:p14="http://schemas.microsoft.com/office/powerpoint/2010/main" val="1188721288"/>
              </p:ext>
            </p:extLst>
          </p:nvPr>
        </p:nvGraphicFramePr>
        <p:xfrm>
          <a:off x="5335270" y="3273267"/>
          <a:ext cx="1655763" cy="384175"/>
        </p:xfrm>
        <a:graphic>
          <a:graphicData uri="http://schemas.openxmlformats.org/presentationml/2006/ole">
            <mc:AlternateContent xmlns:mc="http://schemas.openxmlformats.org/markup-compatibility/2006">
              <mc:Choice xmlns:v="urn:schemas-microsoft-com:vml" Requires="v">
                <p:oleObj spid="_x0000_s44061" name="公式" r:id="rId3" imgW="876300" imgH="203200" progId="Equation.3">
                  <p:embed/>
                </p:oleObj>
              </mc:Choice>
              <mc:Fallback>
                <p:oleObj name="公式" r:id="rId3" imgW="876300" imgH="203200" progId="Equation.3">
                  <p:embed/>
                  <p:pic>
                    <p:nvPicPr>
                      <p:cNvPr id="4301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5270" y="3273267"/>
                        <a:ext cx="1655763"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1"/>
          <p:cNvGraphicFramePr>
            <a:graphicFrameLocks noChangeAspect="1"/>
          </p:cNvGraphicFramePr>
          <p:nvPr>
            <p:extLst>
              <p:ext uri="{D42A27DB-BD31-4B8C-83A1-F6EECF244321}">
                <p14:modId xmlns:p14="http://schemas.microsoft.com/office/powerpoint/2010/main" val="1889845225"/>
              </p:ext>
            </p:extLst>
          </p:nvPr>
        </p:nvGraphicFramePr>
        <p:xfrm>
          <a:off x="4323556" y="3973513"/>
          <a:ext cx="3544887" cy="347662"/>
        </p:xfrm>
        <a:graphic>
          <a:graphicData uri="http://schemas.openxmlformats.org/presentationml/2006/ole">
            <mc:AlternateContent xmlns:mc="http://schemas.openxmlformats.org/markup-compatibility/2006">
              <mc:Choice xmlns:v="urn:schemas-microsoft-com:vml" Requires="v">
                <p:oleObj spid="_x0000_s44062" name="公式" r:id="rId5" imgW="2197100" imgH="215900" progId="Equation.3">
                  <p:embed/>
                </p:oleObj>
              </mc:Choice>
              <mc:Fallback>
                <p:oleObj name="公式" r:id="rId5" imgW="2197100" imgH="215900" progId="Equation.3">
                  <p:embed/>
                  <p:pic>
                    <p:nvPicPr>
                      <p:cNvPr id="43011"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3556" y="3973513"/>
                        <a:ext cx="3544887" cy="347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12"/>
          <p:cNvGraphicFramePr>
            <a:graphicFrameLocks noChangeAspect="1"/>
          </p:cNvGraphicFramePr>
          <p:nvPr>
            <p:extLst>
              <p:ext uri="{D42A27DB-BD31-4B8C-83A1-F6EECF244321}">
                <p14:modId xmlns:p14="http://schemas.microsoft.com/office/powerpoint/2010/main" val="2713926513"/>
              </p:ext>
            </p:extLst>
          </p:nvPr>
        </p:nvGraphicFramePr>
        <p:xfrm>
          <a:off x="4258151" y="5285740"/>
          <a:ext cx="3810000" cy="1063625"/>
        </p:xfrm>
        <a:graphic>
          <a:graphicData uri="http://schemas.openxmlformats.org/presentationml/2006/ole">
            <mc:AlternateContent xmlns:mc="http://schemas.openxmlformats.org/markup-compatibility/2006">
              <mc:Choice xmlns:v="urn:schemas-microsoft-com:vml" Requires="v">
                <p:oleObj spid="_x0000_s44063" name="公式" r:id="rId7" imgW="2362200" imgH="660400" progId="Equation.3">
                  <p:embed/>
                </p:oleObj>
              </mc:Choice>
              <mc:Fallback>
                <p:oleObj name="公式" r:id="rId7" imgW="2362200" imgH="660400" progId="Equation.3">
                  <p:embed/>
                  <p:pic>
                    <p:nvPicPr>
                      <p:cNvPr id="43012"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8151" y="5285740"/>
                        <a:ext cx="3810000" cy="1063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13"/>
          <p:cNvSpPr txBox="1">
            <a:spLocks noChangeArrowheads="1"/>
          </p:cNvSpPr>
          <p:nvPr/>
        </p:nvSpPr>
        <p:spPr bwMode="auto">
          <a:xfrm>
            <a:off x="1568927" y="3902075"/>
            <a:ext cx="10810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由于</a:t>
            </a:r>
          </a:p>
        </p:txBody>
      </p:sp>
      <p:sp>
        <p:nvSpPr>
          <p:cNvPr id="9" name="Text Box 14"/>
          <p:cNvSpPr txBox="1">
            <a:spLocks noChangeArrowheads="1"/>
          </p:cNvSpPr>
          <p:nvPr/>
        </p:nvSpPr>
        <p:spPr bwMode="auto">
          <a:xfrm>
            <a:off x="1046479" y="4613115"/>
            <a:ext cx="7705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则 </a:t>
            </a:r>
            <a:r>
              <a:rPr lang="en-US" altLang="zh-CN" sz="2000" b="1" dirty="0" smtClean="0">
                <a:latin typeface="+mj-ea"/>
                <a:ea typeface="+mj-ea"/>
              </a:rPr>
              <a:t>z </a:t>
            </a:r>
            <a:r>
              <a:rPr lang="zh-CN" altLang="en-US" sz="2000" dirty="0" smtClean="0">
                <a:latin typeface="+mn-ea"/>
                <a:ea typeface="+mn-ea"/>
              </a:rPr>
              <a:t>平面</a:t>
            </a:r>
            <a:r>
              <a:rPr lang="zh-CN" altLang="en-US" sz="2000" dirty="0">
                <a:latin typeface="+mn-ea"/>
                <a:ea typeface="+mn-ea"/>
              </a:rPr>
              <a:t>上根轨迹的幅值条件和相角条件为（与连续系统的一样）</a:t>
            </a:r>
          </a:p>
        </p:txBody>
      </p:sp>
      <p:sp>
        <p:nvSpPr>
          <p:cNvPr id="10" name="Text Box 15"/>
          <p:cNvSpPr txBox="1">
            <a:spLocks noChangeArrowheads="1"/>
          </p:cNvSpPr>
          <p:nvPr/>
        </p:nvSpPr>
        <p:spPr bwMode="auto">
          <a:xfrm>
            <a:off x="2359025" y="5303203"/>
            <a:ext cx="13684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幅值条件</a:t>
            </a:r>
          </a:p>
        </p:txBody>
      </p:sp>
      <p:sp>
        <p:nvSpPr>
          <p:cNvPr id="11" name="Text Box 16"/>
          <p:cNvSpPr txBox="1">
            <a:spLocks noChangeArrowheads="1"/>
          </p:cNvSpPr>
          <p:nvPr/>
        </p:nvSpPr>
        <p:spPr bwMode="auto">
          <a:xfrm>
            <a:off x="2359025" y="5952490"/>
            <a:ext cx="13684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相角条件</a:t>
            </a:r>
          </a:p>
        </p:txBody>
      </p:sp>
    </p:spTree>
    <p:extLst>
      <p:ext uri="{BB962C8B-B14F-4D97-AF65-F5344CB8AC3E}">
        <p14:creationId xmlns:p14="http://schemas.microsoft.com/office/powerpoint/2010/main" val="389228880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7"/>
          <p:cNvSpPr txBox="1">
            <a:spLocks noChangeArrowheads="1"/>
          </p:cNvSpPr>
          <p:nvPr/>
        </p:nvSpPr>
        <p:spPr bwMode="auto">
          <a:xfrm>
            <a:off x="515938" y="1091394"/>
            <a:ext cx="43926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若离散系统的开环脉冲传递函数为</a:t>
            </a:r>
          </a:p>
        </p:txBody>
      </p:sp>
      <p:graphicFrame>
        <p:nvGraphicFramePr>
          <p:cNvPr id="4" name="Object 8"/>
          <p:cNvGraphicFramePr>
            <a:graphicFrameLocks noChangeAspect="1"/>
          </p:cNvGraphicFramePr>
          <p:nvPr>
            <p:extLst>
              <p:ext uri="{D42A27DB-BD31-4B8C-83A1-F6EECF244321}">
                <p14:modId xmlns:p14="http://schemas.microsoft.com/office/powerpoint/2010/main" val="366427375"/>
              </p:ext>
            </p:extLst>
          </p:nvPr>
        </p:nvGraphicFramePr>
        <p:xfrm>
          <a:off x="3727768" y="1583576"/>
          <a:ext cx="4894262" cy="660400"/>
        </p:xfrm>
        <a:graphic>
          <a:graphicData uri="http://schemas.openxmlformats.org/presentationml/2006/ole">
            <mc:AlternateContent xmlns:mc="http://schemas.openxmlformats.org/markup-compatibility/2006">
              <mc:Choice xmlns:v="urn:schemas-microsoft-com:vml" Requires="v">
                <p:oleObj spid="_x0000_s45074" name="公式" r:id="rId3" imgW="3200400" imgH="431800" progId="Equation.3">
                  <p:embed/>
                </p:oleObj>
              </mc:Choice>
              <mc:Fallback>
                <p:oleObj name="公式" r:id="rId3" imgW="3200400" imgH="431800" progId="Equation.3">
                  <p:embed/>
                  <p:pic>
                    <p:nvPicPr>
                      <p:cNvPr id="44034"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7768" y="1583576"/>
                        <a:ext cx="4894262"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10"/>
          <p:cNvSpPr txBox="1">
            <a:spLocks noChangeArrowheads="1"/>
          </p:cNvSpPr>
          <p:nvPr/>
        </p:nvSpPr>
        <p:spPr bwMode="auto">
          <a:xfrm>
            <a:off x="515938" y="2261235"/>
            <a:ext cx="11160125"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spcBef>
                <a:spcPct val="50000"/>
              </a:spcBef>
            </a:pPr>
            <a:r>
              <a:rPr lang="en-US" altLang="zh-CN" sz="2000" b="1" dirty="0" err="1" smtClean="0">
                <a:latin typeface="+mj-ea"/>
                <a:ea typeface="+mj-ea"/>
              </a:rPr>
              <a:t>z</a:t>
            </a:r>
            <a:r>
              <a:rPr lang="en-US" altLang="zh-CN" sz="2000" b="1" baseline="-25000" dirty="0" err="1" smtClean="0">
                <a:latin typeface="+mj-ea"/>
                <a:ea typeface="+mj-ea"/>
              </a:rPr>
              <a:t>i</a:t>
            </a:r>
            <a:r>
              <a:rPr lang="en-US" altLang="zh-CN" sz="2000" b="1" baseline="-25000" dirty="0" smtClean="0">
                <a:latin typeface="+mj-ea"/>
                <a:ea typeface="+mj-ea"/>
              </a:rPr>
              <a:t> </a:t>
            </a:r>
            <a:r>
              <a:rPr lang="zh-CN" altLang="en-US" sz="2000" dirty="0" smtClean="0">
                <a:latin typeface="+mn-ea"/>
                <a:ea typeface="+mn-ea"/>
              </a:rPr>
              <a:t>是</a:t>
            </a:r>
            <a:r>
              <a:rPr lang="zh-CN" altLang="en-US" sz="2000" dirty="0">
                <a:latin typeface="+mn-ea"/>
                <a:ea typeface="+mn-ea"/>
              </a:rPr>
              <a:t>系统的开环零点，</a:t>
            </a:r>
            <a:r>
              <a:rPr lang="en-US" altLang="zh-CN" sz="2000" b="1" dirty="0" err="1" smtClean="0">
                <a:latin typeface="+mj-ea"/>
                <a:ea typeface="+mj-ea"/>
              </a:rPr>
              <a:t>p</a:t>
            </a:r>
            <a:r>
              <a:rPr lang="en-US" altLang="zh-CN" sz="2000" b="1" baseline="-25000" dirty="0" err="1" smtClean="0">
                <a:latin typeface="+mj-ea"/>
                <a:ea typeface="+mj-ea"/>
              </a:rPr>
              <a:t>j</a:t>
            </a:r>
            <a:r>
              <a:rPr lang="en-US" altLang="zh-CN" sz="2000" b="1" baseline="-25000" dirty="0" smtClean="0">
                <a:latin typeface="+mj-ea"/>
                <a:ea typeface="+mj-ea"/>
              </a:rPr>
              <a:t> </a:t>
            </a:r>
            <a:r>
              <a:rPr lang="zh-CN" altLang="en-US" sz="2000" dirty="0" smtClean="0">
                <a:latin typeface="+mn-ea"/>
                <a:ea typeface="+mn-ea"/>
              </a:rPr>
              <a:t>是</a:t>
            </a:r>
            <a:r>
              <a:rPr lang="zh-CN" altLang="en-US" sz="2000" dirty="0">
                <a:latin typeface="+mn-ea"/>
                <a:ea typeface="+mn-ea"/>
              </a:rPr>
              <a:t>系统的开环极点，</a:t>
            </a:r>
            <a:r>
              <a:rPr lang="en-US" altLang="zh-CN" sz="2000" b="1" dirty="0" smtClean="0">
                <a:latin typeface="+mj-ea"/>
                <a:ea typeface="+mj-ea"/>
              </a:rPr>
              <a:t>K </a:t>
            </a:r>
            <a:r>
              <a:rPr lang="zh-CN" altLang="en-US" sz="2000" dirty="0" smtClean="0">
                <a:latin typeface="+mn-ea"/>
                <a:ea typeface="+mn-ea"/>
              </a:rPr>
              <a:t>是</a:t>
            </a:r>
            <a:r>
              <a:rPr lang="zh-CN" altLang="en-US" sz="2000" dirty="0">
                <a:latin typeface="+mn-ea"/>
                <a:ea typeface="+mn-ea"/>
              </a:rPr>
              <a:t>系统的根轨迹增益，则离散系统根轨迹绘制的幅值条件和相角条件可以表示为。</a:t>
            </a:r>
          </a:p>
        </p:txBody>
      </p:sp>
      <p:graphicFrame>
        <p:nvGraphicFramePr>
          <p:cNvPr id="6" name="Object 12"/>
          <p:cNvGraphicFramePr>
            <a:graphicFrameLocks noChangeAspect="1"/>
          </p:cNvGraphicFramePr>
          <p:nvPr>
            <p:extLst>
              <p:ext uri="{D42A27DB-BD31-4B8C-83A1-F6EECF244321}">
                <p14:modId xmlns:p14="http://schemas.microsoft.com/office/powerpoint/2010/main" val="3435161016"/>
              </p:ext>
            </p:extLst>
          </p:nvPr>
        </p:nvGraphicFramePr>
        <p:xfrm>
          <a:off x="3727768" y="3236956"/>
          <a:ext cx="5473700" cy="1741488"/>
        </p:xfrm>
        <a:graphic>
          <a:graphicData uri="http://schemas.openxmlformats.org/presentationml/2006/ole">
            <mc:AlternateContent xmlns:mc="http://schemas.openxmlformats.org/markup-compatibility/2006">
              <mc:Choice xmlns:v="urn:schemas-microsoft-com:vml" Requires="v">
                <p:oleObj spid="_x0000_s45075" name="公式" r:id="rId5" imgW="4152900" imgH="1320800" progId="Equation.3">
                  <p:embed/>
                </p:oleObj>
              </mc:Choice>
              <mc:Fallback>
                <p:oleObj name="公式" r:id="rId5" imgW="4152900" imgH="1320800" progId="Equation.3">
                  <p:embed/>
                  <p:pic>
                    <p:nvPicPr>
                      <p:cNvPr id="44035"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7768" y="3236956"/>
                        <a:ext cx="5473700" cy="174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5"/>
          <p:cNvSpPr txBox="1">
            <a:spLocks noChangeArrowheads="1"/>
          </p:cNvSpPr>
          <p:nvPr/>
        </p:nvSpPr>
        <p:spPr bwMode="auto">
          <a:xfrm>
            <a:off x="515938" y="5059521"/>
            <a:ext cx="11160125" cy="1430179"/>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a:latin typeface="+mn-ea"/>
                <a:ea typeface="+mn-ea"/>
              </a:rPr>
              <a:t>可见，</a:t>
            </a:r>
            <a:r>
              <a:rPr lang="zh-CN" altLang="en-US" sz="2000" b="1" dirty="0">
                <a:solidFill>
                  <a:srgbClr val="C00000"/>
                </a:solidFill>
                <a:latin typeface="+mj-ea"/>
                <a:ea typeface="+mj-ea"/>
              </a:rPr>
              <a:t>绘制离散系统的根轨迹（</a:t>
            </a:r>
            <a:r>
              <a:rPr lang="en-US" altLang="zh-CN" sz="2000" b="1" dirty="0">
                <a:solidFill>
                  <a:srgbClr val="C00000"/>
                </a:solidFill>
                <a:latin typeface="+mj-ea"/>
                <a:ea typeface="+mj-ea"/>
              </a:rPr>
              <a:t>z</a:t>
            </a:r>
            <a:r>
              <a:rPr lang="zh-CN" altLang="en-US" sz="2000" b="1" dirty="0">
                <a:solidFill>
                  <a:srgbClr val="C00000"/>
                </a:solidFill>
                <a:latin typeface="+mj-ea"/>
                <a:ea typeface="+mj-ea"/>
              </a:rPr>
              <a:t>平面上）可采用连续系统根轨迹的绘制方法</a:t>
            </a:r>
            <a:r>
              <a:rPr lang="zh-CN" altLang="en-US" sz="2000" dirty="0">
                <a:solidFill>
                  <a:schemeClr val="hlink"/>
                </a:solidFill>
                <a:latin typeface="+mn-ea"/>
                <a:ea typeface="+mn-ea"/>
              </a:rPr>
              <a:t>。</a:t>
            </a:r>
            <a:r>
              <a:rPr lang="zh-CN" altLang="en-US" sz="2000" dirty="0">
                <a:latin typeface="+mn-ea"/>
                <a:ea typeface="+mn-ea"/>
              </a:rPr>
              <a:t>获得根轨迹后，就可根据零极点分布与系统参数及输出响应的关系，分析获得系统的性能，或者依据系统零</a:t>
            </a:r>
            <a:r>
              <a:rPr lang="en-US" altLang="zh-CN" sz="2000" dirty="0">
                <a:latin typeface="+mn-ea"/>
                <a:ea typeface="+mn-ea"/>
              </a:rPr>
              <a:t>/</a:t>
            </a:r>
            <a:r>
              <a:rPr lang="zh-CN" altLang="en-US" sz="2000" dirty="0">
                <a:latin typeface="+mn-ea"/>
                <a:ea typeface="+mn-ea"/>
              </a:rPr>
              <a:t>极点分布要求确定系统的参数。</a:t>
            </a:r>
          </a:p>
        </p:txBody>
      </p:sp>
    </p:spTree>
    <p:extLst>
      <p:ext uri="{BB962C8B-B14F-4D97-AF65-F5344CB8AC3E}">
        <p14:creationId xmlns:p14="http://schemas.microsoft.com/office/powerpoint/2010/main" val="98805880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4"/>
          <p:cNvSpPr txBox="1">
            <a:spLocks noChangeArrowheads="1"/>
          </p:cNvSpPr>
          <p:nvPr/>
        </p:nvSpPr>
        <p:spPr bwMode="auto">
          <a:xfrm>
            <a:off x="515938" y="1089025"/>
            <a:ext cx="8137525" cy="400110"/>
          </a:xfrm>
          <a:prstGeom prst="rect">
            <a:avLst/>
          </a:prstGeom>
          <a:noFill/>
          <a:ln w="9525">
            <a:noFill/>
            <a:miter lim="800000"/>
            <a:headEnd/>
            <a:tailEnd/>
          </a:ln>
        </p:spPr>
        <p:txBody>
          <a:bodyPr>
            <a:spAutoFit/>
          </a:bodyPr>
          <a:lstStyle/>
          <a:p>
            <a:pPr>
              <a:defRPr/>
            </a:pPr>
            <a:r>
              <a:rPr lang="zh-CN" altLang="en-US" sz="2000" dirty="0">
                <a:latin typeface="+mn-ea"/>
              </a:rPr>
              <a:t>例</a:t>
            </a:r>
            <a:r>
              <a:rPr lang="en-US" altLang="zh-CN" sz="2000" b="1" dirty="0">
                <a:latin typeface="+mj-ea"/>
                <a:ea typeface="+mj-ea"/>
              </a:rPr>
              <a:t>12</a:t>
            </a:r>
            <a:r>
              <a:rPr lang="zh-CN" altLang="en-US" sz="2000" dirty="0">
                <a:latin typeface="+mn-ea"/>
              </a:rPr>
              <a:t>：试绘制如下系统的根轨迹，并确定系统临界稳定时的</a:t>
            </a:r>
            <a:r>
              <a:rPr lang="en-US" altLang="zh-CN" sz="2000" dirty="0">
                <a:latin typeface="+mn-ea"/>
              </a:rPr>
              <a:t>K</a:t>
            </a:r>
            <a:r>
              <a:rPr lang="zh-CN" altLang="en-US" sz="2000" dirty="0">
                <a:latin typeface="+mn-ea"/>
              </a:rPr>
              <a:t>值</a:t>
            </a:r>
          </a:p>
        </p:txBody>
      </p:sp>
      <p:sp>
        <p:nvSpPr>
          <p:cNvPr id="4" name="Oval 7"/>
          <p:cNvSpPr>
            <a:spLocks noChangeArrowheads="1"/>
          </p:cNvSpPr>
          <p:nvPr/>
        </p:nvSpPr>
        <p:spPr bwMode="auto">
          <a:xfrm>
            <a:off x="3935414" y="1839595"/>
            <a:ext cx="287337"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5" name="Line 8"/>
          <p:cNvSpPr>
            <a:spLocks noChangeShapeType="1"/>
          </p:cNvSpPr>
          <p:nvPr/>
        </p:nvSpPr>
        <p:spPr bwMode="auto">
          <a:xfrm>
            <a:off x="3214689" y="1984057"/>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 name="Line 9"/>
          <p:cNvSpPr>
            <a:spLocks noChangeShapeType="1"/>
          </p:cNvSpPr>
          <p:nvPr/>
        </p:nvSpPr>
        <p:spPr bwMode="auto">
          <a:xfrm>
            <a:off x="4222751" y="1984057"/>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0"/>
          <p:cNvSpPr>
            <a:spLocks noChangeShapeType="1"/>
          </p:cNvSpPr>
          <p:nvPr/>
        </p:nvSpPr>
        <p:spPr bwMode="auto">
          <a:xfrm flipV="1">
            <a:off x="4727576" y="1839595"/>
            <a:ext cx="360363"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1"/>
          <p:cNvSpPr>
            <a:spLocks noChangeShapeType="1"/>
          </p:cNvSpPr>
          <p:nvPr/>
        </p:nvSpPr>
        <p:spPr bwMode="auto">
          <a:xfrm>
            <a:off x="5087939" y="1984057"/>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9" name="Object 12"/>
          <p:cNvGraphicFramePr>
            <a:graphicFrameLocks noChangeAspect="1"/>
          </p:cNvGraphicFramePr>
          <p:nvPr>
            <p:extLst>
              <p:ext uri="{D42A27DB-BD31-4B8C-83A1-F6EECF244321}">
                <p14:modId xmlns:p14="http://schemas.microsoft.com/office/powerpoint/2010/main" val="323862780"/>
              </p:ext>
            </p:extLst>
          </p:nvPr>
        </p:nvGraphicFramePr>
        <p:xfrm>
          <a:off x="5807076" y="1695132"/>
          <a:ext cx="679450" cy="590550"/>
        </p:xfrm>
        <a:graphic>
          <a:graphicData uri="http://schemas.openxmlformats.org/presentationml/2006/ole">
            <mc:AlternateContent xmlns:mc="http://schemas.openxmlformats.org/markup-compatibility/2006">
              <mc:Choice xmlns:v="urn:schemas-microsoft-com:vml" Requires="v">
                <p:oleObj spid="_x0000_s46127" name="公式" r:id="rId3" imgW="482391" imgH="418918" progId="Equation.3">
                  <p:embed/>
                </p:oleObj>
              </mc:Choice>
              <mc:Fallback>
                <p:oleObj name="公式" r:id="rId3" imgW="482391" imgH="418918" progId="Equation.3">
                  <p:embed/>
                  <p:pic>
                    <p:nvPicPr>
                      <p:cNvPr id="45058"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7076" y="1695132"/>
                        <a:ext cx="679450"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13"/>
          <p:cNvSpPr>
            <a:spLocks noChangeArrowheads="1"/>
          </p:cNvSpPr>
          <p:nvPr/>
        </p:nvSpPr>
        <p:spPr bwMode="auto">
          <a:xfrm>
            <a:off x="5662614" y="1695132"/>
            <a:ext cx="936625" cy="576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Line 14"/>
          <p:cNvSpPr>
            <a:spLocks noChangeShapeType="1"/>
          </p:cNvSpPr>
          <p:nvPr/>
        </p:nvSpPr>
        <p:spPr bwMode="auto">
          <a:xfrm>
            <a:off x="6599239" y="1984057"/>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12" name="Object 15"/>
          <p:cNvGraphicFramePr>
            <a:graphicFrameLocks noChangeAspect="1"/>
          </p:cNvGraphicFramePr>
          <p:nvPr>
            <p:extLst>
              <p:ext uri="{D42A27DB-BD31-4B8C-83A1-F6EECF244321}">
                <p14:modId xmlns:p14="http://schemas.microsoft.com/office/powerpoint/2010/main" val="1243989064"/>
              </p:ext>
            </p:extLst>
          </p:nvPr>
        </p:nvGraphicFramePr>
        <p:xfrm>
          <a:off x="7391401" y="1696720"/>
          <a:ext cx="696913" cy="590550"/>
        </p:xfrm>
        <a:graphic>
          <a:graphicData uri="http://schemas.openxmlformats.org/presentationml/2006/ole">
            <mc:AlternateContent xmlns:mc="http://schemas.openxmlformats.org/markup-compatibility/2006">
              <mc:Choice xmlns:v="urn:schemas-microsoft-com:vml" Requires="v">
                <p:oleObj spid="_x0000_s46128" name="公式" r:id="rId5" imgW="495085" imgH="418918" progId="Equation.3">
                  <p:embed/>
                </p:oleObj>
              </mc:Choice>
              <mc:Fallback>
                <p:oleObj name="公式" r:id="rId5" imgW="495085" imgH="418918" progId="Equation.3">
                  <p:embed/>
                  <p:pic>
                    <p:nvPicPr>
                      <p:cNvPr id="45059"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1401" y="1696720"/>
                        <a:ext cx="696913"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Rectangle 16"/>
          <p:cNvSpPr>
            <a:spLocks noChangeArrowheads="1"/>
          </p:cNvSpPr>
          <p:nvPr/>
        </p:nvSpPr>
        <p:spPr bwMode="auto">
          <a:xfrm>
            <a:off x="7319964" y="1695132"/>
            <a:ext cx="863600" cy="576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4" name="Line 17"/>
          <p:cNvSpPr>
            <a:spLocks noChangeShapeType="1"/>
          </p:cNvSpPr>
          <p:nvPr/>
        </p:nvSpPr>
        <p:spPr bwMode="auto">
          <a:xfrm>
            <a:off x="8183564" y="1984057"/>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Line 18"/>
          <p:cNvSpPr>
            <a:spLocks noChangeShapeType="1"/>
          </p:cNvSpPr>
          <p:nvPr/>
        </p:nvSpPr>
        <p:spPr bwMode="auto">
          <a:xfrm flipV="1">
            <a:off x="4079876" y="2126932"/>
            <a:ext cx="0" cy="288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6" name="Line 19"/>
          <p:cNvSpPr>
            <a:spLocks noChangeShapeType="1"/>
          </p:cNvSpPr>
          <p:nvPr/>
        </p:nvSpPr>
        <p:spPr bwMode="auto">
          <a:xfrm>
            <a:off x="4079876" y="2415857"/>
            <a:ext cx="44640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7" name="Line 20"/>
          <p:cNvSpPr>
            <a:spLocks noChangeShapeType="1"/>
          </p:cNvSpPr>
          <p:nvPr/>
        </p:nvSpPr>
        <p:spPr bwMode="auto">
          <a:xfrm flipV="1">
            <a:off x="8543926" y="1984057"/>
            <a:ext cx="0" cy="43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8" name="Text Box 21"/>
          <p:cNvSpPr txBox="1">
            <a:spLocks noChangeArrowheads="1"/>
          </p:cNvSpPr>
          <p:nvPr/>
        </p:nvSpPr>
        <p:spPr bwMode="auto">
          <a:xfrm>
            <a:off x="3216276" y="1623695"/>
            <a:ext cx="7191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19" name="Text Box 22"/>
          <p:cNvSpPr txBox="1">
            <a:spLocks noChangeArrowheads="1"/>
          </p:cNvSpPr>
          <p:nvPr/>
        </p:nvSpPr>
        <p:spPr bwMode="auto">
          <a:xfrm>
            <a:off x="4224339" y="1623695"/>
            <a:ext cx="7191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20" name="Text Box 23"/>
          <p:cNvSpPr txBox="1">
            <a:spLocks noChangeArrowheads="1"/>
          </p:cNvSpPr>
          <p:nvPr/>
        </p:nvSpPr>
        <p:spPr bwMode="auto">
          <a:xfrm>
            <a:off x="5087939" y="1623695"/>
            <a:ext cx="7191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a:t>
            </a:r>
            <a:r>
              <a:rPr lang="en-US" altLang="zh-CN" baseline="30000">
                <a:latin typeface="+mn-ea"/>
                <a:ea typeface="+mn-ea"/>
              </a:rPr>
              <a:t>*</a:t>
            </a:r>
            <a:r>
              <a:rPr lang="en-US" altLang="zh-CN">
                <a:latin typeface="+mn-ea"/>
                <a:ea typeface="+mn-ea"/>
              </a:rPr>
              <a:t>(t)</a:t>
            </a:r>
          </a:p>
        </p:txBody>
      </p:sp>
      <p:sp>
        <p:nvSpPr>
          <p:cNvPr id="21" name="Text Box 24"/>
          <p:cNvSpPr txBox="1">
            <a:spLocks noChangeArrowheads="1"/>
          </p:cNvSpPr>
          <p:nvPr/>
        </p:nvSpPr>
        <p:spPr bwMode="auto">
          <a:xfrm>
            <a:off x="6600826" y="1623695"/>
            <a:ext cx="7191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a:t>
            </a:r>
            <a:r>
              <a:rPr lang="en-US" altLang="zh-CN" baseline="-25000">
                <a:latin typeface="+mn-ea"/>
                <a:ea typeface="+mn-ea"/>
              </a:rPr>
              <a:t>h</a:t>
            </a:r>
            <a:r>
              <a:rPr lang="en-US" altLang="zh-CN">
                <a:latin typeface="+mn-ea"/>
                <a:ea typeface="+mn-ea"/>
              </a:rPr>
              <a:t>(t)</a:t>
            </a:r>
          </a:p>
        </p:txBody>
      </p:sp>
      <p:sp>
        <p:nvSpPr>
          <p:cNvPr id="22" name="Text Box 25"/>
          <p:cNvSpPr txBox="1">
            <a:spLocks noChangeArrowheads="1"/>
          </p:cNvSpPr>
          <p:nvPr/>
        </p:nvSpPr>
        <p:spPr bwMode="auto">
          <a:xfrm>
            <a:off x="8256589" y="1623695"/>
            <a:ext cx="7191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23" name="Line 26"/>
          <p:cNvSpPr>
            <a:spLocks noChangeShapeType="1"/>
          </p:cNvSpPr>
          <p:nvPr/>
        </p:nvSpPr>
        <p:spPr bwMode="auto">
          <a:xfrm>
            <a:off x="4872039" y="1768157"/>
            <a:ext cx="144462"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4" name="Text Box 27"/>
          <p:cNvSpPr txBox="1">
            <a:spLocks noChangeArrowheads="1"/>
          </p:cNvSpPr>
          <p:nvPr/>
        </p:nvSpPr>
        <p:spPr bwMode="auto">
          <a:xfrm>
            <a:off x="4727576" y="2057082"/>
            <a:ext cx="8620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T=1s</a:t>
            </a:r>
          </a:p>
        </p:txBody>
      </p:sp>
      <p:sp>
        <p:nvSpPr>
          <p:cNvPr id="25" name="Text Box 30"/>
          <p:cNvSpPr txBox="1">
            <a:spLocks noChangeArrowheads="1"/>
          </p:cNvSpPr>
          <p:nvPr/>
        </p:nvSpPr>
        <p:spPr bwMode="auto">
          <a:xfrm>
            <a:off x="515938" y="2435542"/>
            <a:ext cx="81375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解：系统的开环传递函数及开环脉冲传递函数为</a:t>
            </a:r>
          </a:p>
        </p:txBody>
      </p:sp>
      <p:graphicFrame>
        <p:nvGraphicFramePr>
          <p:cNvPr id="26" name="Object 31"/>
          <p:cNvGraphicFramePr>
            <a:graphicFrameLocks noChangeAspect="1"/>
          </p:cNvGraphicFramePr>
          <p:nvPr>
            <p:extLst>
              <p:ext uri="{D42A27DB-BD31-4B8C-83A1-F6EECF244321}">
                <p14:modId xmlns:p14="http://schemas.microsoft.com/office/powerpoint/2010/main" val="1827800187"/>
              </p:ext>
            </p:extLst>
          </p:nvPr>
        </p:nvGraphicFramePr>
        <p:xfrm>
          <a:off x="3180557" y="2955099"/>
          <a:ext cx="5761037" cy="1225550"/>
        </p:xfrm>
        <a:graphic>
          <a:graphicData uri="http://schemas.openxmlformats.org/presentationml/2006/ole">
            <mc:AlternateContent xmlns:mc="http://schemas.openxmlformats.org/markup-compatibility/2006">
              <mc:Choice xmlns:v="urn:schemas-microsoft-com:vml" Requires="v">
                <p:oleObj spid="_x0000_s46129" name="公式" r:id="rId7" imgW="4419600" imgH="939800" progId="Equation.3">
                  <p:embed/>
                </p:oleObj>
              </mc:Choice>
              <mc:Fallback>
                <p:oleObj name="公式" r:id="rId7" imgW="4419600" imgH="939800" progId="Equation.3">
                  <p:embed/>
                  <p:pic>
                    <p:nvPicPr>
                      <p:cNvPr id="83999"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80557" y="2955099"/>
                        <a:ext cx="5761037" cy="1225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Line 32"/>
          <p:cNvSpPr>
            <a:spLocks noChangeShapeType="1"/>
          </p:cNvSpPr>
          <p:nvPr/>
        </p:nvSpPr>
        <p:spPr bwMode="auto">
          <a:xfrm>
            <a:off x="6933987" y="5347925"/>
            <a:ext cx="40322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8" name="Line 33"/>
          <p:cNvSpPr>
            <a:spLocks noChangeShapeType="1"/>
          </p:cNvSpPr>
          <p:nvPr/>
        </p:nvSpPr>
        <p:spPr bwMode="auto">
          <a:xfrm flipV="1">
            <a:off x="9381912" y="4123963"/>
            <a:ext cx="0" cy="23764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Oval 34"/>
          <p:cNvSpPr>
            <a:spLocks noChangeArrowheads="1"/>
          </p:cNvSpPr>
          <p:nvPr/>
        </p:nvSpPr>
        <p:spPr bwMode="auto">
          <a:xfrm>
            <a:off x="8589750" y="4627200"/>
            <a:ext cx="1582737" cy="1439863"/>
          </a:xfrm>
          <a:prstGeom prst="ellipse">
            <a:avLst/>
          </a:prstGeom>
          <a:noFill/>
          <a:ln w="9525">
            <a:solidFill>
              <a:srgbClr val="008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0" name="Line 37"/>
          <p:cNvSpPr>
            <a:spLocks noChangeShapeType="1"/>
          </p:cNvSpPr>
          <p:nvPr/>
        </p:nvSpPr>
        <p:spPr bwMode="auto">
          <a:xfrm>
            <a:off x="10101050" y="5276488"/>
            <a:ext cx="144462" cy="1444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1" name="Line 38"/>
          <p:cNvSpPr>
            <a:spLocks noChangeShapeType="1"/>
          </p:cNvSpPr>
          <p:nvPr/>
        </p:nvSpPr>
        <p:spPr bwMode="auto">
          <a:xfrm flipH="1">
            <a:off x="10101050" y="5276488"/>
            <a:ext cx="144462" cy="1444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2" name="Line 39"/>
          <p:cNvSpPr>
            <a:spLocks noChangeShapeType="1"/>
          </p:cNvSpPr>
          <p:nvPr/>
        </p:nvSpPr>
        <p:spPr bwMode="auto">
          <a:xfrm>
            <a:off x="9526375" y="5276488"/>
            <a:ext cx="144462" cy="1444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3" name="Line 40"/>
          <p:cNvSpPr>
            <a:spLocks noChangeShapeType="1"/>
          </p:cNvSpPr>
          <p:nvPr/>
        </p:nvSpPr>
        <p:spPr bwMode="auto">
          <a:xfrm flipH="1">
            <a:off x="9526375" y="5276488"/>
            <a:ext cx="144462" cy="1444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4" name="Oval 41"/>
          <p:cNvSpPr>
            <a:spLocks noChangeArrowheads="1"/>
          </p:cNvSpPr>
          <p:nvPr/>
        </p:nvSpPr>
        <p:spPr bwMode="auto">
          <a:xfrm>
            <a:off x="8734212" y="5276488"/>
            <a:ext cx="144463" cy="144462"/>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5" name="Oval 42"/>
          <p:cNvSpPr>
            <a:spLocks noChangeArrowheads="1"/>
          </p:cNvSpPr>
          <p:nvPr/>
        </p:nvSpPr>
        <p:spPr bwMode="auto">
          <a:xfrm>
            <a:off x="7869025" y="4339863"/>
            <a:ext cx="2016125" cy="2016125"/>
          </a:xfrm>
          <a:prstGeom prst="ellipse">
            <a:avLst/>
          </a:pr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6" name="Line 43"/>
          <p:cNvSpPr>
            <a:spLocks noChangeShapeType="1"/>
          </p:cNvSpPr>
          <p:nvPr/>
        </p:nvSpPr>
        <p:spPr bwMode="auto">
          <a:xfrm>
            <a:off x="9597812" y="5347925"/>
            <a:ext cx="325438"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7" name="Line 44"/>
          <p:cNvSpPr>
            <a:spLocks noChangeShapeType="1"/>
          </p:cNvSpPr>
          <p:nvPr/>
        </p:nvSpPr>
        <p:spPr bwMode="auto">
          <a:xfrm>
            <a:off x="6933987" y="5347925"/>
            <a:ext cx="1800225" cy="0"/>
          </a:xfrm>
          <a:prstGeom prst="line">
            <a:avLst/>
          </a:prstGeom>
          <a:noFill/>
          <a:ln w="9525">
            <a:solidFill>
              <a:srgbClr val="FF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8" name="Text Box 45"/>
          <p:cNvSpPr txBox="1">
            <a:spLocks noChangeArrowheads="1"/>
          </p:cNvSpPr>
          <p:nvPr/>
        </p:nvSpPr>
        <p:spPr bwMode="auto">
          <a:xfrm>
            <a:off x="10174075" y="5419363"/>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1</a:t>
            </a:r>
          </a:p>
        </p:txBody>
      </p:sp>
      <p:sp>
        <p:nvSpPr>
          <p:cNvPr id="39" name="Text Box 46"/>
          <p:cNvSpPr txBox="1">
            <a:spLocks noChangeArrowheads="1"/>
          </p:cNvSpPr>
          <p:nvPr/>
        </p:nvSpPr>
        <p:spPr bwMode="auto">
          <a:xfrm>
            <a:off x="9381912" y="5419363"/>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0.368</a:t>
            </a:r>
          </a:p>
        </p:txBody>
      </p:sp>
      <p:sp>
        <p:nvSpPr>
          <p:cNvPr id="40" name="Text Box 47"/>
          <p:cNvSpPr txBox="1">
            <a:spLocks noChangeArrowheads="1"/>
          </p:cNvSpPr>
          <p:nvPr/>
        </p:nvSpPr>
        <p:spPr bwMode="auto">
          <a:xfrm>
            <a:off x="8661187" y="5419363"/>
            <a:ext cx="6477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-0.72</a:t>
            </a:r>
          </a:p>
        </p:txBody>
      </p:sp>
      <p:sp>
        <p:nvSpPr>
          <p:cNvPr id="41" name="Text Box 48"/>
          <p:cNvSpPr txBox="1">
            <a:spLocks noChangeArrowheads="1"/>
          </p:cNvSpPr>
          <p:nvPr/>
        </p:nvSpPr>
        <p:spPr bwMode="auto">
          <a:xfrm>
            <a:off x="10750337" y="5419363"/>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Re</a:t>
            </a:r>
          </a:p>
        </p:txBody>
      </p:sp>
      <p:sp>
        <p:nvSpPr>
          <p:cNvPr id="42" name="Text Box 49"/>
          <p:cNvSpPr txBox="1">
            <a:spLocks noChangeArrowheads="1"/>
          </p:cNvSpPr>
          <p:nvPr/>
        </p:nvSpPr>
        <p:spPr bwMode="auto">
          <a:xfrm>
            <a:off x="9381912" y="4123963"/>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Im</a:t>
            </a:r>
          </a:p>
        </p:txBody>
      </p:sp>
      <p:sp>
        <p:nvSpPr>
          <p:cNvPr id="43" name="Text Box 50"/>
          <p:cNvSpPr txBox="1">
            <a:spLocks noChangeArrowheads="1"/>
          </p:cNvSpPr>
          <p:nvPr/>
        </p:nvSpPr>
        <p:spPr bwMode="auto">
          <a:xfrm>
            <a:off x="7076862" y="4844688"/>
            <a:ext cx="7921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K=15</a:t>
            </a:r>
          </a:p>
        </p:txBody>
      </p:sp>
      <p:sp>
        <p:nvSpPr>
          <p:cNvPr id="44" name="Text Box 51"/>
          <p:cNvSpPr txBox="1">
            <a:spLocks noChangeArrowheads="1"/>
          </p:cNvSpPr>
          <p:nvPr/>
        </p:nvSpPr>
        <p:spPr bwMode="auto">
          <a:xfrm>
            <a:off x="7437225" y="5419363"/>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-2.1</a:t>
            </a:r>
          </a:p>
        </p:txBody>
      </p:sp>
      <p:sp>
        <p:nvSpPr>
          <p:cNvPr id="45" name="Text Box 52"/>
          <p:cNvSpPr txBox="1">
            <a:spLocks noChangeArrowheads="1"/>
          </p:cNvSpPr>
          <p:nvPr/>
        </p:nvSpPr>
        <p:spPr bwMode="auto">
          <a:xfrm>
            <a:off x="9742274" y="6140088"/>
            <a:ext cx="93503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dirty="0">
                <a:latin typeface="+mn-ea"/>
                <a:ea typeface="+mn-ea"/>
              </a:rPr>
              <a:t>K=2.43</a:t>
            </a:r>
          </a:p>
        </p:txBody>
      </p:sp>
      <p:sp>
        <p:nvSpPr>
          <p:cNvPr id="46" name="Line 53"/>
          <p:cNvSpPr>
            <a:spLocks noChangeShapeType="1"/>
          </p:cNvSpPr>
          <p:nvPr/>
        </p:nvSpPr>
        <p:spPr bwMode="auto">
          <a:xfrm>
            <a:off x="7581687" y="5132025"/>
            <a:ext cx="215900" cy="144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7" name="Line 54"/>
          <p:cNvSpPr>
            <a:spLocks noChangeShapeType="1"/>
          </p:cNvSpPr>
          <p:nvPr/>
        </p:nvSpPr>
        <p:spPr bwMode="auto">
          <a:xfrm flipH="1" flipV="1">
            <a:off x="9597812" y="6068650"/>
            <a:ext cx="144463" cy="1428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8" name="Text Box 55"/>
          <p:cNvSpPr txBox="1">
            <a:spLocks noChangeArrowheads="1"/>
          </p:cNvSpPr>
          <p:nvPr/>
        </p:nvSpPr>
        <p:spPr bwMode="auto">
          <a:xfrm>
            <a:off x="1059498" y="4086225"/>
            <a:ext cx="4968875"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smtClean="0">
                <a:latin typeface="+mn-ea"/>
                <a:ea typeface="+mn-ea"/>
              </a:rPr>
              <a:t>按 </a:t>
            </a:r>
            <a:r>
              <a:rPr lang="en-US" altLang="zh-CN" b="1" dirty="0" smtClean="0">
                <a:latin typeface="+mj-ea"/>
                <a:ea typeface="+mj-ea"/>
              </a:rPr>
              <a:t>1+G(z</a:t>
            </a:r>
            <a:r>
              <a:rPr lang="en-US" altLang="zh-CN" b="1" dirty="0">
                <a:latin typeface="+mj-ea"/>
                <a:ea typeface="+mj-ea"/>
              </a:rPr>
              <a:t>)=</a:t>
            </a:r>
            <a:r>
              <a:rPr lang="en-US" altLang="zh-CN" b="1" dirty="0" smtClean="0">
                <a:latin typeface="+mj-ea"/>
                <a:ea typeface="+mj-ea"/>
              </a:rPr>
              <a:t>0 </a:t>
            </a:r>
            <a:r>
              <a:rPr lang="zh-CN" altLang="en-US" dirty="0" smtClean="0">
                <a:latin typeface="+mn-ea"/>
                <a:ea typeface="+mn-ea"/>
              </a:rPr>
              <a:t>，</a:t>
            </a:r>
            <a:r>
              <a:rPr lang="zh-CN" altLang="en-US" dirty="0">
                <a:latin typeface="+mn-ea"/>
                <a:ea typeface="+mn-ea"/>
              </a:rPr>
              <a:t>根轨迹的交点计算</a:t>
            </a:r>
          </a:p>
        </p:txBody>
      </p:sp>
      <p:graphicFrame>
        <p:nvGraphicFramePr>
          <p:cNvPr id="49" name="Object 56"/>
          <p:cNvGraphicFramePr>
            <a:graphicFrameLocks noChangeAspect="1"/>
          </p:cNvGraphicFramePr>
          <p:nvPr>
            <p:extLst>
              <p:ext uri="{D42A27DB-BD31-4B8C-83A1-F6EECF244321}">
                <p14:modId xmlns:p14="http://schemas.microsoft.com/office/powerpoint/2010/main" val="1267569340"/>
              </p:ext>
            </p:extLst>
          </p:nvPr>
        </p:nvGraphicFramePr>
        <p:xfrm>
          <a:off x="1936855" y="4567033"/>
          <a:ext cx="4468813" cy="642938"/>
        </p:xfrm>
        <a:graphic>
          <a:graphicData uri="http://schemas.openxmlformats.org/presentationml/2006/ole">
            <mc:AlternateContent xmlns:mc="http://schemas.openxmlformats.org/markup-compatibility/2006">
              <mc:Choice xmlns:v="urn:schemas-microsoft-com:vml" Requires="v">
                <p:oleObj spid="_x0000_s46130" name="公式" r:id="rId9" imgW="3175000" imgH="457200" progId="Equation.3">
                  <p:embed/>
                </p:oleObj>
              </mc:Choice>
              <mc:Fallback>
                <p:oleObj name="公式" r:id="rId9" imgW="3175000" imgH="457200" progId="Equation.3">
                  <p:embed/>
                  <p:pic>
                    <p:nvPicPr>
                      <p:cNvPr id="84024" name="Object 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36855" y="4567033"/>
                        <a:ext cx="4468813" cy="642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 Box 57"/>
          <p:cNvSpPr txBox="1">
            <a:spLocks noChangeArrowheads="1"/>
          </p:cNvSpPr>
          <p:nvPr/>
        </p:nvSpPr>
        <p:spPr bwMode="auto">
          <a:xfrm>
            <a:off x="1059498" y="5239067"/>
            <a:ext cx="4968875"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可计算，</a:t>
            </a:r>
            <a:r>
              <a:rPr lang="en-US" altLang="zh-CN" b="1" dirty="0" smtClean="0">
                <a:latin typeface="+mj-ea"/>
                <a:ea typeface="+mj-ea"/>
              </a:rPr>
              <a:t>z </a:t>
            </a:r>
            <a:r>
              <a:rPr lang="zh-CN" altLang="en-US" dirty="0" smtClean="0">
                <a:latin typeface="+mn-ea"/>
                <a:ea typeface="+mn-ea"/>
              </a:rPr>
              <a:t>平面</a:t>
            </a:r>
            <a:r>
              <a:rPr lang="zh-CN" altLang="en-US" dirty="0">
                <a:latin typeface="+mn-ea"/>
                <a:ea typeface="+mn-ea"/>
              </a:rPr>
              <a:t>上复共轭段根轨迹为圆</a:t>
            </a:r>
          </a:p>
        </p:txBody>
      </p:sp>
      <p:graphicFrame>
        <p:nvGraphicFramePr>
          <p:cNvPr id="51" name="Object 58"/>
          <p:cNvGraphicFramePr>
            <a:graphicFrameLocks noChangeAspect="1"/>
          </p:cNvGraphicFramePr>
          <p:nvPr>
            <p:extLst>
              <p:ext uri="{D42A27DB-BD31-4B8C-83A1-F6EECF244321}">
                <p14:modId xmlns:p14="http://schemas.microsoft.com/office/powerpoint/2010/main" val="3264092068"/>
              </p:ext>
            </p:extLst>
          </p:nvPr>
        </p:nvGraphicFramePr>
        <p:xfrm>
          <a:off x="3098904" y="5710555"/>
          <a:ext cx="2144713" cy="322263"/>
        </p:xfrm>
        <a:graphic>
          <a:graphicData uri="http://schemas.openxmlformats.org/presentationml/2006/ole">
            <mc:AlternateContent xmlns:mc="http://schemas.openxmlformats.org/markup-compatibility/2006">
              <mc:Choice xmlns:v="urn:schemas-microsoft-com:vml" Requires="v">
                <p:oleObj spid="_x0000_s46131" name="公式" r:id="rId11" imgW="1524000" imgH="228600" progId="Equation.3">
                  <p:embed/>
                </p:oleObj>
              </mc:Choice>
              <mc:Fallback>
                <p:oleObj name="公式" r:id="rId11" imgW="1524000" imgH="228600" progId="Equation.3">
                  <p:embed/>
                  <p:pic>
                    <p:nvPicPr>
                      <p:cNvPr id="84026" name="Object 5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98904" y="5710555"/>
                        <a:ext cx="2144713" cy="322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Text Box 59"/>
          <p:cNvSpPr txBox="1">
            <a:spLocks noChangeArrowheads="1"/>
          </p:cNvSpPr>
          <p:nvPr/>
        </p:nvSpPr>
        <p:spPr bwMode="auto">
          <a:xfrm>
            <a:off x="1059499" y="6043885"/>
            <a:ext cx="5346169"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与单位圆方程联立解得：系统临界稳定</a:t>
            </a:r>
            <a:r>
              <a:rPr lang="zh-CN" altLang="en-US" dirty="0" smtClean="0">
                <a:latin typeface="+mn-ea"/>
                <a:ea typeface="+mn-ea"/>
              </a:rPr>
              <a:t>的 </a:t>
            </a:r>
            <a:r>
              <a:rPr lang="en-US" altLang="zh-CN" b="1" dirty="0" smtClean="0">
                <a:latin typeface="+mj-ea"/>
                <a:ea typeface="+mj-ea"/>
              </a:rPr>
              <a:t>K=2.43</a:t>
            </a:r>
            <a:endParaRPr lang="en-US" altLang="zh-CN" b="1" dirty="0">
              <a:latin typeface="+mj-ea"/>
              <a:ea typeface="+mj-ea"/>
            </a:endParaRPr>
          </a:p>
        </p:txBody>
      </p:sp>
      <p:sp>
        <p:nvSpPr>
          <p:cNvPr id="53" name="Line 43"/>
          <p:cNvSpPr>
            <a:spLocks noChangeShapeType="1"/>
          </p:cNvSpPr>
          <p:nvPr/>
        </p:nvSpPr>
        <p:spPr bwMode="auto">
          <a:xfrm flipH="1">
            <a:off x="9850225" y="5347925"/>
            <a:ext cx="323850" cy="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4" name="Text Box 52"/>
          <p:cNvSpPr txBox="1">
            <a:spLocks noChangeArrowheads="1"/>
          </p:cNvSpPr>
          <p:nvPr/>
        </p:nvSpPr>
        <p:spPr bwMode="auto">
          <a:xfrm>
            <a:off x="9562887" y="4320813"/>
            <a:ext cx="16192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400" dirty="0">
                <a:latin typeface="+mn-ea"/>
                <a:ea typeface="+mn-ea"/>
              </a:rPr>
              <a:t>（</a:t>
            </a:r>
            <a:r>
              <a:rPr lang="en-US" altLang="zh-CN" sz="1400" dirty="0">
                <a:latin typeface="+mn-ea"/>
                <a:ea typeface="+mn-ea"/>
              </a:rPr>
              <a:t>0.064</a:t>
            </a:r>
            <a:r>
              <a:rPr lang="zh-CN" altLang="en-US" sz="1400" dirty="0">
                <a:latin typeface="+mn-ea"/>
                <a:ea typeface="+mn-ea"/>
              </a:rPr>
              <a:t>，</a:t>
            </a:r>
            <a:r>
              <a:rPr lang="en-US" altLang="zh-CN" sz="1400" dirty="0">
                <a:latin typeface="+mn-ea"/>
                <a:ea typeface="+mn-ea"/>
              </a:rPr>
              <a:t>1.11</a:t>
            </a:r>
            <a:r>
              <a:rPr lang="zh-CN" altLang="en-US" sz="1400" dirty="0">
                <a:latin typeface="+mn-ea"/>
                <a:ea typeface="+mn-ea"/>
              </a:rPr>
              <a:t>）</a:t>
            </a:r>
            <a:endParaRPr lang="en-US" altLang="zh-CN" sz="1400" dirty="0">
              <a:latin typeface="+mn-ea"/>
              <a:ea typeface="+mn-ea"/>
            </a:endParaRPr>
          </a:p>
        </p:txBody>
      </p:sp>
      <p:cxnSp>
        <p:nvCxnSpPr>
          <p:cNvPr id="55" name="直接箭头连接符 54"/>
          <p:cNvCxnSpPr>
            <a:stCxn id="54" idx="2"/>
          </p:cNvCxnSpPr>
          <p:nvPr/>
        </p:nvCxnSpPr>
        <p:spPr>
          <a:xfrm flipH="1" flipV="1">
            <a:off x="9705762" y="4627201"/>
            <a:ext cx="666750" cy="138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5482432" y="3551682"/>
            <a:ext cx="345757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756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par>
                                <p:cTn id="8" presetID="3" presetClass="entr" presetSubtype="10" fill="hold"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blinds(horizontal)">
                                      <p:cBhvr>
                                        <p:cTn id="10" dur="500"/>
                                        <p:tgtEl>
                                          <p:spTgt spid="5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blinds(horizontal)">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linds(horizontal)">
                                      <p:cBhvr>
                                        <p:cTn id="18" dur="500"/>
                                        <p:tgtEl>
                                          <p:spTgt spid="27"/>
                                        </p:tgtEl>
                                      </p:cBhvr>
                                    </p:animEffect>
                                  </p:childTnLst>
                                </p:cTn>
                              </p:par>
                              <p:par>
                                <p:cTn id="19" presetID="3" presetClass="entr" presetSubtype="1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blinds(horizontal)">
                                      <p:cBhvr>
                                        <p:cTn id="21" dur="500"/>
                                        <p:tgtEl>
                                          <p:spTgt spid="28"/>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linds(horizontal)">
                                      <p:cBhvr>
                                        <p:cTn id="24" dur="500"/>
                                        <p:tgtEl>
                                          <p:spTgt spid="29"/>
                                        </p:tgtEl>
                                      </p:cBhvr>
                                    </p:animEffect>
                                  </p:childTnLst>
                                </p:cTn>
                              </p:par>
                              <p:par>
                                <p:cTn id="25" presetID="3" presetClass="entr" presetSubtype="1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par>
                                <p:cTn id="28" presetID="3" presetClass="entr" presetSubtype="1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blinds(horizontal)">
                                      <p:cBhvr>
                                        <p:cTn id="30" dur="500"/>
                                        <p:tgtEl>
                                          <p:spTgt spid="31"/>
                                        </p:tgtEl>
                                      </p:cBhvr>
                                    </p:animEffect>
                                  </p:childTnLst>
                                </p:cTn>
                              </p:par>
                              <p:par>
                                <p:cTn id="31" presetID="3" presetClass="entr" presetSubtype="1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blinds(horizontal)">
                                      <p:cBhvr>
                                        <p:cTn id="33" dur="500"/>
                                        <p:tgtEl>
                                          <p:spTgt spid="32"/>
                                        </p:tgtEl>
                                      </p:cBhvr>
                                    </p:animEffect>
                                  </p:childTnLst>
                                </p:cTn>
                              </p:par>
                              <p:par>
                                <p:cTn id="34" presetID="3" presetClass="entr" presetSubtype="10"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blinds(horizontal)">
                                      <p:cBhvr>
                                        <p:cTn id="36" dur="500"/>
                                        <p:tgtEl>
                                          <p:spTgt spid="33"/>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blinds(horizontal)">
                                      <p:cBhvr>
                                        <p:cTn id="39" dur="500"/>
                                        <p:tgtEl>
                                          <p:spTgt spid="34"/>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blinds(horizontal)">
                                      <p:cBhvr>
                                        <p:cTn id="42" dur="500"/>
                                        <p:tgtEl>
                                          <p:spTgt spid="35"/>
                                        </p:tgtEl>
                                      </p:cBhvr>
                                    </p:animEffect>
                                  </p:childTnLst>
                                </p:cTn>
                              </p:par>
                              <p:par>
                                <p:cTn id="43" presetID="3" presetClass="entr" presetSubtype="10"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blinds(horizontal)">
                                      <p:cBhvr>
                                        <p:cTn id="45" dur="500"/>
                                        <p:tgtEl>
                                          <p:spTgt spid="36"/>
                                        </p:tgtEl>
                                      </p:cBhvr>
                                    </p:animEffect>
                                  </p:childTnLst>
                                </p:cTn>
                              </p:par>
                              <p:par>
                                <p:cTn id="46" presetID="3" presetClass="entr" presetSubtype="1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blinds(horizontal)">
                                      <p:cBhvr>
                                        <p:cTn id="48" dur="500"/>
                                        <p:tgtEl>
                                          <p:spTgt spid="37"/>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blinds(horizontal)">
                                      <p:cBhvr>
                                        <p:cTn id="51" dur="500"/>
                                        <p:tgtEl>
                                          <p:spTgt spid="38"/>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blinds(horizontal)">
                                      <p:cBhvr>
                                        <p:cTn id="54" dur="500"/>
                                        <p:tgtEl>
                                          <p:spTgt spid="39"/>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blinds(horizontal)">
                                      <p:cBhvr>
                                        <p:cTn id="57" dur="500"/>
                                        <p:tgtEl>
                                          <p:spTgt spid="40"/>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blinds(horizontal)">
                                      <p:cBhvr>
                                        <p:cTn id="60" dur="500"/>
                                        <p:tgtEl>
                                          <p:spTgt spid="41"/>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blinds(horizontal)">
                                      <p:cBhvr>
                                        <p:cTn id="63" dur="500"/>
                                        <p:tgtEl>
                                          <p:spTgt spid="42"/>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blinds(horizontal)">
                                      <p:cBhvr>
                                        <p:cTn id="66" dur="500"/>
                                        <p:tgtEl>
                                          <p:spTgt spid="43"/>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blinds(horizontal)">
                                      <p:cBhvr>
                                        <p:cTn id="69" dur="500"/>
                                        <p:tgtEl>
                                          <p:spTgt spid="44"/>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blinds(horizontal)">
                                      <p:cBhvr>
                                        <p:cTn id="72" dur="500"/>
                                        <p:tgtEl>
                                          <p:spTgt spid="45"/>
                                        </p:tgtEl>
                                      </p:cBhvr>
                                    </p:animEffect>
                                  </p:childTnLst>
                                </p:cTn>
                              </p:par>
                              <p:par>
                                <p:cTn id="73" presetID="3" presetClass="entr" presetSubtype="10" fill="hold" nodeType="with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blinds(horizontal)">
                                      <p:cBhvr>
                                        <p:cTn id="75" dur="500"/>
                                        <p:tgtEl>
                                          <p:spTgt spid="46"/>
                                        </p:tgtEl>
                                      </p:cBhvr>
                                    </p:animEffect>
                                  </p:childTnLst>
                                </p:cTn>
                              </p:par>
                              <p:par>
                                <p:cTn id="76" presetID="3" presetClass="entr" presetSubtype="10" fill="hold" nodeType="withEffect">
                                  <p:stCondLst>
                                    <p:cond delay="0"/>
                                  </p:stCondLst>
                                  <p:childTnLst>
                                    <p:set>
                                      <p:cBhvr>
                                        <p:cTn id="77" dur="1" fill="hold">
                                          <p:stCondLst>
                                            <p:cond delay="0"/>
                                          </p:stCondLst>
                                        </p:cTn>
                                        <p:tgtEl>
                                          <p:spTgt spid="47"/>
                                        </p:tgtEl>
                                        <p:attrNameLst>
                                          <p:attrName>style.visibility</p:attrName>
                                        </p:attrNameLst>
                                      </p:cBhvr>
                                      <p:to>
                                        <p:strVal val="visible"/>
                                      </p:to>
                                    </p:set>
                                    <p:animEffect transition="in" filter="blinds(horizontal)">
                                      <p:cBhvr>
                                        <p:cTn id="78" dur="500"/>
                                        <p:tgtEl>
                                          <p:spTgt spid="47"/>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blinds(horizontal)">
                                      <p:cBhvr>
                                        <p:cTn id="81" dur="500"/>
                                        <p:tgtEl>
                                          <p:spTgt spid="48"/>
                                        </p:tgtEl>
                                      </p:cBhvr>
                                    </p:animEffect>
                                  </p:childTnLst>
                                </p:cTn>
                              </p:par>
                              <p:par>
                                <p:cTn id="82" presetID="3" presetClass="entr" presetSubtype="10"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blinds(horizontal)">
                                      <p:cBhvr>
                                        <p:cTn id="84" dur="500"/>
                                        <p:tgtEl>
                                          <p:spTgt spid="49"/>
                                        </p:tgtEl>
                                      </p:cBhvr>
                                    </p:animEffect>
                                  </p:childTnLst>
                                </p:cTn>
                              </p:par>
                              <p:par>
                                <p:cTn id="85" presetID="3" presetClass="entr" presetSubtype="10" fill="hold" grpId="0" nodeType="with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blinds(horizontal)">
                                      <p:cBhvr>
                                        <p:cTn id="87" dur="500"/>
                                        <p:tgtEl>
                                          <p:spTgt spid="50"/>
                                        </p:tgtEl>
                                      </p:cBhvr>
                                    </p:animEffect>
                                  </p:childTnLst>
                                </p:cTn>
                              </p:par>
                              <p:par>
                                <p:cTn id="88" presetID="3" presetClass="entr" presetSubtype="10"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blinds(horizontal)">
                                      <p:cBhvr>
                                        <p:cTn id="90" dur="500"/>
                                        <p:tgtEl>
                                          <p:spTgt spid="51"/>
                                        </p:tgtEl>
                                      </p:cBhvr>
                                    </p:animEffect>
                                  </p:childTnLst>
                                </p:cTn>
                              </p:par>
                              <p:par>
                                <p:cTn id="91" presetID="3" presetClass="entr" presetSubtype="1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blinds(horizontal)">
                                      <p:cBhvr>
                                        <p:cTn id="93" dur="500"/>
                                        <p:tgtEl>
                                          <p:spTgt spid="52"/>
                                        </p:tgtEl>
                                      </p:cBhvr>
                                    </p:animEffect>
                                  </p:childTnLst>
                                </p:cTn>
                              </p:par>
                              <p:par>
                                <p:cTn id="94" presetID="3" presetClass="entr" presetSubtype="10" fill="hold" nodeType="withEffect">
                                  <p:stCondLst>
                                    <p:cond delay="0"/>
                                  </p:stCondLst>
                                  <p:childTnLst>
                                    <p:set>
                                      <p:cBhvr>
                                        <p:cTn id="95" dur="1" fill="hold">
                                          <p:stCondLst>
                                            <p:cond delay="0"/>
                                          </p:stCondLst>
                                        </p:cTn>
                                        <p:tgtEl>
                                          <p:spTgt spid="53"/>
                                        </p:tgtEl>
                                        <p:attrNameLst>
                                          <p:attrName>style.visibility</p:attrName>
                                        </p:attrNameLst>
                                      </p:cBhvr>
                                      <p:to>
                                        <p:strVal val="visible"/>
                                      </p:to>
                                    </p:set>
                                    <p:animEffect transition="in" filter="blinds(horizontal)">
                                      <p:cBhvr>
                                        <p:cTn id="96" dur="500"/>
                                        <p:tgtEl>
                                          <p:spTgt spid="53"/>
                                        </p:tgtEl>
                                      </p:cBhvr>
                                    </p:animEffect>
                                  </p:childTnLst>
                                </p:cTn>
                              </p:par>
                              <p:par>
                                <p:cTn id="97" presetID="3" presetClass="entr" presetSubtype="10" fill="hold" grpId="0" nodeType="withEffect">
                                  <p:stCondLst>
                                    <p:cond delay="0"/>
                                  </p:stCondLst>
                                  <p:childTnLst>
                                    <p:set>
                                      <p:cBhvr>
                                        <p:cTn id="98" dur="1" fill="hold">
                                          <p:stCondLst>
                                            <p:cond delay="0"/>
                                          </p:stCondLst>
                                        </p:cTn>
                                        <p:tgtEl>
                                          <p:spTgt spid="54"/>
                                        </p:tgtEl>
                                        <p:attrNameLst>
                                          <p:attrName>style.visibility</p:attrName>
                                        </p:attrNameLst>
                                      </p:cBhvr>
                                      <p:to>
                                        <p:strVal val="visible"/>
                                      </p:to>
                                    </p:set>
                                    <p:animEffect transition="in" filter="blinds(horizontal)">
                                      <p:cBhvr>
                                        <p:cTn id="99" dur="500"/>
                                        <p:tgtEl>
                                          <p:spTgt spid="54"/>
                                        </p:tgtEl>
                                      </p:cBhvr>
                                    </p:animEffect>
                                  </p:childTnLst>
                                </p:cTn>
                              </p:par>
                              <p:par>
                                <p:cTn id="100" presetID="3" presetClass="entr" presetSubtype="10" fill="hold" nodeType="withEffect">
                                  <p:stCondLst>
                                    <p:cond delay="0"/>
                                  </p:stCondLst>
                                  <p:childTnLst>
                                    <p:set>
                                      <p:cBhvr>
                                        <p:cTn id="101" dur="1" fill="hold">
                                          <p:stCondLst>
                                            <p:cond delay="0"/>
                                          </p:stCondLst>
                                        </p:cTn>
                                        <p:tgtEl>
                                          <p:spTgt spid="55"/>
                                        </p:tgtEl>
                                        <p:attrNameLst>
                                          <p:attrName>style.visibility</p:attrName>
                                        </p:attrNameLst>
                                      </p:cBhvr>
                                      <p:to>
                                        <p:strVal val="visible"/>
                                      </p:to>
                                    </p:set>
                                    <p:animEffect transition="in" filter="blinds(horizontal)">
                                      <p:cBhvr>
                                        <p:cTn id="10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9" grpId="0" animBg="1"/>
      <p:bldP spid="34" grpId="0" animBg="1"/>
      <p:bldP spid="35" grpId="0" animBg="1"/>
      <p:bldP spid="38" grpId="0"/>
      <p:bldP spid="39" grpId="0"/>
      <p:bldP spid="40" grpId="0"/>
      <p:bldP spid="41" grpId="0"/>
      <p:bldP spid="42" grpId="0"/>
      <p:bldP spid="43" grpId="0"/>
      <p:bldP spid="44" grpId="0"/>
      <p:bldP spid="45" grpId="0"/>
      <p:bldP spid="48" grpId="0"/>
      <p:bldP spid="50" grpId="0"/>
      <p:bldP spid="52" grpId="0"/>
      <p:bldP spid="5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7.5 </a:t>
            </a:r>
            <a:r>
              <a:rPr lang="zh-CN" altLang="en-US" dirty="0"/>
              <a:t>离散系统的根轨迹分析与频域分析</a:t>
            </a:r>
          </a:p>
        </p:txBody>
      </p:sp>
      <p:sp>
        <p:nvSpPr>
          <p:cNvPr id="3" name="Text Box 4"/>
          <p:cNvSpPr txBox="1">
            <a:spLocks noChangeArrowheads="1"/>
          </p:cNvSpPr>
          <p:nvPr/>
        </p:nvSpPr>
        <p:spPr bwMode="auto">
          <a:xfrm>
            <a:off x="515938" y="1084288"/>
            <a:ext cx="8115300" cy="400110"/>
          </a:xfrm>
          <a:prstGeom prst="rect">
            <a:avLst/>
          </a:prstGeom>
          <a:noFill/>
          <a:ln w="9525">
            <a:noFill/>
            <a:miter lim="800000"/>
            <a:headEnd/>
            <a:tailEnd/>
          </a:ln>
        </p:spPr>
        <p:txBody>
          <a:bodyPr wrap="square">
            <a:spAutoFit/>
          </a:bodyPr>
          <a:lstStyle/>
          <a:p>
            <a:pPr>
              <a:defRPr/>
            </a:pPr>
            <a:r>
              <a:rPr lang="zh-CN" altLang="en-US" sz="2000" dirty="0">
                <a:latin typeface="+mn-ea"/>
              </a:rPr>
              <a:t>例</a:t>
            </a:r>
            <a:r>
              <a:rPr lang="en-US" altLang="zh-CN" sz="2000" b="1" dirty="0">
                <a:latin typeface="+mj-ea"/>
                <a:ea typeface="+mj-ea"/>
              </a:rPr>
              <a:t>13</a:t>
            </a:r>
            <a:r>
              <a:rPr lang="zh-CN" altLang="en-US" sz="2000" dirty="0">
                <a:latin typeface="+mn-ea"/>
              </a:rPr>
              <a:t>：试绘制如下系统的根轨迹，并确定系统临界稳定时</a:t>
            </a:r>
            <a:r>
              <a:rPr lang="zh-CN" altLang="en-US" sz="2000" dirty="0" smtClean="0">
                <a:latin typeface="+mn-ea"/>
              </a:rPr>
              <a:t>的 </a:t>
            </a:r>
            <a:r>
              <a:rPr lang="en-US" altLang="zh-CN" sz="2000" b="1" dirty="0" smtClean="0">
                <a:latin typeface="+mj-ea"/>
                <a:ea typeface="+mj-ea"/>
              </a:rPr>
              <a:t>K </a:t>
            </a:r>
            <a:r>
              <a:rPr lang="zh-CN" altLang="en-US" sz="2000" dirty="0" smtClean="0">
                <a:latin typeface="+mn-ea"/>
              </a:rPr>
              <a:t>值</a:t>
            </a:r>
            <a:endParaRPr lang="zh-CN" altLang="en-US" sz="2000" dirty="0">
              <a:latin typeface="+mn-ea"/>
            </a:endParaRPr>
          </a:p>
        </p:txBody>
      </p:sp>
      <p:sp>
        <p:nvSpPr>
          <p:cNvPr id="4" name="Oval 7"/>
          <p:cNvSpPr>
            <a:spLocks noChangeArrowheads="1"/>
          </p:cNvSpPr>
          <p:nvPr/>
        </p:nvSpPr>
        <p:spPr bwMode="auto">
          <a:xfrm>
            <a:off x="4630420" y="1833259"/>
            <a:ext cx="287338"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5" name="Line 8"/>
          <p:cNvSpPr>
            <a:spLocks noChangeShapeType="1"/>
          </p:cNvSpPr>
          <p:nvPr/>
        </p:nvSpPr>
        <p:spPr bwMode="auto">
          <a:xfrm>
            <a:off x="3909695" y="1977722"/>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 name="Line 9"/>
          <p:cNvSpPr>
            <a:spLocks noChangeShapeType="1"/>
          </p:cNvSpPr>
          <p:nvPr/>
        </p:nvSpPr>
        <p:spPr bwMode="auto">
          <a:xfrm>
            <a:off x="4917758" y="1977722"/>
            <a:ext cx="504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0"/>
          <p:cNvSpPr>
            <a:spLocks noChangeShapeType="1"/>
          </p:cNvSpPr>
          <p:nvPr/>
        </p:nvSpPr>
        <p:spPr bwMode="auto">
          <a:xfrm flipV="1">
            <a:off x="5422583" y="1833259"/>
            <a:ext cx="360362"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1"/>
          <p:cNvSpPr>
            <a:spLocks noChangeShapeType="1"/>
          </p:cNvSpPr>
          <p:nvPr/>
        </p:nvSpPr>
        <p:spPr bwMode="auto">
          <a:xfrm>
            <a:off x="5782945" y="1977722"/>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9" name="Object 12"/>
          <p:cNvGraphicFramePr>
            <a:graphicFrameLocks noChangeAspect="1"/>
          </p:cNvGraphicFramePr>
          <p:nvPr>
            <p:extLst>
              <p:ext uri="{D42A27DB-BD31-4B8C-83A1-F6EECF244321}">
                <p14:modId xmlns:p14="http://schemas.microsoft.com/office/powerpoint/2010/main" val="1055362665"/>
              </p:ext>
            </p:extLst>
          </p:nvPr>
        </p:nvGraphicFramePr>
        <p:xfrm>
          <a:off x="6456045" y="1690384"/>
          <a:ext cx="982663" cy="590550"/>
        </p:xfrm>
        <a:graphic>
          <a:graphicData uri="http://schemas.openxmlformats.org/presentationml/2006/ole">
            <mc:AlternateContent xmlns:mc="http://schemas.openxmlformats.org/markup-compatibility/2006">
              <mc:Choice xmlns:v="urn:schemas-microsoft-com:vml" Requires="v">
                <p:oleObj spid="_x0000_s47169" name="公式" r:id="rId3" imgW="698400" imgH="419040" progId="Equations">
                  <p:embed/>
                </p:oleObj>
              </mc:Choice>
              <mc:Fallback>
                <p:oleObj name="公式" r:id="rId3" imgW="698400" imgH="419040" progId="Equations">
                  <p:embed/>
                  <p:pic>
                    <p:nvPicPr>
                      <p:cNvPr id="46082"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6045" y="1690384"/>
                        <a:ext cx="982663"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Rectangle 13"/>
          <p:cNvSpPr>
            <a:spLocks noChangeArrowheads="1"/>
          </p:cNvSpPr>
          <p:nvPr/>
        </p:nvSpPr>
        <p:spPr bwMode="auto">
          <a:xfrm>
            <a:off x="6357620" y="1688797"/>
            <a:ext cx="1152525" cy="576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11" name="Line 14"/>
          <p:cNvSpPr>
            <a:spLocks noChangeShapeType="1"/>
          </p:cNvSpPr>
          <p:nvPr/>
        </p:nvSpPr>
        <p:spPr bwMode="auto">
          <a:xfrm>
            <a:off x="7508558" y="1977722"/>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18"/>
          <p:cNvSpPr>
            <a:spLocks noChangeShapeType="1"/>
          </p:cNvSpPr>
          <p:nvPr/>
        </p:nvSpPr>
        <p:spPr bwMode="auto">
          <a:xfrm flipV="1">
            <a:off x="4773295" y="2120597"/>
            <a:ext cx="1588" cy="3619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9"/>
          <p:cNvSpPr>
            <a:spLocks noChangeShapeType="1"/>
          </p:cNvSpPr>
          <p:nvPr/>
        </p:nvSpPr>
        <p:spPr bwMode="auto">
          <a:xfrm>
            <a:off x="4774883" y="2480959"/>
            <a:ext cx="3095625"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20"/>
          <p:cNvSpPr>
            <a:spLocks noChangeShapeType="1"/>
          </p:cNvSpPr>
          <p:nvPr/>
        </p:nvSpPr>
        <p:spPr bwMode="auto">
          <a:xfrm flipV="1">
            <a:off x="7870508" y="1977722"/>
            <a:ext cx="0" cy="504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Text Box 21"/>
          <p:cNvSpPr txBox="1">
            <a:spLocks noChangeArrowheads="1"/>
          </p:cNvSpPr>
          <p:nvPr/>
        </p:nvSpPr>
        <p:spPr bwMode="auto">
          <a:xfrm>
            <a:off x="3911283" y="1617359"/>
            <a:ext cx="719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u(t)</a:t>
            </a:r>
          </a:p>
        </p:txBody>
      </p:sp>
      <p:sp>
        <p:nvSpPr>
          <p:cNvPr id="16" name="Text Box 22"/>
          <p:cNvSpPr txBox="1">
            <a:spLocks noChangeArrowheads="1"/>
          </p:cNvSpPr>
          <p:nvPr/>
        </p:nvSpPr>
        <p:spPr bwMode="auto">
          <a:xfrm>
            <a:off x="4919345" y="1617359"/>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e(t)</a:t>
            </a:r>
          </a:p>
        </p:txBody>
      </p:sp>
      <p:sp>
        <p:nvSpPr>
          <p:cNvPr id="17" name="Text Box 23"/>
          <p:cNvSpPr txBox="1">
            <a:spLocks noChangeArrowheads="1"/>
          </p:cNvSpPr>
          <p:nvPr/>
        </p:nvSpPr>
        <p:spPr bwMode="auto">
          <a:xfrm>
            <a:off x="5782945" y="1617359"/>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e</a:t>
            </a:r>
            <a:r>
              <a:rPr lang="en-US" altLang="zh-CN" baseline="30000">
                <a:latin typeface="+mn-ea"/>
                <a:ea typeface="+mn-ea"/>
              </a:rPr>
              <a:t>*</a:t>
            </a:r>
            <a:r>
              <a:rPr lang="en-US" altLang="zh-CN">
                <a:latin typeface="+mn-ea"/>
                <a:ea typeface="+mn-ea"/>
              </a:rPr>
              <a:t>(t)</a:t>
            </a:r>
          </a:p>
        </p:txBody>
      </p:sp>
      <p:sp>
        <p:nvSpPr>
          <p:cNvPr id="18" name="Text Box 25"/>
          <p:cNvSpPr txBox="1">
            <a:spLocks noChangeArrowheads="1"/>
          </p:cNvSpPr>
          <p:nvPr/>
        </p:nvSpPr>
        <p:spPr bwMode="auto">
          <a:xfrm>
            <a:off x="7583170" y="1617359"/>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y(t)</a:t>
            </a:r>
          </a:p>
        </p:txBody>
      </p:sp>
      <p:sp>
        <p:nvSpPr>
          <p:cNvPr id="19" name="Line 26"/>
          <p:cNvSpPr>
            <a:spLocks noChangeShapeType="1"/>
          </p:cNvSpPr>
          <p:nvPr/>
        </p:nvSpPr>
        <p:spPr bwMode="auto">
          <a:xfrm>
            <a:off x="5567045" y="1761822"/>
            <a:ext cx="144463"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0" name="Text Box 27"/>
          <p:cNvSpPr txBox="1">
            <a:spLocks noChangeArrowheads="1"/>
          </p:cNvSpPr>
          <p:nvPr/>
        </p:nvSpPr>
        <p:spPr bwMode="auto">
          <a:xfrm>
            <a:off x="5349558" y="1977722"/>
            <a:ext cx="2873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T</a:t>
            </a:r>
          </a:p>
        </p:txBody>
      </p:sp>
      <p:sp>
        <p:nvSpPr>
          <p:cNvPr id="21" name="Text Box 30"/>
          <p:cNvSpPr txBox="1">
            <a:spLocks noChangeArrowheads="1"/>
          </p:cNvSpPr>
          <p:nvPr/>
        </p:nvSpPr>
        <p:spPr bwMode="auto">
          <a:xfrm>
            <a:off x="515938" y="2607945"/>
            <a:ext cx="823277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解：开环脉冲传递函数</a:t>
            </a:r>
          </a:p>
        </p:txBody>
      </p:sp>
      <p:graphicFrame>
        <p:nvGraphicFramePr>
          <p:cNvPr id="22" name="Object 4"/>
          <p:cNvGraphicFramePr>
            <a:graphicFrameLocks noChangeAspect="1"/>
          </p:cNvGraphicFramePr>
          <p:nvPr>
            <p:extLst>
              <p:ext uri="{D42A27DB-BD31-4B8C-83A1-F6EECF244321}">
                <p14:modId xmlns:p14="http://schemas.microsoft.com/office/powerpoint/2010/main" val="449300254"/>
              </p:ext>
            </p:extLst>
          </p:nvPr>
        </p:nvGraphicFramePr>
        <p:xfrm>
          <a:off x="3312160" y="2606358"/>
          <a:ext cx="1608138" cy="590550"/>
        </p:xfrm>
        <a:graphic>
          <a:graphicData uri="http://schemas.openxmlformats.org/presentationml/2006/ole">
            <mc:AlternateContent xmlns:mc="http://schemas.openxmlformats.org/markup-compatibility/2006">
              <mc:Choice xmlns:v="urn:schemas-microsoft-com:vml" Requires="v">
                <p:oleObj spid="_x0000_s47170" name="公式" r:id="rId5" imgW="1143000" imgH="419040" progId="Equations">
                  <p:embed/>
                </p:oleObj>
              </mc:Choice>
              <mc:Fallback>
                <p:oleObj name="公式" r:id="rId5" imgW="1143000" imgH="419040" progId="Equations">
                  <p:embed/>
                  <p:pic>
                    <p:nvPicPr>
                      <p:cNvPr id="46083"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2160" y="2606358"/>
                        <a:ext cx="1608138"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30"/>
          <p:cNvSpPr txBox="1">
            <a:spLocks noChangeArrowheads="1"/>
          </p:cNvSpPr>
          <p:nvPr/>
        </p:nvSpPr>
        <p:spPr bwMode="auto">
          <a:xfrm>
            <a:off x="4941887" y="2606358"/>
            <a:ext cx="573881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a:t>
            </a:r>
            <a:r>
              <a:rPr lang="zh-CN" altLang="en-US" sz="2000" dirty="0" smtClean="0">
                <a:latin typeface="+mn-ea"/>
                <a:ea typeface="+mn-ea"/>
              </a:rPr>
              <a:t>开环零点 </a:t>
            </a:r>
            <a:r>
              <a:rPr lang="en-US" altLang="zh-CN" sz="2000" b="1" dirty="0" smtClean="0">
                <a:latin typeface="+mj-ea"/>
                <a:ea typeface="+mj-ea"/>
              </a:rPr>
              <a:t>z</a:t>
            </a:r>
            <a:r>
              <a:rPr lang="en-US" altLang="zh-CN" sz="2000" b="1" baseline="-25000" dirty="0" smtClean="0">
                <a:latin typeface="+mj-ea"/>
                <a:ea typeface="+mj-ea"/>
              </a:rPr>
              <a:t>1</a:t>
            </a:r>
            <a:r>
              <a:rPr lang="en-US" altLang="zh-CN" sz="2000" b="1" dirty="0" smtClean="0">
                <a:latin typeface="+mj-ea"/>
                <a:ea typeface="+mj-ea"/>
              </a:rPr>
              <a:t>=0.5</a:t>
            </a:r>
            <a:r>
              <a:rPr lang="zh-CN" altLang="en-US" sz="2000" dirty="0">
                <a:latin typeface="+mn-ea"/>
                <a:ea typeface="+mn-ea"/>
              </a:rPr>
              <a:t>、</a:t>
            </a:r>
            <a:r>
              <a:rPr lang="zh-CN" altLang="en-US" sz="2000" dirty="0" smtClean="0">
                <a:latin typeface="+mn-ea"/>
                <a:ea typeface="+mn-ea"/>
              </a:rPr>
              <a:t>极点 </a:t>
            </a:r>
            <a:r>
              <a:rPr lang="en-US" altLang="zh-CN" sz="2000" b="1" dirty="0" smtClean="0">
                <a:latin typeface="+mj-ea"/>
                <a:ea typeface="+mj-ea"/>
              </a:rPr>
              <a:t>p</a:t>
            </a:r>
            <a:r>
              <a:rPr lang="en-US" altLang="zh-CN" sz="2000" b="1" baseline="-25000" dirty="0" smtClean="0">
                <a:latin typeface="+mj-ea"/>
                <a:ea typeface="+mj-ea"/>
              </a:rPr>
              <a:t>1,2</a:t>
            </a:r>
            <a:r>
              <a:rPr lang="en-US" altLang="zh-CN" sz="2000" b="1" dirty="0" smtClean="0">
                <a:latin typeface="+mj-ea"/>
                <a:ea typeface="+mj-ea"/>
              </a:rPr>
              <a:t>=1</a:t>
            </a:r>
            <a:endParaRPr lang="zh-CN" altLang="en-US" sz="2000" b="1" dirty="0">
              <a:latin typeface="+mj-ea"/>
              <a:ea typeface="+mj-ea"/>
            </a:endParaRPr>
          </a:p>
        </p:txBody>
      </p:sp>
      <p:cxnSp>
        <p:nvCxnSpPr>
          <p:cNvPr id="24" name="直接箭头连接符 23"/>
          <p:cNvCxnSpPr/>
          <p:nvPr/>
        </p:nvCxnSpPr>
        <p:spPr>
          <a:xfrm>
            <a:off x="1483520" y="5251564"/>
            <a:ext cx="27368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2780507" y="3954576"/>
            <a:ext cx="0" cy="25654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椭圆 25"/>
          <p:cNvSpPr/>
          <p:nvPr/>
        </p:nvSpPr>
        <p:spPr>
          <a:xfrm>
            <a:off x="2780507" y="4746739"/>
            <a:ext cx="1008063" cy="100806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7" name="椭圆 26"/>
          <p:cNvSpPr/>
          <p:nvPr/>
        </p:nvSpPr>
        <p:spPr>
          <a:xfrm>
            <a:off x="1772445" y="4314939"/>
            <a:ext cx="2016125" cy="1873250"/>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28" name="直接连接符 27"/>
          <p:cNvCxnSpPr/>
          <p:nvPr/>
        </p:nvCxnSpPr>
        <p:spPr>
          <a:xfrm>
            <a:off x="3715545" y="5178539"/>
            <a:ext cx="144462" cy="1444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3715545" y="5178539"/>
            <a:ext cx="144462" cy="14446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212307" y="5178539"/>
            <a:ext cx="144463" cy="14446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31" name="直接箭头连接符 30"/>
          <p:cNvCxnSpPr>
            <a:endCxn id="30" idx="2"/>
          </p:cNvCxnSpPr>
          <p:nvPr/>
        </p:nvCxnSpPr>
        <p:spPr>
          <a:xfrm>
            <a:off x="1483520" y="5251564"/>
            <a:ext cx="1728787" cy="0"/>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56"/>
          <p:cNvSpPr txBox="1">
            <a:spLocks noChangeArrowheads="1"/>
          </p:cNvSpPr>
          <p:nvPr/>
        </p:nvSpPr>
        <p:spPr bwMode="auto">
          <a:xfrm>
            <a:off x="3715545" y="5323001"/>
            <a:ext cx="433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1</a:t>
            </a:r>
            <a:endParaRPr lang="zh-CN" altLang="en-US" sz="1400">
              <a:latin typeface="+mn-ea"/>
              <a:ea typeface="+mn-ea"/>
            </a:endParaRPr>
          </a:p>
        </p:txBody>
      </p:sp>
      <p:sp>
        <p:nvSpPr>
          <p:cNvPr id="33" name="TextBox 57"/>
          <p:cNvSpPr txBox="1">
            <a:spLocks noChangeArrowheads="1"/>
          </p:cNvSpPr>
          <p:nvPr/>
        </p:nvSpPr>
        <p:spPr bwMode="auto">
          <a:xfrm>
            <a:off x="3067845" y="5323001"/>
            <a:ext cx="431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0.5</a:t>
            </a:r>
            <a:endParaRPr lang="zh-CN" altLang="en-US" sz="1400">
              <a:latin typeface="+mn-ea"/>
              <a:ea typeface="+mn-ea"/>
            </a:endParaRPr>
          </a:p>
        </p:txBody>
      </p:sp>
      <p:sp>
        <p:nvSpPr>
          <p:cNvPr id="34" name="TextBox 58"/>
          <p:cNvSpPr txBox="1">
            <a:spLocks noChangeArrowheads="1"/>
          </p:cNvSpPr>
          <p:nvPr/>
        </p:nvSpPr>
        <p:spPr bwMode="auto">
          <a:xfrm>
            <a:off x="2491582" y="5251564"/>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0</a:t>
            </a:r>
            <a:endParaRPr lang="zh-CN" altLang="en-US" sz="1400">
              <a:latin typeface="+mn-ea"/>
              <a:ea typeface="+mn-ea"/>
            </a:endParaRPr>
          </a:p>
        </p:txBody>
      </p:sp>
      <p:graphicFrame>
        <p:nvGraphicFramePr>
          <p:cNvPr id="35" name="Object 5"/>
          <p:cNvGraphicFramePr>
            <a:graphicFrameLocks noChangeAspect="1"/>
          </p:cNvGraphicFramePr>
          <p:nvPr>
            <p:extLst>
              <p:ext uri="{D42A27DB-BD31-4B8C-83A1-F6EECF244321}">
                <p14:modId xmlns:p14="http://schemas.microsoft.com/office/powerpoint/2010/main" val="2264361470"/>
              </p:ext>
            </p:extLst>
          </p:nvPr>
        </p:nvGraphicFramePr>
        <p:xfrm>
          <a:off x="3974307" y="4881676"/>
          <a:ext cx="349250" cy="369888"/>
        </p:xfrm>
        <a:graphic>
          <a:graphicData uri="http://schemas.openxmlformats.org/presentationml/2006/ole">
            <mc:AlternateContent xmlns:mc="http://schemas.openxmlformats.org/markup-compatibility/2006">
              <mc:Choice xmlns:v="urn:schemas-microsoft-com:vml" Requires="v">
                <p:oleObj spid="_x0000_s47171" name="公式" r:id="rId7" imgW="215640" imgH="228600" progId="Equations">
                  <p:embed/>
                </p:oleObj>
              </mc:Choice>
              <mc:Fallback>
                <p:oleObj name="公式" r:id="rId7" imgW="215640" imgH="228600" progId="Equations">
                  <p:embed/>
                  <p:pic>
                    <p:nvPicPr>
                      <p:cNvPr id="46084"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4307" y="4881676"/>
                        <a:ext cx="349250" cy="369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5"/>
          <p:cNvGraphicFramePr>
            <a:graphicFrameLocks noChangeAspect="1"/>
          </p:cNvGraphicFramePr>
          <p:nvPr>
            <p:extLst>
              <p:ext uri="{D42A27DB-BD31-4B8C-83A1-F6EECF244321}">
                <p14:modId xmlns:p14="http://schemas.microsoft.com/office/powerpoint/2010/main" val="1284494609"/>
              </p:ext>
            </p:extLst>
          </p:nvPr>
        </p:nvGraphicFramePr>
        <p:xfrm>
          <a:off x="2348707" y="3883139"/>
          <a:ext cx="454025" cy="350837"/>
        </p:xfrm>
        <a:graphic>
          <a:graphicData uri="http://schemas.openxmlformats.org/presentationml/2006/ole">
            <mc:AlternateContent xmlns:mc="http://schemas.openxmlformats.org/markup-compatibility/2006">
              <mc:Choice xmlns:v="urn:schemas-microsoft-com:vml" Requires="v">
                <p:oleObj spid="_x0000_s47172" name="公式" r:id="rId9" imgW="279360" imgH="215640" progId="Equations">
                  <p:embed/>
                </p:oleObj>
              </mc:Choice>
              <mc:Fallback>
                <p:oleObj name="公式" r:id="rId9" imgW="279360" imgH="215640" progId="Equations">
                  <p:embed/>
                  <p:pic>
                    <p:nvPicPr>
                      <p:cNvPr id="4608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8707" y="3883139"/>
                        <a:ext cx="454025"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30"/>
          <p:cNvSpPr txBox="1">
            <a:spLocks noChangeArrowheads="1"/>
          </p:cNvSpPr>
          <p:nvPr/>
        </p:nvSpPr>
        <p:spPr bwMode="auto">
          <a:xfrm>
            <a:off x="1034733" y="3121343"/>
            <a:ext cx="799147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按根轨迹绘制规则作图。</a:t>
            </a:r>
            <a:r>
              <a:rPr lang="zh-CN" altLang="en-US" sz="2000" dirty="0" smtClean="0">
                <a:latin typeface="+mn-ea"/>
                <a:ea typeface="+mn-ea"/>
              </a:rPr>
              <a:t>将 </a:t>
            </a:r>
            <a:r>
              <a:rPr lang="en-US" altLang="zh-CN" sz="2000" b="1" dirty="0" smtClean="0">
                <a:latin typeface="+mj-ea"/>
                <a:ea typeface="+mj-ea"/>
              </a:rPr>
              <a:t>z=</a:t>
            </a:r>
            <a:r>
              <a:rPr lang="en-US" altLang="zh-CN" sz="2000" b="1" dirty="0" err="1" smtClean="0">
                <a:latin typeface="+mj-ea"/>
                <a:ea typeface="+mj-ea"/>
              </a:rPr>
              <a:t>z</a:t>
            </a:r>
            <a:r>
              <a:rPr lang="en-US" altLang="zh-CN" sz="2000" b="1" baseline="-25000" dirty="0" err="1" smtClean="0">
                <a:latin typeface="+mj-ea"/>
                <a:ea typeface="+mj-ea"/>
              </a:rPr>
              <a:t>Re</a:t>
            </a:r>
            <a:r>
              <a:rPr lang="en-US" altLang="zh-CN" sz="2000" b="1" dirty="0" err="1" smtClean="0">
                <a:latin typeface="+mj-ea"/>
                <a:ea typeface="+mj-ea"/>
              </a:rPr>
              <a:t>+jz</a:t>
            </a:r>
            <a:r>
              <a:rPr lang="en-US" altLang="zh-CN" sz="2000" b="1" baseline="-25000" dirty="0" err="1" smtClean="0">
                <a:latin typeface="+mj-ea"/>
                <a:ea typeface="+mj-ea"/>
              </a:rPr>
              <a:t>Im</a:t>
            </a:r>
            <a:r>
              <a:rPr lang="en-US" altLang="zh-CN" sz="2000" b="1" baseline="-25000" dirty="0" smtClean="0">
                <a:latin typeface="+mj-ea"/>
                <a:ea typeface="+mj-ea"/>
              </a:rPr>
              <a:t> </a:t>
            </a:r>
            <a:r>
              <a:rPr lang="zh-CN" altLang="en-US" sz="2000" dirty="0" smtClean="0">
                <a:latin typeface="+mn-ea"/>
                <a:ea typeface="+mn-ea"/>
              </a:rPr>
              <a:t>代入</a:t>
            </a:r>
            <a:r>
              <a:rPr lang="zh-CN" altLang="en-US" sz="2000" dirty="0">
                <a:latin typeface="+mn-ea"/>
                <a:ea typeface="+mn-ea"/>
              </a:rPr>
              <a:t>根轨迹的相频条件中</a:t>
            </a:r>
          </a:p>
        </p:txBody>
      </p:sp>
      <p:graphicFrame>
        <p:nvGraphicFramePr>
          <p:cNvPr id="38" name="Object 7"/>
          <p:cNvGraphicFramePr>
            <a:graphicFrameLocks noChangeAspect="1"/>
          </p:cNvGraphicFramePr>
          <p:nvPr>
            <p:extLst>
              <p:ext uri="{D42A27DB-BD31-4B8C-83A1-F6EECF244321}">
                <p14:modId xmlns:p14="http://schemas.microsoft.com/office/powerpoint/2010/main" val="2598111288"/>
              </p:ext>
            </p:extLst>
          </p:nvPr>
        </p:nvGraphicFramePr>
        <p:xfrm>
          <a:off x="4501039" y="3668299"/>
          <a:ext cx="3282950" cy="647700"/>
        </p:xfrm>
        <a:graphic>
          <a:graphicData uri="http://schemas.openxmlformats.org/presentationml/2006/ole">
            <mc:AlternateContent xmlns:mc="http://schemas.openxmlformats.org/markup-compatibility/2006">
              <mc:Choice xmlns:v="urn:schemas-microsoft-com:vml" Requires="v">
                <p:oleObj spid="_x0000_s47173" name="公式" r:id="rId11" imgW="2184120" imgH="431640" progId="Equations">
                  <p:embed/>
                </p:oleObj>
              </mc:Choice>
              <mc:Fallback>
                <p:oleObj name="公式" r:id="rId11" imgW="2184120" imgH="431640" progId="Equations">
                  <p:embed/>
                  <p:pic>
                    <p:nvPicPr>
                      <p:cNvPr id="46086"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01039" y="3668299"/>
                        <a:ext cx="3282950"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Text Box 30"/>
          <p:cNvSpPr txBox="1">
            <a:spLocks noChangeArrowheads="1"/>
          </p:cNvSpPr>
          <p:nvPr/>
        </p:nvSpPr>
        <p:spPr bwMode="auto">
          <a:xfrm>
            <a:off x="5100638" y="4481173"/>
            <a:ext cx="4537075" cy="42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计算得复平面上的根轨迹是圆，即</a:t>
            </a:r>
          </a:p>
        </p:txBody>
      </p:sp>
      <p:graphicFrame>
        <p:nvGraphicFramePr>
          <p:cNvPr id="40" name="Object 7"/>
          <p:cNvGraphicFramePr>
            <a:graphicFrameLocks noChangeAspect="1"/>
          </p:cNvGraphicFramePr>
          <p:nvPr>
            <p:extLst>
              <p:ext uri="{D42A27DB-BD31-4B8C-83A1-F6EECF244321}">
                <p14:modId xmlns:p14="http://schemas.microsoft.com/office/powerpoint/2010/main" val="1099411854"/>
              </p:ext>
            </p:extLst>
          </p:nvPr>
        </p:nvGraphicFramePr>
        <p:xfrm>
          <a:off x="8721725" y="4569310"/>
          <a:ext cx="2571750" cy="361950"/>
        </p:xfrm>
        <a:graphic>
          <a:graphicData uri="http://schemas.openxmlformats.org/presentationml/2006/ole">
            <mc:AlternateContent xmlns:mc="http://schemas.openxmlformats.org/markup-compatibility/2006">
              <mc:Choice xmlns:v="urn:schemas-microsoft-com:vml" Requires="v">
                <p:oleObj spid="_x0000_s47174" name="公式" r:id="rId13" imgW="1714320" imgH="241200" progId="Equations">
                  <p:embed/>
                </p:oleObj>
              </mc:Choice>
              <mc:Fallback>
                <p:oleObj name="公式" r:id="rId13" imgW="1714320" imgH="241200" progId="Equations">
                  <p:embed/>
                  <p:pic>
                    <p:nvPicPr>
                      <p:cNvPr id="46087"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21725" y="4569310"/>
                        <a:ext cx="2571750"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30"/>
          <p:cNvSpPr txBox="1">
            <a:spLocks noChangeArrowheads="1"/>
          </p:cNvSpPr>
          <p:nvPr/>
        </p:nvSpPr>
        <p:spPr bwMode="auto">
          <a:xfrm>
            <a:off x="5100638" y="4968630"/>
            <a:ext cx="4321175" cy="42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计算可知根轨迹交点</a:t>
            </a:r>
            <a:r>
              <a:rPr lang="zh-CN" altLang="en-US" dirty="0" smtClean="0">
                <a:latin typeface="+mn-ea"/>
                <a:ea typeface="+mn-ea"/>
              </a:rPr>
              <a:t>是 </a:t>
            </a:r>
            <a:r>
              <a:rPr lang="en-US" altLang="zh-CN" b="1" dirty="0" smtClean="0">
                <a:latin typeface="+mj-ea"/>
                <a:ea typeface="+mj-ea"/>
              </a:rPr>
              <a:t>z=0 </a:t>
            </a:r>
            <a:r>
              <a:rPr lang="zh-CN" altLang="en-US" dirty="0" smtClean="0">
                <a:latin typeface="+mn-ea"/>
                <a:ea typeface="+mn-ea"/>
              </a:rPr>
              <a:t>和 </a:t>
            </a:r>
            <a:r>
              <a:rPr lang="en-US" altLang="zh-CN" b="1" dirty="0" smtClean="0">
                <a:latin typeface="+mj-ea"/>
                <a:ea typeface="+mj-ea"/>
              </a:rPr>
              <a:t>z=1</a:t>
            </a:r>
            <a:endParaRPr lang="zh-CN" altLang="en-US" b="1" dirty="0">
              <a:latin typeface="+mj-ea"/>
              <a:ea typeface="+mj-ea"/>
            </a:endParaRPr>
          </a:p>
        </p:txBody>
      </p:sp>
      <p:sp>
        <p:nvSpPr>
          <p:cNvPr id="42" name="Text Box 30"/>
          <p:cNvSpPr txBox="1">
            <a:spLocks noChangeArrowheads="1"/>
          </p:cNvSpPr>
          <p:nvPr/>
        </p:nvSpPr>
        <p:spPr bwMode="auto">
          <a:xfrm>
            <a:off x="5100638" y="5528383"/>
            <a:ext cx="3024188" cy="42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由根轨迹幅值条件，计算</a:t>
            </a:r>
          </a:p>
        </p:txBody>
      </p:sp>
      <p:graphicFrame>
        <p:nvGraphicFramePr>
          <p:cNvPr id="43" name="Object 11"/>
          <p:cNvGraphicFramePr>
            <a:graphicFrameLocks noChangeAspect="1"/>
          </p:cNvGraphicFramePr>
          <p:nvPr>
            <p:extLst>
              <p:ext uri="{D42A27DB-BD31-4B8C-83A1-F6EECF244321}">
                <p14:modId xmlns:p14="http://schemas.microsoft.com/office/powerpoint/2010/main" val="3070206052"/>
              </p:ext>
            </p:extLst>
          </p:nvPr>
        </p:nvGraphicFramePr>
        <p:xfrm>
          <a:off x="8053388" y="5456945"/>
          <a:ext cx="1598613" cy="649288"/>
        </p:xfrm>
        <a:graphic>
          <a:graphicData uri="http://schemas.openxmlformats.org/presentationml/2006/ole">
            <mc:AlternateContent xmlns:mc="http://schemas.openxmlformats.org/markup-compatibility/2006">
              <mc:Choice xmlns:v="urn:schemas-microsoft-com:vml" Requires="v">
                <p:oleObj spid="_x0000_s47175" name="公式" r:id="rId15" imgW="1155600" imgH="469800" progId="Equations">
                  <p:embed/>
                </p:oleObj>
              </mc:Choice>
              <mc:Fallback>
                <p:oleObj name="公式" r:id="rId15" imgW="1155600" imgH="469800" progId="Equations">
                  <p:embed/>
                  <p:pic>
                    <p:nvPicPr>
                      <p:cNvPr id="46088"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53388" y="5456945"/>
                        <a:ext cx="1598613" cy="649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Text Box 30"/>
          <p:cNvSpPr txBox="1">
            <a:spLocks noChangeArrowheads="1"/>
          </p:cNvSpPr>
          <p:nvPr/>
        </p:nvSpPr>
        <p:spPr bwMode="auto">
          <a:xfrm>
            <a:off x="5109845" y="6097660"/>
            <a:ext cx="4829176"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smtClean="0">
                <a:latin typeface="+mn-ea"/>
                <a:ea typeface="+mn-ea"/>
              </a:rPr>
              <a:t>有 </a:t>
            </a:r>
            <a:r>
              <a:rPr lang="en-US" altLang="zh-CN" b="1" dirty="0" smtClean="0">
                <a:latin typeface="+mj-ea"/>
                <a:ea typeface="+mj-ea"/>
              </a:rPr>
              <a:t>K=2.67</a:t>
            </a:r>
            <a:r>
              <a:rPr lang="zh-CN" altLang="en-US" dirty="0">
                <a:latin typeface="+mn-ea"/>
                <a:ea typeface="+mn-ea"/>
              </a:rPr>
              <a:t>。</a:t>
            </a:r>
            <a:r>
              <a:rPr lang="zh-CN" altLang="en-US" dirty="0" smtClean="0">
                <a:latin typeface="+mn-ea"/>
                <a:ea typeface="+mn-ea"/>
              </a:rPr>
              <a:t>表明 </a:t>
            </a:r>
            <a:r>
              <a:rPr lang="en-US" altLang="zh-CN" b="1" dirty="0" smtClean="0">
                <a:latin typeface="+mj-ea"/>
                <a:ea typeface="+mj-ea"/>
              </a:rPr>
              <a:t>0&lt;K&lt;2.67 </a:t>
            </a:r>
            <a:r>
              <a:rPr lang="zh-CN" altLang="en-US" dirty="0" smtClean="0">
                <a:latin typeface="+mn-ea"/>
                <a:ea typeface="+mn-ea"/>
              </a:rPr>
              <a:t>时</a:t>
            </a:r>
            <a:r>
              <a:rPr lang="zh-CN" altLang="en-US" dirty="0">
                <a:latin typeface="+mn-ea"/>
                <a:ea typeface="+mn-ea"/>
              </a:rPr>
              <a:t>系统稳定。</a:t>
            </a:r>
          </a:p>
        </p:txBody>
      </p:sp>
      <p:sp>
        <p:nvSpPr>
          <p:cNvPr id="45" name="TextBox 73"/>
          <p:cNvSpPr txBox="1">
            <a:spLocks noChangeArrowheads="1"/>
          </p:cNvSpPr>
          <p:nvPr/>
        </p:nvSpPr>
        <p:spPr bwMode="auto">
          <a:xfrm>
            <a:off x="1699420" y="4962639"/>
            <a:ext cx="8651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K=2.67</a:t>
            </a:r>
            <a:endParaRPr lang="zh-CN" altLang="en-US" sz="1400">
              <a:latin typeface="+mn-ea"/>
              <a:ea typeface="+mn-ea"/>
            </a:endParaRPr>
          </a:p>
        </p:txBody>
      </p:sp>
      <p:sp>
        <p:nvSpPr>
          <p:cNvPr id="46" name="TextBox 74"/>
          <p:cNvSpPr txBox="1">
            <a:spLocks noChangeArrowheads="1"/>
          </p:cNvSpPr>
          <p:nvPr/>
        </p:nvSpPr>
        <p:spPr bwMode="auto">
          <a:xfrm>
            <a:off x="1699420" y="5251564"/>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-1</a:t>
            </a:r>
            <a:endParaRPr lang="zh-CN" altLang="en-US" sz="1400">
              <a:latin typeface="+mn-ea"/>
              <a:ea typeface="+mn-ea"/>
            </a:endParaRPr>
          </a:p>
        </p:txBody>
      </p:sp>
    </p:spTree>
    <p:extLst>
      <p:ext uri="{BB962C8B-B14F-4D97-AF65-F5344CB8AC3E}">
        <p14:creationId xmlns:p14="http://schemas.microsoft.com/office/powerpoint/2010/main" val="286141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500"/>
                                        <p:tgtEl>
                                          <p:spTgt spid="2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blinds(horizontal)">
                                      <p:cBhvr>
                                        <p:cTn id="13" dur="500"/>
                                        <p:tgtEl>
                                          <p:spTgt spid="3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blinds(horizontal)">
                                      <p:cBhvr>
                                        <p:cTn id="16" dur="500"/>
                                        <p:tgtEl>
                                          <p:spTgt spid="3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linds(horizontal)">
                                      <p:cBhvr>
                                        <p:cTn id="19" dur="500"/>
                                        <p:tgtEl>
                                          <p:spTgt spid="4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linds(horizontal)">
                                      <p:cBhvr>
                                        <p:cTn id="22" dur="500"/>
                                        <p:tgtEl>
                                          <p:spTgt spid="4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linds(horizontal)">
                                      <p:cBhvr>
                                        <p:cTn id="2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37" grpId="0"/>
      <p:bldP spid="39" grpId="0"/>
      <p:bldP spid="41" grpId="0"/>
      <p:bldP spid="42" grpId="0"/>
      <p:bldP spid="4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6"/>
          <p:cNvSpPr txBox="1">
            <a:spLocks noChangeArrowheads="1"/>
          </p:cNvSpPr>
          <p:nvPr/>
        </p:nvSpPr>
        <p:spPr bwMode="auto">
          <a:xfrm>
            <a:off x="515939" y="1122362"/>
            <a:ext cx="43481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二、离散控制系统的频域分析</a:t>
            </a:r>
          </a:p>
        </p:txBody>
      </p:sp>
      <p:sp>
        <p:nvSpPr>
          <p:cNvPr id="4" name="Text Box 7"/>
          <p:cNvSpPr txBox="1">
            <a:spLocks noChangeArrowheads="1"/>
          </p:cNvSpPr>
          <p:nvPr/>
        </p:nvSpPr>
        <p:spPr bwMode="auto">
          <a:xfrm>
            <a:off x="1119188" y="1675606"/>
            <a:ext cx="4284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latin typeface="+mn-ea"/>
                <a:ea typeface="+mn-ea"/>
              </a:rPr>
              <a:t>离散系统的频率特性函数为</a:t>
            </a:r>
          </a:p>
        </p:txBody>
      </p:sp>
      <p:graphicFrame>
        <p:nvGraphicFramePr>
          <p:cNvPr id="5" name="Object 8"/>
          <p:cNvGraphicFramePr>
            <a:graphicFrameLocks noChangeAspect="1"/>
          </p:cNvGraphicFramePr>
          <p:nvPr>
            <p:extLst>
              <p:ext uri="{D42A27DB-BD31-4B8C-83A1-F6EECF244321}">
                <p14:modId xmlns:p14="http://schemas.microsoft.com/office/powerpoint/2010/main" val="2390585321"/>
              </p:ext>
            </p:extLst>
          </p:nvPr>
        </p:nvGraphicFramePr>
        <p:xfrm>
          <a:off x="4327525" y="2380381"/>
          <a:ext cx="3916363" cy="549275"/>
        </p:xfrm>
        <a:graphic>
          <a:graphicData uri="http://schemas.openxmlformats.org/presentationml/2006/ole">
            <mc:AlternateContent xmlns:mc="http://schemas.openxmlformats.org/markup-compatibility/2006">
              <mc:Choice xmlns:v="urn:schemas-microsoft-com:vml" Requires="v">
                <p:oleObj spid="_x0000_s48157" name="公式" r:id="rId3" imgW="2082800" imgH="292100" progId="Equation.3">
                  <p:embed/>
                </p:oleObj>
              </mc:Choice>
              <mc:Fallback>
                <p:oleObj name="公式" r:id="rId3" imgW="2082800" imgH="292100" progId="Equation.3">
                  <p:embed/>
                  <p:pic>
                    <p:nvPicPr>
                      <p:cNvPr id="47106"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7525" y="2380381"/>
                        <a:ext cx="3916363"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3432338214"/>
              </p:ext>
            </p:extLst>
          </p:nvPr>
        </p:nvGraphicFramePr>
        <p:xfrm>
          <a:off x="1245394" y="2910434"/>
          <a:ext cx="1860550" cy="1003300"/>
        </p:xfrm>
        <a:graphic>
          <a:graphicData uri="http://schemas.openxmlformats.org/presentationml/2006/ole">
            <mc:AlternateContent xmlns:mc="http://schemas.openxmlformats.org/markup-compatibility/2006">
              <mc:Choice xmlns:v="urn:schemas-microsoft-com:vml" Requires="v">
                <p:oleObj spid="_x0000_s48158" name="公式" r:id="rId5" imgW="990170" imgH="533169" progId="Equation.3">
                  <p:embed/>
                </p:oleObj>
              </mc:Choice>
              <mc:Fallback>
                <p:oleObj name="公式" r:id="rId5" imgW="990170" imgH="533169" progId="Equation.3">
                  <p:embed/>
                  <p:pic>
                    <p:nvPicPr>
                      <p:cNvPr id="47107"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5394" y="2910434"/>
                        <a:ext cx="1860550" cy="100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11"/>
          <p:cNvGraphicFramePr>
            <a:graphicFrameLocks noChangeAspect="1"/>
          </p:cNvGraphicFramePr>
          <p:nvPr>
            <p:extLst>
              <p:ext uri="{D42A27DB-BD31-4B8C-83A1-F6EECF244321}">
                <p14:modId xmlns:p14="http://schemas.microsoft.com/office/powerpoint/2010/main" val="2270606034"/>
              </p:ext>
            </p:extLst>
          </p:nvPr>
        </p:nvGraphicFramePr>
        <p:xfrm>
          <a:off x="1245394" y="4087571"/>
          <a:ext cx="2840038" cy="430212"/>
        </p:xfrm>
        <a:graphic>
          <a:graphicData uri="http://schemas.openxmlformats.org/presentationml/2006/ole">
            <mc:AlternateContent xmlns:mc="http://schemas.openxmlformats.org/markup-compatibility/2006">
              <mc:Choice xmlns:v="urn:schemas-microsoft-com:vml" Requires="v">
                <p:oleObj spid="_x0000_s48159" name="公式" r:id="rId7" imgW="1511300" imgH="228600" progId="Equation.3">
                  <p:embed/>
                </p:oleObj>
              </mc:Choice>
              <mc:Fallback>
                <p:oleObj name="公式" r:id="rId7" imgW="1511300" imgH="228600" progId="Equation.3">
                  <p:embed/>
                  <p:pic>
                    <p:nvPicPr>
                      <p:cNvPr id="47108"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5394" y="4087571"/>
                        <a:ext cx="2840038"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12"/>
          <p:cNvSpPr txBox="1">
            <a:spLocks noChangeArrowheads="1"/>
          </p:cNvSpPr>
          <p:nvPr/>
        </p:nvSpPr>
        <p:spPr bwMode="auto">
          <a:xfrm>
            <a:off x="3213099" y="3181350"/>
            <a:ext cx="846296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a:t>
            </a:r>
            <a:r>
              <a:rPr lang="zh-CN" altLang="en-US" sz="2000" b="1" dirty="0">
                <a:solidFill>
                  <a:srgbClr val="C00000"/>
                </a:solidFill>
                <a:latin typeface="+mj-ea"/>
                <a:ea typeface="+mj-ea"/>
              </a:rPr>
              <a:t>幅频特性：</a:t>
            </a:r>
            <a:r>
              <a:rPr lang="zh-CN" altLang="en-US" sz="2000" dirty="0">
                <a:latin typeface="+mn-ea"/>
                <a:ea typeface="+mn-ea"/>
              </a:rPr>
              <a:t>指系统输出序列的包络线幅值与输入</a:t>
            </a:r>
            <a:r>
              <a:rPr lang="zh-CN" altLang="en-US" sz="2000" dirty="0" smtClean="0">
                <a:latin typeface="+mn-ea"/>
                <a:ea typeface="+mn-ea"/>
              </a:rPr>
              <a:t>序列</a:t>
            </a:r>
            <a:r>
              <a:rPr lang="zh-CN" altLang="en-US" sz="2000" dirty="0">
                <a:latin typeface="+mn-ea"/>
                <a:ea typeface="+mn-ea"/>
              </a:rPr>
              <a:t>包络线幅值之比</a:t>
            </a:r>
          </a:p>
        </p:txBody>
      </p:sp>
      <p:sp>
        <p:nvSpPr>
          <p:cNvPr id="9" name="Text Box 13"/>
          <p:cNvSpPr txBox="1">
            <a:spLocks noChangeArrowheads="1"/>
          </p:cNvSpPr>
          <p:nvPr/>
        </p:nvSpPr>
        <p:spPr bwMode="auto">
          <a:xfrm>
            <a:off x="4140200" y="4041775"/>
            <a:ext cx="7535862"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778000" indent="-1778000" eaLnBrk="1" hangingPunct="1">
              <a:lnSpc>
                <a:spcPct val="130000"/>
              </a:lnSpc>
              <a:spcBef>
                <a:spcPct val="50000"/>
              </a:spcBef>
            </a:pPr>
            <a:r>
              <a:rPr lang="en-US" altLang="zh-CN" sz="2000" dirty="0">
                <a:latin typeface="+mn-ea"/>
                <a:ea typeface="+mn-ea"/>
              </a:rPr>
              <a:t>——</a:t>
            </a:r>
            <a:r>
              <a:rPr lang="zh-CN" altLang="en-US" sz="2000" b="1" dirty="0">
                <a:solidFill>
                  <a:srgbClr val="C00000"/>
                </a:solidFill>
                <a:latin typeface="+mj-ea"/>
                <a:ea typeface="+mj-ea"/>
              </a:rPr>
              <a:t>相频特性：</a:t>
            </a:r>
            <a:r>
              <a:rPr lang="zh-CN" altLang="en-US" sz="2000" dirty="0">
                <a:latin typeface="+mn-ea"/>
                <a:ea typeface="+mn-ea"/>
              </a:rPr>
              <a:t>指系统输出序列的包络线的</a:t>
            </a:r>
            <a:r>
              <a:rPr lang="zh-CN" altLang="en-US" sz="2000" dirty="0" smtClean="0">
                <a:latin typeface="+mn-ea"/>
                <a:ea typeface="+mn-ea"/>
              </a:rPr>
              <a:t>初相位</a:t>
            </a:r>
            <a:r>
              <a:rPr lang="zh-CN" altLang="en-US" sz="2000" dirty="0">
                <a:latin typeface="+mn-ea"/>
                <a:ea typeface="+mn-ea"/>
              </a:rPr>
              <a:t>与输入序列包络线的初相位之差</a:t>
            </a:r>
          </a:p>
        </p:txBody>
      </p:sp>
      <p:sp>
        <p:nvSpPr>
          <p:cNvPr id="10" name="Text Box 14"/>
          <p:cNvSpPr txBox="1">
            <a:spLocks noChangeArrowheads="1"/>
          </p:cNvSpPr>
          <p:nvPr/>
        </p:nvSpPr>
        <p:spPr bwMode="auto">
          <a:xfrm>
            <a:off x="515939" y="5189446"/>
            <a:ext cx="11160125" cy="1021556"/>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33400" eaLnBrk="1" hangingPunct="1">
              <a:lnSpc>
                <a:spcPct val="135000"/>
              </a:lnSpc>
              <a:spcBef>
                <a:spcPct val="50000"/>
              </a:spcBef>
            </a:pPr>
            <a:r>
              <a:rPr lang="zh-CN" altLang="en-US" sz="2000" dirty="0" smtClean="0">
                <a:latin typeface="+mn-ea"/>
                <a:ea typeface="+mn-ea"/>
              </a:rPr>
              <a:t>离散系统</a:t>
            </a:r>
            <a:r>
              <a:rPr lang="zh-CN" altLang="en-US" sz="2000" dirty="0">
                <a:latin typeface="+mn-ea"/>
                <a:ea typeface="+mn-ea"/>
              </a:rPr>
              <a:t>的频率响应是指系统在谐波函数输入下的稳态输出序列。这个稳态输出序列的包络线仍为谐波函数，其频率与输入信号频率一致。</a:t>
            </a:r>
          </a:p>
        </p:txBody>
      </p:sp>
    </p:spTree>
    <p:extLst>
      <p:ext uri="{BB962C8B-B14F-4D97-AF65-F5344CB8AC3E}">
        <p14:creationId xmlns:p14="http://schemas.microsoft.com/office/powerpoint/2010/main" val="18979186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6"/>
          <p:cNvSpPr txBox="1">
            <a:spLocks noChangeArrowheads="1"/>
          </p:cNvSpPr>
          <p:nvPr/>
        </p:nvSpPr>
        <p:spPr bwMode="auto">
          <a:xfrm>
            <a:off x="515939" y="1343176"/>
            <a:ext cx="11160124" cy="2472166"/>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4363" eaLnBrk="1" hangingPunct="1">
              <a:lnSpc>
                <a:spcPct val="145000"/>
              </a:lnSpc>
              <a:spcBef>
                <a:spcPct val="50000"/>
              </a:spcBef>
            </a:pPr>
            <a:r>
              <a:rPr lang="zh-CN" altLang="en-US" sz="2400" dirty="0" smtClean="0">
                <a:latin typeface="+mn-ea"/>
                <a:ea typeface="+mn-ea"/>
                <a:cs typeface="Times New Roman" panose="02020603050405020304" pitchFamily="18" charset="0"/>
              </a:rPr>
              <a:t>绘制</a:t>
            </a:r>
            <a:r>
              <a:rPr lang="zh-CN" altLang="en-US" sz="2400" dirty="0">
                <a:latin typeface="+mn-ea"/>
                <a:ea typeface="+mn-ea"/>
                <a:cs typeface="Times New Roman" panose="02020603050405020304" pitchFamily="18" charset="0"/>
              </a:rPr>
              <a:t>离散系统的对数频率特性图，需先对系统的开环脉冲</a:t>
            </a:r>
            <a:r>
              <a:rPr lang="zh-CN" altLang="en-US" sz="2400" dirty="0" smtClean="0">
                <a:latin typeface="+mn-ea"/>
                <a:ea typeface="+mn-ea"/>
                <a:cs typeface="Times New Roman" panose="02020603050405020304" pitchFamily="18" charset="0"/>
              </a:rPr>
              <a:t>传递函数 </a:t>
            </a:r>
            <a:r>
              <a:rPr lang="en-US" altLang="zh-CN" sz="2400" b="1" i="1" dirty="0" smtClean="0">
                <a:latin typeface="+mj-ea"/>
                <a:ea typeface="+mj-ea"/>
                <a:cs typeface="Times New Roman" panose="02020603050405020304" pitchFamily="18" charset="0"/>
              </a:rPr>
              <a:t>G</a:t>
            </a:r>
            <a:r>
              <a:rPr lang="en-US" altLang="zh-CN" sz="2400" b="1" dirty="0" smtClean="0">
                <a:latin typeface="+mj-ea"/>
                <a:ea typeface="+mj-ea"/>
                <a:cs typeface="Times New Roman" panose="02020603050405020304" pitchFamily="18" charset="0"/>
              </a:rPr>
              <a:t>(z) </a:t>
            </a:r>
            <a:r>
              <a:rPr lang="zh-CN" altLang="en-US" sz="2400" dirty="0" smtClean="0">
                <a:latin typeface="+mn-ea"/>
                <a:ea typeface="+mn-ea"/>
                <a:cs typeface="Times New Roman" panose="02020603050405020304" pitchFamily="18" charset="0"/>
              </a:rPr>
              <a:t>进行 </a:t>
            </a:r>
            <a:r>
              <a:rPr lang="en-US" altLang="zh-CN" sz="2400" b="1" i="1" dirty="0" smtClean="0">
                <a:latin typeface="+mj-ea"/>
                <a:ea typeface="+mj-ea"/>
                <a:cs typeface="Times New Roman" panose="02020603050405020304" pitchFamily="18" charset="0"/>
              </a:rPr>
              <a:t>w </a:t>
            </a:r>
            <a:r>
              <a:rPr lang="zh-CN" altLang="en-US" sz="2400" dirty="0" smtClean="0">
                <a:latin typeface="+mn-ea"/>
                <a:ea typeface="+mn-ea"/>
                <a:cs typeface="Times New Roman" panose="02020603050405020304" pitchFamily="18" charset="0"/>
              </a:rPr>
              <a:t>变换</a:t>
            </a:r>
            <a:r>
              <a:rPr lang="zh-CN" altLang="en-US" sz="2400" dirty="0">
                <a:latin typeface="+mn-ea"/>
                <a:ea typeface="+mn-ea"/>
                <a:cs typeface="Times New Roman" panose="02020603050405020304" pitchFamily="18" charset="0"/>
              </a:rPr>
              <a:t>，</a:t>
            </a:r>
            <a:r>
              <a:rPr lang="zh-CN" altLang="en-US" sz="2400" dirty="0" smtClean="0">
                <a:latin typeface="+mn-ea"/>
                <a:ea typeface="+mn-ea"/>
                <a:cs typeface="Times New Roman" panose="02020603050405020304" pitchFamily="18" charset="0"/>
              </a:rPr>
              <a:t>即将 </a:t>
            </a:r>
            <a:r>
              <a:rPr lang="en-US" altLang="zh-CN" sz="2400" b="1" i="1" dirty="0" smtClean="0">
                <a:latin typeface="+mj-ea"/>
                <a:ea typeface="+mj-ea"/>
                <a:cs typeface="Times New Roman" panose="02020603050405020304" pitchFamily="18" charset="0"/>
              </a:rPr>
              <a:t>G</a:t>
            </a:r>
            <a:r>
              <a:rPr lang="en-US" altLang="zh-CN" sz="2400" b="1" dirty="0" smtClean="0">
                <a:latin typeface="+mj-ea"/>
                <a:ea typeface="+mj-ea"/>
                <a:cs typeface="Times New Roman" panose="02020603050405020304" pitchFamily="18" charset="0"/>
              </a:rPr>
              <a:t>(z) </a:t>
            </a:r>
            <a:r>
              <a:rPr lang="zh-CN" altLang="en-US" sz="2400" dirty="0" smtClean="0">
                <a:latin typeface="+mn-ea"/>
                <a:ea typeface="+mn-ea"/>
                <a:cs typeface="Times New Roman" panose="02020603050405020304" pitchFamily="18" charset="0"/>
              </a:rPr>
              <a:t>变换为 </a:t>
            </a:r>
            <a:r>
              <a:rPr lang="en-US" altLang="zh-CN" sz="2400" b="1" i="1" dirty="0" smtClean="0">
                <a:latin typeface="+mj-ea"/>
                <a:ea typeface="+mj-ea"/>
                <a:cs typeface="Times New Roman" panose="02020603050405020304" pitchFamily="18" charset="0"/>
              </a:rPr>
              <a:t>G</a:t>
            </a:r>
            <a:r>
              <a:rPr lang="en-US" altLang="zh-CN" sz="2400" b="1" dirty="0" smtClean="0">
                <a:latin typeface="+mj-ea"/>
                <a:ea typeface="+mj-ea"/>
                <a:cs typeface="Times New Roman" panose="02020603050405020304" pitchFamily="18" charset="0"/>
              </a:rPr>
              <a:t>(</a:t>
            </a:r>
            <a:r>
              <a:rPr lang="en-US" altLang="zh-CN" sz="2400" b="1" i="1" dirty="0" smtClean="0">
                <a:latin typeface="+mj-ea"/>
                <a:ea typeface="+mj-ea"/>
                <a:cs typeface="Times New Roman" panose="02020603050405020304" pitchFamily="18" charset="0"/>
              </a:rPr>
              <a:t>w</a:t>
            </a:r>
            <a:r>
              <a:rPr lang="en-US" altLang="zh-CN" sz="2400" b="1" dirty="0" smtClean="0">
                <a:latin typeface="+mj-ea"/>
                <a:ea typeface="+mj-ea"/>
                <a:cs typeface="Times New Roman" panose="02020603050405020304" pitchFamily="18" charset="0"/>
              </a:rPr>
              <a:t>) </a:t>
            </a:r>
            <a:r>
              <a:rPr lang="zh-CN" altLang="en-US" sz="2400" dirty="0" smtClean="0">
                <a:latin typeface="+mn-ea"/>
                <a:ea typeface="+mn-ea"/>
                <a:cs typeface="Times New Roman" panose="02020603050405020304" pitchFamily="18" charset="0"/>
              </a:rPr>
              <a:t>，</a:t>
            </a:r>
            <a:r>
              <a:rPr lang="zh-CN" altLang="en-US" sz="2400" dirty="0">
                <a:latin typeface="+mn-ea"/>
                <a:ea typeface="+mn-ea"/>
                <a:cs typeface="Times New Roman" panose="02020603050405020304" pitchFamily="18" charset="0"/>
              </a:rPr>
              <a:t>并</a:t>
            </a:r>
            <a:r>
              <a:rPr lang="zh-CN" altLang="en-US" sz="2400" dirty="0" smtClean="0">
                <a:latin typeface="+mn-ea"/>
                <a:ea typeface="+mn-ea"/>
                <a:cs typeface="Times New Roman" panose="02020603050405020304" pitchFamily="18" charset="0"/>
              </a:rPr>
              <a:t>令 </a:t>
            </a:r>
            <a:r>
              <a:rPr lang="en-US" altLang="zh-CN" sz="2400" b="1" i="1" dirty="0" smtClean="0">
                <a:latin typeface="+mj-ea"/>
                <a:ea typeface="+mj-ea"/>
                <a:cs typeface="Times New Roman" panose="02020603050405020304" pitchFamily="18" charset="0"/>
              </a:rPr>
              <a:t>w</a:t>
            </a:r>
            <a:r>
              <a:rPr lang="en-US" altLang="zh-CN" sz="2400" b="1" dirty="0" smtClean="0">
                <a:latin typeface="+mj-ea"/>
                <a:ea typeface="+mj-ea"/>
                <a:cs typeface="Times New Roman" panose="02020603050405020304" pitchFamily="18" charset="0"/>
              </a:rPr>
              <a:t>=j</a:t>
            </a:r>
            <a:r>
              <a:rPr lang="el-GR" altLang="zh-CN" sz="2400" b="1" i="1" dirty="0">
                <a:latin typeface="+mj-ea"/>
                <a:ea typeface="+mj-ea"/>
                <a:cs typeface="Times New Roman" panose="02020603050405020304" pitchFamily="18" charset="0"/>
              </a:rPr>
              <a:t>ω</a:t>
            </a:r>
            <a:r>
              <a:rPr lang="en-US" altLang="zh-CN" sz="2400" b="1" i="1" baseline="-25000" dirty="0">
                <a:latin typeface="+mj-ea"/>
                <a:ea typeface="+mj-ea"/>
                <a:cs typeface="Times New Roman" panose="02020603050405020304" pitchFamily="18" charset="0"/>
              </a:rPr>
              <a:t>a</a:t>
            </a:r>
            <a:r>
              <a:rPr lang="zh-CN" altLang="en-US" sz="2400" dirty="0">
                <a:latin typeface="+mn-ea"/>
                <a:ea typeface="+mn-ea"/>
                <a:cs typeface="Times New Roman" panose="02020603050405020304" pitchFamily="18" charset="0"/>
              </a:rPr>
              <a:t>（</a:t>
            </a:r>
            <a:r>
              <a:rPr lang="el-GR" altLang="zh-CN" sz="2400" b="1" i="1" dirty="0">
                <a:solidFill>
                  <a:srgbClr val="C00000"/>
                </a:solidFill>
                <a:latin typeface="+mj-ea"/>
                <a:ea typeface="+mj-ea"/>
                <a:cs typeface="Times New Roman" panose="02020603050405020304" pitchFamily="18" charset="0"/>
              </a:rPr>
              <a:t>ω</a:t>
            </a:r>
            <a:r>
              <a:rPr lang="en-US" altLang="zh-CN" sz="2400" b="1" i="1" baseline="-25000" dirty="0" smtClean="0">
                <a:solidFill>
                  <a:srgbClr val="C00000"/>
                </a:solidFill>
                <a:latin typeface="+mj-ea"/>
                <a:ea typeface="+mj-ea"/>
                <a:cs typeface="Times New Roman" panose="02020603050405020304" pitchFamily="18" charset="0"/>
              </a:rPr>
              <a:t>a </a:t>
            </a:r>
            <a:r>
              <a:rPr lang="zh-CN" altLang="en-US" sz="2400" b="1" dirty="0" smtClean="0">
                <a:solidFill>
                  <a:srgbClr val="C00000"/>
                </a:solidFill>
                <a:latin typeface="+mj-ea"/>
                <a:ea typeface="+mj-ea"/>
                <a:cs typeface="Times New Roman" panose="02020603050405020304" pitchFamily="18" charset="0"/>
              </a:rPr>
              <a:t>称为</a:t>
            </a:r>
            <a:r>
              <a:rPr lang="zh-CN" altLang="en-US" sz="2400" b="1" dirty="0">
                <a:solidFill>
                  <a:srgbClr val="C00000"/>
                </a:solidFill>
                <a:latin typeface="+mj-ea"/>
                <a:ea typeface="+mj-ea"/>
                <a:cs typeface="Times New Roman" panose="02020603050405020304" pitchFamily="18" charset="0"/>
              </a:rPr>
              <a:t>伪频率</a:t>
            </a:r>
            <a:r>
              <a:rPr lang="zh-CN" altLang="en-US" sz="2400" dirty="0">
                <a:latin typeface="+mn-ea"/>
                <a:ea typeface="+mn-ea"/>
                <a:cs typeface="Times New Roman" panose="02020603050405020304" pitchFamily="18" charset="0"/>
              </a:rPr>
              <a:t>），</a:t>
            </a:r>
            <a:r>
              <a:rPr lang="zh-CN" altLang="en-US" sz="2400" dirty="0" smtClean="0">
                <a:latin typeface="+mn-ea"/>
                <a:ea typeface="+mn-ea"/>
                <a:cs typeface="Times New Roman" panose="02020603050405020304" pitchFamily="18" charset="0"/>
              </a:rPr>
              <a:t>把 </a:t>
            </a:r>
            <a:r>
              <a:rPr lang="en-US" altLang="zh-CN" sz="2400" b="1" i="1" dirty="0" smtClean="0">
                <a:latin typeface="+mj-ea"/>
                <a:ea typeface="+mj-ea"/>
                <a:cs typeface="Times New Roman" panose="02020603050405020304" pitchFamily="18" charset="0"/>
              </a:rPr>
              <a:t>G</a:t>
            </a:r>
            <a:r>
              <a:rPr lang="en-US" altLang="zh-CN" sz="2400" b="1" dirty="0" smtClean="0">
                <a:latin typeface="+mj-ea"/>
                <a:ea typeface="+mj-ea"/>
                <a:cs typeface="Times New Roman" panose="02020603050405020304" pitchFamily="18" charset="0"/>
              </a:rPr>
              <a:t>(</a:t>
            </a:r>
            <a:r>
              <a:rPr lang="en-US" altLang="zh-CN" sz="2400" b="1" i="1" dirty="0" smtClean="0">
                <a:latin typeface="+mj-ea"/>
                <a:ea typeface="+mj-ea"/>
                <a:cs typeface="Times New Roman" panose="02020603050405020304" pitchFamily="18" charset="0"/>
              </a:rPr>
              <a:t>w</a:t>
            </a:r>
            <a:r>
              <a:rPr lang="en-US" altLang="zh-CN" sz="2400" b="1" dirty="0" smtClean="0">
                <a:latin typeface="+mj-ea"/>
                <a:ea typeface="+mj-ea"/>
                <a:cs typeface="Times New Roman" panose="02020603050405020304" pitchFamily="18" charset="0"/>
              </a:rPr>
              <a:t>) </a:t>
            </a:r>
            <a:r>
              <a:rPr lang="zh-CN" altLang="en-US" sz="2400" dirty="0" smtClean="0">
                <a:latin typeface="+mn-ea"/>
                <a:ea typeface="+mn-ea"/>
                <a:cs typeface="Times New Roman" panose="02020603050405020304" pitchFamily="18" charset="0"/>
              </a:rPr>
              <a:t>变换成 </a:t>
            </a:r>
            <a:r>
              <a:rPr lang="en-US" altLang="zh-CN" sz="2400" b="1" i="1" dirty="0" smtClean="0">
                <a:latin typeface="+mj-ea"/>
                <a:ea typeface="+mj-ea"/>
                <a:cs typeface="Times New Roman" panose="02020603050405020304" pitchFamily="18" charset="0"/>
              </a:rPr>
              <a:t>G</a:t>
            </a:r>
            <a:r>
              <a:rPr lang="en-US" altLang="zh-CN" sz="2400" b="1" i="1" baseline="30000" dirty="0">
                <a:latin typeface="+mj-ea"/>
                <a:ea typeface="+mj-ea"/>
                <a:cs typeface="Times New Roman" panose="02020603050405020304" pitchFamily="18" charset="0"/>
              </a:rPr>
              <a:t>*</a:t>
            </a:r>
            <a:r>
              <a:rPr lang="en-US" altLang="zh-CN" sz="2400" b="1" dirty="0">
                <a:latin typeface="+mj-ea"/>
                <a:ea typeface="+mj-ea"/>
                <a:cs typeface="Times New Roman" panose="02020603050405020304" pitchFamily="18" charset="0"/>
              </a:rPr>
              <a:t>(j</a:t>
            </a:r>
            <a:r>
              <a:rPr lang="el-GR" altLang="zh-CN" sz="2400" b="1" i="1" dirty="0">
                <a:latin typeface="+mj-ea"/>
                <a:ea typeface="+mj-ea"/>
                <a:cs typeface="Times New Roman" panose="02020603050405020304" pitchFamily="18" charset="0"/>
              </a:rPr>
              <a:t>ω</a:t>
            </a:r>
            <a:r>
              <a:rPr lang="en-US" altLang="zh-CN" sz="2400" b="1" i="1" baseline="-25000" dirty="0">
                <a:latin typeface="+mj-ea"/>
                <a:ea typeface="+mj-ea"/>
                <a:cs typeface="Times New Roman" panose="02020603050405020304" pitchFamily="18" charset="0"/>
              </a:rPr>
              <a:t>a</a:t>
            </a:r>
            <a:r>
              <a:rPr lang="en-US" altLang="zh-CN" sz="2400" b="1" dirty="0" smtClean="0">
                <a:latin typeface="+mj-ea"/>
                <a:ea typeface="+mj-ea"/>
                <a:cs typeface="Times New Roman" panose="02020603050405020304" pitchFamily="18" charset="0"/>
              </a:rPr>
              <a:t>) </a:t>
            </a:r>
            <a:r>
              <a:rPr lang="zh-CN" altLang="en-US" sz="2400" dirty="0" smtClean="0">
                <a:latin typeface="+mn-ea"/>
                <a:ea typeface="+mn-ea"/>
                <a:cs typeface="Times New Roman" panose="02020603050405020304" pitchFamily="18" charset="0"/>
              </a:rPr>
              <a:t>，</a:t>
            </a:r>
            <a:r>
              <a:rPr lang="zh-CN" altLang="en-US" sz="2400" dirty="0">
                <a:latin typeface="+mn-ea"/>
                <a:ea typeface="+mn-ea"/>
                <a:cs typeface="Times New Roman" panose="02020603050405020304" pitchFamily="18" charset="0"/>
              </a:rPr>
              <a:t>然后再绘制</a:t>
            </a:r>
            <a:r>
              <a:rPr lang="zh-CN" altLang="en-US" sz="2400" dirty="0" smtClean="0">
                <a:latin typeface="+mn-ea"/>
                <a:ea typeface="+mn-ea"/>
                <a:cs typeface="Times New Roman" panose="02020603050405020304" pitchFamily="18" charset="0"/>
              </a:rPr>
              <a:t>以 </a:t>
            </a:r>
            <a:r>
              <a:rPr lang="en-US" altLang="zh-CN" sz="2400" b="1" dirty="0" err="1" smtClean="0">
                <a:latin typeface="+mj-ea"/>
                <a:ea typeface="+mj-ea"/>
                <a:cs typeface="Times New Roman" panose="02020603050405020304" pitchFamily="18" charset="0"/>
              </a:rPr>
              <a:t>lg</a:t>
            </a:r>
            <a:r>
              <a:rPr lang="el-GR" altLang="zh-CN" sz="2400" b="1" i="1" dirty="0">
                <a:latin typeface="+mj-ea"/>
                <a:ea typeface="+mj-ea"/>
                <a:cs typeface="Times New Roman" panose="02020603050405020304" pitchFamily="18" charset="0"/>
              </a:rPr>
              <a:t>ω</a:t>
            </a:r>
            <a:r>
              <a:rPr lang="en-US" altLang="zh-CN" sz="2400" b="1" i="1" baseline="-25000" dirty="0" smtClean="0">
                <a:latin typeface="+mj-ea"/>
                <a:ea typeface="+mj-ea"/>
                <a:cs typeface="Times New Roman" panose="02020603050405020304" pitchFamily="18" charset="0"/>
              </a:rPr>
              <a:t>a </a:t>
            </a:r>
            <a:r>
              <a:rPr lang="zh-CN" altLang="en-US" sz="2400" dirty="0" smtClean="0">
                <a:latin typeface="+mn-ea"/>
                <a:ea typeface="+mn-ea"/>
                <a:cs typeface="Times New Roman" panose="02020603050405020304" pitchFamily="18" charset="0"/>
              </a:rPr>
              <a:t>为</a:t>
            </a:r>
            <a:r>
              <a:rPr lang="zh-CN" altLang="en-US" sz="2400" dirty="0">
                <a:latin typeface="+mn-ea"/>
                <a:ea typeface="+mn-ea"/>
                <a:cs typeface="Times New Roman" panose="02020603050405020304" pitchFamily="18" charset="0"/>
              </a:rPr>
              <a:t>横坐标</a:t>
            </a:r>
            <a:r>
              <a:rPr lang="zh-CN" altLang="en-US" sz="2400" dirty="0" smtClean="0">
                <a:latin typeface="+mn-ea"/>
                <a:ea typeface="+mn-ea"/>
                <a:cs typeface="Times New Roman" panose="02020603050405020304" pitchFamily="18" charset="0"/>
              </a:rPr>
              <a:t>的 </a:t>
            </a:r>
            <a:r>
              <a:rPr lang="en-US" altLang="zh-CN" sz="2400" b="1" dirty="0" smtClean="0">
                <a:latin typeface="+mj-ea"/>
                <a:ea typeface="+mj-ea"/>
                <a:cs typeface="Times New Roman" panose="02020603050405020304" pitchFamily="18" charset="0"/>
              </a:rPr>
              <a:t>Bode </a:t>
            </a:r>
            <a:r>
              <a:rPr lang="zh-CN" altLang="en-US" sz="2400" dirty="0" smtClean="0">
                <a:latin typeface="+mn-ea"/>
                <a:ea typeface="+mn-ea"/>
                <a:cs typeface="Times New Roman" panose="02020603050405020304" pitchFamily="18" charset="0"/>
              </a:rPr>
              <a:t>图。（</a:t>
            </a:r>
            <a:r>
              <a:rPr lang="zh-CN" altLang="en-US" sz="2400" dirty="0">
                <a:latin typeface="+mn-ea"/>
                <a:ea typeface="+mn-ea"/>
                <a:cs typeface="Times New Roman" panose="02020603050405020304" pitchFamily="18" charset="0"/>
              </a:rPr>
              <a:t>有关系 </a:t>
            </a:r>
            <a:r>
              <a:rPr lang="el-GR" altLang="zh-CN" sz="2400" b="1" i="1" dirty="0">
                <a:latin typeface="+mj-ea"/>
                <a:ea typeface="+mj-ea"/>
                <a:cs typeface="Times New Roman" panose="02020603050405020304" pitchFamily="18" charset="0"/>
              </a:rPr>
              <a:t>ω</a:t>
            </a:r>
            <a:r>
              <a:rPr lang="en-US" altLang="zh-CN" sz="2400" b="1" i="1" baseline="-25000" dirty="0">
                <a:latin typeface="+mj-ea"/>
                <a:ea typeface="+mj-ea"/>
                <a:cs typeface="Times New Roman" panose="02020603050405020304" pitchFamily="18" charset="0"/>
              </a:rPr>
              <a:t>a</a:t>
            </a:r>
            <a:r>
              <a:rPr lang="en-US" altLang="zh-CN" sz="2400" b="1" dirty="0">
                <a:latin typeface="+mj-ea"/>
                <a:ea typeface="+mj-ea"/>
                <a:cs typeface="Times New Roman" panose="02020603050405020304" pitchFamily="18" charset="0"/>
              </a:rPr>
              <a:t>=cot(-</a:t>
            </a:r>
            <a:r>
              <a:rPr lang="el-GR" altLang="zh-CN" sz="2400" b="1" i="1" dirty="0">
                <a:latin typeface="+mj-ea"/>
                <a:ea typeface="+mj-ea"/>
                <a:cs typeface="Times New Roman" panose="02020603050405020304" pitchFamily="18" charset="0"/>
              </a:rPr>
              <a:t>ω</a:t>
            </a:r>
            <a:r>
              <a:rPr lang="en-US" altLang="zh-CN" sz="2400" b="1" i="1" dirty="0">
                <a:latin typeface="+mj-ea"/>
                <a:ea typeface="+mj-ea"/>
                <a:cs typeface="Times New Roman" panose="02020603050405020304" pitchFamily="18" charset="0"/>
              </a:rPr>
              <a:t>T</a:t>
            </a:r>
            <a:r>
              <a:rPr lang="en-US" altLang="zh-CN" sz="2400" b="1" dirty="0">
                <a:latin typeface="+mj-ea"/>
                <a:ea typeface="+mj-ea"/>
                <a:cs typeface="Times New Roman" panose="02020603050405020304" pitchFamily="18" charset="0"/>
              </a:rPr>
              <a:t>/2</a:t>
            </a:r>
            <a:r>
              <a:rPr lang="en-US" altLang="zh-CN" sz="2400" b="1" dirty="0" smtClean="0">
                <a:latin typeface="+mj-ea"/>
                <a:ea typeface="+mj-ea"/>
                <a:cs typeface="Times New Roman" panose="02020603050405020304" pitchFamily="18" charset="0"/>
              </a:rPr>
              <a:t>) </a:t>
            </a:r>
            <a:r>
              <a:rPr lang="zh-CN" altLang="en-US" sz="2400" dirty="0" smtClean="0">
                <a:latin typeface="+mn-ea"/>
                <a:ea typeface="+mn-ea"/>
                <a:cs typeface="Times New Roman" panose="02020603050405020304" pitchFamily="18" charset="0"/>
              </a:rPr>
              <a:t>）</a:t>
            </a:r>
            <a:endParaRPr lang="zh-CN" altLang="el-GR" sz="2400" dirty="0">
              <a:latin typeface="+mn-ea"/>
              <a:ea typeface="+mn-ea"/>
              <a:cs typeface="Times New Roman" panose="02020603050405020304" pitchFamily="18" charset="0"/>
            </a:endParaRPr>
          </a:p>
        </p:txBody>
      </p:sp>
      <p:graphicFrame>
        <p:nvGraphicFramePr>
          <p:cNvPr id="4" name="对象 4"/>
          <p:cNvGraphicFramePr>
            <a:graphicFrameLocks noChangeAspect="1"/>
          </p:cNvGraphicFramePr>
          <p:nvPr>
            <p:extLst>
              <p:ext uri="{D42A27DB-BD31-4B8C-83A1-F6EECF244321}">
                <p14:modId xmlns:p14="http://schemas.microsoft.com/office/powerpoint/2010/main" val="1240663095"/>
              </p:ext>
            </p:extLst>
          </p:nvPr>
        </p:nvGraphicFramePr>
        <p:xfrm>
          <a:off x="1997711" y="4149725"/>
          <a:ext cx="960437" cy="649288"/>
        </p:xfrm>
        <a:graphic>
          <a:graphicData uri="http://schemas.openxmlformats.org/presentationml/2006/ole">
            <mc:AlternateContent xmlns:mc="http://schemas.openxmlformats.org/markup-compatibility/2006">
              <mc:Choice xmlns:v="urn:schemas-microsoft-com:vml" Requires="v">
                <p:oleObj spid="_x0000_s49208" name="公式" r:id="rId3" imgW="583920" imgH="393480" progId="Equations">
                  <p:embed/>
                </p:oleObj>
              </mc:Choice>
              <mc:Fallback>
                <p:oleObj name="公式" r:id="rId3" imgW="583920" imgH="393480" progId="Equations">
                  <p:embed/>
                  <p:pic>
                    <p:nvPicPr>
                      <p:cNvPr id="4813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7711" y="4149725"/>
                        <a:ext cx="96043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5" name="直接箭头连接符 4"/>
          <p:cNvCxnSpPr/>
          <p:nvPr/>
        </p:nvCxnSpPr>
        <p:spPr>
          <a:xfrm>
            <a:off x="3200400" y="4510088"/>
            <a:ext cx="1655763"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 name="对象 43"/>
          <p:cNvGraphicFramePr>
            <a:graphicFrameLocks noChangeAspect="1"/>
          </p:cNvGraphicFramePr>
          <p:nvPr>
            <p:extLst>
              <p:ext uri="{D42A27DB-BD31-4B8C-83A1-F6EECF244321}">
                <p14:modId xmlns:p14="http://schemas.microsoft.com/office/powerpoint/2010/main" val="3388868118"/>
              </p:ext>
            </p:extLst>
          </p:nvPr>
        </p:nvGraphicFramePr>
        <p:xfrm>
          <a:off x="3338513" y="4194175"/>
          <a:ext cx="1301750" cy="315913"/>
        </p:xfrm>
        <a:graphic>
          <a:graphicData uri="http://schemas.openxmlformats.org/presentationml/2006/ole">
            <mc:AlternateContent xmlns:mc="http://schemas.openxmlformats.org/markup-compatibility/2006">
              <mc:Choice xmlns:v="urn:schemas-microsoft-com:vml" Requires="v">
                <p:oleObj spid="_x0000_s49209" name="公式" r:id="rId5" imgW="838080" imgH="203040" progId="Equation.3">
                  <p:embed/>
                </p:oleObj>
              </mc:Choice>
              <mc:Fallback>
                <p:oleObj name="公式" r:id="rId5" imgW="838080" imgH="203040" progId="Equation.3">
                  <p:embed/>
                  <p:pic>
                    <p:nvPicPr>
                      <p:cNvPr id="48131" name="对象 4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8513" y="4194175"/>
                        <a:ext cx="130175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对象 46"/>
          <p:cNvGraphicFramePr>
            <a:graphicFrameLocks noChangeAspect="1"/>
          </p:cNvGraphicFramePr>
          <p:nvPr>
            <p:extLst>
              <p:ext uri="{D42A27DB-BD31-4B8C-83A1-F6EECF244321}">
                <p14:modId xmlns:p14="http://schemas.microsoft.com/office/powerpoint/2010/main" val="1266445428"/>
              </p:ext>
            </p:extLst>
          </p:nvPr>
        </p:nvGraphicFramePr>
        <p:xfrm>
          <a:off x="3651250" y="4524375"/>
          <a:ext cx="628650" cy="261938"/>
        </p:xfrm>
        <a:graphic>
          <a:graphicData uri="http://schemas.openxmlformats.org/presentationml/2006/ole">
            <mc:AlternateContent xmlns:mc="http://schemas.openxmlformats.org/markup-compatibility/2006">
              <mc:Choice xmlns:v="urn:schemas-microsoft-com:vml" Requires="v">
                <p:oleObj spid="_x0000_s49210" name="公式" r:id="rId7" imgW="457200" imgH="190440" progId="Equation.3">
                  <p:embed/>
                </p:oleObj>
              </mc:Choice>
              <mc:Fallback>
                <p:oleObj name="公式" r:id="rId7" imgW="457200" imgH="190440" progId="Equation.3">
                  <p:embed/>
                  <p:pic>
                    <p:nvPicPr>
                      <p:cNvPr id="48132" name="对象 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51250" y="4524375"/>
                        <a:ext cx="6286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对象 47"/>
          <p:cNvGraphicFramePr>
            <a:graphicFrameLocks noChangeAspect="1"/>
          </p:cNvGraphicFramePr>
          <p:nvPr>
            <p:extLst>
              <p:ext uri="{D42A27DB-BD31-4B8C-83A1-F6EECF244321}">
                <p14:modId xmlns:p14="http://schemas.microsoft.com/office/powerpoint/2010/main" val="3495541491"/>
              </p:ext>
            </p:extLst>
          </p:nvPr>
        </p:nvGraphicFramePr>
        <p:xfrm>
          <a:off x="2002473" y="5014913"/>
          <a:ext cx="6637337" cy="730250"/>
        </p:xfrm>
        <a:graphic>
          <a:graphicData uri="http://schemas.openxmlformats.org/presentationml/2006/ole">
            <mc:AlternateContent xmlns:mc="http://schemas.openxmlformats.org/markup-compatibility/2006">
              <mc:Choice xmlns:v="urn:schemas-microsoft-com:vml" Requires="v">
                <p:oleObj spid="_x0000_s49211" name="公式" r:id="rId9" imgW="4038480" imgH="444240" progId="Equations">
                  <p:embed/>
                </p:oleObj>
              </mc:Choice>
              <mc:Fallback>
                <p:oleObj name="公式" r:id="rId9" imgW="4038480" imgH="444240" progId="Equations">
                  <p:embed/>
                  <p:pic>
                    <p:nvPicPr>
                      <p:cNvPr id="48133" name="对象 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02473" y="5014913"/>
                        <a:ext cx="6637337"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10"/>
          <p:cNvGraphicFramePr>
            <a:graphicFrameLocks noChangeAspect="1"/>
          </p:cNvGraphicFramePr>
          <p:nvPr>
            <p:extLst>
              <p:ext uri="{D42A27DB-BD31-4B8C-83A1-F6EECF244321}">
                <p14:modId xmlns:p14="http://schemas.microsoft.com/office/powerpoint/2010/main" val="2561086844"/>
              </p:ext>
            </p:extLst>
          </p:nvPr>
        </p:nvGraphicFramePr>
        <p:xfrm>
          <a:off x="5028248" y="4130675"/>
          <a:ext cx="1252538" cy="687388"/>
        </p:xfrm>
        <a:graphic>
          <a:graphicData uri="http://schemas.openxmlformats.org/presentationml/2006/ole">
            <mc:AlternateContent xmlns:mc="http://schemas.openxmlformats.org/markup-compatibility/2006">
              <mc:Choice xmlns:v="urn:schemas-microsoft-com:vml" Requires="v">
                <p:oleObj spid="_x0000_s49212" name="公式" r:id="rId11" imgW="761760" imgH="419040" progId="Equations">
                  <p:embed/>
                </p:oleObj>
              </mc:Choice>
              <mc:Fallback>
                <p:oleObj name="公式" r:id="rId11" imgW="761760" imgH="419040" progId="Equations">
                  <p:embed/>
                  <p:pic>
                    <p:nvPicPr>
                      <p:cNvPr id="48134"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028248" y="4130675"/>
                        <a:ext cx="1252538"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11"/>
          <p:cNvGraphicFramePr>
            <a:graphicFrameLocks noChangeAspect="1"/>
          </p:cNvGraphicFramePr>
          <p:nvPr>
            <p:extLst>
              <p:ext uri="{D42A27DB-BD31-4B8C-83A1-F6EECF244321}">
                <p14:modId xmlns:p14="http://schemas.microsoft.com/office/powerpoint/2010/main" val="1660083751"/>
              </p:ext>
            </p:extLst>
          </p:nvPr>
        </p:nvGraphicFramePr>
        <p:xfrm>
          <a:off x="7987348" y="5878513"/>
          <a:ext cx="1981200" cy="503237"/>
        </p:xfrm>
        <a:graphic>
          <a:graphicData uri="http://schemas.openxmlformats.org/presentationml/2006/ole">
            <mc:AlternateContent xmlns:mc="http://schemas.openxmlformats.org/markup-compatibility/2006">
              <mc:Choice xmlns:v="urn:schemas-microsoft-com:vml" Requires="v">
                <p:oleObj spid="_x0000_s49213" name="公式" r:id="rId13" imgW="1701720" imgH="431640" progId="Equations">
                  <p:embed/>
                </p:oleObj>
              </mc:Choice>
              <mc:Fallback>
                <p:oleObj name="公式" r:id="rId13" imgW="1701720" imgH="431640" progId="Equations">
                  <p:embed/>
                  <p:pic>
                    <p:nvPicPr>
                      <p:cNvPr id="48135"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987348" y="5878513"/>
                        <a:ext cx="1981200"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0416999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9"/>
          <p:cNvSpPr txBox="1">
            <a:spLocks noChangeArrowheads="1"/>
          </p:cNvSpPr>
          <p:nvPr/>
        </p:nvSpPr>
        <p:spPr bwMode="auto">
          <a:xfrm>
            <a:off x="515938" y="1136650"/>
            <a:ext cx="8179435" cy="507831"/>
          </a:xfrm>
          <a:prstGeom prst="rect">
            <a:avLst/>
          </a:prstGeom>
          <a:noFill/>
          <a:ln w="9525">
            <a:noFill/>
            <a:miter lim="800000"/>
            <a:headEnd/>
            <a:tailEnd/>
          </a:ln>
        </p:spPr>
        <p:txBody>
          <a:bodyPr wrap="square">
            <a:spAutoFit/>
          </a:bodyPr>
          <a:lstStyle/>
          <a:p>
            <a:pPr>
              <a:lnSpc>
                <a:spcPct val="135000"/>
              </a:lnSpc>
              <a:spcBef>
                <a:spcPct val="50000"/>
              </a:spcBef>
              <a:defRPr/>
            </a:pPr>
            <a:r>
              <a:rPr lang="zh-CN" altLang="en-US" sz="2000" dirty="0">
                <a:latin typeface="+mn-ea"/>
              </a:rPr>
              <a:t>例</a:t>
            </a:r>
            <a:r>
              <a:rPr lang="en-US" altLang="zh-CN" sz="2000" b="1" dirty="0">
                <a:latin typeface="+mj-ea"/>
                <a:ea typeface="+mj-ea"/>
              </a:rPr>
              <a:t>14</a:t>
            </a:r>
            <a:r>
              <a:rPr lang="zh-CN" altLang="en-US" sz="2000" dirty="0">
                <a:latin typeface="+mn-ea"/>
              </a:rPr>
              <a:t>：试绘制如下系统的对数频率特性图</a:t>
            </a:r>
            <a:r>
              <a:rPr lang="zh-CN" altLang="en-US" sz="2000" dirty="0" smtClean="0">
                <a:latin typeface="+mn-ea"/>
              </a:rPr>
              <a:t>（ </a:t>
            </a:r>
            <a:r>
              <a:rPr lang="en-US" altLang="zh-CN" sz="2000" b="1" i="1" dirty="0" smtClean="0">
                <a:latin typeface="+mj-ea"/>
                <a:ea typeface="+mj-ea"/>
                <a:cs typeface="Times New Roman" pitchFamily="18" charset="0"/>
              </a:rPr>
              <a:t>T</a:t>
            </a:r>
            <a:r>
              <a:rPr lang="en-US" altLang="zh-CN" sz="2000" b="1" dirty="0" smtClean="0">
                <a:latin typeface="+mj-ea"/>
                <a:ea typeface="+mj-ea"/>
                <a:cs typeface="Times New Roman" pitchFamily="18" charset="0"/>
              </a:rPr>
              <a:t>=0.1 s </a:t>
            </a:r>
            <a:r>
              <a:rPr lang="zh-CN" altLang="en-US" sz="2000" dirty="0" smtClean="0">
                <a:latin typeface="+mn-ea"/>
              </a:rPr>
              <a:t>）</a:t>
            </a:r>
            <a:endParaRPr lang="zh-CN" altLang="en-US" sz="2000" dirty="0">
              <a:latin typeface="+mn-ea"/>
            </a:endParaRPr>
          </a:p>
        </p:txBody>
      </p:sp>
      <p:graphicFrame>
        <p:nvGraphicFramePr>
          <p:cNvPr id="4" name="Object 10"/>
          <p:cNvGraphicFramePr>
            <a:graphicFrameLocks noChangeAspect="1"/>
          </p:cNvGraphicFramePr>
          <p:nvPr>
            <p:extLst>
              <p:ext uri="{D42A27DB-BD31-4B8C-83A1-F6EECF244321}">
                <p14:modId xmlns:p14="http://schemas.microsoft.com/office/powerpoint/2010/main" val="1943114817"/>
              </p:ext>
            </p:extLst>
          </p:nvPr>
        </p:nvGraphicFramePr>
        <p:xfrm>
          <a:off x="6341751" y="2877250"/>
          <a:ext cx="2353622" cy="617538"/>
        </p:xfrm>
        <a:graphic>
          <a:graphicData uri="http://schemas.openxmlformats.org/presentationml/2006/ole">
            <mc:AlternateContent xmlns:mc="http://schemas.openxmlformats.org/markup-compatibility/2006">
              <mc:Choice xmlns:v="urn:schemas-microsoft-com:vml" Requires="v">
                <p:oleObj spid="_x0000_s50226" name="公式" r:id="rId3" imgW="1587500" imgH="419100" progId="Equation.3">
                  <p:embed/>
                </p:oleObj>
              </mc:Choice>
              <mc:Fallback>
                <p:oleObj name="公式" r:id="rId3" imgW="1587500" imgH="419100" progId="Equation.3">
                  <p:embed/>
                  <p:pic>
                    <p:nvPicPr>
                      <p:cNvPr id="49154"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1751" y="2877250"/>
                        <a:ext cx="2353622" cy="617538"/>
                      </a:xfrm>
                      <a:prstGeom prst="rect">
                        <a:avLst/>
                      </a:prstGeom>
                      <a:noFill/>
                      <a:ln>
                        <a:noFill/>
                      </a:ln>
                      <a:effectLst/>
                    </p:spPr>
                  </p:pic>
                </p:oleObj>
              </mc:Fallback>
            </mc:AlternateContent>
          </a:graphicData>
        </a:graphic>
      </p:graphicFrame>
      <p:sp>
        <p:nvSpPr>
          <p:cNvPr id="5" name="Text Box 11"/>
          <p:cNvSpPr txBox="1">
            <a:spLocks noChangeArrowheads="1"/>
          </p:cNvSpPr>
          <p:nvPr/>
        </p:nvSpPr>
        <p:spPr bwMode="auto">
          <a:xfrm>
            <a:off x="1356698" y="2216376"/>
            <a:ext cx="4705648" cy="464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解：对系统脉冲传递函数</a:t>
            </a:r>
            <a:r>
              <a:rPr lang="zh-CN" altLang="en-US" sz="2000" dirty="0" smtClean="0">
                <a:latin typeface="+mn-ea"/>
                <a:ea typeface="+mn-ea"/>
              </a:rPr>
              <a:t>做 </a:t>
            </a:r>
            <a:r>
              <a:rPr lang="en-US" altLang="zh-CN" sz="2000" b="1" i="1" dirty="0" smtClean="0">
                <a:latin typeface="+mj-ea"/>
                <a:ea typeface="+mj-ea"/>
                <a:cs typeface="Times New Roman" panose="02020603050405020304" pitchFamily="18" charset="0"/>
              </a:rPr>
              <a:t>w </a:t>
            </a:r>
            <a:r>
              <a:rPr lang="zh-CN" altLang="en-US" sz="2000" dirty="0" smtClean="0">
                <a:latin typeface="+mn-ea"/>
                <a:ea typeface="+mn-ea"/>
              </a:rPr>
              <a:t>变换</a:t>
            </a:r>
            <a:r>
              <a:rPr lang="zh-CN" altLang="en-US" sz="2000" dirty="0">
                <a:latin typeface="+mn-ea"/>
                <a:ea typeface="+mn-ea"/>
              </a:rPr>
              <a:t>，即</a:t>
            </a:r>
          </a:p>
        </p:txBody>
      </p:sp>
      <p:graphicFrame>
        <p:nvGraphicFramePr>
          <p:cNvPr id="6" name="Object 12"/>
          <p:cNvGraphicFramePr>
            <a:graphicFrameLocks noChangeAspect="1"/>
          </p:cNvGraphicFramePr>
          <p:nvPr>
            <p:extLst>
              <p:ext uri="{D42A27DB-BD31-4B8C-83A1-F6EECF244321}">
                <p14:modId xmlns:p14="http://schemas.microsoft.com/office/powerpoint/2010/main" val="4138516332"/>
              </p:ext>
            </p:extLst>
          </p:nvPr>
        </p:nvGraphicFramePr>
        <p:xfrm>
          <a:off x="3684435" y="3532888"/>
          <a:ext cx="2616909" cy="1122362"/>
        </p:xfrm>
        <a:graphic>
          <a:graphicData uri="http://schemas.openxmlformats.org/presentationml/2006/ole">
            <mc:AlternateContent xmlns:mc="http://schemas.openxmlformats.org/markup-compatibility/2006">
              <mc:Choice xmlns:v="urn:schemas-microsoft-com:vml" Requires="v">
                <p:oleObj spid="_x0000_s50227" name="公式" r:id="rId5" imgW="1765300" imgH="762000" progId="Equation.3">
                  <p:embed/>
                </p:oleObj>
              </mc:Choice>
              <mc:Fallback>
                <p:oleObj name="公式" r:id="rId5" imgW="1765300" imgH="762000" progId="Equation.3">
                  <p:embed/>
                  <p:pic>
                    <p:nvPicPr>
                      <p:cNvPr id="49155"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84435" y="3532888"/>
                        <a:ext cx="2616909" cy="1122362"/>
                      </a:xfrm>
                      <a:prstGeom prst="rect">
                        <a:avLst/>
                      </a:prstGeom>
                      <a:noFill/>
                      <a:ln>
                        <a:noFill/>
                      </a:ln>
                      <a:effectLst/>
                    </p:spPr>
                  </p:pic>
                </p:oleObj>
              </mc:Fallback>
            </mc:AlternateContent>
          </a:graphicData>
        </a:graphic>
      </p:graphicFrame>
      <p:sp>
        <p:nvSpPr>
          <p:cNvPr id="7" name="Text Box 13"/>
          <p:cNvSpPr txBox="1">
            <a:spLocks noChangeArrowheads="1"/>
          </p:cNvSpPr>
          <p:nvPr/>
        </p:nvSpPr>
        <p:spPr bwMode="auto">
          <a:xfrm>
            <a:off x="1874520" y="4655250"/>
            <a:ext cx="6096416"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rPr>
              <a:t>令 </a:t>
            </a:r>
            <a:r>
              <a:rPr lang="en-US" altLang="zh-CN" sz="2000" b="1" i="1" dirty="0" smtClean="0">
                <a:latin typeface="+mj-ea"/>
                <a:ea typeface="+mj-ea"/>
                <a:cs typeface="Times New Roman" panose="02020603050405020304" pitchFamily="18" charset="0"/>
              </a:rPr>
              <a:t>w</a:t>
            </a:r>
            <a:r>
              <a:rPr lang="en-US" altLang="zh-CN" sz="2000" b="1" dirty="0" smtClean="0">
                <a:latin typeface="+mj-ea"/>
                <a:ea typeface="+mj-ea"/>
                <a:cs typeface="Times New Roman" panose="02020603050405020304" pitchFamily="18" charset="0"/>
              </a:rPr>
              <a:t>=j</a:t>
            </a:r>
            <a:r>
              <a:rPr lang="el-GR" altLang="zh-CN" sz="2000" b="1" i="1" dirty="0">
                <a:latin typeface="+mj-ea"/>
                <a:ea typeface="+mj-ea"/>
                <a:cs typeface="Times New Roman" panose="02020603050405020304" pitchFamily="18" charset="0"/>
              </a:rPr>
              <a:t>ω</a:t>
            </a:r>
            <a:r>
              <a:rPr lang="en-US" altLang="zh-CN" sz="2000" b="1" i="1" baseline="-25000" dirty="0" smtClean="0">
                <a:latin typeface="+mj-ea"/>
                <a:ea typeface="+mj-ea"/>
                <a:cs typeface="Times New Roman" panose="02020603050405020304" pitchFamily="18" charset="0"/>
              </a:rPr>
              <a:t>a </a:t>
            </a:r>
            <a:r>
              <a:rPr lang="zh-CN" altLang="en-US" sz="2000" dirty="0" smtClean="0">
                <a:latin typeface="+mn-ea"/>
                <a:ea typeface="+mn-ea"/>
                <a:cs typeface="Arial" panose="020B0604020202020204" pitchFamily="34" charset="0"/>
              </a:rPr>
              <a:t>后</a:t>
            </a:r>
            <a:r>
              <a:rPr lang="zh-CN" altLang="en-US" sz="2000" dirty="0">
                <a:latin typeface="+mn-ea"/>
                <a:ea typeface="+mn-ea"/>
                <a:cs typeface="Arial" panose="020B0604020202020204" pitchFamily="34" charset="0"/>
              </a:rPr>
              <a:t>，计算幅频特性函数和相频特性函数为</a:t>
            </a:r>
            <a:endParaRPr lang="zh-CN" altLang="el-GR" sz="2000" dirty="0">
              <a:latin typeface="+mn-ea"/>
              <a:ea typeface="+mn-ea"/>
              <a:cs typeface="Arial" panose="020B0604020202020204"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454402510"/>
              </p:ext>
            </p:extLst>
          </p:nvPr>
        </p:nvGraphicFramePr>
        <p:xfrm>
          <a:off x="3684435" y="2805813"/>
          <a:ext cx="1083463" cy="727075"/>
        </p:xfrm>
        <a:graphic>
          <a:graphicData uri="http://schemas.openxmlformats.org/presentationml/2006/ole">
            <mc:AlternateContent xmlns:mc="http://schemas.openxmlformats.org/markup-compatibility/2006">
              <mc:Choice xmlns:v="urn:schemas-microsoft-com:vml" Requires="v">
                <p:oleObj spid="_x0000_s50228" name="公式" r:id="rId7" imgW="583920" imgH="393480" progId="Equation.3">
                  <p:embed/>
                </p:oleObj>
              </mc:Choice>
              <mc:Fallback>
                <p:oleObj name="公式" r:id="rId7" imgW="583920" imgH="393480" progId="Equation.3">
                  <p:embed/>
                  <p:pic>
                    <p:nvPicPr>
                      <p:cNvPr id="49156"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84435" y="2805813"/>
                        <a:ext cx="1083463" cy="727075"/>
                      </a:xfrm>
                      <a:prstGeom prst="rect">
                        <a:avLst/>
                      </a:prstGeom>
                      <a:noFill/>
                      <a:ln>
                        <a:noFill/>
                      </a:ln>
                    </p:spPr>
                  </p:pic>
                </p:oleObj>
              </mc:Fallback>
            </mc:AlternateContent>
          </a:graphicData>
        </a:graphic>
      </p:graphicFrame>
      <p:cxnSp>
        <p:nvCxnSpPr>
          <p:cNvPr id="9" name="直接箭头连接符 8"/>
          <p:cNvCxnSpPr/>
          <p:nvPr/>
        </p:nvCxnSpPr>
        <p:spPr>
          <a:xfrm>
            <a:off x="4884929" y="3166175"/>
            <a:ext cx="1326007"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 name="Object 5"/>
          <p:cNvGraphicFramePr>
            <a:graphicFrameLocks noChangeAspect="1"/>
          </p:cNvGraphicFramePr>
          <p:nvPr>
            <p:extLst>
              <p:ext uri="{D42A27DB-BD31-4B8C-83A1-F6EECF244321}">
                <p14:modId xmlns:p14="http://schemas.microsoft.com/office/powerpoint/2010/main" val="2072498497"/>
              </p:ext>
            </p:extLst>
          </p:nvPr>
        </p:nvGraphicFramePr>
        <p:xfrm>
          <a:off x="4952053" y="1724928"/>
          <a:ext cx="2353622" cy="617537"/>
        </p:xfrm>
        <a:graphic>
          <a:graphicData uri="http://schemas.openxmlformats.org/presentationml/2006/ole">
            <mc:AlternateContent xmlns:mc="http://schemas.openxmlformats.org/markup-compatibility/2006">
              <mc:Choice xmlns:v="urn:schemas-microsoft-com:vml" Requires="v">
                <p:oleObj spid="_x0000_s50229" name="公式" r:id="rId9" imgW="1587240" imgH="419040" progId="Equation.3">
                  <p:embed/>
                </p:oleObj>
              </mc:Choice>
              <mc:Fallback>
                <p:oleObj name="公式" r:id="rId9" imgW="1587240" imgH="419040" progId="Equation.3">
                  <p:embed/>
                  <p:pic>
                    <p:nvPicPr>
                      <p:cNvPr id="49157"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2053" y="1724928"/>
                        <a:ext cx="2353622" cy="617537"/>
                      </a:xfrm>
                      <a:prstGeom prst="rect">
                        <a:avLst/>
                      </a:prstGeom>
                      <a:noFill/>
                      <a:ln>
                        <a:noFill/>
                      </a:ln>
                      <a:effectLst/>
                    </p:spPr>
                  </p:pic>
                </p:oleObj>
              </mc:Fallback>
            </mc:AlternateContent>
          </a:graphicData>
        </a:graphic>
      </p:graphicFrame>
      <p:graphicFrame>
        <p:nvGraphicFramePr>
          <p:cNvPr id="11" name="Object 6"/>
          <p:cNvGraphicFramePr>
            <a:graphicFrameLocks noChangeAspect="1"/>
          </p:cNvGraphicFramePr>
          <p:nvPr>
            <p:extLst>
              <p:ext uri="{D42A27DB-BD31-4B8C-83A1-F6EECF244321}">
                <p14:modId xmlns:p14="http://schemas.microsoft.com/office/powerpoint/2010/main" val="3805416689"/>
              </p:ext>
            </p:extLst>
          </p:nvPr>
        </p:nvGraphicFramePr>
        <p:xfrm>
          <a:off x="2178143" y="5241925"/>
          <a:ext cx="2894556" cy="1247775"/>
        </p:xfrm>
        <a:graphic>
          <a:graphicData uri="http://schemas.openxmlformats.org/presentationml/2006/ole">
            <mc:AlternateContent xmlns:mc="http://schemas.openxmlformats.org/markup-compatibility/2006">
              <mc:Choice xmlns:v="urn:schemas-microsoft-com:vml" Requires="v">
                <p:oleObj spid="_x0000_s50230" name="公式" r:id="rId10" imgW="2286000" imgH="990360" progId="Equation.3">
                  <p:embed/>
                </p:oleObj>
              </mc:Choice>
              <mc:Fallback>
                <p:oleObj name="公式" r:id="rId10" imgW="2286000" imgH="990360" progId="Equation.3">
                  <p:embed/>
                  <p:pic>
                    <p:nvPicPr>
                      <p:cNvPr id="49158"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78143" y="5241925"/>
                        <a:ext cx="2894556" cy="1247775"/>
                      </a:xfrm>
                      <a:prstGeom prst="rect">
                        <a:avLst/>
                      </a:prstGeom>
                      <a:noFill/>
                      <a:ln>
                        <a:noFill/>
                      </a:ln>
                    </p:spPr>
                  </p:pic>
                </p:oleObj>
              </mc:Fallback>
            </mc:AlternateContent>
          </a:graphicData>
        </a:graphic>
      </p:graphicFrame>
      <p:graphicFrame>
        <p:nvGraphicFramePr>
          <p:cNvPr id="12" name="Object 13"/>
          <p:cNvGraphicFramePr>
            <a:graphicFrameLocks noChangeAspect="1"/>
          </p:cNvGraphicFramePr>
          <p:nvPr>
            <p:extLst>
              <p:ext uri="{D42A27DB-BD31-4B8C-83A1-F6EECF244321}">
                <p14:modId xmlns:p14="http://schemas.microsoft.com/office/powerpoint/2010/main" val="3150863678"/>
              </p:ext>
            </p:extLst>
          </p:nvPr>
        </p:nvGraphicFramePr>
        <p:xfrm>
          <a:off x="5512672" y="5544005"/>
          <a:ext cx="4621928" cy="543414"/>
        </p:xfrm>
        <a:graphic>
          <a:graphicData uri="http://schemas.openxmlformats.org/presentationml/2006/ole">
            <mc:AlternateContent xmlns:mc="http://schemas.openxmlformats.org/markup-compatibility/2006">
              <mc:Choice xmlns:v="urn:schemas-microsoft-com:vml" Requires="v">
                <p:oleObj spid="_x0000_s50231" name="公式" r:id="rId12" imgW="3327120" imgH="393480" progId="Equation.3">
                  <p:embed/>
                </p:oleObj>
              </mc:Choice>
              <mc:Fallback>
                <p:oleObj name="公式" r:id="rId12" imgW="3327120" imgH="393480" progId="Equation.3">
                  <p:embed/>
                  <p:pic>
                    <p:nvPicPr>
                      <p:cNvPr id="49159" name="Object 1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512672" y="5544005"/>
                        <a:ext cx="4621928" cy="543414"/>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23826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圆角矩形 2"/>
          <p:cNvSpPr/>
          <p:nvPr/>
        </p:nvSpPr>
        <p:spPr>
          <a:xfrm>
            <a:off x="568960" y="4406900"/>
            <a:ext cx="11069320" cy="1800225"/>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 Box 8"/>
          <p:cNvSpPr txBox="1">
            <a:spLocks noChangeArrowheads="1"/>
          </p:cNvSpPr>
          <p:nvPr/>
        </p:nvSpPr>
        <p:spPr bwMode="auto">
          <a:xfrm>
            <a:off x="515937" y="1089025"/>
            <a:ext cx="11160125" cy="2385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C00000"/>
                </a:solidFill>
                <a:latin typeface="+mj-ea"/>
                <a:ea typeface="+mj-ea"/>
                <a:cs typeface="Times New Roman" panose="02020603050405020304" pitchFamily="18" charset="0"/>
              </a:rPr>
              <a:t>采样</a:t>
            </a:r>
            <a:r>
              <a:rPr lang="zh-CN" altLang="en-US" sz="2400" b="1" dirty="0">
                <a:solidFill>
                  <a:srgbClr val="C00000"/>
                </a:solidFill>
                <a:latin typeface="+mj-ea"/>
                <a:ea typeface="+mj-ea"/>
                <a:cs typeface="Times New Roman" panose="02020603050405020304" pitchFamily="18" charset="0"/>
              </a:rPr>
              <a:t>的数学表达</a:t>
            </a:r>
            <a:r>
              <a:rPr lang="zh-CN" altLang="en-US" sz="2400" b="1" dirty="0" smtClean="0">
                <a:solidFill>
                  <a:srgbClr val="C00000"/>
                </a:solidFill>
                <a:latin typeface="+mj-ea"/>
                <a:ea typeface="+mj-ea"/>
                <a:cs typeface="Times New Roman" panose="02020603050405020304" pitchFamily="18" charset="0"/>
              </a:rPr>
              <a:t>就是</a:t>
            </a:r>
            <a:endParaRPr lang="en-US" altLang="zh-CN" sz="2400" b="1" dirty="0" smtClean="0">
              <a:solidFill>
                <a:srgbClr val="C00000"/>
              </a:solidFill>
              <a:latin typeface="+mj-ea"/>
              <a:ea typeface="+mj-ea"/>
              <a:cs typeface="Times New Roman" panose="02020603050405020304" pitchFamily="18" charset="0"/>
            </a:endParaRPr>
          </a:p>
          <a:p>
            <a:pPr eaLnBrk="1" hangingPunct="1">
              <a:lnSpc>
                <a:spcPct val="150000"/>
              </a:lnSpc>
              <a:spcBef>
                <a:spcPts val="1200"/>
              </a:spcBef>
            </a:pPr>
            <a:endParaRPr lang="zh-CN" altLang="en-US" sz="2000" b="1" dirty="0">
              <a:solidFill>
                <a:srgbClr val="C00000"/>
              </a:solidFill>
              <a:latin typeface="+mj-ea"/>
              <a:ea typeface="+mj-ea"/>
              <a:cs typeface="Times New Roman" panose="02020603050405020304" pitchFamily="18" charset="0"/>
            </a:endParaRPr>
          </a:p>
          <a:p>
            <a:pPr indent="512763" eaLnBrk="1" hangingPunct="1">
              <a:lnSpc>
                <a:spcPct val="150000"/>
              </a:lnSpc>
              <a:spcBef>
                <a:spcPts val="2400"/>
              </a:spcBef>
            </a:pPr>
            <a:r>
              <a:rPr lang="zh-CN" altLang="en-US" sz="2000" dirty="0" smtClean="0">
                <a:latin typeface="+mn-ea"/>
                <a:ea typeface="+mn-ea"/>
                <a:cs typeface="Times New Roman" panose="02020603050405020304" pitchFamily="18" charset="0"/>
              </a:rPr>
              <a:t>显然</a:t>
            </a:r>
            <a:r>
              <a:rPr lang="zh-CN" altLang="en-US" sz="2000" dirty="0">
                <a:latin typeface="+mn-ea"/>
                <a:ea typeface="+mn-ea"/>
                <a:cs typeface="Times New Roman" panose="02020603050405020304" pitchFamily="18" charset="0"/>
              </a:rPr>
              <a:t>，</a:t>
            </a:r>
            <a:r>
              <a:rPr lang="zh-CN" altLang="en-US" sz="2000" dirty="0" smtClean="0">
                <a:latin typeface="+mn-ea"/>
                <a:ea typeface="+mn-ea"/>
                <a:cs typeface="Times New Roman" panose="02020603050405020304" pitchFamily="18" charset="0"/>
              </a:rPr>
              <a:t>采样周期 </a:t>
            </a:r>
            <a:r>
              <a:rPr lang="en-US" altLang="zh-CN" sz="2000" b="1" dirty="0" smtClean="0">
                <a:latin typeface="+mj-ea"/>
                <a:ea typeface="+mj-ea"/>
                <a:cs typeface="Times New Roman" panose="02020603050405020304" pitchFamily="18" charset="0"/>
              </a:rPr>
              <a:t>T </a:t>
            </a:r>
            <a:r>
              <a:rPr lang="zh-CN" altLang="en-US" sz="2000" dirty="0" smtClean="0">
                <a:latin typeface="+mn-ea"/>
                <a:ea typeface="+mn-ea"/>
                <a:cs typeface="Times New Roman" panose="02020603050405020304" pitchFamily="18" charset="0"/>
              </a:rPr>
              <a:t>越</a:t>
            </a:r>
            <a:r>
              <a:rPr lang="zh-CN" altLang="en-US" sz="2000" dirty="0">
                <a:latin typeface="+mn-ea"/>
                <a:ea typeface="+mn-ea"/>
                <a:cs typeface="Times New Roman" panose="02020603050405020304" pitchFamily="18" charset="0"/>
              </a:rPr>
              <a:t>小，</a:t>
            </a:r>
            <a:r>
              <a:rPr lang="zh-CN" altLang="en-US" sz="2000" dirty="0" smtClean="0">
                <a:latin typeface="+mn-ea"/>
                <a:ea typeface="+mn-ea"/>
                <a:cs typeface="Times New Roman" panose="02020603050405020304" pitchFamily="18" charset="0"/>
              </a:rPr>
              <a:t>离散信号 </a:t>
            </a:r>
            <a:r>
              <a:rPr lang="en-US" altLang="zh-CN" sz="2000" b="1" dirty="0" smtClean="0">
                <a:latin typeface="+mj-ea"/>
                <a:ea typeface="+mj-ea"/>
                <a:cs typeface="Times New Roman" panose="02020603050405020304" pitchFamily="18" charset="0"/>
              </a:rPr>
              <a:t>y</a:t>
            </a:r>
            <a:r>
              <a:rPr lang="en-US" altLang="zh-CN" sz="2000" b="1" baseline="30000"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越</a:t>
            </a:r>
            <a:r>
              <a:rPr lang="zh-CN" altLang="en-US" sz="2000" dirty="0">
                <a:latin typeface="+mn-ea"/>
                <a:ea typeface="+mn-ea"/>
                <a:cs typeface="Times New Roman" panose="02020603050405020304" pitchFamily="18" charset="0"/>
              </a:rPr>
              <a:t>接近于连续</a:t>
            </a:r>
            <a:r>
              <a:rPr lang="zh-CN" altLang="en-US" sz="2000" dirty="0" smtClean="0">
                <a:latin typeface="+mn-ea"/>
                <a:ea typeface="+mn-ea"/>
                <a:cs typeface="Times New Roman" panose="02020603050405020304" pitchFamily="18" charset="0"/>
              </a:rPr>
              <a:t>信号 </a:t>
            </a:r>
            <a:r>
              <a:rPr lang="en-US" altLang="zh-CN" sz="2000" b="1" dirty="0" smtClean="0">
                <a:latin typeface="+mj-ea"/>
                <a:ea typeface="+mj-ea"/>
                <a:cs typeface="Times New Roman" panose="02020603050405020304" pitchFamily="18" charset="0"/>
              </a:rPr>
              <a:t>y(t</a:t>
            </a:r>
            <a:r>
              <a:rPr lang="en-US" altLang="zh-CN"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。如果</a:t>
            </a:r>
            <a:r>
              <a:rPr lang="zh-CN" altLang="en-US" sz="2000" dirty="0" smtClean="0">
                <a:latin typeface="+mn-ea"/>
                <a:ea typeface="+mn-ea"/>
                <a:cs typeface="Times New Roman" panose="02020603050405020304" pitchFamily="18" charset="0"/>
              </a:rPr>
              <a:t>采样周期 </a:t>
            </a:r>
            <a:r>
              <a:rPr lang="en-US" altLang="zh-CN" sz="2000" b="1" dirty="0" smtClean="0">
                <a:latin typeface="+mj-ea"/>
                <a:ea typeface="+mj-ea"/>
                <a:cs typeface="Times New Roman" panose="02020603050405020304" pitchFamily="18" charset="0"/>
              </a:rPr>
              <a:t>T </a:t>
            </a:r>
            <a:r>
              <a:rPr lang="zh-CN" altLang="en-US" sz="2000" dirty="0" smtClean="0">
                <a:latin typeface="+mn-ea"/>
                <a:ea typeface="+mn-ea"/>
                <a:cs typeface="Times New Roman" panose="02020603050405020304" pitchFamily="18" charset="0"/>
              </a:rPr>
              <a:t>过</a:t>
            </a:r>
            <a:r>
              <a:rPr lang="zh-CN" altLang="en-US" sz="2000" dirty="0">
                <a:latin typeface="+mn-ea"/>
                <a:ea typeface="+mn-ea"/>
                <a:cs typeface="Times New Roman" panose="02020603050405020304" pitchFamily="18" charset="0"/>
              </a:rPr>
              <a:t>大，</a:t>
            </a:r>
            <a:r>
              <a:rPr lang="zh-CN" altLang="en-US" sz="2000" dirty="0" smtClean="0">
                <a:latin typeface="+mn-ea"/>
                <a:ea typeface="+mn-ea"/>
                <a:cs typeface="Times New Roman" panose="02020603050405020304" pitchFamily="18" charset="0"/>
              </a:rPr>
              <a:t>离散信号 </a:t>
            </a:r>
            <a:r>
              <a:rPr lang="en-US" altLang="zh-CN" sz="2000" b="1" dirty="0" smtClean="0">
                <a:latin typeface="+mj-ea"/>
                <a:ea typeface="+mj-ea"/>
                <a:cs typeface="Times New Roman" panose="02020603050405020304" pitchFamily="18" charset="0"/>
              </a:rPr>
              <a:t>y</a:t>
            </a:r>
            <a:r>
              <a:rPr lang="en-US" altLang="zh-CN" sz="2000" b="1" baseline="30000"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就</a:t>
            </a:r>
            <a:r>
              <a:rPr lang="zh-CN" altLang="en-US" sz="2000" dirty="0">
                <a:latin typeface="+mn-ea"/>
                <a:ea typeface="+mn-ea"/>
                <a:cs typeface="Times New Roman" panose="02020603050405020304" pitchFamily="18" charset="0"/>
              </a:rPr>
              <a:t>不能准确反映连续</a:t>
            </a:r>
            <a:r>
              <a:rPr lang="zh-CN" altLang="en-US" sz="2000" dirty="0" smtClean="0">
                <a:latin typeface="+mn-ea"/>
                <a:ea typeface="+mn-ea"/>
                <a:cs typeface="Times New Roman" panose="02020603050405020304" pitchFamily="18" charset="0"/>
              </a:rPr>
              <a:t>信号 </a:t>
            </a:r>
            <a:r>
              <a:rPr lang="en-US" altLang="zh-CN" sz="2000" b="1" dirty="0" smtClean="0">
                <a:latin typeface="+mj-ea"/>
                <a:ea typeface="+mj-ea"/>
                <a:cs typeface="Times New Roman" panose="02020603050405020304" pitchFamily="18" charset="0"/>
              </a:rPr>
              <a:t>y(t)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变化，即</a:t>
            </a:r>
            <a:r>
              <a:rPr lang="zh-CN" altLang="en-US" sz="2000" dirty="0" smtClean="0">
                <a:latin typeface="+mn-ea"/>
                <a:ea typeface="+mn-ea"/>
                <a:cs typeface="Times New Roman" panose="02020603050405020304" pitchFamily="18" charset="0"/>
              </a:rPr>
              <a:t>由 </a:t>
            </a:r>
            <a:r>
              <a:rPr lang="en-US" altLang="zh-CN" sz="2000" b="1" dirty="0" smtClean="0">
                <a:latin typeface="+mj-ea"/>
                <a:ea typeface="+mj-ea"/>
                <a:cs typeface="Times New Roman" panose="02020603050405020304" pitchFamily="18" charset="0"/>
              </a:rPr>
              <a:t>y</a:t>
            </a:r>
            <a:r>
              <a:rPr lang="en-US" altLang="zh-CN" sz="2000" b="1" baseline="30000"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不能</a:t>
            </a:r>
            <a:r>
              <a:rPr lang="zh-CN" altLang="en-US" sz="2000" dirty="0">
                <a:latin typeface="+mn-ea"/>
                <a:ea typeface="+mn-ea"/>
                <a:cs typeface="Times New Roman" panose="02020603050405020304" pitchFamily="18" charset="0"/>
              </a:rPr>
              <a:t>复现连续</a:t>
            </a:r>
            <a:r>
              <a:rPr lang="zh-CN" altLang="en-US" sz="2000" dirty="0" smtClean="0">
                <a:latin typeface="+mn-ea"/>
                <a:ea typeface="+mn-ea"/>
                <a:cs typeface="Times New Roman" panose="02020603050405020304" pitchFamily="18" charset="0"/>
              </a:rPr>
              <a:t>信号 </a:t>
            </a:r>
            <a:r>
              <a:rPr lang="en-US" altLang="zh-CN" sz="2000" b="1" dirty="0" smtClean="0">
                <a:latin typeface="+mj-ea"/>
                <a:ea typeface="+mj-ea"/>
                <a:cs typeface="Times New Roman" panose="02020603050405020304" pitchFamily="18" charset="0"/>
              </a:rPr>
              <a:t>y(t) </a:t>
            </a:r>
            <a:r>
              <a:rPr lang="zh-CN" altLang="en-US" sz="2000" dirty="0" smtClean="0">
                <a:latin typeface="+mn-ea"/>
                <a:ea typeface="+mn-ea"/>
                <a:cs typeface="Times New Roman" panose="02020603050405020304" pitchFamily="18" charset="0"/>
              </a:rPr>
              <a:t>。</a:t>
            </a:r>
            <a:endParaRPr lang="en-US" altLang="zh-CN" sz="2000" dirty="0">
              <a:latin typeface="+mn-ea"/>
              <a:ea typeface="+mn-ea"/>
              <a:cs typeface="Times New Roman" panose="02020603050405020304" pitchFamily="18" charset="0"/>
            </a:endParaRPr>
          </a:p>
        </p:txBody>
      </p:sp>
      <p:graphicFrame>
        <p:nvGraphicFramePr>
          <p:cNvPr id="5" name="Object 9"/>
          <p:cNvGraphicFramePr>
            <a:graphicFrameLocks noChangeAspect="1"/>
          </p:cNvGraphicFramePr>
          <p:nvPr>
            <p:extLst>
              <p:ext uri="{D42A27DB-BD31-4B8C-83A1-F6EECF244321}">
                <p14:modId xmlns:p14="http://schemas.microsoft.com/office/powerpoint/2010/main" val="1210925161"/>
              </p:ext>
            </p:extLst>
          </p:nvPr>
        </p:nvGraphicFramePr>
        <p:xfrm>
          <a:off x="6320473" y="5494811"/>
          <a:ext cx="3313112" cy="415925"/>
        </p:xfrm>
        <a:graphic>
          <a:graphicData uri="http://schemas.openxmlformats.org/presentationml/2006/ole">
            <mc:AlternateContent xmlns:mc="http://schemas.openxmlformats.org/markup-compatibility/2006">
              <mc:Choice xmlns:v="urn:schemas-microsoft-com:vml" Requires="v">
                <p:oleObj spid="_x0000_s3128" name="公式" r:id="rId3" imgW="1816100" imgH="228600" progId="Equation.3">
                  <p:embed/>
                </p:oleObj>
              </mc:Choice>
              <mc:Fallback>
                <p:oleObj name="公式" r:id="rId3" imgW="1816100" imgH="228600" progId="Equation.3">
                  <p:embed/>
                  <p:pic>
                    <p:nvPicPr>
                      <p:cNvPr id="7177"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0473" y="5494811"/>
                        <a:ext cx="3313112" cy="415925"/>
                      </a:xfrm>
                      <a:prstGeom prst="rect">
                        <a:avLst/>
                      </a:prstGeom>
                      <a:noFill/>
                      <a:ln w="9525">
                        <a:noFill/>
                        <a:miter lim="800000"/>
                        <a:headEnd/>
                        <a:tailEnd/>
                      </a:ln>
                      <a:effectLst/>
                    </p:spPr>
                  </p:pic>
                </p:oleObj>
              </mc:Fallback>
            </mc:AlternateContent>
          </a:graphicData>
        </a:graphic>
      </p:graphicFrame>
      <p:sp>
        <p:nvSpPr>
          <p:cNvPr id="6" name="Text Box 10"/>
          <p:cNvSpPr txBox="1">
            <a:spLocks noChangeArrowheads="1"/>
          </p:cNvSpPr>
          <p:nvPr/>
        </p:nvSpPr>
        <p:spPr bwMode="auto">
          <a:xfrm>
            <a:off x="853440" y="4543294"/>
            <a:ext cx="10612120" cy="10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352800" indent="-3352800" eaLnBrk="1" hangingPunct="1">
              <a:lnSpc>
                <a:spcPct val="140000"/>
              </a:lnSpc>
            </a:pPr>
            <a:r>
              <a:rPr lang="zh-CN" altLang="en-US" sz="2400" b="1" dirty="0">
                <a:solidFill>
                  <a:srgbClr val="C00000"/>
                </a:solidFill>
                <a:latin typeface="+mj-ea"/>
                <a:ea typeface="+mj-ea"/>
              </a:rPr>
              <a:t>采样定理（香农定理）：</a:t>
            </a:r>
            <a:r>
              <a:rPr lang="zh-CN" altLang="en-US" sz="2400" dirty="0" smtClean="0">
                <a:latin typeface="+mn-ea"/>
                <a:ea typeface="+mn-ea"/>
              </a:rPr>
              <a:t>采样频率 </a:t>
            </a:r>
            <a:r>
              <a:rPr lang="en-US" altLang="zh-CN" sz="2400" b="1" dirty="0" smtClean="0">
                <a:latin typeface="+mj-ea"/>
                <a:ea typeface="+mj-ea"/>
              </a:rPr>
              <a:t>f</a:t>
            </a:r>
            <a:r>
              <a:rPr lang="en-US" altLang="zh-CN" sz="2400" b="1" baseline="-25000" dirty="0" smtClean="0">
                <a:latin typeface="+mj-ea"/>
                <a:ea typeface="+mj-ea"/>
              </a:rPr>
              <a:t>s </a:t>
            </a:r>
            <a:r>
              <a:rPr lang="zh-CN" altLang="en-US" sz="2400" dirty="0" smtClean="0">
                <a:latin typeface="+mn-ea"/>
                <a:ea typeface="+mn-ea"/>
              </a:rPr>
              <a:t>至少</a:t>
            </a:r>
            <a:r>
              <a:rPr lang="zh-CN" altLang="en-US" sz="2400" dirty="0">
                <a:latin typeface="+mn-ea"/>
                <a:ea typeface="+mn-ea"/>
              </a:rPr>
              <a:t>应是被采样信号最高</a:t>
            </a:r>
            <a:r>
              <a:rPr lang="zh-CN" altLang="en-US" sz="2400" dirty="0" smtClean="0">
                <a:latin typeface="+mn-ea"/>
                <a:ea typeface="+mn-ea"/>
              </a:rPr>
              <a:t>频率 </a:t>
            </a:r>
            <a:r>
              <a:rPr lang="en-US" altLang="zh-CN" sz="2400" b="1" dirty="0" err="1" smtClean="0">
                <a:latin typeface="+mj-ea"/>
                <a:ea typeface="+mj-ea"/>
              </a:rPr>
              <a:t>f</a:t>
            </a:r>
            <a:r>
              <a:rPr lang="en-US" altLang="zh-CN" sz="2400" b="1" baseline="-25000" dirty="0" err="1" smtClean="0">
                <a:latin typeface="+mj-ea"/>
                <a:ea typeface="+mj-ea"/>
              </a:rPr>
              <a:t>max</a:t>
            </a:r>
            <a:r>
              <a:rPr lang="en-US" altLang="zh-CN" sz="2400" b="1" baseline="-25000" dirty="0" smtClean="0">
                <a:latin typeface="+mj-ea"/>
                <a:ea typeface="+mj-ea"/>
              </a:rPr>
              <a:t> </a:t>
            </a:r>
            <a:r>
              <a:rPr lang="zh-CN" altLang="en-US" sz="2400" dirty="0" smtClean="0">
                <a:latin typeface="+mn-ea"/>
                <a:ea typeface="+mn-ea"/>
              </a:rPr>
              <a:t>的 </a:t>
            </a:r>
            <a:r>
              <a:rPr lang="en-US" altLang="zh-CN" sz="2400" b="1" dirty="0" smtClean="0">
                <a:latin typeface="+mj-ea"/>
                <a:ea typeface="+mj-ea"/>
              </a:rPr>
              <a:t>2</a:t>
            </a:r>
            <a:r>
              <a:rPr lang="zh-CN" altLang="en-US" sz="2400" dirty="0">
                <a:latin typeface="+mn-ea"/>
                <a:ea typeface="+mn-ea"/>
              </a:rPr>
              <a:t>倍，即</a:t>
            </a:r>
          </a:p>
        </p:txBody>
      </p:sp>
      <p:graphicFrame>
        <p:nvGraphicFramePr>
          <p:cNvPr id="7" name="Object 96"/>
          <p:cNvGraphicFramePr>
            <a:graphicFrameLocks noChangeAspect="1"/>
          </p:cNvGraphicFramePr>
          <p:nvPr>
            <p:extLst>
              <p:ext uri="{D42A27DB-BD31-4B8C-83A1-F6EECF244321}">
                <p14:modId xmlns:p14="http://schemas.microsoft.com/office/powerpoint/2010/main" val="1771853920"/>
              </p:ext>
            </p:extLst>
          </p:nvPr>
        </p:nvGraphicFramePr>
        <p:xfrm>
          <a:off x="3856355" y="1514817"/>
          <a:ext cx="4472326" cy="832143"/>
        </p:xfrm>
        <a:graphic>
          <a:graphicData uri="http://schemas.openxmlformats.org/presentationml/2006/ole">
            <mc:AlternateContent xmlns:mc="http://schemas.openxmlformats.org/markup-compatibility/2006">
              <mc:Choice xmlns:v="urn:schemas-microsoft-com:vml" Requires="v">
                <p:oleObj spid="_x0000_s3129" name="公式" r:id="rId5" imgW="2171520" imgH="406080" progId="Equations">
                  <p:embed/>
                </p:oleObj>
              </mc:Choice>
              <mc:Fallback>
                <p:oleObj name="公式" r:id="rId5" imgW="2171520" imgH="406080" progId="Equations">
                  <p:embed/>
                  <p:pic>
                    <p:nvPicPr>
                      <p:cNvPr id="6240" name="Object 9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6355" y="1514817"/>
                        <a:ext cx="4472326" cy="832143"/>
                      </a:xfrm>
                      <a:prstGeom prst="rect">
                        <a:avLst/>
                      </a:prstGeom>
                      <a:noFill/>
                      <a:ln>
                        <a:noFill/>
                      </a:ln>
                      <a:effectLst/>
                    </p:spPr>
                  </p:pic>
                </p:oleObj>
              </mc:Fallback>
            </mc:AlternateContent>
          </a:graphicData>
        </a:graphic>
      </p:graphicFrame>
      <p:sp>
        <p:nvSpPr>
          <p:cNvPr id="8" name="矩形 7"/>
          <p:cNvSpPr/>
          <p:nvPr/>
        </p:nvSpPr>
        <p:spPr>
          <a:xfrm>
            <a:off x="515937" y="3500611"/>
            <a:ext cx="8628062" cy="499624"/>
          </a:xfrm>
          <a:prstGeom prst="rect">
            <a:avLst/>
          </a:prstGeom>
        </p:spPr>
        <p:txBody>
          <a:bodyPr wrap="square">
            <a:spAutoFit/>
          </a:bodyPr>
          <a:lstStyle/>
          <a:p>
            <a:pPr>
              <a:lnSpc>
                <a:spcPct val="150000"/>
              </a:lnSpc>
            </a:pPr>
            <a:r>
              <a:rPr lang="zh-CN" altLang="en-US" sz="2000" b="1" dirty="0">
                <a:solidFill>
                  <a:srgbClr val="0070C0"/>
                </a:solidFill>
                <a:latin typeface="+mj-ea"/>
                <a:ea typeface="+mj-ea"/>
                <a:cs typeface="Times New Roman" panose="02020603050405020304" pitchFamily="18" charset="0"/>
              </a:rPr>
              <a:t>现在的问题：采样周期</a:t>
            </a:r>
            <a:r>
              <a:rPr lang="en-US" altLang="zh-CN" sz="2000" b="1" dirty="0">
                <a:solidFill>
                  <a:srgbClr val="0070C0"/>
                </a:solidFill>
                <a:latin typeface="+mj-ea"/>
                <a:ea typeface="+mj-ea"/>
                <a:cs typeface="Times New Roman" panose="02020603050405020304" pitchFamily="18" charset="0"/>
              </a:rPr>
              <a:t>T</a:t>
            </a:r>
            <a:r>
              <a:rPr lang="zh-CN" altLang="en-US" sz="2000" b="1" dirty="0">
                <a:solidFill>
                  <a:srgbClr val="0070C0"/>
                </a:solidFill>
                <a:latin typeface="+mj-ea"/>
                <a:ea typeface="+mj-ea"/>
                <a:cs typeface="Times New Roman" panose="02020603050405020304" pitchFamily="18" charset="0"/>
              </a:rPr>
              <a:t>（或采样频率</a:t>
            </a:r>
            <a:r>
              <a:rPr lang="en-US" altLang="zh-CN" sz="2000" b="1" dirty="0">
                <a:solidFill>
                  <a:srgbClr val="0070C0"/>
                </a:solidFill>
                <a:latin typeface="+mj-ea"/>
                <a:ea typeface="+mj-ea"/>
                <a:cs typeface="Times New Roman" panose="02020603050405020304" pitchFamily="18" charset="0"/>
              </a:rPr>
              <a:t>f=1/T</a:t>
            </a:r>
            <a:r>
              <a:rPr lang="zh-CN" altLang="en-US" sz="2000" b="1" dirty="0">
                <a:solidFill>
                  <a:srgbClr val="0070C0"/>
                </a:solidFill>
                <a:latin typeface="+mj-ea"/>
                <a:ea typeface="+mj-ea"/>
                <a:cs typeface="Times New Roman" panose="02020603050405020304" pitchFamily="18" charset="0"/>
              </a:rPr>
              <a:t>）究竟应该取什么数值为好？</a:t>
            </a:r>
          </a:p>
        </p:txBody>
      </p:sp>
      <p:grpSp>
        <p:nvGrpSpPr>
          <p:cNvPr id="9" name="组合 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1773108" y="5177123"/>
            <a:ext cx="1409804" cy="1312577"/>
            <a:chOff x="3686175" y="1433129"/>
            <a:chExt cx="4822826" cy="4490218"/>
          </a:xfrm>
        </p:grpSpPr>
        <p:sp>
          <p:nvSpPr>
            <p:cNvPr id="10"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281375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10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1000"/>
                                        <p:tgtEl>
                                          <p:spTgt spid="6"/>
                                        </p:tgtEl>
                                      </p:cBhvr>
                                    </p:animEffect>
                                  </p:childTnLst>
                                </p:cTn>
                              </p:par>
                            </p:childTnLst>
                          </p:cTn>
                        </p:par>
                        <p:par>
                          <p:cTn id="11" fill="hold">
                            <p:stCondLst>
                              <p:cond delay="1000"/>
                            </p:stCondLst>
                            <p:childTnLst>
                              <p:par>
                                <p:cTn id="12" presetID="3" presetClass="entr" presetSubtype="1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7.5 </a:t>
            </a:r>
            <a:r>
              <a:rPr lang="zh-CN" altLang="en-US" dirty="0"/>
              <a:t>离散系统的根轨迹分析与频域分析</a:t>
            </a:r>
          </a:p>
        </p:txBody>
      </p:sp>
      <p:sp>
        <p:nvSpPr>
          <p:cNvPr id="3" name="Text Box 13"/>
          <p:cNvSpPr txBox="1">
            <a:spLocks noChangeArrowheads="1"/>
          </p:cNvSpPr>
          <p:nvPr/>
        </p:nvSpPr>
        <p:spPr bwMode="auto">
          <a:xfrm>
            <a:off x="515939" y="1336155"/>
            <a:ext cx="5040312"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cs typeface="Arial" panose="020B0604020202020204" pitchFamily="34" charset="0"/>
              </a:rPr>
              <a:t>可按</a:t>
            </a:r>
            <a:r>
              <a:rPr lang="zh-CN" altLang="en-US" sz="2000" dirty="0" smtClean="0">
                <a:latin typeface="+mn-ea"/>
                <a:ea typeface="+mn-ea"/>
                <a:cs typeface="Arial" panose="020B0604020202020204" pitchFamily="34" charset="0"/>
              </a:rPr>
              <a:t>连续系统 </a:t>
            </a:r>
            <a:r>
              <a:rPr lang="en-US" altLang="zh-CN" sz="2000" b="1" dirty="0" smtClean="0">
                <a:latin typeface="+mj-ea"/>
                <a:ea typeface="+mj-ea"/>
                <a:cs typeface="Arial" panose="020B0604020202020204" pitchFamily="34" charset="0"/>
              </a:rPr>
              <a:t>Bode </a:t>
            </a:r>
            <a:r>
              <a:rPr lang="zh-CN" altLang="en-US" sz="2000" dirty="0" smtClean="0">
                <a:latin typeface="+mn-ea"/>
                <a:ea typeface="+mn-ea"/>
                <a:cs typeface="Arial" panose="020B0604020202020204" pitchFamily="34" charset="0"/>
              </a:rPr>
              <a:t>图</a:t>
            </a:r>
            <a:r>
              <a:rPr lang="zh-CN" altLang="en-US" sz="2000" dirty="0">
                <a:latin typeface="+mn-ea"/>
                <a:ea typeface="+mn-ea"/>
                <a:cs typeface="Arial" panose="020B0604020202020204" pitchFamily="34" charset="0"/>
              </a:rPr>
              <a:t>绘制方法绘制。</a:t>
            </a:r>
            <a:endParaRPr lang="zh-CN" altLang="el-GR" sz="2000" dirty="0">
              <a:latin typeface="+mn-ea"/>
              <a:ea typeface="+mn-ea"/>
              <a:cs typeface="Arial" panose="020B0604020202020204" pitchFamily="34" charset="0"/>
            </a:endParaRPr>
          </a:p>
        </p:txBody>
      </p:sp>
      <p:graphicFrame>
        <p:nvGraphicFramePr>
          <p:cNvPr id="4" name="Object 6"/>
          <p:cNvGraphicFramePr>
            <a:graphicFrameLocks noChangeAspect="1"/>
          </p:cNvGraphicFramePr>
          <p:nvPr>
            <p:extLst>
              <p:ext uri="{D42A27DB-BD31-4B8C-83A1-F6EECF244321}">
                <p14:modId xmlns:p14="http://schemas.microsoft.com/office/powerpoint/2010/main" val="474395359"/>
              </p:ext>
            </p:extLst>
          </p:nvPr>
        </p:nvGraphicFramePr>
        <p:xfrm>
          <a:off x="1715207" y="4201559"/>
          <a:ext cx="2680435" cy="1146175"/>
        </p:xfrm>
        <a:graphic>
          <a:graphicData uri="http://schemas.openxmlformats.org/presentationml/2006/ole">
            <mc:AlternateContent xmlns:mc="http://schemas.openxmlformats.org/markup-compatibility/2006">
              <mc:Choice xmlns:v="urn:schemas-microsoft-com:vml" Requires="v">
                <p:oleObj spid="_x0000_s51226" name="公式" r:id="rId3" imgW="2286000" imgH="990360" progId="Equation.3">
                  <p:embed/>
                </p:oleObj>
              </mc:Choice>
              <mc:Fallback>
                <p:oleObj name="公式" r:id="rId3" imgW="2286000" imgH="990360" progId="Equation.3">
                  <p:embed/>
                  <p:pic>
                    <p:nvPicPr>
                      <p:cNvPr id="50178"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5207" y="4201559"/>
                        <a:ext cx="2680435" cy="1146175"/>
                      </a:xfrm>
                      <a:prstGeom prst="rect">
                        <a:avLst/>
                      </a:prstGeom>
                      <a:noFill/>
                      <a:ln>
                        <a:noFill/>
                      </a:ln>
                    </p:spPr>
                  </p:pic>
                </p:oleObj>
              </mc:Fallback>
            </mc:AlternateContent>
          </a:graphicData>
        </a:graphic>
      </p:graphicFrame>
      <p:graphicFrame>
        <p:nvGraphicFramePr>
          <p:cNvPr id="5" name="Object 7"/>
          <p:cNvGraphicFramePr>
            <a:graphicFrameLocks noChangeAspect="1"/>
          </p:cNvGraphicFramePr>
          <p:nvPr>
            <p:extLst>
              <p:ext uri="{D42A27DB-BD31-4B8C-83A1-F6EECF244321}">
                <p14:modId xmlns:p14="http://schemas.microsoft.com/office/powerpoint/2010/main" val="2588857830"/>
              </p:ext>
            </p:extLst>
          </p:nvPr>
        </p:nvGraphicFramePr>
        <p:xfrm>
          <a:off x="1410113" y="5567769"/>
          <a:ext cx="4457190" cy="519112"/>
        </p:xfrm>
        <a:graphic>
          <a:graphicData uri="http://schemas.openxmlformats.org/presentationml/2006/ole">
            <mc:AlternateContent xmlns:mc="http://schemas.openxmlformats.org/markup-compatibility/2006">
              <mc:Choice xmlns:v="urn:schemas-microsoft-com:vml" Requires="v">
                <p:oleObj spid="_x0000_s51227" name="公式" r:id="rId5" imgW="3327120" imgH="393480" progId="Equation.3">
                  <p:embed/>
                </p:oleObj>
              </mc:Choice>
              <mc:Fallback>
                <p:oleObj name="公式" r:id="rId5" imgW="3327120" imgH="393480" progId="Equation.3">
                  <p:embed/>
                  <p:pic>
                    <p:nvPicPr>
                      <p:cNvPr id="50179"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0113" y="5567769"/>
                        <a:ext cx="4457190" cy="519112"/>
                      </a:xfrm>
                      <a:prstGeom prst="rect">
                        <a:avLst/>
                      </a:prstGeom>
                      <a:noFill/>
                      <a:ln>
                        <a:noFill/>
                      </a:ln>
                    </p:spPr>
                  </p:pic>
                </p:oleObj>
              </mc:Fallback>
            </mc:AlternateContent>
          </a:graphicData>
        </a:graphic>
      </p:graphicFrame>
      <p:pic>
        <p:nvPicPr>
          <p:cNvPr id="6"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0485" y="3156652"/>
            <a:ext cx="4389440" cy="324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Object 12"/>
          <p:cNvGraphicFramePr>
            <a:graphicFrameLocks noChangeAspect="1"/>
          </p:cNvGraphicFramePr>
          <p:nvPr>
            <p:extLst>
              <p:ext uri="{D42A27DB-BD31-4B8C-83A1-F6EECF244321}">
                <p14:modId xmlns:p14="http://schemas.microsoft.com/office/powerpoint/2010/main" val="1927025430"/>
              </p:ext>
            </p:extLst>
          </p:nvPr>
        </p:nvGraphicFramePr>
        <p:xfrm>
          <a:off x="1715207" y="1979745"/>
          <a:ext cx="2641775" cy="1122363"/>
        </p:xfrm>
        <a:graphic>
          <a:graphicData uri="http://schemas.openxmlformats.org/presentationml/2006/ole">
            <mc:AlternateContent xmlns:mc="http://schemas.openxmlformats.org/markup-compatibility/2006">
              <mc:Choice xmlns:v="urn:schemas-microsoft-com:vml" Requires="v">
                <p:oleObj spid="_x0000_s51228" name="公式" r:id="rId8" imgW="1765300" imgH="762000" progId="Equation.3">
                  <p:embed/>
                </p:oleObj>
              </mc:Choice>
              <mc:Fallback>
                <p:oleObj name="公式" r:id="rId8" imgW="1765300" imgH="762000" progId="Equation.3">
                  <p:embed/>
                  <p:pic>
                    <p:nvPicPr>
                      <p:cNvPr id="5018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15207" y="1979745"/>
                        <a:ext cx="2641775" cy="1122363"/>
                      </a:xfrm>
                      <a:prstGeom prst="rect">
                        <a:avLst/>
                      </a:prstGeom>
                      <a:noFill/>
                      <a:ln>
                        <a:noFill/>
                      </a:ln>
                      <a:effectLst/>
                    </p:spPr>
                  </p:pic>
                </p:oleObj>
              </mc:Fallback>
            </mc:AlternateContent>
          </a:graphicData>
        </a:graphic>
      </p:graphicFrame>
      <p:sp>
        <p:nvSpPr>
          <p:cNvPr id="8" name="Text Box 13"/>
          <p:cNvSpPr txBox="1">
            <a:spLocks noChangeArrowheads="1"/>
          </p:cNvSpPr>
          <p:nvPr/>
        </p:nvSpPr>
        <p:spPr bwMode="auto">
          <a:xfrm>
            <a:off x="515938" y="3473693"/>
            <a:ext cx="624554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cs typeface="Arial" panose="020B0604020202020204" pitchFamily="34" charset="0"/>
              </a:rPr>
              <a:t>这是非最小相位系统，其对数相频特性图需逐点描绘。</a:t>
            </a:r>
            <a:endParaRPr lang="zh-CN" altLang="el-GR" sz="2000" dirty="0">
              <a:latin typeface="+mn-ea"/>
              <a:ea typeface="+mn-ea"/>
              <a:cs typeface="Arial" panose="020B0604020202020204" pitchFamily="34" charset="0"/>
            </a:endParaRPr>
          </a:p>
        </p:txBody>
      </p:sp>
      <p:pic>
        <p:nvPicPr>
          <p:cNvPr id="9"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05856" y="1326515"/>
            <a:ext cx="3938699" cy="174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598828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 Box 7"/>
          <p:cNvSpPr txBox="1">
            <a:spLocks noChangeArrowheads="1"/>
          </p:cNvSpPr>
          <p:nvPr/>
        </p:nvSpPr>
        <p:spPr bwMode="auto">
          <a:xfrm>
            <a:off x="515939" y="1089025"/>
            <a:ext cx="11160124" cy="1576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7525" eaLnBrk="1" hangingPunct="1">
              <a:lnSpc>
                <a:spcPct val="150000"/>
              </a:lnSpc>
              <a:spcBef>
                <a:spcPts val="1200"/>
              </a:spcBef>
            </a:pPr>
            <a:r>
              <a:rPr lang="zh-CN" altLang="en-US" sz="2000" dirty="0" smtClean="0">
                <a:latin typeface="+mn-ea"/>
                <a:ea typeface="+mn-ea"/>
              </a:rPr>
              <a:t>设计</a:t>
            </a:r>
            <a:r>
              <a:rPr lang="zh-CN" altLang="en-US" sz="2000" dirty="0">
                <a:latin typeface="+mn-ea"/>
                <a:ea typeface="+mn-ea"/>
              </a:rPr>
              <a:t>离散控制系统实际上是用串联、并联、反馈等方式引入一种控制器，使引入控制器后的整个系统的性能满足控制要求。</a:t>
            </a:r>
          </a:p>
          <a:p>
            <a:pPr indent="517525" eaLnBrk="1" hangingPunct="1">
              <a:lnSpc>
                <a:spcPct val="150000"/>
              </a:lnSpc>
              <a:spcBef>
                <a:spcPts val="1200"/>
              </a:spcBef>
            </a:pPr>
            <a:r>
              <a:rPr lang="zh-CN" altLang="en-US" sz="2000" dirty="0" smtClean="0">
                <a:latin typeface="+mn-ea"/>
                <a:ea typeface="+mn-ea"/>
              </a:rPr>
              <a:t>对于</a:t>
            </a:r>
            <a:r>
              <a:rPr lang="zh-CN" altLang="en-US" sz="2000" dirty="0">
                <a:latin typeface="+mn-ea"/>
                <a:ea typeface="+mn-ea"/>
              </a:rPr>
              <a:t>离散控制系统</a:t>
            </a:r>
          </a:p>
        </p:txBody>
      </p:sp>
      <p:pic>
        <p:nvPicPr>
          <p:cNvPr id="4" name="Picture 40"/>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916478" y="2736541"/>
            <a:ext cx="6359046" cy="1497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35"/>
          <p:cNvSpPr txBox="1">
            <a:spLocks noChangeArrowheads="1"/>
          </p:cNvSpPr>
          <p:nvPr/>
        </p:nvSpPr>
        <p:spPr bwMode="auto">
          <a:xfrm>
            <a:off x="1031876" y="4314825"/>
            <a:ext cx="10644187"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设计的问题就是：</a:t>
            </a:r>
            <a:endParaRPr lang="en-US" altLang="zh-CN" sz="2000" dirty="0">
              <a:latin typeface="+mn-ea"/>
              <a:ea typeface="+mn-ea"/>
            </a:endParaRPr>
          </a:p>
          <a:p>
            <a:pPr eaLnBrk="1" hangingPunct="1">
              <a:lnSpc>
                <a:spcPct val="150000"/>
              </a:lnSpc>
              <a:spcBef>
                <a:spcPts val="600"/>
              </a:spcBef>
            </a:pPr>
            <a:r>
              <a:rPr lang="zh-CN" altLang="en-US" sz="2000" b="1" dirty="0">
                <a:solidFill>
                  <a:srgbClr val="0070C0"/>
                </a:solidFill>
                <a:latin typeface="+mj-ea"/>
                <a:ea typeface="+mj-ea"/>
              </a:rPr>
              <a:t>已知：</a:t>
            </a:r>
            <a:r>
              <a:rPr lang="zh-CN" altLang="en-US" sz="2000" b="1" dirty="0">
                <a:solidFill>
                  <a:srgbClr val="0070C0"/>
                </a:solidFill>
                <a:latin typeface="+mj-ea"/>
                <a:ea typeface="+mj-ea"/>
                <a:sym typeface="Wingdings" panose="05000000000000000000" pitchFamily="2" charset="2"/>
              </a:rPr>
              <a:t> </a:t>
            </a:r>
            <a:r>
              <a:rPr lang="en-US" altLang="zh-CN" sz="2000" b="1" dirty="0">
                <a:latin typeface="+mj-ea"/>
                <a:ea typeface="+mj-ea"/>
                <a:cs typeface="Times New Roman" panose="02020603050405020304" pitchFamily="18" charset="0"/>
                <a:sym typeface="Wingdings" panose="05000000000000000000" pitchFamily="2" charset="2"/>
              </a:rPr>
              <a:t>(1</a:t>
            </a:r>
            <a:r>
              <a:rPr lang="en-US" altLang="zh-CN" sz="2000" b="1" dirty="0" smtClean="0">
                <a:latin typeface="+mj-ea"/>
                <a:ea typeface="+mj-ea"/>
                <a:cs typeface="Times New Roman" panose="02020603050405020304" pitchFamily="18" charset="0"/>
                <a:sym typeface="Wingdings" panose="05000000000000000000" pitchFamily="2" charset="2"/>
              </a:rPr>
              <a:t>) </a:t>
            </a:r>
            <a:r>
              <a:rPr lang="zh-CN" altLang="en-US" sz="2000" dirty="0" smtClean="0">
                <a:latin typeface="+mn-ea"/>
                <a:ea typeface="+mn-ea"/>
              </a:rPr>
              <a:t>被控对象 </a:t>
            </a:r>
            <a:r>
              <a:rPr lang="en-US" altLang="zh-CN" sz="2000" b="1" i="1" dirty="0" smtClean="0">
                <a:latin typeface="+mj-ea"/>
                <a:ea typeface="+mj-ea"/>
                <a:cs typeface="Times New Roman" panose="02020603050405020304" pitchFamily="18" charset="0"/>
              </a:rPr>
              <a:t>G</a:t>
            </a:r>
            <a:r>
              <a:rPr lang="en-US" altLang="zh-CN" sz="2000" b="1" i="1" baseline="-25000" dirty="0" smtClean="0">
                <a:latin typeface="+mj-ea"/>
                <a:ea typeface="+mj-ea"/>
                <a:cs typeface="Times New Roman" panose="02020603050405020304" pitchFamily="18" charset="0"/>
              </a:rPr>
              <a:t>0</a:t>
            </a:r>
            <a:r>
              <a:rPr lang="en-US" altLang="zh-CN" sz="2000" b="1" dirty="0" smtClean="0">
                <a:latin typeface="+mj-ea"/>
                <a:ea typeface="+mj-ea"/>
                <a:cs typeface="Times New Roman" panose="02020603050405020304" pitchFamily="18" charset="0"/>
              </a:rPr>
              <a:t>(s) </a:t>
            </a:r>
            <a:r>
              <a:rPr lang="zh-CN" altLang="en-US" sz="2000" dirty="0" smtClean="0">
                <a:latin typeface="+mn-ea"/>
                <a:ea typeface="+mn-ea"/>
                <a:cs typeface="Times New Roman" panose="02020603050405020304" pitchFamily="18" charset="0"/>
              </a:rPr>
              <a:t>和</a:t>
            </a:r>
            <a:r>
              <a:rPr lang="zh-CN" altLang="en-US" sz="2000" dirty="0">
                <a:latin typeface="+mn-ea"/>
                <a:ea typeface="+mn-ea"/>
                <a:cs typeface="Times New Roman" panose="02020603050405020304" pitchFamily="18" charset="0"/>
              </a:rPr>
              <a:t>零阶保持器，即</a:t>
            </a:r>
            <a:r>
              <a:rPr lang="zh-CN" altLang="en-US" sz="2000" dirty="0" smtClean="0">
                <a:latin typeface="+mn-ea"/>
                <a:ea typeface="+mn-ea"/>
                <a:cs typeface="Times New Roman" panose="02020603050405020304" pitchFamily="18" charset="0"/>
              </a:rPr>
              <a:t>传递函数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(s</a:t>
            </a:r>
            <a:r>
              <a:rPr lang="en-US" altLang="zh-CN" sz="2000" b="1" dirty="0">
                <a:latin typeface="+mj-ea"/>
                <a:ea typeface="+mj-ea"/>
                <a:cs typeface="Times New Roman" panose="02020603050405020304" pitchFamily="18" charset="0"/>
              </a:rPr>
              <a:t>)</a:t>
            </a:r>
          </a:p>
          <a:p>
            <a:pPr indent="495300" eaLnBrk="1" hangingPunct="1">
              <a:lnSpc>
                <a:spcPct val="150000"/>
              </a:lnSpc>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2</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离散控制系统</a:t>
            </a:r>
            <a:r>
              <a:rPr lang="zh-CN" altLang="en-US" sz="2000" dirty="0">
                <a:latin typeface="+mn-ea"/>
                <a:ea typeface="+mn-ea"/>
                <a:cs typeface="Times New Roman" panose="02020603050405020304" pitchFamily="18" charset="0"/>
              </a:rPr>
              <a:t>期望的控制性能或期望的闭环传递函数</a:t>
            </a:r>
            <a:endParaRPr lang="en-US" altLang="zh-CN" sz="2000" dirty="0">
              <a:latin typeface="+mn-ea"/>
              <a:ea typeface="+mn-ea"/>
              <a:cs typeface="Times New Roman" panose="02020603050405020304" pitchFamily="18" charset="0"/>
            </a:endParaRPr>
          </a:p>
          <a:p>
            <a:pPr eaLnBrk="1" hangingPunct="1">
              <a:lnSpc>
                <a:spcPct val="150000"/>
              </a:lnSpc>
              <a:spcBef>
                <a:spcPts val="600"/>
              </a:spcBef>
            </a:pPr>
            <a:r>
              <a:rPr lang="zh-CN" altLang="en-US" sz="2000" b="1" dirty="0">
                <a:solidFill>
                  <a:srgbClr val="0070C0"/>
                </a:solidFill>
                <a:latin typeface="+mj-ea"/>
                <a:ea typeface="+mj-ea"/>
                <a:cs typeface="Times New Roman" panose="02020603050405020304" pitchFamily="18" charset="0"/>
              </a:rPr>
              <a:t>求：</a:t>
            </a:r>
            <a:r>
              <a:rPr lang="zh-CN" altLang="en-US" sz="2000" dirty="0">
                <a:latin typeface="+mn-ea"/>
                <a:ea typeface="+mn-ea"/>
                <a:cs typeface="Times New Roman" panose="02020603050405020304" pitchFamily="18" charset="0"/>
              </a:rPr>
              <a:t>满足已知</a:t>
            </a:r>
            <a:r>
              <a:rPr lang="zh-CN" altLang="en-US" sz="2000" dirty="0" smtClean="0">
                <a:latin typeface="+mn-ea"/>
                <a:ea typeface="+mn-ea"/>
                <a:cs typeface="Times New Roman" panose="02020603050405020304" pitchFamily="18" charset="0"/>
              </a:rPr>
              <a:t>条件 </a:t>
            </a: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2</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离散</a:t>
            </a:r>
            <a:r>
              <a:rPr lang="zh-CN" altLang="en-US" sz="2000" dirty="0" smtClean="0">
                <a:latin typeface="+mn-ea"/>
                <a:ea typeface="+mn-ea"/>
                <a:cs typeface="Times New Roman" panose="02020603050405020304" pitchFamily="18" charset="0"/>
              </a:rPr>
              <a:t>控制器 </a:t>
            </a:r>
            <a:r>
              <a:rPr lang="en-US" altLang="zh-CN" sz="2000" b="1" i="1"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(z</a:t>
            </a:r>
            <a:r>
              <a:rPr lang="en-US" altLang="zh-CN" sz="2000" b="1" dirty="0">
                <a:latin typeface="+mj-ea"/>
                <a:ea typeface="+mj-ea"/>
                <a:cs typeface="Times New Roman" panose="02020603050405020304" pitchFamily="18" charset="0"/>
              </a:rPr>
              <a:t>)</a:t>
            </a:r>
            <a:endParaRPr lang="zh-CN" altLang="en-US" sz="2000" b="1" dirty="0">
              <a:latin typeface="+mj-ea"/>
              <a:ea typeface="+mj-ea"/>
              <a:cs typeface="Times New Roman" panose="02020603050405020304" pitchFamily="18" charset="0"/>
            </a:endParaRPr>
          </a:p>
        </p:txBody>
      </p:sp>
      <p:grpSp>
        <p:nvGrpSpPr>
          <p:cNvPr id="6" name="组合 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C72FF64-E008-421A-B989-B1DA166D006B}"/>
              </a:ext>
            </a:extLst>
          </p:cNvPr>
          <p:cNvGrpSpPr>
            <a:grpSpLocks noChangeAspect="1"/>
          </p:cNvGrpSpPr>
          <p:nvPr/>
        </p:nvGrpSpPr>
        <p:grpSpPr>
          <a:xfrm>
            <a:off x="9275524" y="4845050"/>
            <a:ext cx="1543765" cy="1644650"/>
            <a:chOff x="3894138" y="1044575"/>
            <a:chExt cx="4421188" cy="4710113"/>
          </a:xfrm>
        </p:grpSpPr>
        <p:sp>
          <p:nvSpPr>
            <p:cNvPr id="7" name="îṥļîḍê">
              <a:extLst>
                <a:ext uri="{FF2B5EF4-FFF2-40B4-BE49-F238E27FC236}">
                  <a16:creationId xmlns:a16="http://schemas.microsoft.com/office/drawing/2014/main" id="{A23E8938-0426-4F72-A093-7F69BF1CCB84}"/>
                </a:ext>
              </a:extLst>
            </p:cNvPr>
            <p:cNvSpPr/>
            <p:nvPr/>
          </p:nvSpPr>
          <p:spPr bwMode="auto">
            <a:xfrm>
              <a:off x="5022851" y="3671888"/>
              <a:ext cx="2143125" cy="2082800"/>
            </a:xfrm>
            <a:custGeom>
              <a:avLst/>
              <a:gdLst>
                <a:gd name="T0" fmla="*/ 103 w 110"/>
                <a:gd name="T1" fmla="*/ 45 h 107"/>
                <a:gd name="T2" fmla="*/ 85 w 110"/>
                <a:gd name="T3" fmla="*/ 15 h 107"/>
                <a:gd name="T4" fmla="*/ 85 w 110"/>
                <a:gd name="T5" fmla="*/ 0 h 107"/>
                <a:gd name="T6" fmla="*/ 25 w 110"/>
                <a:gd name="T7" fmla="*/ 1 h 107"/>
                <a:gd name="T8" fmla="*/ 25 w 110"/>
                <a:gd name="T9" fmla="*/ 15 h 107"/>
                <a:gd name="T10" fmla="*/ 7 w 110"/>
                <a:gd name="T11" fmla="*/ 45 h 107"/>
                <a:gd name="T12" fmla="*/ 29 w 110"/>
                <a:gd name="T13" fmla="*/ 74 h 107"/>
                <a:gd name="T14" fmla="*/ 34 w 110"/>
                <a:gd name="T15" fmla="*/ 86 h 107"/>
                <a:gd name="T16" fmla="*/ 55 w 110"/>
                <a:gd name="T17" fmla="*/ 107 h 107"/>
                <a:gd name="T18" fmla="*/ 71 w 110"/>
                <a:gd name="T19" fmla="*/ 86 h 107"/>
                <a:gd name="T20" fmla="*/ 76 w 110"/>
                <a:gd name="T21" fmla="*/ 78 h 107"/>
                <a:gd name="T22" fmla="*/ 103 w 110"/>
                <a:gd name="T23"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07">
                  <a:moveTo>
                    <a:pt x="103" y="45"/>
                  </a:moveTo>
                  <a:cubicBezTo>
                    <a:pt x="90" y="38"/>
                    <a:pt x="85" y="16"/>
                    <a:pt x="85" y="15"/>
                  </a:cubicBezTo>
                  <a:cubicBezTo>
                    <a:pt x="85" y="0"/>
                    <a:pt x="85" y="0"/>
                    <a:pt x="85" y="0"/>
                  </a:cubicBezTo>
                  <a:cubicBezTo>
                    <a:pt x="25" y="1"/>
                    <a:pt x="25" y="1"/>
                    <a:pt x="25" y="1"/>
                  </a:cubicBezTo>
                  <a:cubicBezTo>
                    <a:pt x="25" y="15"/>
                    <a:pt x="25" y="15"/>
                    <a:pt x="25" y="15"/>
                  </a:cubicBezTo>
                  <a:cubicBezTo>
                    <a:pt x="25" y="15"/>
                    <a:pt x="20" y="37"/>
                    <a:pt x="7" y="45"/>
                  </a:cubicBezTo>
                  <a:cubicBezTo>
                    <a:pt x="0" y="49"/>
                    <a:pt x="14" y="62"/>
                    <a:pt x="29" y="74"/>
                  </a:cubicBezTo>
                  <a:cubicBezTo>
                    <a:pt x="34" y="86"/>
                    <a:pt x="34" y="86"/>
                    <a:pt x="34" y="86"/>
                  </a:cubicBezTo>
                  <a:cubicBezTo>
                    <a:pt x="55" y="107"/>
                    <a:pt x="55" y="107"/>
                    <a:pt x="55" y="107"/>
                  </a:cubicBezTo>
                  <a:cubicBezTo>
                    <a:pt x="71" y="86"/>
                    <a:pt x="71" y="86"/>
                    <a:pt x="71" y="86"/>
                  </a:cubicBezTo>
                  <a:cubicBezTo>
                    <a:pt x="76" y="78"/>
                    <a:pt x="76" y="78"/>
                    <a:pt x="76" y="78"/>
                  </a:cubicBezTo>
                  <a:cubicBezTo>
                    <a:pt x="92" y="65"/>
                    <a:pt x="110" y="49"/>
                    <a:pt x="103" y="45"/>
                  </a:cubicBezTo>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ṧľiḑè">
              <a:extLst>
                <a:ext uri="{FF2B5EF4-FFF2-40B4-BE49-F238E27FC236}">
                  <a16:creationId xmlns:a16="http://schemas.microsoft.com/office/drawing/2014/main" id="{33E4E93C-5312-473A-A141-3C5544A524AD}"/>
                </a:ext>
              </a:extLst>
            </p:cNvPr>
            <p:cNvSpPr/>
            <p:nvPr/>
          </p:nvSpPr>
          <p:spPr bwMode="auto">
            <a:xfrm>
              <a:off x="4945063" y="2290763"/>
              <a:ext cx="292100" cy="1030288"/>
            </a:xfrm>
            <a:custGeom>
              <a:avLst/>
              <a:gdLst>
                <a:gd name="T0" fmla="*/ 15 w 15"/>
                <a:gd name="T1" fmla="*/ 46 h 53"/>
                <a:gd name="T2" fmla="*/ 4 w 15"/>
                <a:gd name="T3" fmla="*/ 35 h 53"/>
                <a:gd name="T4" fmla="*/ 7 w 15"/>
                <a:gd name="T5" fmla="*/ 2 h 53"/>
                <a:gd name="T6" fmla="*/ 13 w 15"/>
                <a:gd name="T7" fmla="*/ 4 h 53"/>
                <a:gd name="T8" fmla="*/ 15 w 15"/>
                <a:gd name="T9" fmla="*/ 46 h 53"/>
              </a:gdLst>
              <a:ahLst/>
              <a:cxnLst>
                <a:cxn ang="0">
                  <a:pos x="T0" y="T1"/>
                </a:cxn>
                <a:cxn ang="0">
                  <a:pos x="T2" y="T3"/>
                </a:cxn>
                <a:cxn ang="0">
                  <a:pos x="T4" y="T5"/>
                </a:cxn>
                <a:cxn ang="0">
                  <a:pos x="T6" y="T7"/>
                </a:cxn>
                <a:cxn ang="0">
                  <a:pos x="T8" y="T9"/>
                </a:cxn>
              </a:cxnLst>
              <a:rect l="0" t="0" r="r" b="b"/>
              <a:pathLst>
                <a:path w="15" h="53">
                  <a:moveTo>
                    <a:pt x="15" y="46"/>
                  </a:moveTo>
                  <a:cubicBezTo>
                    <a:pt x="15" y="46"/>
                    <a:pt x="8" y="53"/>
                    <a:pt x="4" y="35"/>
                  </a:cubicBezTo>
                  <a:cubicBezTo>
                    <a:pt x="0" y="15"/>
                    <a:pt x="1" y="4"/>
                    <a:pt x="7" y="2"/>
                  </a:cubicBezTo>
                  <a:cubicBezTo>
                    <a:pt x="12" y="0"/>
                    <a:pt x="13" y="4"/>
                    <a:pt x="13" y="4"/>
                  </a:cubicBezTo>
                  <a:lnTo>
                    <a:pt x="15" y="46"/>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ṥlíḑé">
              <a:extLst>
                <a:ext uri="{FF2B5EF4-FFF2-40B4-BE49-F238E27FC236}">
                  <a16:creationId xmlns:a16="http://schemas.microsoft.com/office/drawing/2014/main" id="{16A7BD13-3AA5-4FD6-8C81-9325E7C82B12}"/>
                </a:ext>
              </a:extLst>
            </p:cNvPr>
            <p:cNvSpPr/>
            <p:nvPr/>
          </p:nvSpPr>
          <p:spPr bwMode="auto">
            <a:xfrm>
              <a:off x="5530851" y="3690938"/>
              <a:ext cx="1149350" cy="857250"/>
            </a:xfrm>
            <a:custGeom>
              <a:avLst/>
              <a:gdLst>
                <a:gd name="T0" fmla="*/ 0 w 59"/>
                <a:gd name="T1" fmla="*/ 2 h 44"/>
                <a:gd name="T2" fmla="*/ 0 w 59"/>
                <a:gd name="T3" fmla="*/ 16 h 44"/>
                <a:gd name="T4" fmla="*/ 6 w 59"/>
                <a:gd name="T5" fmla="*/ 29 h 44"/>
                <a:gd name="T6" fmla="*/ 19 w 59"/>
                <a:gd name="T7" fmla="*/ 39 h 44"/>
                <a:gd name="T8" fmla="*/ 40 w 59"/>
                <a:gd name="T9" fmla="*/ 39 h 44"/>
                <a:gd name="T10" fmla="*/ 53 w 59"/>
                <a:gd name="T11" fmla="*/ 29 h 44"/>
                <a:gd name="T12" fmla="*/ 59 w 59"/>
                <a:gd name="T13" fmla="*/ 16 h 44"/>
                <a:gd name="T14" fmla="*/ 59 w 59"/>
                <a:gd name="T15" fmla="*/ 0 h 44"/>
                <a:gd name="T16" fmla="*/ 0 w 59"/>
                <a:gd name="T1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4">
                  <a:moveTo>
                    <a:pt x="0" y="2"/>
                  </a:moveTo>
                  <a:cubicBezTo>
                    <a:pt x="0" y="16"/>
                    <a:pt x="0" y="16"/>
                    <a:pt x="0" y="16"/>
                  </a:cubicBezTo>
                  <a:cubicBezTo>
                    <a:pt x="0" y="21"/>
                    <a:pt x="2" y="26"/>
                    <a:pt x="6" y="29"/>
                  </a:cubicBezTo>
                  <a:cubicBezTo>
                    <a:pt x="19" y="39"/>
                    <a:pt x="19" y="39"/>
                    <a:pt x="19" y="39"/>
                  </a:cubicBezTo>
                  <a:cubicBezTo>
                    <a:pt x="25" y="44"/>
                    <a:pt x="34" y="44"/>
                    <a:pt x="40" y="39"/>
                  </a:cubicBezTo>
                  <a:cubicBezTo>
                    <a:pt x="53" y="29"/>
                    <a:pt x="53" y="29"/>
                    <a:pt x="53" y="29"/>
                  </a:cubicBezTo>
                  <a:cubicBezTo>
                    <a:pt x="57" y="26"/>
                    <a:pt x="59" y="21"/>
                    <a:pt x="59" y="16"/>
                  </a:cubicBezTo>
                  <a:cubicBezTo>
                    <a:pt x="59" y="0"/>
                    <a:pt x="59" y="0"/>
                    <a:pt x="59" y="0"/>
                  </a:cubicBezTo>
                  <a:cubicBezTo>
                    <a:pt x="0" y="2"/>
                    <a:pt x="0" y="2"/>
                    <a:pt x="0" y="2"/>
                  </a:cubicBezTo>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ṡḷïḓê">
              <a:extLst>
                <a:ext uri="{FF2B5EF4-FFF2-40B4-BE49-F238E27FC236}">
                  <a16:creationId xmlns:a16="http://schemas.microsoft.com/office/drawing/2014/main" id="{6C4214E4-B827-4EED-BEE1-C5960D2B3BBB}"/>
                </a:ext>
              </a:extLst>
            </p:cNvPr>
            <p:cNvSpPr/>
            <p:nvPr/>
          </p:nvSpPr>
          <p:spPr bwMode="auto">
            <a:xfrm>
              <a:off x="5530851" y="3690938"/>
              <a:ext cx="1149350" cy="506413"/>
            </a:xfrm>
            <a:custGeom>
              <a:avLst/>
              <a:gdLst>
                <a:gd name="T0" fmla="*/ 0 w 59"/>
                <a:gd name="T1" fmla="*/ 12 h 26"/>
                <a:gd name="T2" fmla="*/ 29 w 59"/>
                <a:gd name="T3" fmla="*/ 26 h 26"/>
                <a:gd name="T4" fmla="*/ 59 w 59"/>
                <a:gd name="T5" fmla="*/ 11 h 26"/>
                <a:gd name="T6" fmla="*/ 59 w 59"/>
                <a:gd name="T7" fmla="*/ 0 h 26"/>
                <a:gd name="T8" fmla="*/ 0 w 59"/>
                <a:gd name="T9" fmla="*/ 2 h 26"/>
                <a:gd name="T10" fmla="*/ 0 w 59"/>
                <a:gd name="T11" fmla="*/ 12 h 26"/>
              </a:gdLst>
              <a:ahLst/>
              <a:cxnLst>
                <a:cxn ang="0">
                  <a:pos x="T0" y="T1"/>
                </a:cxn>
                <a:cxn ang="0">
                  <a:pos x="T2" y="T3"/>
                </a:cxn>
                <a:cxn ang="0">
                  <a:pos x="T4" y="T5"/>
                </a:cxn>
                <a:cxn ang="0">
                  <a:pos x="T6" y="T7"/>
                </a:cxn>
                <a:cxn ang="0">
                  <a:pos x="T8" y="T9"/>
                </a:cxn>
                <a:cxn ang="0">
                  <a:pos x="T10" y="T11"/>
                </a:cxn>
              </a:cxnLst>
              <a:rect l="0" t="0" r="r" b="b"/>
              <a:pathLst>
                <a:path w="59" h="26">
                  <a:moveTo>
                    <a:pt x="0" y="12"/>
                  </a:moveTo>
                  <a:cubicBezTo>
                    <a:pt x="8" y="21"/>
                    <a:pt x="18" y="26"/>
                    <a:pt x="29" y="26"/>
                  </a:cubicBezTo>
                  <a:cubicBezTo>
                    <a:pt x="41" y="26"/>
                    <a:pt x="51" y="20"/>
                    <a:pt x="59" y="11"/>
                  </a:cubicBezTo>
                  <a:cubicBezTo>
                    <a:pt x="59" y="0"/>
                    <a:pt x="59" y="0"/>
                    <a:pt x="59" y="0"/>
                  </a:cubicBezTo>
                  <a:cubicBezTo>
                    <a:pt x="0" y="2"/>
                    <a:pt x="0" y="2"/>
                    <a:pt x="0" y="2"/>
                  </a:cubicBezTo>
                  <a:cubicBezTo>
                    <a:pt x="0" y="12"/>
                    <a:pt x="0" y="12"/>
                    <a:pt x="0" y="12"/>
                  </a:cubicBezTo>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íšḻiḓê">
              <a:extLst>
                <a:ext uri="{FF2B5EF4-FFF2-40B4-BE49-F238E27FC236}">
                  <a16:creationId xmlns:a16="http://schemas.microsoft.com/office/drawing/2014/main" id="{C9137CE1-885F-4064-93F5-5E333343AD78}"/>
                </a:ext>
              </a:extLst>
            </p:cNvPr>
            <p:cNvSpPr/>
            <p:nvPr/>
          </p:nvSpPr>
          <p:spPr bwMode="auto">
            <a:xfrm>
              <a:off x="5159376" y="1200150"/>
              <a:ext cx="1851025" cy="2860675"/>
            </a:xfrm>
            <a:custGeom>
              <a:avLst/>
              <a:gdLst>
                <a:gd name="T0" fmla="*/ 48 w 95"/>
                <a:gd name="T1" fmla="*/ 147 h 147"/>
                <a:gd name="T2" fmla="*/ 95 w 95"/>
                <a:gd name="T3" fmla="*/ 72 h 147"/>
                <a:gd name="T4" fmla="*/ 48 w 95"/>
                <a:gd name="T5" fmla="*/ 0 h 147"/>
                <a:gd name="T6" fmla="*/ 0 w 95"/>
                <a:gd name="T7" fmla="*/ 72 h 147"/>
                <a:gd name="T8" fmla="*/ 48 w 95"/>
                <a:gd name="T9" fmla="*/ 147 h 147"/>
              </a:gdLst>
              <a:ahLst/>
              <a:cxnLst>
                <a:cxn ang="0">
                  <a:pos x="T0" y="T1"/>
                </a:cxn>
                <a:cxn ang="0">
                  <a:pos x="T2" y="T3"/>
                </a:cxn>
                <a:cxn ang="0">
                  <a:pos x="T4" y="T5"/>
                </a:cxn>
                <a:cxn ang="0">
                  <a:pos x="T6" y="T7"/>
                </a:cxn>
                <a:cxn ang="0">
                  <a:pos x="T8" y="T9"/>
                </a:cxn>
              </a:cxnLst>
              <a:rect l="0" t="0" r="r" b="b"/>
              <a:pathLst>
                <a:path w="95" h="147">
                  <a:moveTo>
                    <a:pt x="48" y="147"/>
                  </a:moveTo>
                  <a:cubicBezTo>
                    <a:pt x="75" y="147"/>
                    <a:pt x="95" y="118"/>
                    <a:pt x="95" y="72"/>
                  </a:cubicBezTo>
                  <a:cubicBezTo>
                    <a:pt x="95" y="14"/>
                    <a:pt x="78" y="0"/>
                    <a:pt x="48" y="0"/>
                  </a:cubicBezTo>
                  <a:cubicBezTo>
                    <a:pt x="18" y="0"/>
                    <a:pt x="0" y="14"/>
                    <a:pt x="0" y="72"/>
                  </a:cubicBezTo>
                  <a:cubicBezTo>
                    <a:pt x="0" y="118"/>
                    <a:pt x="21" y="147"/>
                    <a:pt x="48" y="147"/>
                  </a:cubicBezTo>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îŝḷîḑè">
              <a:extLst>
                <a:ext uri="{FF2B5EF4-FFF2-40B4-BE49-F238E27FC236}">
                  <a16:creationId xmlns:a16="http://schemas.microsoft.com/office/drawing/2014/main" id="{B4646048-40DA-47E1-9119-B74D920F5507}"/>
                </a:ext>
              </a:extLst>
            </p:cNvPr>
            <p:cNvSpPr/>
            <p:nvPr/>
          </p:nvSpPr>
          <p:spPr bwMode="auto">
            <a:xfrm>
              <a:off x="6951663" y="2290763"/>
              <a:ext cx="292100" cy="1030288"/>
            </a:xfrm>
            <a:custGeom>
              <a:avLst/>
              <a:gdLst>
                <a:gd name="T0" fmla="*/ 0 w 15"/>
                <a:gd name="T1" fmla="*/ 46 h 53"/>
                <a:gd name="T2" fmla="*/ 11 w 15"/>
                <a:gd name="T3" fmla="*/ 35 h 53"/>
                <a:gd name="T4" fmla="*/ 8 w 15"/>
                <a:gd name="T5" fmla="*/ 2 h 53"/>
                <a:gd name="T6" fmla="*/ 3 w 15"/>
                <a:gd name="T7" fmla="*/ 4 h 53"/>
                <a:gd name="T8" fmla="*/ 0 w 15"/>
                <a:gd name="T9" fmla="*/ 46 h 53"/>
              </a:gdLst>
              <a:ahLst/>
              <a:cxnLst>
                <a:cxn ang="0">
                  <a:pos x="T0" y="T1"/>
                </a:cxn>
                <a:cxn ang="0">
                  <a:pos x="T2" y="T3"/>
                </a:cxn>
                <a:cxn ang="0">
                  <a:pos x="T4" y="T5"/>
                </a:cxn>
                <a:cxn ang="0">
                  <a:pos x="T6" y="T7"/>
                </a:cxn>
                <a:cxn ang="0">
                  <a:pos x="T8" y="T9"/>
                </a:cxn>
              </a:cxnLst>
              <a:rect l="0" t="0" r="r" b="b"/>
              <a:pathLst>
                <a:path w="15" h="53">
                  <a:moveTo>
                    <a:pt x="0" y="46"/>
                  </a:moveTo>
                  <a:cubicBezTo>
                    <a:pt x="0" y="46"/>
                    <a:pt x="8" y="53"/>
                    <a:pt x="11" y="35"/>
                  </a:cubicBezTo>
                  <a:cubicBezTo>
                    <a:pt x="15" y="15"/>
                    <a:pt x="15" y="4"/>
                    <a:pt x="8" y="2"/>
                  </a:cubicBezTo>
                  <a:cubicBezTo>
                    <a:pt x="4" y="0"/>
                    <a:pt x="3" y="4"/>
                    <a:pt x="3" y="4"/>
                  </a:cubicBezTo>
                  <a:lnTo>
                    <a:pt x="0" y="46"/>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ïşľíḑé">
              <a:extLst>
                <a:ext uri="{FF2B5EF4-FFF2-40B4-BE49-F238E27FC236}">
                  <a16:creationId xmlns:a16="http://schemas.microsoft.com/office/drawing/2014/main" id="{441EA1B0-221F-4612-8AD9-C6B419840C8D}"/>
                </a:ext>
              </a:extLst>
            </p:cNvPr>
            <p:cNvSpPr/>
            <p:nvPr/>
          </p:nvSpPr>
          <p:spPr bwMode="auto">
            <a:xfrm>
              <a:off x="6115051" y="1200150"/>
              <a:ext cx="895350" cy="2841625"/>
            </a:xfrm>
            <a:custGeom>
              <a:avLst/>
              <a:gdLst>
                <a:gd name="T0" fmla="*/ 0 w 46"/>
                <a:gd name="T1" fmla="*/ 0 h 146"/>
                <a:gd name="T2" fmla="*/ 0 w 46"/>
                <a:gd name="T3" fmla="*/ 146 h 146"/>
                <a:gd name="T4" fmla="*/ 46 w 46"/>
                <a:gd name="T5" fmla="*/ 72 h 146"/>
                <a:gd name="T6" fmla="*/ 0 w 46"/>
                <a:gd name="T7" fmla="*/ 0 h 146"/>
              </a:gdLst>
              <a:ahLst/>
              <a:cxnLst>
                <a:cxn ang="0">
                  <a:pos x="T0" y="T1"/>
                </a:cxn>
                <a:cxn ang="0">
                  <a:pos x="T2" y="T3"/>
                </a:cxn>
                <a:cxn ang="0">
                  <a:pos x="T4" y="T5"/>
                </a:cxn>
                <a:cxn ang="0">
                  <a:pos x="T6" y="T7"/>
                </a:cxn>
              </a:cxnLst>
              <a:rect l="0" t="0" r="r" b="b"/>
              <a:pathLst>
                <a:path w="46" h="146">
                  <a:moveTo>
                    <a:pt x="0" y="0"/>
                  </a:moveTo>
                  <a:cubicBezTo>
                    <a:pt x="0" y="146"/>
                    <a:pt x="0" y="146"/>
                    <a:pt x="0" y="146"/>
                  </a:cubicBezTo>
                  <a:cubicBezTo>
                    <a:pt x="26" y="146"/>
                    <a:pt x="46" y="118"/>
                    <a:pt x="46" y="72"/>
                  </a:cubicBezTo>
                  <a:cubicBezTo>
                    <a:pt x="46" y="14"/>
                    <a:pt x="30" y="0"/>
                    <a:pt x="0" y="0"/>
                  </a:cubicBezTo>
                </a:path>
              </a:pathLst>
            </a:custGeom>
            <a:solidFill>
              <a:srgbClr val="FFE1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ṥḷíḓe">
              <a:extLst>
                <a:ext uri="{FF2B5EF4-FFF2-40B4-BE49-F238E27FC236}">
                  <a16:creationId xmlns:a16="http://schemas.microsoft.com/office/drawing/2014/main" id="{277E2C19-59AF-4AA0-BECE-A90534E030F6}"/>
                </a:ext>
              </a:extLst>
            </p:cNvPr>
            <p:cNvSpPr/>
            <p:nvPr/>
          </p:nvSpPr>
          <p:spPr bwMode="auto">
            <a:xfrm>
              <a:off x="5043488" y="1044575"/>
              <a:ext cx="2122488" cy="1868488"/>
            </a:xfrm>
            <a:custGeom>
              <a:avLst/>
              <a:gdLst>
                <a:gd name="T0" fmla="*/ 95 w 109"/>
                <a:gd name="T1" fmla="*/ 16 h 96"/>
                <a:gd name="T2" fmla="*/ 107 w 109"/>
                <a:gd name="T3" fmla="*/ 37 h 96"/>
                <a:gd name="T4" fmla="*/ 108 w 109"/>
                <a:gd name="T5" fmla="*/ 56 h 96"/>
                <a:gd name="T6" fmla="*/ 100 w 109"/>
                <a:gd name="T7" fmla="*/ 96 h 96"/>
                <a:gd name="T8" fmla="*/ 98 w 109"/>
                <a:gd name="T9" fmla="*/ 69 h 96"/>
                <a:gd name="T10" fmla="*/ 74 w 109"/>
                <a:gd name="T11" fmla="*/ 32 h 96"/>
                <a:gd name="T12" fmla="*/ 55 w 109"/>
                <a:gd name="T13" fmla="*/ 36 h 96"/>
                <a:gd name="T14" fmla="*/ 54 w 109"/>
                <a:gd name="T15" fmla="*/ 36 h 96"/>
                <a:gd name="T16" fmla="*/ 35 w 109"/>
                <a:gd name="T17" fmla="*/ 32 h 96"/>
                <a:gd name="T18" fmla="*/ 11 w 109"/>
                <a:gd name="T19" fmla="*/ 69 h 96"/>
                <a:gd name="T20" fmla="*/ 9 w 109"/>
                <a:gd name="T21" fmla="*/ 96 h 96"/>
                <a:gd name="T22" fmla="*/ 1 w 109"/>
                <a:gd name="T23" fmla="*/ 56 h 96"/>
                <a:gd name="T24" fmla="*/ 2 w 109"/>
                <a:gd name="T25" fmla="*/ 37 h 96"/>
                <a:gd name="T26" fmla="*/ 14 w 109"/>
                <a:gd name="T27" fmla="*/ 16 h 96"/>
                <a:gd name="T28" fmla="*/ 95 w 109"/>
                <a:gd name="T29"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6">
                  <a:moveTo>
                    <a:pt x="95" y="16"/>
                  </a:moveTo>
                  <a:cubicBezTo>
                    <a:pt x="100" y="19"/>
                    <a:pt x="105" y="29"/>
                    <a:pt x="107" y="37"/>
                  </a:cubicBezTo>
                  <a:cubicBezTo>
                    <a:pt x="109" y="43"/>
                    <a:pt x="109" y="50"/>
                    <a:pt x="108" y="56"/>
                  </a:cubicBezTo>
                  <a:cubicBezTo>
                    <a:pt x="100" y="96"/>
                    <a:pt x="100" y="96"/>
                    <a:pt x="100" y="96"/>
                  </a:cubicBezTo>
                  <a:cubicBezTo>
                    <a:pt x="100" y="96"/>
                    <a:pt x="98" y="81"/>
                    <a:pt x="98" y="69"/>
                  </a:cubicBezTo>
                  <a:cubicBezTo>
                    <a:pt x="96" y="35"/>
                    <a:pt x="85" y="32"/>
                    <a:pt x="74" y="32"/>
                  </a:cubicBezTo>
                  <a:cubicBezTo>
                    <a:pt x="69" y="32"/>
                    <a:pt x="55" y="36"/>
                    <a:pt x="55" y="36"/>
                  </a:cubicBezTo>
                  <a:cubicBezTo>
                    <a:pt x="54" y="36"/>
                    <a:pt x="54" y="36"/>
                    <a:pt x="54" y="36"/>
                  </a:cubicBezTo>
                  <a:cubicBezTo>
                    <a:pt x="54" y="36"/>
                    <a:pt x="40" y="32"/>
                    <a:pt x="35" y="32"/>
                  </a:cubicBezTo>
                  <a:cubicBezTo>
                    <a:pt x="24" y="32"/>
                    <a:pt x="13" y="35"/>
                    <a:pt x="11" y="69"/>
                  </a:cubicBezTo>
                  <a:cubicBezTo>
                    <a:pt x="11" y="81"/>
                    <a:pt x="9" y="96"/>
                    <a:pt x="9" y="96"/>
                  </a:cubicBezTo>
                  <a:cubicBezTo>
                    <a:pt x="1" y="56"/>
                    <a:pt x="1" y="56"/>
                    <a:pt x="1" y="56"/>
                  </a:cubicBezTo>
                  <a:cubicBezTo>
                    <a:pt x="0" y="50"/>
                    <a:pt x="0" y="43"/>
                    <a:pt x="2" y="37"/>
                  </a:cubicBezTo>
                  <a:cubicBezTo>
                    <a:pt x="5" y="29"/>
                    <a:pt x="9" y="19"/>
                    <a:pt x="14" y="16"/>
                  </a:cubicBezTo>
                  <a:cubicBezTo>
                    <a:pt x="41" y="2"/>
                    <a:pt x="66" y="0"/>
                    <a:pt x="95" y="16"/>
                  </a:cubicBezTo>
                  <a:close/>
                </a:path>
              </a:pathLst>
            </a:custGeom>
            <a:solidFill>
              <a:srgbClr val="584A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ṡľiḑê">
              <a:extLst>
                <a:ext uri="{FF2B5EF4-FFF2-40B4-BE49-F238E27FC236}">
                  <a16:creationId xmlns:a16="http://schemas.microsoft.com/office/drawing/2014/main" id="{7C0AEEA1-1AEC-4F5E-942D-B7F1BCAA4407}"/>
                </a:ext>
              </a:extLst>
            </p:cNvPr>
            <p:cNvSpPr/>
            <p:nvPr/>
          </p:nvSpPr>
          <p:spPr bwMode="auto">
            <a:xfrm>
              <a:off x="4224338" y="4119563"/>
              <a:ext cx="3740150" cy="1635125"/>
            </a:xfrm>
            <a:custGeom>
              <a:avLst/>
              <a:gdLst>
                <a:gd name="T0" fmla="*/ 192 w 192"/>
                <a:gd name="T1" fmla="*/ 84 h 84"/>
                <a:gd name="T2" fmla="*/ 180 w 192"/>
                <a:gd name="T3" fmla="*/ 37 h 84"/>
                <a:gd name="T4" fmla="*/ 172 w 192"/>
                <a:gd name="T5" fmla="*/ 26 h 84"/>
                <a:gd name="T6" fmla="*/ 129 w 192"/>
                <a:gd name="T7" fmla="*/ 0 h 84"/>
                <a:gd name="T8" fmla="*/ 96 w 192"/>
                <a:gd name="T9" fmla="*/ 37 h 84"/>
                <a:gd name="T10" fmla="*/ 63 w 192"/>
                <a:gd name="T11" fmla="*/ 0 h 84"/>
                <a:gd name="T12" fmla="*/ 20 w 192"/>
                <a:gd name="T13" fmla="*/ 26 h 84"/>
                <a:gd name="T14" fmla="*/ 12 w 192"/>
                <a:gd name="T15" fmla="*/ 37 h 84"/>
                <a:gd name="T16" fmla="*/ 0 w 192"/>
                <a:gd name="T17" fmla="*/ 84 h 84"/>
                <a:gd name="T18" fmla="*/ 96 w 192"/>
                <a:gd name="T19" fmla="*/ 84 h 84"/>
                <a:gd name="T20" fmla="*/ 96 w 192"/>
                <a:gd name="T21" fmla="*/ 84 h 84"/>
                <a:gd name="T22" fmla="*/ 192 w 192"/>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4">
                  <a:moveTo>
                    <a:pt x="192" y="84"/>
                  </a:moveTo>
                  <a:cubicBezTo>
                    <a:pt x="180" y="37"/>
                    <a:pt x="180" y="37"/>
                    <a:pt x="180" y="37"/>
                  </a:cubicBezTo>
                  <a:cubicBezTo>
                    <a:pt x="179" y="32"/>
                    <a:pt x="176" y="29"/>
                    <a:pt x="172" y="26"/>
                  </a:cubicBezTo>
                  <a:cubicBezTo>
                    <a:pt x="129" y="0"/>
                    <a:pt x="129" y="0"/>
                    <a:pt x="129" y="0"/>
                  </a:cubicBezTo>
                  <a:cubicBezTo>
                    <a:pt x="96" y="37"/>
                    <a:pt x="96" y="37"/>
                    <a:pt x="96" y="37"/>
                  </a:cubicBezTo>
                  <a:cubicBezTo>
                    <a:pt x="63" y="0"/>
                    <a:pt x="63" y="0"/>
                    <a:pt x="63" y="0"/>
                  </a:cubicBezTo>
                  <a:cubicBezTo>
                    <a:pt x="20" y="26"/>
                    <a:pt x="20" y="26"/>
                    <a:pt x="20" y="26"/>
                  </a:cubicBezTo>
                  <a:cubicBezTo>
                    <a:pt x="16" y="29"/>
                    <a:pt x="13" y="32"/>
                    <a:pt x="12" y="37"/>
                  </a:cubicBezTo>
                  <a:cubicBezTo>
                    <a:pt x="0" y="84"/>
                    <a:pt x="0" y="84"/>
                    <a:pt x="0" y="84"/>
                  </a:cubicBezTo>
                  <a:cubicBezTo>
                    <a:pt x="96" y="84"/>
                    <a:pt x="96" y="84"/>
                    <a:pt x="96" y="84"/>
                  </a:cubicBezTo>
                  <a:cubicBezTo>
                    <a:pt x="96" y="84"/>
                    <a:pt x="96" y="84"/>
                    <a:pt x="96" y="84"/>
                  </a:cubicBezTo>
                  <a:cubicBezTo>
                    <a:pt x="192" y="84"/>
                    <a:pt x="192" y="84"/>
                    <a:pt x="192" y="84"/>
                  </a:cubicBezTo>
                </a:path>
              </a:pathLst>
            </a:custGeom>
            <a:solidFill>
              <a:srgbClr val="0064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ṧḷîḍé">
              <a:extLst>
                <a:ext uri="{FF2B5EF4-FFF2-40B4-BE49-F238E27FC236}">
                  <a16:creationId xmlns:a16="http://schemas.microsoft.com/office/drawing/2014/main" id="{30FF5A3E-94C6-49E7-B1B5-879F5959C53B}"/>
                </a:ext>
              </a:extLst>
            </p:cNvPr>
            <p:cNvSpPr/>
            <p:nvPr/>
          </p:nvSpPr>
          <p:spPr bwMode="auto">
            <a:xfrm>
              <a:off x="5276851" y="4197350"/>
              <a:ext cx="1636713" cy="933450"/>
            </a:xfrm>
            <a:custGeom>
              <a:avLst/>
              <a:gdLst>
                <a:gd name="T0" fmla="*/ 515 w 1031"/>
                <a:gd name="T1" fmla="*/ 588 h 588"/>
                <a:gd name="T2" fmla="*/ 0 w 1031"/>
                <a:gd name="T3" fmla="*/ 25 h 588"/>
                <a:gd name="T4" fmla="*/ 37 w 1031"/>
                <a:gd name="T5" fmla="*/ 0 h 588"/>
                <a:gd name="T6" fmla="*/ 515 w 1031"/>
                <a:gd name="T7" fmla="*/ 539 h 588"/>
                <a:gd name="T8" fmla="*/ 1006 w 1031"/>
                <a:gd name="T9" fmla="*/ 0 h 588"/>
                <a:gd name="T10" fmla="*/ 1031 w 1031"/>
                <a:gd name="T11" fmla="*/ 25 h 588"/>
                <a:gd name="T12" fmla="*/ 515 w 1031"/>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1031" h="588">
                  <a:moveTo>
                    <a:pt x="515" y="588"/>
                  </a:moveTo>
                  <a:lnTo>
                    <a:pt x="0" y="25"/>
                  </a:lnTo>
                  <a:lnTo>
                    <a:pt x="37" y="0"/>
                  </a:lnTo>
                  <a:lnTo>
                    <a:pt x="515" y="539"/>
                  </a:lnTo>
                  <a:lnTo>
                    <a:pt x="1006" y="0"/>
                  </a:lnTo>
                  <a:lnTo>
                    <a:pt x="1031" y="25"/>
                  </a:lnTo>
                  <a:lnTo>
                    <a:pt x="515" y="588"/>
                  </a:lnTo>
                  <a:close/>
                </a:path>
              </a:pathLst>
            </a:custGeom>
            <a:solidFill>
              <a:srgbClr val="4B5F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ş1íḑê">
              <a:extLst>
                <a:ext uri="{FF2B5EF4-FFF2-40B4-BE49-F238E27FC236}">
                  <a16:creationId xmlns:a16="http://schemas.microsoft.com/office/drawing/2014/main" id="{5F960A3E-60A3-49B7-96F4-3EDF6EAE60CB}"/>
                </a:ext>
              </a:extLst>
            </p:cNvPr>
            <p:cNvSpPr/>
            <p:nvPr/>
          </p:nvSpPr>
          <p:spPr bwMode="auto">
            <a:xfrm>
              <a:off x="5276851" y="4197350"/>
              <a:ext cx="1636713" cy="933450"/>
            </a:xfrm>
            <a:custGeom>
              <a:avLst/>
              <a:gdLst>
                <a:gd name="T0" fmla="*/ 515 w 1031"/>
                <a:gd name="T1" fmla="*/ 588 h 588"/>
                <a:gd name="T2" fmla="*/ 0 w 1031"/>
                <a:gd name="T3" fmla="*/ 25 h 588"/>
                <a:gd name="T4" fmla="*/ 37 w 1031"/>
                <a:gd name="T5" fmla="*/ 0 h 588"/>
                <a:gd name="T6" fmla="*/ 515 w 1031"/>
                <a:gd name="T7" fmla="*/ 539 h 588"/>
                <a:gd name="T8" fmla="*/ 1006 w 1031"/>
                <a:gd name="T9" fmla="*/ 0 h 588"/>
                <a:gd name="T10" fmla="*/ 1031 w 1031"/>
                <a:gd name="T11" fmla="*/ 25 h 588"/>
                <a:gd name="T12" fmla="*/ 515 w 1031"/>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1031" h="588">
                  <a:moveTo>
                    <a:pt x="515" y="588"/>
                  </a:moveTo>
                  <a:lnTo>
                    <a:pt x="0" y="25"/>
                  </a:lnTo>
                  <a:lnTo>
                    <a:pt x="37" y="0"/>
                  </a:lnTo>
                  <a:lnTo>
                    <a:pt x="515" y="539"/>
                  </a:lnTo>
                  <a:lnTo>
                    <a:pt x="1006" y="0"/>
                  </a:lnTo>
                  <a:lnTo>
                    <a:pt x="1031" y="25"/>
                  </a:lnTo>
                  <a:lnTo>
                    <a:pt x="515" y="5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sḻïḓé">
              <a:extLst>
                <a:ext uri="{FF2B5EF4-FFF2-40B4-BE49-F238E27FC236}">
                  <a16:creationId xmlns:a16="http://schemas.microsoft.com/office/drawing/2014/main" id="{6B3B2584-96A1-4A8D-8802-5B8AB25EE7A9}"/>
                </a:ext>
              </a:extLst>
            </p:cNvPr>
            <p:cNvSpPr/>
            <p:nvPr/>
          </p:nvSpPr>
          <p:spPr bwMode="auto">
            <a:xfrm>
              <a:off x="6094413" y="2154238"/>
              <a:ext cx="1949450" cy="603250"/>
            </a:xfrm>
            <a:custGeom>
              <a:avLst/>
              <a:gdLst>
                <a:gd name="T0" fmla="*/ 0 w 100"/>
                <a:gd name="T1" fmla="*/ 28 h 31"/>
                <a:gd name="T2" fmla="*/ 96 w 100"/>
                <a:gd name="T3" fmla="*/ 13 h 31"/>
                <a:gd name="T4" fmla="*/ 100 w 100"/>
                <a:gd name="T5" fmla="*/ 19 h 31"/>
                <a:gd name="T6" fmla="*/ 0 w 100"/>
                <a:gd name="T7" fmla="*/ 31 h 31"/>
                <a:gd name="T8" fmla="*/ 0 w 100"/>
                <a:gd name="T9" fmla="*/ 28 h 31"/>
              </a:gdLst>
              <a:ahLst/>
              <a:cxnLst>
                <a:cxn ang="0">
                  <a:pos x="T0" y="T1"/>
                </a:cxn>
                <a:cxn ang="0">
                  <a:pos x="T2" y="T3"/>
                </a:cxn>
                <a:cxn ang="0">
                  <a:pos x="T4" y="T5"/>
                </a:cxn>
                <a:cxn ang="0">
                  <a:pos x="T6" y="T7"/>
                </a:cxn>
                <a:cxn ang="0">
                  <a:pos x="T8" y="T9"/>
                </a:cxn>
              </a:cxnLst>
              <a:rect l="0" t="0" r="r" b="b"/>
              <a:pathLst>
                <a:path w="100" h="31">
                  <a:moveTo>
                    <a:pt x="0" y="28"/>
                  </a:moveTo>
                  <a:cubicBezTo>
                    <a:pt x="20" y="0"/>
                    <a:pt x="54" y="2"/>
                    <a:pt x="96" y="13"/>
                  </a:cubicBezTo>
                  <a:cubicBezTo>
                    <a:pt x="98" y="17"/>
                    <a:pt x="100" y="19"/>
                    <a:pt x="100" y="19"/>
                  </a:cubicBezTo>
                  <a:cubicBezTo>
                    <a:pt x="0" y="31"/>
                    <a:pt x="0" y="31"/>
                    <a:pt x="0" y="31"/>
                  </a:cubicBezTo>
                  <a:cubicBezTo>
                    <a:pt x="0" y="28"/>
                    <a:pt x="0" y="28"/>
                    <a:pt x="0" y="28"/>
                  </a:cubicBezTo>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śḷiďe">
              <a:extLst>
                <a:ext uri="{FF2B5EF4-FFF2-40B4-BE49-F238E27FC236}">
                  <a16:creationId xmlns:a16="http://schemas.microsoft.com/office/drawing/2014/main" id="{B46650B9-3D54-4DFF-A858-3FE9D913524A}"/>
                </a:ext>
              </a:extLst>
            </p:cNvPr>
            <p:cNvSpPr/>
            <p:nvPr/>
          </p:nvSpPr>
          <p:spPr bwMode="auto">
            <a:xfrm>
              <a:off x="6270626" y="2524125"/>
              <a:ext cx="1851025" cy="2627313"/>
            </a:xfrm>
            <a:custGeom>
              <a:avLst/>
              <a:gdLst>
                <a:gd name="T0" fmla="*/ 1166 w 1166"/>
                <a:gd name="T1" fmla="*/ 1569 h 1655"/>
                <a:gd name="T2" fmla="*/ 0 w 1166"/>
                <a:gd name="T3" fmla="*/ 1655 h 1655"/>
                <a:gd name="T4" fmla="*/ 0 w 1166"/>
                <a:gd name="T5" fmla="*/ 86 h 1655"/>
                <a:gd name="T6" fmla="*/ 1166 w 1166"/>
                <a:gd name="T7" fmla="*/ 0 h 1655"/>
                <a:gd name="T8" fmla="*/ 1166 w 1166"/>
                <a:gd name="T9" fmla="*/ 1569 h 1655"/>
              </a:gdLst>
              <a:ahLst/>
              <a:cxnLst>
                <a:cxn ang="0">
                  <a:pos x="T0" y="T1"/>
                </a:cxn>
                <a:cxn ang="0">
                  <a:pos x="T2" y="T3"/>
                </a:cxn>
                <a:cxn ang="0">
                  <a:pos x="T4" y="T5"/>
                </a:cxn>
                <a:cxn ang="0">
                  <a:pos x="T6" y="T7"/>
                </a:cxn>
                <a:cxn ang="0">
                  <a:pos x="T8" y="T9"/>
                </a:cxn>
              </a:cxnLst>
              <a:rect l="0" t="0" r="r" b="b"/>
              <a:pathLst>
                <a:path w="1166" h="1655">
                  <a:moveTo>
                    <a:pt x="1166" y="1569"/>
                  </a:moveTo>
                  <a:lnTo>
                    <a:pt x="0" y="1655"/>
                  </a:lnTo>
                  <a:lnTo>
                    <a:pt x="0" y="86"/>
                  </a:lnTo>
                  <a:lnTo>
                    <a:pt x="1166" y="0"/>
                  </a:lnTo>
                  <a:lnTo>
                    <a:pt x="1166" y="1569"/>
                  </a:lnTo>
                  <a:close/>
                </a:path>
              </a:pathLst>
            </a:custGeom>
            <a:solidFill>
              <a:srgbClr val="00A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š1îḋè">
              <a:extLst>
                <a:ext uri="{FF2B5EF4-FFF2-40B4-BE49-F238E27FC236}">
                  <a16:creationId xmlns:a16="http://schemas.microsoft.com/office/drawing/2014/main" id="{F0E21026-4AFD-4CC1-B46E-FAD2E9415734}"/>
                </a:ext>
              </a:extLst>
            </p:cNvPr>
            <p:cNvSpPr/>
            <p:nvPr/>
          </p:nvSpPr>
          <p:spPr bwMode="auto">
            <a:xfrm>
              <a:off x="6115051" y="2309813"/>
              <a:ext cx="1870075" cy="388938"/>
            </a:xfrm>
            <a:custGeom>
              <a:avLst/>
              <a:gdLst>
                <a:gd name="T0" fmla="*/ 96 w 96"/>
                <a:gd name="T1" fmla="*/ 7 h 20"/>
                <a:gd name="T2" fmla="*/ 92 w 96"/>
                <a:gd name="T3" fmla="*/ 6 h 20"/>
                <a:gd name="T4" fmla="*/ 80 w 96"/>
                <a:gd name="T5" fmla="*/ 4 h 20"/>
                <a:gd name="T6" fmla="*/ 64 w 96"/>
                <a:gd name="T7" fmla="*/ 3 h 20"/>
                <a:gd name="T8" fmla="*/ 46 w 96"/>
                <a:gd name="T9" fmla="*/ 2 h 20"/>
                <a:gd name="T10" fmla="*/ 28 w 96"/>
                <a:gd name="T11" fmla="*/ 5 h 20"/>
                <a:gd name="T12" fmla="*/ 20 w 96"/>
                <a:gd name="T13" fmla="*/ 7 h 20"/>
                <a:gd name="T14" fmla="*/ 13 w 96"/>
                <a:gd name="T15" fmla="*/ 10 h 20"/>
                <a:gd name="T16" fmla="*/ 7 w 96"/>
                <a:gd name="T17" fmla="*/ 14 h 20"/>
                <a:gd name="T18" fmla="*/ 4 w 96"/>
                <a:gd name="T19" fmla="*/ 17 h 20"/>
                <a:gd name="T20" fmla="*/ 0 w 96"/>
                <a:gd name="T21" fmla="*/ 20 h 20"/>
                <a:gd name="T22" fmla="*/ 1 w 96"/>
                <a:gd name="T23" fmla="*/ 19 h 20"/>
                <a:gd name="T24" fmla="*/ 3 w 96"/>
                <a:gd name="T25" fmla="*/ 16 h 20"/>
                <a:gd name="T26" fmla="*/ 7 w 96"/>
                <a:gd name="T27" fmla="*/ 13 h 20"/>
                <a:gd name="T28" fmla="*/ 12 w 96"/>
                <a:gd name="T29" fmla="*/ 9 h 20"/>
                <a:gd name="T30" fmla="*/ 19 w 96"/>
                <a:gd name="T31" fmla="*/ 6 h 20"/>
                <a:gd name="T32" fmla="*/ 27 w 96"/>
                <a:gd name="T33" fmla="*/ 3 h 20"/>
                <a:gd name="T34" fmla="*/ 46 w 96"/>
                <a:gd name="T35" fmla="*/ 0 h 20"/>
                <a:gd name="T36" fmla="*/ 64 w 96"/>
                <a:gd name="T37" fmla="*/ 1 h 20"/>
                <a:gd name="T38" fmla="*/ 80 w 96"/>
                <a:gd name="T39" fmla="*/ 3 h 20"/>
                <a:gd name="T40" fmla="*/ 92 w 96"/>
                <a:gd name="T41" fmla="*/ 6 h 20"/>
                <a:gd name="T42" fmla="*/ 96 w 96"/>
                <a:gd name="T4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20">
                  <a:moveTo>
                    <a:pt x="96" y="7"/>
                  </a:moveTo>
                  <a:cubicBezTo>
                    <a:pt x="96" y="7"/>
                    <a:pt x="94" y="7"/>
                    <a:pt x="92" y="6"/>
                  </a:cubicBezTo>
                  <a:cubicBezTo>
                    <a:pt x="89" y="6"/>
                    <a:pt x="85" y="5"/>
                    <a:pt x="80" y="4"/>
                  </a:cubicBezTo>
                  <a:cubicBezTo>
                    <a:pt x="76" y="4"/>
                    <a:pt x="70" y="3"/>
                    <a:pt x="64" y="3"/>
                  </a:cubicBezTo>
                  <a:cubicBezTo>
                    <a:pt x="58" y="2"/>
                    <a:pt x="52" y="2"/>
                    <a:pt x="46" y="2"/>
                  </a:cubicBezTo>
                  <a:cubicBezTo>
                    <a:pt x="40" y="3"/>
                    <a:pt x="33" y="3"/>
                    <a:pt x="28" y="5"/>
                  </a:cubicBezTo>
                  <a:cubicBezTo>
                    <a:pt x="25" y="5"/>
                    <a:pt x="22" y="6"/>
                    <a:pt x="20" y="7"/>
                  </a:cubicBezTo>
                  <a:cubicBezTo>
                    <a:pt x="17" y="8"/>
                    <a:pt x="15" y="9"/>
                    <a:pt x="13" y="10"/>
                  </a:cubicBezTo>
                  <a:cubicBezTo>
                    <a:pt x="11" y="12"/>
                    <a:pt x="9" y="13"/>
                    <a:pt x="7" y="14"/>
                  </a:cubicBezTo>
                  <a:cubicBezTo>
                    <a:pt x="6" y="15"/>
                    <a:pt x="5" y="16"/>
                    <a:pt x="4" y="17"/>
                  </a:cubicBezTo>
                  <a:cubicBezTo>
                    <a:pt x="1" y="19"/>
                    <a:pt x="0" y="20"/>
                    <a:pt x="0" y="20"/>
                  </a:cubicBezTo>
                  <a:cubicBezTo>
                    <a:pt x="0" y="20"/>
                    <a:pt x="1" y="19"/>
                    <a:pt x="1" y="19"/>
                  </a:cubicBezTo>
                  <a:cubicBezTo>
                    <a:pt x="2" y="18"/>
                    <a:pt x="2" y="17"/>
                    <a:pt x="3" y="16"/>
                  </a:cubicBezTo>
                  <a:cubicBezTo>
                    <a:pt x="4" y="15"/>
                    <a:pt x="5" y="14"/>
                    <a:pt x="7" y="13"/>
                  </a:cubicBezTo>
                  <a:cubicBezTo>
                    <a:pt x="8" y="12"/>
                    <a:pt x="10" y="10"/>
                    <a:pt x="12" y="9"/>
                  </a:cubicBezTo>
                  <a:cubicBezTo>
                    <a:pt x="14" y="8"/>
                    <a:pt x="17" y="7"/>
                    <a:pt x="19" y="6"/>
                  </a:cubicBezTo>
                  <a:cubicBezTo>
                    <a:pt x="22" y="5"/>
                    <a:pt x="24" y="4"/>
                    <a:pt x="27" y="3"/>
                  </a:cubicBezTo>
                  <a:cubicBezTo>
                    <a:pt x="33" y="1"/>
                    <a:pt x="39" y="0"/>
                    <a:pt x="46" y="0"/>
                  </a:cubicBezTo>
                  <a:cubicBezTo>
                    <a:pt x="52" y="0"/>
                    <a:pt x="58" y="0"/>
                    <a:pt x="64" y="1"/>
                  </a:cubicBezTo>
                  <a:cubicBezTo>
                    <a:pt x="70" y="1"/>
                    <a:pt x="76" y="2"/>
                    <a:pt x="80" y="3"/>
                  </a:cubicBezTo>
                  <a:cubicBezTo>
                    <a:pt x="85" y="4"/>
                    <a:pt x="89" y="5"/>
                    <a:pt x="92" y="6"/>
                  </a:cubicBezTo>
                  <a:cubicBezTo>
                    <a:pt x="94" y="6"/>
                    <a:pt x="96" y="7"/>
                    <a:pt x="96" y="7"/>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ṩ1idê">
              <a:extLst>
                <a:ext uri="{FF2B5EF4-FFF2-40B4-BE49-F238E27FC236}">
                  <a16:creationId xmlns:a16="http://schemas.microsoft.com/office/drawing/2014/main" id="{33546405-06C8-4337-9D00-E89DB86E2EA6}"/>
                </a:ext>
              </a:extLst>
            </p:cNvPr>
            <p:cNvSpPr/>
            <p:nvPr/>
          </p:nvSpPr>
          <p:spPr bwMode="auto">
            <a:xfrm>
              <a:off x="6192838" y="2387600"/>
              <a:ext cx="1830388" cy="273050"/>
            </a:xfrm>
            <a:custGeom>
              <a:avLst/>
              <a:gdLst>
                <a:gd name="T0" fmla="*/ 94 w 94"/>
                <a:gd name="T1" fmla="*/ 5 h 14"/>
                <a:gd name="T2" fmla="*/ 90 w 94"/>
                <a:gd name="T3" fmla="*/ 5 h 14"/>
                <a:gd name="T4" fmla="*/ 79 w 94"/>
                <a:gd name="T5" fmla="*/ 4 h 14"/>
                <a:gd name="T6" fmla="*/ 72 w 94"/>
                <a:gd name="T7" fmla="*/ 4 h 14"/>
                <a:gd name="T8" fmla="*/ 64 w 94"/>
                <a:gd name="T9" fmla="*/ 3 h 14"/>
                <a:gd name="T10" fmla="*/ 55 w 94"/>
                <a:gd name="T11" fmla="*/ 3 h 14"/>
                <a:gd name="T12" fmla="*/ 46 w 94"/>
                <a:gd name="T13" fmla="*/ 3 h 14"/>
                <a:gd name="T14" fmla="*/ 37 w 94"/>
                <a:gd name="T15" fmla="*/ 4 h 14"/>
                <a:gd name="T16" fmla="*/ 29 w 94"/>
                <a:gd name="T17" fmla="*/ 5 h 14"/>
                <a:gd name="T18" fmla="*/ 21 w 94"/>
                <a:gd name="T19" fmla="*/ 6 h 14"/>
                <a:gd name="T20" fmla="*/ 14 w 94"/>
                <a:gd name="T21" fmla="*/ 8 h 14"/>
                <a:gd name="T22" fmla="*/ 8 w 94"/>
                <a:gd name="T23" fmla="*/ 10 h 14"/>
                <a:gd name="T24" fmla="*/ 4 w 94"/>
                <a:gd name="T25" fmla="*/ 12 h 14"/>
                <a:gd name="T26" fmla="*/ 0 w 94"/>
                <a:gd name="T27" fmla="*/ 14 h 14"/>
                <a:gd name="T28" fmla="*/ 4 w 94"/>
                <a:gd name="T29" fmla="*/ 12 h 14"/>
                <a:gd name="T30" fmla="*/ 8 w 94"/>
                <a:gd name="T31" fmla="*/ 10 h 14"/>
                <a:gd name="T32" fmla="*/ 14 w 94"/>
                <a:gd name="T33" fmla="*/ 7 h 14"/>
                <a:gd name="T34" fmla="*/ 21 w 94"/>
                <a:gd name="T35" fmla="*/ 5 h 14"/>
                <a:gd name="T36" fmla="*/ 29 w 94"/>
                <a:gd name="T37" fmla="*/ 3 h 14"/>
                <a:gd name="T38" fmla="*/ 37 w 94"/>
                <a:gd name="T39" fmla="*/ 1 h 14"/>
                <a:gd name="T40" fmla="*/ 46 w 94"/>
                <a:gd name="T41" fmla="*/ 1 h 14"/>
                <a:gd name="T42" fmla="*/ 55 w 94"/>
                <a:gd name="T43" fmla="*/ 1 h 14"/>
                <a:gd name="T44" fmla="*/ 64 w 94"/>
                <a:gd name="T45" fmla="*/ 1 h 14"/>
                <a:gd name="T46" fmla="*/ 79 w 94"/>
                <a:gd name="T47" fmla="*/ 3 h 14"/>
                <a:gd name="T48" fmla="*/ 90 w 94"/>
                <a:gd name="T49" fmla="*/ 5 h 14"/>
                <a:gd name="T50" fmla="*/ 94 w 94"/>
                <a:gd name="T5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4" h="14">
                  <a:moveTo>
                    <a:pt x="94" y="5"/>
                  </a:moveTo>
                  <a:cubicBezTo>
                    <a:pt x="94" y="5"/>
                    <a:pt x="92" y="5"/>
                    <a:pt x="90" y="5"/>
                  </a:cubicBezTo>
                  <a:cubicBezTo>
                    <a:pt x="87" y="5"/>
                    <a:pt x="83" y="5"/>
                    <a:pt x="79" y="4"/>
                  </a:cubicBezTo>
                  <a:cubicBezTo>
                    <a:pt x="77" y="4"/>
                    <a:pt x="74" y="4"/>
                    <a:pt x="72" y="4"/>
                  </a:cubicBezTo>
                  <a:cubicBezTo>
                    <a:pt x="69" y="3"/>
                    <a:pt x="66" y="3"/>
                    <a:pt x="64" y="3"/>
                  </a:cubicBezTo>
                  <a:cubicBezTo>
                    <a:pt x="61" y="3"/>
                    <a:pt x="58" y="3"/>
                    <a:pt x="55" y="3"/>
                  </a:cubicBezTo>
                  <a:cubicBezTo>
                    <a:pt x="52" y="3"/>
                    <a:pt x="49" y="3"/>
                    <a:pt x="46" y="3"/>
                  </a:cubicBezTo>
                  <a:cubicBezTo>
                    <a:pt x="43" y="3"/>
                    <a:pt x="40" y="3"/>
                    <a:pt x="37" y="4"/>
                  </a:cubicBezTo>
                  <a:cubicBezTo>
                    <a:pt x="34" y="4"/>
                    <a:pt x="32" y="4"/>
                    <a:pt x="29" y="5"/>
                  </a:cubicBezTo>
                  <a:cubicBezTo>
                    <a:pt x="26" y="5"/>
                    <a:pt x="24" y="6"/>
                    <a:pt x="21" y="6"/>
                  </a:cubicBezTo>
                  <a:cubicBezTo>
                    <a:pt x="19" y="7"/>
                    <a:pt x="16" y="8"/>
                    <a:pt x="14" y="8"/>
                  </a:cubicBezTo>
                  <a:cubicBezTo>
                    <a:pt x="12" y="9"/>
                    <a:pt x="10" y="10"/>
                    <a:pt x="8" y="10"/>
                  </a:cubicBezTo>
                  <a:cubicBezTo>
                    <a:pt x="7" y="11"/>
                    <a:pt x="5" y="12"/>
                    <a:pt x="4" y="12"/>
                  </a:cubicBezTo>
                  <a:cubicBezTo>
                    <a:pt x="2" y="13"/>
                    <a:pt x="0" y="14"/>
                    <a:pt x="0" y="14"/>
                  </a:cubicBezTo>
                  <a:cubicBezTo>
                    <a:pt x="0" y="14"/>
                    <a:pt x="2" y="13"/>
                    <a:pt x="4" y="12"/>
                  </a:cubicBezTo>
                  <a:cubicBezTo>
                    <a:pt x="5" y="11"/>
                    <a:pt x="6" y="10"/>
                    <a:pt x="8" y="10"/>
                  </a:cubicBezTo>
                  <a:cubicBezTo>
                    <a:pt x="10" y="9"/>
                    <a:pt x="12" y="8"/>
                    <a:pt x="14" y="7"/>
                  </a:cubicBezTo>
                  <a:cubicBezTo>
                    <a:pt x="16" y="6"/>
                    <a:pt x="18" y="5"/>
                    <a:pt x="21" y="5"/>
                  </a:cubicBezTo>
                  <a:cubicBezTo>
                    <a:pt x="23" y="4"/>
                    <a:pt x="26" y="3"/>
                    <a:pt x="29" y="3"/>
                  </a:cubicBezTo>
                  <a:cubicBezTo>
                    <a:pt x="31" y="2"/>
                    <a:pt x="34" y="2"/>
                    <a:pt x="37" y="1"/>
                  </a:cubicBezTo>
                  <a:cubicBezTo>
                    <a:pt x="40" y="1"/>
                    <a:pt x="43" y="1"/>
                    <a:pt x="46" y="1"/>
                  </a:cubicBezTo>
                  <a:cubicBezTo>
                    <a:pt x="49" y="1"/>
                    <a:pt x="52" y="0"/>
                    <a:pt x="55" y="1"/>
                  </a:cubicBezTo>
                  <a:cubicBezTo>
                    <a:pt x="58" y="1"/>
                    <a:pt x="61" y="1"/>
                    <a:pt x="64" y="1"/>
                  </a:cubicBezTo>
                  <a:cubicBezTo>
                    <a:pt x="69" y="1"/>
                    <a:pt x="75" y="2"/>
                    <a:pt x="79" y="3"/>
                  </a:cubicBezTo>
                  <a:cubicBezTo>
                    <a:pt x="83" y="4"/>
                    <a:pt x="87" y="4"/>
                    <a:pt x="90" y="5"/>
                  </a:cubicBezTo>
                  <a:cubicBezTo>
                    <a:pt x="92" y="5"/>
                    <a:pt x="94" y="5"/>
                    <a:pt x="94" y="5"/>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sļïḍé">
              <a:extLst>
                <a:ext uri="{FF2B5EF4-FFF2-40B4-BE49-F238E27FC236}">
                  <a16:creationId xmlns:a16="http://schemas.microsoft.com/office/drawing/2014/main" id="{C45B20E3-5CC2-471A-9BFD-611F3401DA2E}"/>
                </a:ext>
              </a:extLst>
            </p:cNvPr>
            <p:cNvSpPr/>
            <p:nvPr/>
          </p:nvSpPr>
          <p:spPr bwMode="auto">
            <a:xfrm>
              <a:off x="4146551" y="2154238"/>
              <a:ext cx="1947863" cy="603250"/>
            </a:xfrm>
            <a:custGeom>
              <a:avLst/>
              <a:gdLst>
                <a:gd name="T0" fmla="*/ 100 w 100"/>
                <a:gd name="T1" fmla="*/ 28 h 31"/>
                <a:gd name="T2" fmla="*/ 5 w 100"/>
                <a:gd name="T3" fmla="*/ 13 h 31"/>
                <a:gd name="T4" fmla="*/ 0 w 100"/>
                <a:gd name="T5" fmla="*/ 19 h 31"/>
                <a:gd name="T6" fmla="*/ 100 w 100"/>
                <a:gd name="T7" fmla="*/ 31 h 31"/>
                <a:gd name="T8" fmla="*/ 100 w 100"/>
                <a:gd name="T9" fmla="*/ 28 h 31"/>
              </a:gdLst>
              <a:ahLst/>
              <a:cxnLst>
                <a:cxn ang="0">
                  <a:pos x="T0" y="T1"/>
                </a:cxn>
                <a:cxn ang="0">
                  <a:pos x="T2" y="T3"/>
                </a:cxn>
                <a:cxn ang="0">
                  <a:pos x="T4" y="T5"/>
                </a:cxn>
                <a:cxn ang="0">
                  <a:pos x="T6" y="T7"/>
                </a:cxn>
                <a:cxn ang="0">
                  <a:pos x="T8" y="T9"/>
                </a:cxn>
              </a:cxnLst>
              <a:rect l="0" t="0" r="r" b="b"/>
              <a:pathLst>
                <a:path w="100" h="31">
                  <a:moveTo>
                    <a:pt x="100" y="28"/>
                  </a:moveTo>
                  <a:cubicBezTo>
                    <a:pt x="81" y="0"/>
                    <a:pt x="47" y="2"/>
                    <a:pt x="5" y="13"/>
                  </a:cubicBezTo>
                  <a:cubicBezTo>
                    <a:pt x="3" y="17"/>
                    <a:pt x="0" y="19"/>
                    <a:pt x="0" y="19"/>
                  </a:cubicBezTo>
                  <a:cubicBezTo>
                    <a:pt x="100" y="31"/>
                    <a:pt x="100" y="31"/>
                    <a:pt x="100" y="31"/>
                  </a:cubicBezTo>
                  <a:lnTo>
                    <a:pt x="100" y="28"/>
                  </a:lnTo>
                  <a:close/>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ṩ1ïďé">
              <a:extLst>
                <a:ext uri="{FF2B5EF4-FFF2-40B4-BE49-F238E27FC236}">
                  <a16:creationId xmlns:a16="http://schemas.microsoft.com/office/drawing/2014/main" id="{A5FD0AB0-40BA-46DF-8626-F1C32BD40519}"/>
                </a:ext>
              </a:extLst>
            </p:cNvPr>
            <p:cNvSpPr/>
            <p:nvPr/>
          </p:nvSpPr>
          <p:spPr bwMode="auto">
            <a:xfrm>
              <a:off x="5938838" y="2660650"/>
              <a:ext cx="331788" cy="2547938"/>
            </a:xfrm>
            <a:custGeom>
              <a:avLst/>
              <a:gdLst>
                <a:gd name="T0" fmla="*/ 17 w 17"/>
                <a:gd name="T1" fmla="*/ 128 h 131"/>
                <a:gd name="T2" fmla="*/ 0 w 17"/>
                <a:gd name="T3" fmla="*/ 128 h 131"/>
                <a:gd name="T4" fmla="*/ 0 w 17"/>
                <a:gd name="T5" fmla="*/ 0 h 131"/>
                <a:gd name="T6" fmla="*/ 17 w 17"/>
                <a:gd name="T7" fmla="*/ 0 h 131"/>
                <a:gd name="T8" fmla="*/ 17 w 17"/>
                <a:gd name="T9" fmla="*/ 128 h 131"/>
              </a:gdLst>
              <a:ahLst/>
              <a:cxnLst>
                <a:cxn ang="0">
                  <a:pos x="T0" y="T1"/>
                </a:cxn>
                <a:cxn ang="0">
                  <a:pos x="T2" y="T3"/>
                </a:cxn>
                <a:cxn ang="0">
                  <a:pos x="T4" y="T5"/>
                </a:cxn>
                <a:cxn ang="0">
                  <a:pos x="T6" y="T7"/>
                </a:cxn>
                <a:cxn ang="0">
                  <a:pos x="T8" y="T9"/>
                </a:cxn>
              </a:cxnLst>
              <a:rect l="0" t="0" r="r" b="b"/>
              <a:pathLst>
                <a:path w="17" h="131">
                  <a:moveTo>
                    <a:pt x="17" y="128"/>
                  </a:moveTo>
                  <a:cubicBezTo>
                    <a:pt x="10" y="131"/>
                    <a:pt x="6" y="131"/>
                    <a:pt x="0" y="128"/>
                  </a:cubicBezTo>
                  <a:cubicBezTo>
                    <a:pt x="0" y="86"/>
                    <a:pt x="0" y="43"/>
                    <a:pt x="0" y="0"/>
                  </a:cubicBezTo>
                  <a:cubicBezTo>
                    <a:pt x="6" y="2"/>
                    <a:pt x="10" y="2"/>
                    <a:pt x="17" y="0"/>
                  </a:cubicBezTo>
                  <a:cubicBezTo>
                    <a:pt x="17" y="43"/>
                    <a:pt x="17" y="86"/>
                    <a:pt x="17" y="128"/>
                  </a:cubicBezTo>
                </a:path>
              </a:pathLst>
            </a:custGeom>
            <a:solidFill>
              <a:srgbClr val="00AA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şḷîďè">
              <a:extLst>
                <a:ext uri="{FF2B5EF4-FFF2-40B4-BE49-F238E27FC236}">
                  <a16:creationId xmlns:a16="http://schemas.microsoft.com/office/drawing/2014/main" id="{2272686F-14F1-4545-850E-5779CB40EB29}"/>
                </a:ext>
              </a:extLst>
            </p:cNvPr>
            <p:cNvSpPr/>
            <p:nvPr/>
          </p:nvSpPr>
          <p:spPr bwMode="auto">
            <a:xfrm>
              <a:off x="5938838" y="2952750"/>
              <a:ext cx="331788" cy="193675"/>
            </a:xfrm>
            <a:custGeom>
              <a:avLst/>
              <a:gdLst>
                <a:gd name="T0" fmla="*/ 17 w 17"/>
                <a:gd name="T1" fmla="*/ 8 h 10"/>
                <a:gd name="T2" fmla="*/ 0 w 17"/>
                <a:gd name="T3" fmla="*/ 8 h 10"/>
                <a:gd name="T4" fmla="*/ 0 w 17"/>
                <a:gd name="T5" fmla="*/ 0 h 10"/>
                <a:gd name="T6" fmla="*/ 17 w 17"/>
                <a:gd name="T7" fmla="*/ 0 h 10"/>
                <a:gd name="T8" fmla="*/ 17 w 17"/>
                <a:gd name="T9" fmla="*/ 8 h 10"/>
              </a:gdLst>
              <a:ahLst/>
              <a:cxnLst>
                <a:cxn ang="0">
                  <a:pos x="T0" y="T1"/>
                </a:cxn>
                <a:cxn ang="0">
                  <a:pos x="T2" y="T3"/>
                </a:cxn>
                <a:cxn ang="0">
                  <a:pos x="T4" y="T5"/>
                </a:cxn>
                <a:cxn ang="0">
                  <a:pos x="T6" y="T7"/>
                </a:cxn>
                <a:cxn ang="0">
                  <a:pos x="T8" y="T9"/>
                </a:cxn>
              </a:cxnLst>
              <a:rect l="0" t="0" r="r" b="b"/>
              <a:pathLst>
                <a:path w="17" h="10">
                  <a:moveTo>
                    <a:pt x="17" y="8"/>
                  </a:moveTo>
                  <a:cubicBezTo>
                    <a:pt x="10" y="10"/>
                    <a:pt x="6" y="10"/>
                    <a:pt x="0" y="8"/>
                  </a:cubicBezTo>
                  <a:cubicBezTo>
                    <a:pt x="0" y="5"/>
                    <a:pt x="0" y="4"/>
                    <a:pt x="0" y="0"/>
                  </a:cubicBezTo>
                  <a:cubicBezTo>
                    <a:pt x="6" y="2"/>
                    <a:pt x="10" y="2"/>
                    <a:pt x="17" y="0"/>
                  </a:cubicBezTo>
                  <a:cubicBezTo>
                    <a:pt x="17" y="4"/>
                    <a:pt x="17" y="5"/>
                    <a:pt x="17" y="8"/>
                  </a:cubicBezTo>
                </a:path>
              </a:pathLst>
            </a:custGeom>
            <a:solidFill>
              <a:srgbClr val="008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ṩḻîḍè">
              <a:extLst>
                <a:ext uri="{FF2B5EF4-FFF2-40B4-BE49-F238E27FC236}">
                  <a16:creationId xmlns:a16="http://schemas.microsoft.com/office/drawing/2014/main" id="{6108042A-CFA8-43F2-A3D4-ABD9469C02AC}"/>
                </a:ext>
              </a:extLst>
            </p:cNvPr>
            <p:cNvSpPr/>
            <p:nvPr/>
          </p:nvSpPr>
          <p:spPr bwMode="auto">
            <a:xfrm>
              <a:off x="5938838" y="4605338"/>
              <a:ext cx="331788" cy="195263"/>
            </a:xfrm>
            <a:custGeom>
              <a:avLst/>
              <a:gdLst>
                <a:gd name="T0" fmla="*/ 17 w 17"/>
                <a:gd name="T1" fmla="*/ 8 h 10"/>
                <a:gd name="T2" fmla="*/ 0 w 17"/>
                <a:gd name="T3" fmla="*/ 8 h 10"/>
                <a:gd name="T4" fmla="*/ 0 w 17"/>
                <a:gd name="T5" fmla="*/ 0 h 10"/>
                <a:gd name="T6" fmla="*/ 17 w 17"/>
                <a:gd name="T7" fmla="*/ 0 h 10"/>
                <a:gd name="T8" fmla="*/ 17 w 17"/>
                <a:gd name="T9" fmla="*/ 8 h 10"/>
              </a:gdLst>
              <a:ahLst/>
              <a:cxnLst>
                <a:cxn ang="0">
                  <a:pos x="T0" y="T1"/>
                </a:cxn>
                <a:cxn ang="0">
                  <a:pos x="T2" y="T3"/>
                </a:cxn>
                <a:cxn ang="0">
                  <a:pos x="T4" y="T5"/>
                </a:cxn>
                <a:cxn ang="0">
                  <a:pos x="T6" y="T7"/>
                </a:cxn>
                <a:cxn ang="0">
                  <a:pos x="T8" y="T9"/>
                </a:cxn>
              </a:cxnLst>
              <a:rect l="0" t="0" r="r" b="b"/>
              <a:pathLst>
                <a:path w="17" h="10">
                  <a:moveTo>
                    <a:pt x="17" y="8"/>
                  </a:moveTo>
                  <a:cubicBezTo>
                    <a:pt x="10" y="10"/>
                    <a:pt x="6" y="10"/>
                    <a:pt x="0" y="8"/>
                  </a:cubicBezTo>
                  <a:cubicBezTo>
                    <a:pt x="0" y="5"/>
                    <a:pt x="0" y="3"/>
                    <a:pt x="0" y="0"/>
                  </a:cubicBezTo>
                  <a:cubicBezTo>
                    <a:pt x="6" y="2"/>
                    <a:pt x="10" y="2"/>
                    <a:pt x="17" y="0"/>
                  </a:cubicBezTo>
                  <a:cubicBezTo>
                    <a:pt x="17" y="3"/>
                    <a:pt x="17" y="5"/>
                    <a:pt x="17" y="8"/>
                  </a:cubicBezTo>
                </a:path>
              </a:pathLst>
            </a:custGeom>
            <a:solidFill>
              <a:srgbClr val="008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ṡḷîḓe">
              <a:extLst>
                <a:ext uri="{FF2B5EF4-FFF2-40B4-BE49-F238E27FC236}">
                  <a16:creationId xmlns:a16="http://schemas.microsoft.com/office/drawing/2014/main" id="{DB526C86-FA91-4577-9CD9-2D13B72375EB}"/>
                </a:ext>
              </a:extLst>
            </p:cNvPr>
            <p:cNvSpPr/>
            <p:nvPr/>
          </p:nvSpPr>
          <p:spPr bwMode="auto">
            <a:xfrm>
              <a:off x="5938838" y="3808413"/>
              <a:ext cx="331788" cy="193675"/>
            </a:xfrm>
            <a:custGeom>
              <a:avLst/>
              <a:gdLst>
                <a:gd name="T0" fmla="*/ 17 w 17"/>
                <a:gd name="T1" fmla="*/ 8 h 10"/>
                <a:gd name="T2" fmla="*/ 0 w 17"/>
                <a:gd name="T3" fmla="*/ 8 h 10"/>
                <a:gd name="T4" fmla="*/ 0 w 17"/>
                <a:gd name="T5" fmla="*/ 0 h 10"/>
                <a:gd name="T6" fmla="*/ 17 w 17"/>
                <a:gd name="T7" fmla="*/ 0 h 10"/>
                <a:gd name="T8" fmla="*/ 17 w 17"/>
                <a:gd name="T9" fmla="*/ 8 h 10"/>
              </a:gdLst>
              <a:ahLst/>
              <a:cxnLst>
                <a:cxn ang="0">
                  <a:pos x="T0" y="T1"/>
                </a:cxn>
                <a:cxn ang="0">
                  <a:pos x="T2" y="T3"/>
                </a:cxn>
                <a:cxn ang="0">
                  <a:pos x="T4" y="T5"/>
                </a:cxn>
                <a:cxn ang="0">
                  <a:pos x="T6" y="T7"/>
                </a:cxn>
                <a:cxn ang="0">
                  <a:pos x="T8" y="T9"/>
                </a:cxn>
              </a:cxnLst>
              <a:rect l="0" t="0" r="r" b="b"/>
              <a:pathLst>
                <a:path w="17" h="10">
                  <a:moveTo>
                    <a:pt x="17" y="8"/>
                  </a:moveTo>
                  <a:cubicBezTo>
                    <a:pt x="10" y="10"/>
                    <a:pt x="6" y="10"/>
                    <a:pt x="0" y="8"/>
                  </a:cubicBezTo>
                  <a:cubicBezTo>
                    <a:pt x="0" y="5"/>
                    <a:pt x="0" y="3"/>
                    <a:pt x="0" y="0"/>
                  </a:cubicBezTo>
                  <a:cubicBezTo>
                    <a:pt x="6" y="2"/>
                    <a:pt x="10" y="2"/>
                    <a:pt x="17" y="0"/>
                  </a:cubicBezTo>
                  <a:cubicBezTo>
                    <a:pt x="17" y="3"/>
                    <a:pt x="17" y="5"/>
                    <a:pt x="17" y="8"/>
                  </a:cubicBezTo>
                </a:path>
              </a:pathLst>
            </a:custGeom>
            <a:solidFill>
              <a:srgbClr val="008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ṩ1iḍé">
              <a:extLst>
                <a:ext uri="{FF2B5EF4-FFF2-40B4-BE49-F238E27FC236}">
                  <a16:creationId xmlns:a16="http://schemas.microsoft.com/office/drawing/2014/main" id="{A745DD98-3197-4AFD-9EBA-A7B036DD215C}"/>
                </a:ext>
              </a:extLst>
            </p:cNvPr>
            <p:cNvSpPr/>
            <p:nvPr/>
          </p:nvSpPr>
          <p:spPr bwMode="auto">
            <a:xfrm>
              <a:off x="4087813" y="2524125"/>
              <a:ext cx="1851025" cy="2627313"/>
            </a:xfrm>
            <a:custGeom>
              <a:avLst/>
              <a:gdLst>
                <a:gd name="T0" fmla="*/ 0 w 1166"/>
                <a:gd name="T1" fmla="*/ 1569 h 1655"/>
                <a:gd name="T2" fmla="*/ 1166 w 1166"/>
                <a:gd name="T3" fmla="*/ 1655 h 1655"/>
                <a:gd name="T4" fmla="*/ 1166 w 1166"/>
                <a:gd name="T5" fmla="*/ 86 h 1655"/>
                <a:gd name="T6" fmla="*/ 0 w 1166"/>
                <a:gd name="T7" fmla="*/ 0 h 1655"/>
                <a:gd name="T8" fmla="*/ 0 w 1166"/>
                <a:gd name="T9" fmla="*/ 1569 h 1655"/>
              </a:gdLst>
              <a:ahLst/>
              <a:cxnLst>
                <a:cxn ang="0">
                  <a:pos x="T0" y="T1"/>
                </a:cxn>
                <a:cxn ang="0">
                  <a:pos x="T2" y="T3"/>
                </a:cxn>
                <a:cxn ang="0">
                  <a:pos x="T4" y="T5"/>
                </a:cxn>
                <a:cxn ang="0">
                  <a:pos x="T6" y="T7"/>
                </a:cxn>
                <a:cxn ang="0">
                  <a:pos x="T8" y="T9"/>
                </a:cxn>
              </a:cxnLst>
              <a:rect l="0" t="0" r="r" b="b"/>
              <a:pathLst>
                <a:path w="1166" h="1655">
                  <a:moveTo>
                    <a:pt x="0" y="1569"/>
                  </a:moveTo>
                  <a:lnTo>
                    <a:pt x="1166" y="1655"/>
                  </a:lnTo>
                  <a:lnTo>
                    <a:pt x="1166" y="86"/>
                  </a:lnTo>
                  <a:lnTo>
                    <a:pt x="0" y="0"/>
                  </a:lnTo>
                  <a:lnTo>
                    <a:pt x="0" y="1569"/>
                  </a:lnTo>
                  <a:close/>
                </a:path>
              </a:pathLst>
            </a:custGeom>
            <a:solidFill>
              <a:srgbClr val="00A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ṩḻíḋé">
              <a:extLst>
                <a:ext uri="{FF2B5EF4-FFF2-40B4-BE49-F238E27FC236}">
                  <a16:creationId xmlns:a16="http://schemas.microsoft.com/office/drawing/2014/main" id="{F9BD0D61-D6DC-470D-B3D7-39BB64A1613E}"/>
                </a:ext>
              </a:extLst>
            </p:cNvPr>
            <p:cNvSpPr/>
            <p:nvPr/>
          </p:nvSpPr>
          <p:spPr bwMode="auto">
            <a:xfrm>
              <a:off x="4224338" y="2309813"/>
              <a:ext cx="1851025" cy="388938"/>
            </a:xfrm>
            <a:custGeom>
              <a:avLst/>
              <a:gdLst>
                <a:gd name="T0" fmla="*/ 0 w 95"/>
                <a:gd name="T1" fmla="*/ 7 h 20"/>
                <a:gd name="T2" fmla="*/ 4 w 95"/>
                <a:gd name="T3" fmla="*/ 6 h 20"/>
                <a:gd name="T4" fmla="*/ 15 w 95"/>
                <a:gd name="T5" fmla="*/ 3 h 20"/>
                <a:gd name="T6" fmla="*/ 31 w 95"/>
                <a:gd name="T7" fmla="*/ 1 h 20"/>
                <a:gd name="T8" fmla="*/ 50 w 95"/>
                <a:gd name="T9" fmla="*/ 0 h 20"/>
                <a:gd name="T10" fmla="*/ 68 w 95"/>
                <a:gd name="T11" fmla="*/ 3 h 20"/>
                <a:gd name="T12" fmla="*/ 77 w 95"/>
                <a:gd name="T13" fmla="*/ 6 h 20"/>
                <a:gd name="T14" fmla="*/ 84 w 95"/>
                <a:gd name="T15" fmla="*/ 9 h 20"/>
                <a:gd name="T16" fmla="*/ 89 w 95"/>
                <a:gd name="T17" fmla="*/ 13 h 20"/>
                <a:gd name="T18" fmla="*/ 92 w 95"/>
                <a:gd name="T19" fmla="*/ 16 h 20"/>
                <a:gd name="T20" fmla="*/ 95 w 95"/>
                <a:gd name="T21" fmla="*/ 19 h 20"/>
                <a:gd name="T22" fmla="*/ 95 w 95"/>
                <a:gd name="T23" fmla="*/ 20 h 20"/>
                <a:gd name="T24" fmla="*/ 92 w 95"/>
                <a:gd name="T25" fmla="*/ 17 h 20"/>
                <a:gd name="T26" fmla="*/ 88 w 95"/>
                <a:gd name="T27" fmla="*/ 14 h 20"/>
                <a:gd name="T28" fmla="*/ 83 w 95"/>
                <a:gd name="T29" fmla="*/ 10 h 20"/>
                <a:gd name="T30" fmla="*/ 76 w 95"/>
                <a:gd name="T31" fmla="*/ 7 h 20"/>
                <a:gd name="T32" fmla="*/ 68 w 95"/>
                <a:gd name="T33" fmla="*/ 5 h 20"/>
                <a:gd name="T34" fmla="*/ 50 w 95"/>
                <a:gd name="T35" fmla="*/ 2 h 20"/>
                <a:gd name="T36" fmla="*/ 31 w 95"/>
                <a:gd name="T37" fmla="*/ 3 h 20"/>
                <a:gd name="T38" fmla="*/ 15 w 95"/>
                <a:gd name="T39" fmla="*/ 4 h 20"/>
                <a:gd name="T40" fmla="*/ 4 w 95"/>
                <a:gd name="T41" fmla="*/ 6 h 20"/>
                <a:gd name="T42" fmla="*/ 0 w 95"/>
                <a:gd name="T4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20">
                  <a:moveTo>
                    <a:pt x="0" y="7"/>
                  </a:moveTo>
                  <a:cubicBezTo>
                    <a:pt x="0" y="7"/>
                    <a:pt x="1" y="6"/>
                    <a:pt x="4" y="6"/>
                  </a:cubicBezTo>
                  <a:cubicBezTo>
                    <a:pt x="7" y="5"/>
                    <a:pt x="11" y="4"/>
                    <a:pt x="15" y="3"/>
                  </a:cubicBezTo>
                  <a:cubicBezTo>
                    <a:pt x="20" y="2"/>
                    <a:pt x="25" y="1"/>
                    <a:pt x="31" y="1"/>
                  </a:cubicBezTo>
                  <a:cubicBezTo>
                    <a:pt x="37" y="0"/>
                    <a:pt x="44" y="0"/>
                    <a:pt x="50" y="0"/>
                  </a:cubicBezTo>
                  <a:cubicBezTo>
                    <a:pt x="56" y="0"/>
                    <a:pt x="63" y="1"/>
                    <a:pt x="68" y="3"/>
                  </a:cubicBezTo>
                  <a:cubicBezTo>
                    <a:pt x="71" y="4"/>
                    <a:pt x="74" y="5"/>
                    <a:pt x="77" y="6"/>
                  </a:cubicBezTo>
                  <a:cubicBezTo>
                    <a:pt x="79" y="7"/>
                    <a:pt x="81" y="8"/>
                    <a:pt x="84" y="9"/>
                  </a:cubicBezTo>
                  <a:cubicBezTo>
                    <a:pt x="86" y="10"/>
                    <a:pt x="87" y="12"/>
                    <a:pt x="89" y="13"/>
                  </a:cubicBezTo>
                  <a:cubicBezTo>
                    <a:pt x="90" y="14"/>
                    <a:pt x="91" y="15"/>
                    <a:pt x="92" y="16"/>
                  </a:cubicBezTo>
                  <a:cubicBezTo>
                    <a:pt x="93" y="17"/>
                    <a:pt x="94" y="18"/>
                    <a:pt x="95" y="19"/>
                  </a:cubicBezTo>
                  <a:cubicBezTo>
                    <a:pt x="95" y="19"/>
                    <a:pt x="95" y="20"/>
                    <a:pt x="95" y="20"/>
                  </a:cubicBezTo>
                  <a:cubicBezTo>
                    <a:pt x="95" y="20"/>
                    <a:pt x="94" y="19"/>
                    <a:pt x="92" y="17"/>
                  </a:cubicBezTo>
                  <a:cubicBezTo>
                    <a:pt x="91" y="16"/>
                    <a:pt x="90" y="15"/>
                    <a:pt x="88" y="14"/>
                  </a:cubicBezTo>
                  <a:cubicBezTo>
                    <a:pt x="87" y="13"/>
                    <a:pt x="85" y="12"/>
                    <a:pt x="83" y="10"/>
                  </a:cubicBezTo>
                  <a:cubicBezTo>
                    <a:pt x="81" y="9"/>
                    <a:pt x="78" y="8"/>
                    <a:pt x="76" y="7"/>
                  </a:cubicBezTo>
                  <a:cubicBezTo>
                    <a:pt x="73" y="6"/>
                    <a:pt x="71" y="5"/>
                    <a:pt x="68" y="5"/>
                  </a:cubicBezTo>
                  <a:cubicBezTo>
                    <a:pt x="62" y="3"/>
                    <a:pt x="56" y="3"/>
                    <a:pt x="50" y="2"/>
                  </a:cubicBezTo>
                  <a:cubicBezTo>
                    <a:pt x="44" y="2"/>
                    <a:pt x="37" y="2"/>
                    <a:pt x="31" y="3"/>
                  </a:cubicBezTo>
                  <a:cubicBezTo>
                    <a:pt x="26" y="3"/>
                    <a:pt x="20" y="4"/>
                    <a:pt x="15" y="4"/>
                  </a:cubicBezTo>
                  <a:cubicBezTo>
                    <a:pt x="11" y="5"/>
                    <a:pt x="7" y="6"/>
                    <a:pt x="4" y="6"/>
                  </a:cubicBezTo>
                  <a:cubicBezTo>
                    <a:pt x="1" y="7"/>
                    <a:pt x="0" y="7"/>
                    <a:pt x="0" y="7"/>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ṩḻíḋè">
              <a:extLst>
                <a:ext uri="{FF2B5EF4-FFF2-40B4-BE49-F238E27FC236}">
                  <a16:creationId xmlns:a16="http://schemas.microsoft.com/office/drawing/2014/main" id="{AB94C1CA-E049-4A8F-9685-29E2B84F422F}"/>
                </a:ext>
              </a:extLst>
            </p:cNvPr>
            <p:cNvSpPr/>
            <p:nvPr/>
          </p:nvSpPr>
          <p:spPr bwMode="auto">
            <a:xfrm>
              <a:off x="4186238" y="2387600"/>
              <a:ext cx="1811338" cy="273050"/>
            </a:xfrm>
            <a:custGeom>
              <a:avLst/>
              <a:gdLst>
                <a:gd name="T0" fmla="*/ 0 w 93"/>
                <a:gd name="T1" fmla="*/ 5 h 14"/>
                <a:gd name="T2" fmla="*/ 4 w 93"/>
                <a:gd name="T3" fmla="*/ 5 h 14"/>
                <a:gd name="T4" fmla="*/ 15 w 93"/>
                <a:gd name="T5" fmla="*/ 3 h 14"/>
                <a:gd name="T6" fmla="*/ 30 w 93"/>
                <a:gd name="T7" fmla="*/ 1 h 14"/>
                <a:gd name="T8" fmla="*/ 39 w 93"/>
                <a:gd name="T9" fmla="*/ 1 h 14"/>
                <a:gd name="T10" fmla="*/ 48 w 93"/>
                <a:gd name="T11" fmla="*/ 1 h 14"/>
                <a:gd name="T12" fmla="*/ 57 w 93"/>
                <a:gd name="T13" fmla="*/ 1 h 14"/>
                <a:gd name="T14" fmla="*/ 65 w 93"/>
                <a:gd name="T15" fmla="*/ 3 h 14"/>
                <a:gd name="T16" fmla="*/ 73 w 93"/>
                <a:gd name="T17" fmla="*/ 5 h 14"/>
                <a:gd name="T18" fmla="*/ 80 w 93"/>
                <a:gd name="T19" fmla="*/ 7 h 14"/>
                <a:gd name="T20" fmla="*/ 86 w 93"/>
                <a:gd name="T21" fmla="*/ 10 h 14"/>
                <a:gd name="T22" fmla="*/ 90 w 93"/>
                <a:gd name="T23" fmla="*/ 12 h 14"/>
                <a:gd name="T24" fmla="*/ 93 w 93"/>
                <a:gd name="T25" fmla="*/ 14 h 14"/>
                <a:gd name="T26" fmla="*/ 90 w 93"/>
                <a:gd name="T27" fmla="*/ 12 h 14"/>
                <a:gd name="T28" fmla="*/ 85 w 93"/>
                <a:gd name="T29" fmla="*/ 10 h 14"/>
                <a:gd name="T30" fmla="*/ 80 w 93"/>
                <a:gd name="T31" fmla="*/ 8 h 14"/>
                <a:gd name="T32" fmla="*/ 73 w 93"/>
                <a:gd name="T33" fmla="*/ 6 h 14"/>
                <a:gd name="T34" fmla="*/ 65 w 93"/>
                <a:gd name="T35" fmla="*/ 5 h 14"/>
                <a:gd name="T36" fmla="*/ 56 w 93"/>
                <a:gd name="T37" fmla="*/ 4 h 14"/>
                <a:gd name="T38" fmla="*/ 47 w 93"/>
                <a:gd name="T39" fmla="*/ 3 h 14"/>
                <a:gd name="T40" fmla="*/ 39 w 93"/>
                <a:gd name="T41" fmla="*/ 3 h 14"/>
                <a:gd name="T42" fmla="*/ 30 w 93"/>
                <a:gd name="T43" fmla="*/ 3 h 14"/>
                <a:gd name="T44" fmla="*/ 22 w 93"/>
                <a:gd name="T45" fmla="*/ 4 h 14"/>
                <a:gd name="T46" fmla="*/ 15 w 93"/>
                <a:gd name="T47" fmla="*/ 4 h 14"/>
                <a:gd name="T48" fmla="*/ 4 w 93"/>
                <a:gd name="T49" fmla="*/ 5 h 14"/>
                <a:gd name="T50" fmla="*/ 0 w 93"/>
                <a:gd name="T5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3" h="14">
                  <a:moveTo>
                    <a:pt x="0" y="5"/>
                  </a:moveTo>
                  <a:cubicBezTo>
                    <a:pt x="0" y="5"/>
                    <a:pt x="1" y="5"/>
                    <a:pt x="4" y="5"/>
                  </a:cubicBezTo>
                  <a:cubicBezTo>
                    <a:pt x="7" y="4"/>
                    <a:pt x="10" y="4"/>
                    <a:pt x="15" y="3"/>
                  </a:cubicBezTo>
                  <a:cubicBezTo>
                    <a:pt x="19" y="2"/>
                    <a:pt x="24" y="1"/>
                    <a:pt x="30" y="1"/>
                  </a:cubicBezTo>
                  <a:cubicBezTo>
                    <a:pt x="33" y="1"/>
                    <a:pt x="36" y="1"/>
                    <a:pt x="39" y="1"/>
                  </a:cubicBezTo>
                  <a:cubicBezTo>
                    <a:pt x="42" y="0"/>
                    <a:pt x="45" y="1"/>
                    <a:pt x="48" y="1"/>
                  </a:cubicBezTo>
                  <a:cubicBezTo>
                    <a:pt x="51" y="1"/>
                    <a:pt x="54" y="1"/>
                    <a:pt x="57" y="1"/>
                  </a:cubicBezTo>
                  <a:cubicBezTo>
                    <a:pt x="59" y="2"/>
                    <a:pt x="62" y="2"/>
                    <a:pt x="65" y="3"/>
                  </a:cubicBezTo>
                  <a:cubicBezTo>
                    <a:pt x="68" y="3"/>
                    <a:pt x="71" y="4"/>
                    <a:pt x="73" y="5"/>
                  </a:cubicBezTo>
                  <a:cubicBezTo>
                    <a:pt x="76" y="5"/>
                    <a:pt x="78" y="6"/>
                    <a:pt x="80" y="7"/>
                  </a:cubicBezTo>
                  <a:cubicBezTo>
                    <a:pt x="82" y="8"/>
                    <a:pt x="84" y="9"/>
                    <a:pt x="86" y="10"/>
                  </a:cubicBezTo>
                  <a:cubicBezTo>
                    <a:pt x="87" y="10"/>
                    <a:pt x="89" y="11"/>
                    <a:pt x="90" y="12"/>
                  </a:cubicBezTo>
                  <a:cubicBezTo>
                    <a:pt x="92" y="13"/>
                    <a:pt x="93" y="14"/>
                    <a:pt x="93" y="14"/>
                  </a:cubicBezTo>
                  <a:cubicBezTo>
                    <a:pt x="93" y="14"/>
                    <a:pt x="92" y="13"/>
                    <a:pt x="90" y="12"/>
                  </a:cubicBezTo>
                  <a:cubicBezTo>
                    <a:pt x="88" y="12"/>
                    <a:pt x="87" y="11"/>
                    <a:pt x="85" y="10"/>
                  </a:cubicBezTo>
                  <a:cubicBezTo>
                    <a:pt x="84" y="10"/>
                    <a:pt x="82" y="9"/>
                    <a:pt x="80" y="8"/>
                  </a:cubicBezTo>
                  <a:cubicBezTo>
                    <a:pt x="77" y="8"/>
                    <a:pt x="75" y="7"/>
                    <a:pt x="73" y="6"/>
                  </a:cubicBezTo>
                  <a:cubicBezTo>
                    <a:pt x="70" y="6"/>
                    <a:pt x="67" y="5"/>
                    <a:pt x="65" y="5"/>
                  </a:cubicBezTo>
                  <a:cubicBezTo>
                    <a:pt x="62" y="4"/>
                    <a:pt x="59" y="4"/>
                    <a:pt x="56" y="4"/>
                  </a:cubicBezTo>
                  <a:cubicBezTo>
                    <a:pt x="53" y="3"/>
                    <a:pt x="50" y="3"/>
                    <a:pt x="47" y="3"/>
                  </a:cubicBezTo>
                  <a:cubicBezTo>
                    <a:pt x="44" y="3"/>
                    <a:pt x="42" y="3"/>
                    <a:pt x="39" y="3"/>
                  </a:cubicBezTo>
                  <a:cubicBezTo>
                    <a:pt x="36" y="3"/>
                    <a:pt x="33" y="3"/>
                    <a:pt x="30" y="3"/>
                  </a:cubicBezTo>
                  <a:cubicBezTo>
                    <a:pt x="27" y="3"/>
                    <a:pt x="25" y="3"/>
                    <a:pt x="22" y="4"/>
                  </a:cubicBezTo>
                  <a:cubicBezTo>
                    <a:pt x="19" y="4"/>
                    <a:pt x="17" y="4"/>
                    <a:pt x="15" y="4"/>
                  </a:cubicBezTo>
                  <a:cubicBezTo>
                    <a:pt x="10" y="5"/>
                    <a:pt x="7" y="5"/>
                    <a:pt x="4" y="5"/>
                  </a:cubicBezTo>
                  <a:cubicBezTo>
                    <a:pt x="1" y="5"/>
                    <a:pt x="0" y="5"/>
                    <a:pt x="0" y="5"/>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šľîdé">
              <a:extLst>
                <a:ext uri="{FF2B5EF4-FFF2-40B4-BE49-F238E27FC236}">
                  <a16:creationId xmlns:a16="http://schemas.microsoft.com/office/drawing/2014/main" id="{FCA59C75-DA09-490C-B8EF-AF674F5B69B0}"/>
                </a:ext>
              </a:extLst>
            </p:cNvPr>
            <p:cNvSpPr/>
            <p:nvPr/>
          </p:nvSpPr>
          <p:spPr bwMode="auto">
            <a:xfrm>
              <a:off x="6270626" y="4645025"/>
              <a:ext cx="0" cy="214313"/>
            </a:xfrm>
            <a:custGeom>
              <a:avLst/>
              <a:gdLst>
                <a:gd name="T0" fmla="*/ 0 h 11"/>
                <a:gd name="T1" fmla="*/ 0 h 11"/>
                <a:gd name="T2" fmla="*/ 6 h 11"/>
                <a:gd name="T3" fmla="*/ 6 h 11"/>
                <a:gd name="T4" fmla="*/ 11 h 11"/>
                <a:gd name="T5" fmla="*/ 11 h 11"/>
                <a:gd name="T6" fmla="*/ 0 h 11"/>
              </a:gdLst>
              <a:ahLst/>
              <a:cxnLst>
                <a:cxn ang="0">
                  <a:pos x="0" y="T0"/>
                </a:cxn>
                <a:cxn ang="0">
                  <a:pos x="0" y="T1"/>
                </a:cxn>
                <a:cxn ang="0">
                  <a:pos x="0" y="T2"/>
                </a:cxn>
                <a:cxn ang="0">
                  <a:pos x="0" y="T3"/>
                </a:cxn>
                <a:cxn ang="0">
                  <a:pos x="0" y="T4"/>
                </a:cxn>
                <a:cxn ang="0">
                  <a:pos x="0" y="T5"/>
                </a:cxn>
                <a:cxn ang="0">
                  <a:pos x="0" y="T6"/>
                </a:cxn>
              </a:cxnLst>
              <a:rect l="0" t="0" r="r" b="b"/>
              <a:pathLst>
                <a:path h="11">
                  <a:moveTo>
                    <a:pt x="0" y="0"/>
                  </a:moveTo>
                  <a:cubicBezTo>
                    <a:pt x="0" y="0"/>
                    <a:pt x="0" y="0"/>
                    <a:pt x="0" y="0"/>
                  </a:cubicBezTo>
                  <a:cubicBezTo>
                    <a:pt x="0" y="2"/>
                    <a:pt x="0" y="3"/>
                    <a:pt x="0" y="6"/>
                  </a:cubicBezTo>
                  <a:cubicBezTo>
                    <a:pt x="0" y="6"/>
                    <a:pt x="0" y="6"/>
                    <a:pt x="0" y="6"/>
                  </a:cubicBezTo>
                  <a:cubicBezTo>
                    <a:pt x="0" y="8"/>
                    <a:pt x="0" y="9"/>
                    <a:pt x="0" y="11"/>
                  </a:cubicBezTo>
                  <a:cubicBezTo>
                    <a:pt x="0" y="11"/>
                    <a:pt x="0" y="11"/>
                    <a:pt x="0" y="11"/>
                  </a:cubicBezTo>
                  <a:cubicBezTo>
                    <a:pt x="0" y="7"/>
                    <a:pt x="0" y="4"/>
                    <a:pt x="0" y="0"/>
                  </a:cubicBezTo>
                </a:path>
              </a:pathLst>
            </a:custGeom>
            <a:solidFill>
              <a:srgbClr val="007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šḷiḋe">
              <a:extLst>
                <a:ext uri="{FF2B5EF4-FFF2-40B4-BE49-F238E27FC236}">
                  <a16:creationId xmlns:a16="http://schemas.microsoft.com/office/drawing/2014/main" id="{9FD025EF-65C3-4DC8-BF38-385686F1F78D}"/>
                </a:ext>
              </a:extLst>
            </p:cNvPr>
            <p:cNvSpPr/>
            <p:nvPr/>
          </p:nvSpPr>
          <p:spPr bwMode="auto">
            <a:xfrm>
              <a:off x="6270626" y="4859338"/>
              <a:ext cx="0" cy="96838"/>
            </a:xfrm>
            <a:custGeom>
              <a:avLst/>
              <a:gdLst>
                <a:gd name="T0" fmla="*/ 0 h 5"/>
                <a:gd name="T1" fmla="*/ 0 h 5"/>
                <a:gd name="T2" fmla="*/ 5 h 5"/>
                <a:gd name="T3" fmla="*/ 5 h 5"/>
                <a:gd name="T4" fmla="*/ 0 h 5"/>
              </a:gdLst>
              <a:ahLst/>
              <a:cxnLst>
                <a:cxn ang="0">
                  <a:pos x="0" y="T0"/>
                </a:cxn>
                <a:cxn ang="0">
                  <a:pos x="0" y="T1"/>
                </a:cxn>
                <a:cxn ang="0">
                  <a:pos x="0" y="T2"/>
                </a:cxn>
                <a:cxn ang="0">
                  <a:pos x="0" y="T3"/>
                </a:cxn>
                <a:cxn ang="0">
                  <a:pos x="0" y="T4"/>
                </a:cxn>
              </a:cxnLst>
              <a:rect l="0" t="0" r="r" b="b"/>
              <a:pathLst>
                <a:path h="5">
                  <a:moveTo>
                    <a:pt x="0" y="0"/>
                  </a:moveTo>
                  <a:cubicBezTo>
                    <a:pt x="0" y="0"/>
                    <a:pt x="0" y="0"/>
                    <a:pt x="0" y="0"/>
                  </a:cubicBezTo>
                  <a:cubicBezTo>
                    <a:pt x="0" y="2"/>
                    <a:pt x="0" y="3"/>
                    <a:pt x="0" y="5"/>
                  </a:cubicBezTo>
                  <a:cubicBezTo>
                    <a:pt x="0" y="5"/>
                    <a:pt x="0" y="5"/>
                    <a:pt x="0" y="5"/>
                  </a:cubicBezTo>
                  <a:cubicBezTo>
                    <a:pt x="0" y="3"/>
                    <a:pt x="0" y="2"/>
                    <a:pt x="0" y="0"/>
                  </a:cubicBezTo>
                </a:path>
              </a:pathLst>
            </a:custGeom>
            <a:solidFill>
              <a:srgbClr val="4B74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Sļïďè">
              <a:extLst>
                <a:ext uri="{FF2B5EF4-FFF2-40B4-BE49-F238E27FC236}">
                  <a16:creationId xmlns:a16="http://schemas.microsoft.com/office/drawing/2014/main" id="{F6AEF51E-6225-4F45-A0A7-0D3334822FD2}"/>
                </a:ext>
              </a:extLst>
            </p:cNvPr>
            <p:cNvSpPr/>
            <p:nvPr/>
          </p:nvSpPr>
          <p:spPr bwMode="auto">
            <a:xfrm>
              <a:off x="6134101" y="5151438"/>
              <a:ext cx="136525" cy="38100"/>
            </a:xfrm>
            <a:custGeom>
              <a:avLst/>
              <a:gdLst>
                <a:gd name="T0" fmla="*/ 7 w 7"/>
                <a:gd name="T1" fmla="*/ 0 h 2"/>
                <a:gd name="T2" fmla="*/ 0 w 7"/>
                <a:gd name="T3" fmla="*/ 2 h 2"/>
                <a:gd name="T4" fmla="*/ 7 w 7"/>
                <a:gd name="T5" fmla="*/ 0 h 2"/>
              </a:gdLst>
              <a:ahLst/>
              <a:cxnLst>
                <a:cxn ang="0">
                  <a:pos x="T0" y="T1"/>
                </a:cxn>
                <a:cxn ang="0">
                  <a:pos x="T2" y="T3"/>
                </a:cxn>
                <a:cxn ang="0">
                  <a:pos x="T4" y="T5"/>
                </a:cxn>
              </a:cxnLst>
              <a:rect l="0" t="0" r="r" b="b"/>
              <a:pathLst>
                <a:path w="7" h="2">
                  <a:moveTo>
                    <a:pt x="7" y="0"/>
                  </a:moveTo>
                  <a:cubicBezTo>
                    <a:pt x="4" y="1"/>
                    <a:pt x="2" y="2"/>
                    <a:pt x="0" y="2"/>
                  </a:cubicBezTo>
                  <a:cubicBezTo>
                    <a:pt x="2" y="2"/>
                    <a:pt x="4" y="1"/>
                    <a:pt x="7" y="0"/>
                  </a:cubicBezTo>
                </a:path>
              </a:pathLst>
            </a:custGeom>
            <a:solidFill>
              <a:srgbClr val="007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śļiḓé">
              <a:extLst>
                <a:ext uri="{FF2B5EF4-FFF2-40B4-BE49-F238E27FC236}">
                  <a16:creationId xmlns:a16="http://schemas.microsoft.com/office/drawing/2014/main" id="{FEFBA43D-1F34-4762-8962-1740032E724B}"/>
                </a:ext>
              </a:extLst>
            </p:cNvPr>
            <p:cNvSpPr/>
            <p:nvPr/>
          </p:nvSpPr>
          <p:spPr bwMode="auto">
            <a:xfrm>
              <a:off x="6094413" y="2698750"/>
              <a:ext cx="176213" cy="2490788"/>
            </a:xfrm>
            <a:custGeom>
              <a:avLst/>
              <a:gdLst>
                <a:gd name="T0" fmla="*/ 9 w 9"/>
                <a:gd name="T1" fmla="*/ 106 h 128"/>
                <a:gd name="T2" fmla="*/ 0 w 9"/>
                <a:gd name="T3" fmla="*/ 107 h 128"/>
                <a:gd name="T4" fmla="*/ 0 w 9"/>
                <a:gd name="T5" fmla="*/ 128 h 128"/>
                <a:gd name="T6" fmla="*/ 2 w 9"/>
                <a:gd name="T7" fmla="*/ 128 h 128"/>
                <a:gd name="T8" fmla="*/ 9 w 9"/>
                <a:gd name="T9" fmla="*/ 126 h 128"/>
                <a:gd name="T10" fmla="*/ 9 w 9"/>
                <a:gd name="T11" fmla="*/ 126 h 128"/>
                <a:gd name="T12" fmla="*/ 9 w 9"/>
                <a:gd name="T13" fmla="*/ 116 h 128"/>
                <a:gd name="T14" fmla="*/ 9 w 9"/>
                <a:gd name="T15" fmla="*/ 111 h 128"/>
                <a:gd name="T16" fmla="*/ 9 w 9"/>
                <a:gd name="T17" fmla="*/ 106 h 128"/>
                <a:gd name="T18" fmla="*/ 9 w 9"/>
                <a:gd name="T19" fmla="*/ 65 h 128"/>
                <a:gd name="T20" fmla="*/ 0 w 9"/>
                <a:gd name="T21" fmla="*/ 66 h 128"/>
                <a:gd name="T22" fmla="*/ 0 w 9"/>
                <a:gd name="T23" fmla="*/ 99 h 128"/>
                <a:gd name="T24" fmla="*/ 9 w 9"/>
                <a:gd name="T25" fmla="*/ 98 h 128"/>
                <a:gd name="T26" fmla="*/ 9 w 9"/>
                <a:gd name="T27" fmla="*/ 65 h 128"/>
                <a:gd name="T28" fmla="*/ 9 w 9"/>
                <a:gd name="T29" fmla="*/ 21 h 128"/>
                <a:gd name="T30" fmla="*/ 0 w 9"/>
                <a:gd name="T31" fmla="*/ 23 h 128"/>
                <a:gd name="T32" fmla="*/ 0 w 9"/>
                <a:gd name="T33" fmla="*/ 58 h 128"/>
                <a:gd name="T34" fmla="*/ 9 w 9"/>
                <a:gd name="T35" fmla="*/ 57 h 128"/>
                <a:gd name="T36" fmla="*/ 9 w 9"/>
                <a:gd name="T37" fmla="*/ 21 h 128"/>
                <a:gd name="T38" fmla="*/ 9 w 9"/>
                <a:gd name="T39" fmla="*/ 0 h 128"/>
                <a:gd name="T40" fmla="*/ 0 w 9"/>
                <a:gd name="T41" fmla="*/ 0 h 128"/>
                <a:gd name="T42" fmla="*/ 0 w 9"/>
                <a:gd name="T43" fmla="*/ 0 h 128"/>
                <a:gd name="T44" fmla="*/ 0 w 9"/>
                <a:gd name="T45" fmla="*/ 15 h 128"/>
                <a:gd name="T46" fmla="*/ 9 w 9"/>
                <a:gd name="T47" fmla="*/ 13 h 128"/>
                <a:gd name="T48" fmla="*/ 9 w 9"/>
                <a:gd name="T4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28">
                  <a:moveTo>
                    <a:pt x="9" y="106"/>
                  </a:moveTo>
                  <a:cubicBezTo>
                    <a:pt x="5" y="107"/>
                    <a:pt x="3" y="107"/>
                    <a:pt x="0" y="107"/>
                  </a:cubicBezTo>
                  <a:cubicBezTo>
                    <a:pt x="0" y="128"/>
                    <a:pt x="0" y="128"/>
                    <a:pt x="0" y="128"/>
                  </a:cubicBezTo>
                  <a:cubicBezTo>
                    <a:pt x="1" y="128"/>
                    <a:pt x="1" y="128"/>
                    <a:pt x="2" y="128"/>
                  </a:cubicBezTo>
                  <a:cubicBezTo>
                    <a:pt x="4" y="128"/>
                    <a:pt x="6" y="127"/>
                    <a:pt x="9" y="126"/>
                  </a:cubicBezTo>
                  <a:cubicBezTo>
                    <a:pt x="9" y="126"/>
                    <a:pt x="9" y="126"/>
                    <a:pt x="9" y="126"/>
                  </a:cubicBezTo>
                  <a:cubicBezTo>
                    <a:pt x="9" y="123"/>
                    <a:pt x="9" y="119"/>
                    <a:pt x="9" y="116"/>
                  </a:cubicBezTo>
                  <a:cubicBezTo>
                    <a:pt x="9" y="114"/>
                    <a:pt x="9" y="113"/>
                    <a:pt x="9" y="111"/>
                  </a:cubicBezTo>
                  <a:cubicBezTo>
                    <a:pt x="9" y="109"/>
                    <a:pt x="9" y="108"/>
                    <a:pt x="9" y="106"/>
                  </a:cubicBezTo>
                  <a:moveTo>
                    <a:pt x="9" y="65"/>
                  </a:moveTo>
                  <a:cubicBezTo>
                    <a:pt x="5" y="66"/>
                    <a:pt x="3" y="66"/>
                    <a:pt x="0" y="66"/>
                  </a:cubicBezTo>
                  <a:cubicBezTo>
                    <a:pt x="0" y="99"/>
                    <a:pt x="0" y="99"/>
                    <a:pt x="0" y="99"/>
                  </a:cubicBezTo>
                  <a:cubicBezTo>
                    <a:pt x="3" y="99"/>
                    <a:pt x="5" y="99"/>
                    <a:pt x="9" y="98"/>
                  </a:cubicBezTo>
                  <a:cubicBezTo>
                    <a:pt x="9" y="87"/>
                    <a:pt x="9" y="76"/>
                    <a:pt x="9" y="65"/>
                  </a:cubicBezTo>
                  <a:moveTo>
                    <a:pt x="9" y="21"/>
                  </a:moveTo>
                  <a:cubicBezTo>
                    <a:pt x="5" y="22"/>
                    <a:pt x="3" y="23"/>
                    <a:pt x="0" y="23"/>
                  </a:cubicBezTo>
                  <a:cubicBezTo>
                    <a:pt x="0" y="58"/>
                    <a:pt x="0" y="58"/>
                    <a:pt x="0" y="58"/>
                  </a:cubicBezTo>
                  <a:cubicBezTo>
                    <a:pt x="3" y="58"/>
                    <a:pt x="5" y="58"/>
                    <a:pt x="9" y="57"/>
                  </a:cubicBezTo>
                  <a:cubicBezTo>
                    <a:pt x="9" y="45"/>
                    <a:pt x="9" y="33"/>
                    <a:pt x="9" y="21"/>
                  </a:cubicBezTo>
                  <a:moveTo>
                    <a:pt x="9" y="0"/>
                  </a:moveTo>
                  <a:cubicBezTo>
                    <a:pt x="0" y="0"/>
                    <a:pt x="0" y="0"/>
                    <a:pt x="0" y="0"/>
                  </a:cubicBezTo>
                  <a:cubicBezTo>
                    <a:pt x="0" y="0"/>
                    <a:pt x="0" y="0"/>
                    <a:pt x="0" y="0"/>
                  </a:cubicBezTo>
                  <a:cubicBezTo>
                    <a:pt x="0" y="15"/>
                    <a:pt x="0" y="15"/>
                    <a:pt x="0" y="15"/>
                  </a:cubicBezTo>
                  <a:cubicBezTo>
                    <a:pt x="3" y="15"/>
                    <a:pt x="5" y="14"/>
                    <a:pt x="9" y="13"/>
                  </a:cubicBezTo>
                  <a:cubicBezTo>
                    <a:pt x="9" y="9"/>
                    <a:pt x="9" y="4"/>
                    <a:pt x="9" y="0"/>
                  </a:cubicBezTo>
                </a:path>
              </a:pathLst>
            </a:custGeom>
            <a:solidFill>
              <a:srgbClr val="00B5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ŝ1íḍê">
              <a:extLst>
                <a:ext uri="{FF2B5EF4-FFF2-40B4-BE49-F238E27FC236}">
                  <a16:creationId xmlns:a16="http://schemas.microsoft.com/office/drawing/2014/main" id="{FCCCBBA3-350A-43F5-AA66-4BCBA537F1CC}"/>
                </a:ext>
              </a:extLst>
            </p:cNvPr>
            <p:cNvSpPr/>
            <p:nvPr/>
          </p:nvSpPr>
          <p:spPr bwMode="auto">
            <a:xfrm>
              <a:off x="6094413" y="2952750"/>
              <a:ext cx="176213" cy="193675"/>
            </a:xfrm>
            <a:custGeom>
              <a:avLst/>
              <a:gdLst>
                <a:gd name="T0" fmla="*/ 9 w 9"/>
                <a:gd name="T1" fmla="*/ 0 h 10"/>
                <a:gd name="T2" fmla="*/ 9 w 9"/>
                <a:gd name="T3" fmla="*/ 0 h 10"/>
                <a:gd name="T4" fmla="*/ 0 w 9"/>
                <a:gd name="T5" fmla="*/ 2 h 10"/>
                <a:gd name="T6" fmla="*/ 0 w 9"/>
                <a:gd name="T7" fmla="*/ 10 h 10"/>
                <a:gd name="T8" fmla="*/ 9 w 9"/>
                <a:gd name="T9" fmla="*/ 8 h 10"/>
                <a:gd name="T10" fmla="*/ 9 w 9"/>
                <a:gd name="T11" fmla="*/ 8 h 10"/>
                <a:gd name="T12" fmla="*/ 9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0"/>
                  </a:moveTo>
                  <a:cubicBezTo>
                    <a:pt x="9" y="0"/>
                    <a:pt x="9" y="0"/>
                    <a:pt x="9" y="0"/>
                  </a:cubicBezTo>
                  <a:cubicBezTo>
                    <a:pt x="5" y="1"/>
                    <a:pt x="3" y="2"/>
                    <a:pt x="0" y="2"/>
                  </a:cubicBezTo>
                  <a:cubicBezTo>
                    <a:pt x="0" y="10"/>
                    <a:pt x="0" y="10"/>
                    <a:pt x="0" y="10"/>
                  </a:cubicBezTo>
                  <a:cubicBezTo>
                    <a:pt x="3" y="10"/>
                    <a:pt x="5" y="9"/>
                    <a:pt x="9" y="8"/>
                  </a:cubicBezTo>
                  <a:cubicBezTo>
                    <a:pt x="9" y="8"/>
                    <a:pt x="9" y="8"/>
                    <a:pt x="9" y="8"/>
                  </a:cubicBezTo>
                  <a:cubicBezTo>
                    <a:pt x="9" y="5"/>
                    <a:pt x="9" y="4"/>
                    <a:pt x="9" y="0"/>
                  </a:cubicBezTo>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s1íďê">
              <a:extLst>
                <a:ext uri="{FF2B5EF4-FFF2-40B4-BE49-F238E27FC236}">
                  <a16:creationId xmlns:a16="http://schemas.microsoft.com/office/drawing/2014/main" id="{7E4A8145-F924-43D7-97A3-DF4F899B2B00}"/>
                </a:ext>
              </a:extLst>
            </p:cNvPr>
            <p:cNvSpPr/>
            <p:nvPr/>
          </p:nvSpPr>
          <p:spPr bwMode="auto">
            <a:xfrm>
              <a:off x="6094413" y="4605338"/>
              <a:ext cx="176213" cy="176213"/>
            </a:xfrm>
            <a:custGeom>
              <a:avLst/>
              <a:gdLst>
                <a:gd name="T0" fmla="*/ 9 w 9"/>
                <a:gd name="T1" fmla="*/ 0 h 9"/>
                <a:gd name="T2" fmla="*/ 9 w 9"/>
                <a:gd name="T3" fmla="*/ 0 h 9"/>
                <a:gd name="T4" fmla="*/ 0 w 9"/>
                <a:gd name="T5" fmla="*/ 1 h 9"/>
                <a:gd name="T6" fmla="*/ 0 w 9"/>
                <a:gd name="T7" fmla="*/ 9 h 9"/>
                <a:gd name="T8" fmla="*/ 9 w 9"/>
                <a:gd name="T9" fmla="*/ 8 h 9"/>
                <a:gd name="T10" fmla="*/ 9 w 9"/>
                <a:gd name="T11" fmla="*/ 8 h 9"/>
                <a:gd name="T12" fmla="*/ 9 w 9"/>
                <a:gd name="T13" fmla="*/ 2 h 9"/>
                <a:gd name="T14" fmla="*/ 9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9" y="0"/>
                  </a:moveTo>
                  <a:cubicBezTo>
                    <a:pt x="9" y="0"/>
                    <a:pt x="9" y="0"/>
                    <a:pt x="9" y="0"/>
                  </a:cubicBezTo>
                  <a:cubicBezTo>
                    <a:pt x="5" y="1"/>
                    <a:pt x="3" y="1"/>
                    <a:pt x="0" y="1"/>
                  </a:cubicBezTo>
                  <a:cubicBezTo>
                    <a:pt x="0" y="9"/>
                    <a:pt x="0" y="9"/>
                    <a:pt x="0" y="9"/>
                  </a:cubicBezTo>
                  <a:cubicBezTo>
                    <a:pt x="3" y="9"/>
                    <a:pt x="5" y="9"/>
                    <a:pt x="9" y="8"/>
                  </a:cubicBezTo>
                  <a:cubicBezTo>
                    <a:pt x="9" y="8"/>
                    <a:pt x="9" y="8"/>
                    <a:pt x="9" y="8"/>
                  </a:cubicBezTo>
                  <a:cubicBezTo>
                    <a:pt x="9" y="5"/>
                    <a:pt x="9" y="4"/>
                    <a:pt x="9" y="2"/>
                  </a:cubicBezTo>
                  <a:cubicBezTo>
                    <a:pt x="9" y="1"/>
                    <a:pt x="9" y="1"/>
                    <a:pt x="9" y="0"/>
                  </a:cubicBezTo>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ľídé">
              <a:extLst>
                <a:ext uri="{FF2B5EF4-FFF2-40B4-BE49-F238E27FC236}">
                  <a16:creationId xmlns:a16="http://schemas.microsoft.com/office/drawing/2014/main" id="{87B0FA87-46EB-418D-90FD-7E2C029C0471}"/>
                </a:ext>
              </a:extLst>
            </p:cNvPr>
            <p:cNvSpPr/>
            <p:nvPr/>
          </p:nvSpPr>
          <p:spPr bwMode="auto">
            <a:xfrm>
              <a:off x="6094413" y="3808413"/>
              <a:ext cx="176213" cy="174625"/>
            </a:xfrm>
            <a:custGeom>
              <a:avLst/>
              <a:gdLst>
                <a:gd name="T0" fmla="*/ 9 w 9"/>
                <a:gd name="T1" fmla="*/ 0 h 9"/>
                <a:gd name="T2" fmla="*/ 9 w 9"/>
                <a:gd name="T3" fmla="*/ 0 h 9"/>
                <a:gd name="T4" fmla="*/ 0 w 9"/>
                <a:gd name="T5" fmla="*/ 1 h 9"/>
                <a:gd name="T6" fmla="*/ 0 w 9"/>
                <a:gd name="T7" fmla="*/ 9 h 9"/>
                <a:gd name="T8" fmla="*/ 9 w 9"/>
                <a:gd name="T9" fmla="*/ 8 h 9"/>
                <a:gd name="T10" fmla="*/ 9 w 9"/>
                <a:gd name="T11" fmla="*/ 8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9" y="0"/>
                    <a:pt x="9" y="0"/>
                    <a:pt x="9" y="0"/>
                  </a:cubicBezTo>
                  <a:cubicBezTo>
                    <a:pt x="5" y="1"/>
                    <a:pt x="3" y="1"/>
                    <a:pt x="0" y="1"/>
                  </a:cubicBezTo>
                  <a:cubicBezTo>
                    <a:pt x="0" y="9"/>
                    <a:pt x="0" y="9"/>
                    <a:pt x="0" y="9"/>
                  </a:cubicBezTo>
                  <a:cubicBezTo>
                    <a:pt x="3" y="9"/>
                    <a:pt x="5" y="9"/>
                    <a:pt x="9" y="8"/>
                  </a:cubicBezTo>
                  <a:cubicBezTo>
                    <a:pt x="9" y="8"/>
                    <a:pt x="9" y="8"/>
                    <a:pt x="9" y="8"/>
                  </a:cubicBezTo>
                  <a:cubicBezTo>
                    <a:pt x="9" y="5"/>
                    <a:pt x="9" y="3"/>
                    <a:pt x="9" y="0"/>
                  </a:cubicBezTo>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š1ïḍè">
              <a:extLst>
                <a:ext uri="{FF2B5EF4-FFF2-40B4-BE49-F238E27FC236}">
                  <a16:creationId xmlns:a16="http://schemas.microsoft.com/office/drawing/2014/main" id="{283CC8F3-3F9C-4BFC-9D1F-A10615B45603}"/>
                </a:ext>
              </a:extLst>
            </p:cNvPr>
            <p:cNvSpPr/>
            <p:nvPr/>
          </p:nvSpPr>
          <p:spPr bwMode="auto">
            <a:xfrm>
              <a:off x="6484938" y="2620963"/>
              <a:ext cx="252413" cy="876300"/>
            </a:xfrm>
            <a:custGeom>
              <a:avLst/>
              <a:gdLst>
                <a:gd name="T0" fmla="*/ 159 w 159"/>
                <a:gd name="T1" fmla="*/ 540 h 552"/>
                <a:gd name="T2" fmla="*/ 73 w 159"/>
                <a:gd name="T3" fmla="*/ 490 h 552"/>
                <a:gd name="T4" fmla="*/ 0 w 159"/>
                <a:gd name="T5" fmla="*/ 552 h 552"/>
                <a:gd name="T6" fmla="*/ 0 w 159"/>
                <a:gd name="T7" fmla="*/ 12 h 552"/>
                <a:gd name="T8" fmla="*/ 159 w 159"/>
                <a:gd name="T9" fmla="*/ 0 h 552"/>
                <a:gd name="T10" fmla="*/ 159 w 159"/>
                <a:gd name="T11" fmla="*/ 540 h 552"/>
              </a:gdLst>
              <a:ahLst/>
              <a:cxnLst>
                <a:cxn ang="0">
                  <a:pos x="T0" y="T1"/>
                </a:cxn>
                <a:cxn ang="0">
                  <a:pos x="T2" y="T3"/>
                </a:cxn>
                <a:cxn ang="0">
                  <a:pos x="T4" y="T5"/>
                </a:cxn>
                <a:cxn ang="0">
                  <a:pos x="T6" y="T7"/>
                </a:cxn>
                <a:cxn ang="0">
                  <a:pos x="T8" y="T9"/>
                </a:cxn>
                <a:cxn ang="0">
                  <a:pos x="T10" y="T11"/>
                </a:cxn>
              </a:cxnLst>
              <a:rect l="0" t="0" r="r" b="b"/>
              <a:pathLst>
                <a:path w="159" h="552">
                  <a:moveTo>
                    <a:pt x="159" y="540"/>
                  </a:moveTo>
                  <a:lnTo>
                    <a:pt x="73" y="490"/>
                  </a:lnTo>
                  <a:lnTo>
                    <a:pt x="0" y="552"/>
                  </a:lnTo>
                  <a:lnTo>
                    <a:pt x="0" y="12"/>
                  </a:lnTo>
                  <a:lnTo>
                    <a:pt x="159" y="0"/>
                  </a:lnTo>
                  <a:lnTo>
                    <a:pt x="159" y="540"/>
                  </a:lnTo>
                  <a:close/>
                </a:path>
              </a:pathLst>
            </a:custGeom>
            <a:solidFill>
              <a:srgbClr val="FF7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ľíḓe">
              <a:extLst>
                <a:ext uri="{FF2B5EF4-FFF2-40B4-BE49-F238E27FC236}">
                  <a16:creationId xmlns:a16="http://schemas.microsoft.com/office/drawing/2014/main" id="{84C12CBA-F965-400E-A5CE-5A1F967F754E}"/>
                </a:ext>
              </a:extLst>
            </p:cNvPr>
            <p:cNvSpPr/>
            <p:nvPr/>
          </p:nvSpPr>
          <p:spPr bwMode="auto">
            <a:xfrm>
              <a:off x="6600826" y="2620963"/>
              <a:ext cx="136525" cy="857250"/>
            </a:xfrm>
            <a:custGeom>
              <a:avLst/>
              <a:gdLst>
                <a:gd name="T0" fmla="*/ 13 w 86"/>
                <a:gd name="T1" fmla="*/ 12 h 540"/>
                <a:gd name="T2" fmla="*/ 0 w 86"/>
                <a:gd name="T3" fmla="*/ 12 h 540"/>
                <a:gd name="T4" fmla="*/ 0 w 86"/>
                <a:gd name="T5" fmla="*/ 490 h 540"/>
                <a:gd name="T6" fmla="*/ 86 w 86"/>
                <a:gd name="T7" fmla="*/ 540 h 540"/>
                <a:gd name="T8" fmla="*/ 86 w 86"/>
                <a:gd name="T9" fmla="*/ 0 h 540"/>
                <a:gd name="T10" fmla="*/ 13 w 86"/>
                <a:gd name="T11" fmla="*/ 12 h 540"/>
              </a:gdLst>
              <a:ahLst/>
              <a:cxnLst>
                <a:cxn ang="0">
                  <a:pos x="T0" y="T1"/>
                </a:cxn>
                <a:cxn ang="0">
                  <a:pos x="T2" y="T3"/>
                </a:cxn>
                <a:cxn ang="0">
                  <a:pos x="T4" y="T5"/>
                </a:cxn>
                <a:cxn ang="0">
                  <a:pos x="T6" y="T7"/>
                </a:cxn>
                <a:cxn ang="0">
                  <a:pos x="T8" y="T9"/>
                </a:cxn>
                <a:cxn ang="0">
                  <a:pos x="T10" y="T11"/>
                </a:cxn>
              </a:cxnLst>
              <a:rect l="0" t="0" r="r" b="b"/>
              <a:pathLst>
                <a:path w="86" h="540">
                  <a:moveTo>
                    <a:pt x="13" y="12"/>
                  </a:moveTo>
                  <a:lnTo>
                    <a:pt x="0" y="12"/>
                  </a:lnTo>
                  <a:lnTo>
                    <a:pt x="0" y="490"/>
                  </a:lnTo>
                  <a:lnTo>
                    <a:pt x="86" y="540"/>
                  </a:lnTo>
                  <a:lnTo>
                    <a:pt x="86" y="0"/>
                  </a:lnTo>
                  <a:lnTo>
                    <a:pt x="13" y="1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ṥlïdè">
              <a:extLst>
                <a:ext uri="{FF2B5EF4-FFF2-40B4-BE49-F238E27FC236}">
                  <a16:creationId xmlns:a16="http://schemas.microsoft.com/office/drawing/2014/main" id="{83E2DD1F-B313-452E-9780-18352A67E6D1}"/>
                </a:ext>
              </a:extLst>
            </p:cNvPr>
            <p:cNvSpPr/>
            <p:nvPr/>
          </p:nvSpPr>
          <p:spPr bwMode="auto">
            <a:xfrm>
              <a:off x="7829551" y="2757488"/>
              <a:ext cx="407988" cy="1284288"/>
            </a:xfrm>
            <a:custGeom>
              <a:avLst/>
              <a:gdLst>
                <a:gd name="T0" fmla="*/ 13 w 21"/>
                <a:gd name="T1" fmla="*/ 66 h 66"/>
                <a:gd name="T2" fmla="*/ 8 w 21"/>
                <a:gd name="T3" fmla="*/ 61 h 66"/>
                <a:gd name="T4" fmla="*/ 0 w 21"/>
                <a:gd name="T5" fmla="*/ 7 h 66"/>
                <a:gd name="T6" fmla="*/ 5 w 21"/>
                <a:gd name="T7" fmla="*/ 0 h 66"/>
                <a:gd name="T8" fmla="*/ 12 w 21"/>
                <a:gd name="T9" fmla="*/ 5 h 66"/>
                <a:gd name="T10" fmla="*/ 20 w 21"/>
                <a:gd name="T11" fmla="*/ 59 h 66"/>
                <a:gd name="T12" fmla="*/ 15 w 21"/>
                <a:gd name="T13" fmla="*/ 66 h 66"/>
                <a:gd name="T14" fmla="*/ 13 w 21"/>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6">
                  <a:moveTo>
                    <a:pt x="13" y="66"/>
                  </a:moveTo>
                  <a:cubicBezTo>
                    <a:pt x="10" y="65"/>
                    <a:pt x="9" y="63"/>
                    <a:pt x="8" y="61"/>
                  </a:cubicBezTo>
                  <a:cubicBezTo>
                    <a:pt x="0" y="7"/>
                    <a:pt x="0" y="7"/>
                    <a:pt x="0" y="7"/>
                  </a:cubicBezTo>
                  <a:cubicBezTo>
                    <a:pt x="0" y="4"/>
                    <a:pt x="2" y="1"/>
                    <a:pt x="5" y="0"/>
                  </a:cubicBezTo>
                  <a:cubicBezTo>
                    <a:pt x="8" y="0"/>
                    <a:pt x="11" y="2"/>
                    <a:pt x="12" y="5"/>
                  </a:cubicBezTo>
                  <a:cubicBezTo>
                    <a:pt x="20" y="59"/>
                    <a:pt x="20" y="59"/>
                    <a:pt x="20" y="59"/>
                  </a:cubicBezTo>
                  <a:cubicBezTo>
                    <a:pt x="21" y="62"/>
                    <a:pt x="18" y="65"/>
                    <a:pt x="15" y="66"/>
                  </a:cubicBezTo>
                  <a:cubicBezTo>
                    <a:pt x="14" y="66"/>
                    <a:pt x="13" y="66"/>
                    <a:pt x="13"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ṥľïḑe">
              <a:extLst>
                <a:ext uri="{FF2B5EF4-FFF2-40B4-BE49-F238E27FC236}">
                  <a16:creationId xmlns:a16="http://schemas.microsoft.com/office/drawing/2014/main" id="{7995830D-7A20-4290-B6B7-10A37DC59DEF}"/>
                </a:ext>
              </a:extLst>
            </p:cNvPr>
            <p:cNvSpPr/>
            <p:nvPr/>
          </p:nvSpPr>
          <p:spPr bwMode="auto">
            <a:xfrm>
              <a:off x="7556501" y="2679700"/>
              <a:ext cx="447675" cy="1322388"/>
            </a:xfrm>
            <a:custGeom>
              <a:avLst/>
              <a:gdLst>
                <a:gd name="T0" fmla="*/ 14 w 23"/>
                <a:gd name="T1" fmla="*/ 67 h 68"/>
                <a:gd name="T2" fmla="*/ 9 w 23"/>
                <a:gd name="T3" fmla="*/ 62 h 68"/>
                <a:gd name="T4" fmla="*/ 1 w 23"/>
                <a:gd name="T5" fmla="*/ 8 h 68"/>
                <a:gd name="T6" fmla="*/ 6 w 23"/>
                <a:gd name="T7" fmla="*/ 1 h 68"/>
                <a:gd name="T8" fmla="*/ 14 w 23"/>
                <a:gd name="T9" fmla="*/ 6 h 68"/>
                <a:gd name="T10" fmla="*/ 22 w 23"/>
                <a:gd name="T11" fmla="*/ 60 h 68"/>
                <a:gd name="T12" fmla="*/ 17 w 23"/>
                <a:gd name="T13" fmla="*/ 68 h 68"/>
                <a:gd name="T14" fmla="*/ 14 w 23"/>
                <a:gd name="T15" fmla="*/ 67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8">
                  <a:moveTo>
                    <a:pt x="14" y="67"/>
                  </a:moveTo>
                  <a:cubicBezTo>
                    <a:pt x="12" y="67"/>
                    <a:pt x="10" y="65"/>
                    <a:pt x="9" y="62"/>
                  </a:cubicBezTo>
                  <a:cubicBezTo>
                    <a:pt x="1" y="8"/>
                    <a:pt x="1" y="8"/>
                    <a:pt x="1" y="8"/>
                  </a:cubicBezTo>
                  <a:cubicBezTo>
                    <a:pt x="0" y="5"/>
                    <a:pt x="2" y="1"/>
                    <a:pt x="6" y="1"/>
                  </a:cubicBezTo>
                  <a:cubicBezTo>
                    <a:pt x="10" y="0"/>
                    <a:pt x="13" y="3"/>
                    <a:pt x="14" y="6"/>
                  </a:cubicBezTo>
                  <a:cubicBezTo>
                    <a:pt x="22" y="60"/>
                    <a:pt x="22" y="60"/>
                    <a:pt x="22" y="60"/>
                  </a:cubicBezTo>
                  <a:cubicBezTo>
                    <a:pt x="23" y="64"/>
                    <a:pt x="20" y="67"/>
                    <a:pt x="17" y="68"/>
                  </a:cubicBezTo>
                  <a:cubicBezTo>
                    <a:pt x="16" y="68"/>
                    <a:pt x="15" y="68"/>
                    <a:pt x="14" y="67"/>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ś1îḋé">
              <a:extLst>
                <a:ext uri="{FF2B5EF4-FFF2-40B4-BE49-F238E27FC236}">
                  <a16:creationId xmlns:a16="http://schemas.microsoft.com/office/drawing/2014/main" id="{636119F8-2BEF-4597-9C60-4BD5F1CEBF2F}"/>
                </a:ext>
              </a:extLst>
            </p:cNvPr>
            <p:cNvSpPr/>
            <p:nvPr/>
          </p:nvSpPr>
          <p:spPr bwMode="auto">
            <a:xfrm>
              <a:off x="7342188" y="2874963"/>
              <a:ext cx="487363" cy="1284288"/>
            </a:xfrm>
            <a:custGeom>
              <a:avLst/>
              <a:gdLst>
                <a:gd name="T0" fmla="*/ 17 w 25"/>
                <a:gd name="T1" fmla="*/ 66 h 66"/>
                <a:gd name="T2" fmla="*/ 13 w 25"/>
                <a:gd name="T3" fmla="*/ 61 h 66"/>
                <a:gd name="T4" fmla="*/ 1 w 25"/>
                <a:gd name="T5" fmla="*/ 8 h 66"/>
                <a:gd name="T6" fmla="*/ 5 w 25"/>
                <a:gd name="T7" fmla="*/ 1 h 66"/>
                <a:gd name="T8" fmla="*/ 12 w 25"/>
                <a:gd name="T9" fmla="*/ 6 h 66"/>
                <a:gd name="T10" fmla="*/ 25 w 25"/>
                <a:gd name="T11" fmla="*/ 59 h 66"/>
                <a:gd name="T12" fmla="*/ 20 w 25"/>
                <a:gd name="T13" fmla="*/ 66 h 66"/>
                <a:gd name="T14" fmla="*/ 17 w 25"/>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6">
                  <a:moveTo>
                    <a:pt x="17" y="66"/>
                  </a:moveTo>
                  <a:cubicBezTo>
                    <a:pt x="15" y="65"/>
                    <a:pt x="13" y="64"/>
                    <a:pt x="13" y="61"/>
                  </a:cubicBezTo>
                  <a:cubicBezTo>
                    <a:pt x="1" y="8"/>
                    <a:pt x="1" y="8"/>
                    <a:pt x="1" y="8"/>
                  </a:cubicBezTo>
                  <a:cubicBezTo>
                    <a:pt x="0" y="5"/>
                    <a:pt x="2" y="2"/>
                    <a:pt x="5" y="1"/>
                  </a:cubicBezTo>
                  <a:cubicBezTo>
                    <a:pt x="8" y="0"/>
                    <a:pt x="12" y="2"/>
                    <a:pt x="12" y="6"/>
                  </a:cubicBezTo>
                  <a:cubicBezTo>
                    <a:pt x="25" y="59"/>
                    <a:pt x="25" y="59"/>
                    <a:pt x="25" y="59"/>
                  </a:cubicBezTo>
                  <a:cubicBezTo>
                    <a:pt x="25" y="62"/>
                    <a:pt x="23" y="65"/>
                    <a:pt x="20" y="66"/>
                  </a:cubicBezTo>
                  <a:cubicBezTo>
                    <a:pt x="19" y="66"/>
                    <a:pt x="18" y="66"/>
                    <a:pt x="17"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1iḍê">
              <a:extLst>
                <a:ext uri="{FF2B5EF4-FFF2-40B4-BE49-F238E27FC236}">
                  <a16:creationId xmlns:a16="http://schemas.microsoft.com/office/drawing/2014/main" id="{9A1A11DB-FD7A-4298-A0A0-BE6D8D9A7F9E}"/>
                </a:ext>
              </a:extLst>
            </p:cNvPr>
            <p:cNvSpPr/>
            <p:nvPr/>
          </p:nvSpPr>
          <p:spPr bwMode="auto">
            <a:xfrm>
              <a:off x="7186613" y="3127375"/>
              <a:ext cx="407988" cy="1303338"/>
            </a:xfrm>
            <a:custGeom>
              <a:avLst/>
              <a:gdLst>
                <a:gd name="T0" fmla="*/ 14 w 21"/>
                <a:gd name="T1" fmla="*/ 66 h 67"/>
                <a:gd name="T2" fmla="*/ 9 w 21"/>
                <a:gd name="T3" fmla="*/ 62 h 67"/>
                <a:gd name="T4" fmla="*/ 1 w 21"/>
                <a:gd name="T5" fmla="*/ 8 h 67"/>
                <a:gd name="T6" fmla="*/ 6 w 21"/>
                <a:gd name="T7" fmla="*/ 1 h 67"/>
                <a:gd name="T8" fmla="*/ 12 w 21"/>
                <a:gd name="T9" fmla="*/ 6 h 67"/>
                <a:gd name="T10" fmla="*/ 21 w 21"/>
                <a:gd name="T11" fmla="*/ 60 h 67"/>
                <a:gd name="T12" fmla="*/ 16 w 21"/>
                <a:gd name="T13" fmla="*/ 67 h 67"/>
                <a:gd name="T14" fmla="*/ 14 w 21"/>
                <a:gd name="T15" fmla="*/ 66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7">
                  <a:moveTo>
                    <a:pt x="14" y="66"/>
                  </a:moveTo>
                  <a:cubicBezTo>
                    <a:pt x="11" y="66"/>
                    <a:pt x="9" y="64"/>
                    <a:pt x="9" y="62"/>
                  </a:cubicBezTo>
                  <a:cubicBezTo>
                    <a:pt x="1" y="8"/>
                    <a:pt x="1" y="8"/>
                    <a:pt x="1" y="8"/>
                  </a:cubicBezTo>
                  <a:cubicBezTo>
                    <a:pt x="0" y="5"/>
                    <a:pt x="2" y="1"/>
                    <a:pt x="6" y="1"/>
                  </a:cubicBezTo>
                  <a:cubicBezTo>
                    <a:pt x="9" y="0"/>
                    <a:pt x="12" y="3"/>
                    <a:pt x="12" y="6"/>
                  </a:cubicBezTo>
                  <a:cubicBezTo>
                    <a:pt x="21" y="60"/>
                    <a:pt x="21" y="60"/>
                    <a:pt x="21" y="60"/>
                  </a:cubicBezTo>
                  <a:cubicBezTo>
                    <a:pt x="21" y="63"/>
                    <a:pt x="19" y="66"/>
                    <a:pt x="16" y="67"/>
                  </a:cubicBezTo>
                  <a:cubicBezTo>
                    <a:pt x="15" y="67"/>
                    <a:pt x="14" y="67"/>
                    <a:pt x="14"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ŝlïḍe">
              <a:extLst>
                <a:ext uri="{FF2B5EF4-FFF2-40B4-BE49-F238E27FC236}">
                  <a16:creationId xmlns:a16="http://schemas.microsoft.com/office/drawing/2014/main" id="{B497B23E-9588-4570-954D-8BECAF1459BC}"/>
                </a:ext>
              </a:extLst>
            </p:cNvPr>
            <p:cNvSpPr/>
            <p:nvPr/>
          </p:nvSpPr>
          <p:spPr bwMode="auto">
            <a:xfrm>
              <a:off x="7243763" y="3302000"/>
              <a:ext cx="1071563" cy="1206500"/>
            </a:xfrm>
            <a:custGeom>
              <a:avLst/>
              <a:gdLst>
                <a:gd name="T0" fmla="*/ 0 w 55"/>
                <a:gd name="T1" fmla="*/ 12 h 62"/>
                <a:gd name="T2" fmla="*/ 45 w 55"/>
                <a:gd name="T3" fmla="*/ 0 h 62"/>
                <a:gd name="T4" fmla="*/ 51 w 55"/>
                <a:gd name="T5" fmla="*/ 12 h 62"/>
                <a:gd name="T6" fmla="*/ 54 w 55"/>
                <a:gd name="T7" fmla="*/ 31 h 62"/>
                <a:gd name="T8" fmla="*/ 49 w 55"/>
                <a:gd name="T9" fmla="*/ 62 h 62"/>
                <a:gd name="T10" fmla="*/ 8 w 55"/>
                <a:gd name="T11" fmla="*/ 62 h 62"/>
                <a:gd name="T12" fmla="*/ 0 w 55"/>
                <a:gd name="T13" fmla="*/ 12 h 62"/>
              </a:gdLst>
              <a:ahLst/>
              <a:cxnLst>
                <a:cxn ang="0">
                  <a:pos x="T0" y="T1"/>
                </a:cxn>
                <a:cxn ang="0">
                  <a:pos x="T2" y="T3"/>
                </a:cxn>
                <a:cxn ang="0">
                  <a:pos x="T4" y="T5"/>
                </a:cxn>
                <a:cxn ang="0">
                  <a:pos x="T6" y="T7"/>
                </a:cxn>
                <a:cxn ang="0">
                  <a:pos x="T8" y="T9"/>
                </a:cxn>
                <a:cxn ang="0">
                  <a:pos x="T10" y="T11"/>
                </a:cxn>
                <a:cxn ang="0">
                  <a:pos x="T12" y="T13"/>
                </a:cxn>
              </a:cxnLst>
              <a:rect l="0" t="0" r="r" b="b"/>
              <a:pathLst>
                <a:path w="55" h="62">
                  <a:moveTo>
                    <a:pt x="0" y="12"/>
                  </a:moveTo>
                  <a:cubicBezTo>
                    <a:pt x="45" y="0"/>
                    <a:pt x="45" y="0"/>
                    <a:pt x="45" y="0"/>
                  </a:cubicBezTo>
                  <a:cubicBezTo>
                    <a:pt x="51" y="12"/>
                    <a:pt x="51" y="12"/>
                    <a:pt x="51" y="12"/>
                  </a:cubicBezTo>
                  <a:cubicBezTo>
                    <a:pt x="54" y="18"/>
                    <a:pt x="55" y="25"/>
                    <a:pt x="54" y="31"/>
                  </a:cubicBezTo>
                  <a:cubicBezTo>
                    <a:pt x="49" y="62"/>
                    <a:pt x="49" y="62"/>
                    <a:pt x="49" y="62"/>
                  </a:cubicBezTo>
                  <a:cubicBezTo>
                    <a:pt x="8" y="62"/>
                    <a:pt x="8" y="62"/>
                    <a:pt x="8" y="62"/>
                  </a:cubicBezTo>
                  <a:lnTo>
                    <a:pt x="0" y="12"/>
                  </a:ln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sľiḓè">
              <a:extLst>
                <a:ext uri="{FF2B5EF4-FFF2-40B4-BE49-F238E27FC236}">
                  <a16:creationId xmlns:a16="http://schemas.microsoft.com/office/drawing/2014/main" id="{889A0CE2-8AE8-4400-AAFB-611A625C39FA}"/>
                </a:ext>
              </a:extLst>
            </p:cNvPr>
            <p:cNvSpPr/>
            <p:nvPr/>
          </p:nvSpPr>
          <p:spPr bwMode="auto">
            <a:xfrm>
              <a:off x="7829551" y="2854325"/>
              <a:ext cx="96838" cy="623888"/>
            </a:xfrm>
            <a:custGeom>
              <a:avLst/>
              <a:gdLst>
                <a:gd name="T0" fmla="*/ 0 w 5"/>
                <a:gd name="T1" fmla="*/ 0 h 32"/>
                <a:gd name="T2" fmla="*/ 4 w 5"/>
                <a:gd name="T3" fmla="*/ 16 h 32"/>
                <a:gd name="T4" fmla="*/ 5 w 5"/>
                <a:gd name="T5" fmla="*/ 22 h 32"/>
                <a:gd name="T6" fmla="*/ 5 w 5"/>
                <a:gd name="T7" fmla="*/ 27 h 32"/>
                <a:gd name="T8" fmla="*/ 5 w 5"/>
                <a:gd name="T9" fmla="*/ 31 h 32"/>
                <a:gd name="T10" fmla="*/ 5 w 5"/>
                <a:gd name="T11" fmla="*/ 32 h 32"/>
                <a:gd name="T12" fmla="*/ 5 w 5"/>
                <a:gd name="T13" fmla="*/ 32 h 32"/>
                <a:gd name="T14" fmla="*/ 5 w 5"/>
                <a:gd name="T15" fmla="*/ 31 h 32"/>
                <a:gd name="T16" fmla="*/ 3 w 5"/>
                <a:gd name="T17" fmla="*/ 27 h 32"/>
                <a:gd name="T18" fmla="*/ 2 w 5"/>
                <a:gd name="T19" fmla="*/ 22 h 32"/>
                <a:gd name="T20" fmla="*/ 2 w 5"/>
                <a:gd name="T21" fmla="*/ 16 h 32"/>
                <a:gd name="T22" fmla="*/ 0 w 5"/>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2">
                  <a:moveTo>
                    <a:pt x="0" y="0"/>
                  </a:moveTo>
                  <a:cubicBezTo>
                    <a:pt x="0" y="0"/>
                    <a:pt x="2" y="8"/>
                    <a:pt x="4" y="16"/>
                  </a:cubicBezTo>
                  <a:cubicBezTo>
                    <a:pt x="4" y="18"/>
                    <a:pt x="4" y="20"/>
                    <a:pt x="5" y="22"/>
                  </a:cubicBezTo>
                  <a:cubicBezTo>
                    <a:pt x="5" y="24"/>
                    <a:pt x="5" y="25"/>
                    <a:pt x="5" y="27"/>
                  </a:cubicBezTo>
                  <a:cubicBezTo>
                    <a:pt x="5" y="28"/>
                    <a:pt x="5" y="30"/>
                    <a:pt x="5" y="31"/>
                  </a:cubicBezTo>
                  <a:cubicBezTo>
                    <a:pt x="5" y="31"/>
                    <a:pt x="5" y="32"/>
                    <a:pt x="5" y="32"/>
                  </a:cubicBezTo>
                  <a:cubicBezTo>
                    <a:pt x="5" y="32"/>
                    <a:pt x="5" y="32"/>
                    <a:pt x="5" y="32"/>
                  </a:cubicBezTo>
                  <a:cubicBezTo>
                    <a:pt x="5" y="32"/>
                    <a:pt x="5" y="31"/>
                    <a:pt x="5" y="31"/>
                  </a:cubicBezTo>
                  <a:cubicBezTo>
                    <a:pt x="4" y="30"/>
                    <a:pt x="4" y="29"/>
                    <a:pt x="3" y="27"/>
                  </a:cubicBezTo>
                  <a:cubicBezTo>
                    <a:pt x="3" y="26"/>
                    <a:pt x="3" y="24"/>
                    <a:pt x="2" y="22"/>
                  </a:cubicBezTo>
                  <a:cubicBezTo>
                    <a:pt x="2" y="20"/>
                    <a:pt x="2" y="18"/>
                    <a:pt x="2" y="16"/>
                  </a:cubicBezTo>
                  <a:cubicBezTo>
                    <a:pt x="1" y="8"/>
                    <a:pt x="0" y="0"/>
                    <a:pt x="0"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ŝ1iďé">
              <a:extLst>
                <a:ext uri="{FF2B5EF4-FFF2-40B4-BE49-F238E27FC236}">
                  <a16:creationId xmlns:a16="http://schemas.microsoft.com/office/drawing/2014/main" id="{D88D5202-AE45-4E2C-AC52-31A1AAD5E425}"/>
                </a:ext>
              </a:extLst>
            </p:cNvPr>
            <p:cNvSpPr/>
            <p:nvPr/>
          </p:nvSpPr>
          <p:spPr bwMode="auto">
            <a:xfrm>
              <a:off x="7594601" y="3030538"/>
              <a:ext cx="98425" cy="504825"/>
            </a:xfrm>
            <a:custGeom>
              <a:avLst/>
              <a:gdLst>
                <a:gd name="T0" fmla="*/ 0 w 5"/>
                <a:gd name="T1" fmla="*/ 0 h 26"/>
                <a:gd name="T2" fmla="*/ 3 w 5"/>
                <a:gd name="T3" fmla="*/ 13 h 26"/>
                <a:gd name="T4" fmla="*/ 4 w 5"/>
                <a:gd name="T5" fmla="*/ 18 h 26"/>
                <a:gd name="T6" fmla="*/ 5 w 5"/>
                <a:gd name="T7" fmla="*/ 22 h 26"/>
                <a:gd name="T8" fmla="*/ 5 w 5"/>
                <a:gd name="T9" fmla="*/ 25 h 26"/>
                <a:gd name="T10" fmla="*/ 5 w 5"/>
                <a:gd name="T11" fmla="*/ 26 h 26"/>
                <a:gd name="T12" fmla="*/ 4 w 5"/>
                <a:gd name="T13" fmla="*/ 26 h 26"/>
                <a:gd name="T14" fmla="*/ 4 w 5"/>
                <a:gd name="T15" fmla="*/ 25 h 26"/>
                <a:gd name="T16" fmla="*/ 3 w 5"/>
                <a:gd name="T17" fmla="*/ 23 h 26"/>
                <a:gd name="T18" fmla="*/ 2 w 5"/>
                <a:gd name="T19" fmla="*/ 18 h 26"/>
                <a:gd name="T20" fmla="*/ 1 w 5"/>
                <a:gd name="T21" fmla="*/ 14 h 26"/>
                <a:gd name="T22" fmla="*/ 0 w 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6">
                  <a:moveTo>
                    <a:pt x="0" y="0"/>
                  </a:moveTo>
                  <a:cubicBezTo>
                    <a:pt x="0" y="0"/>
                    <a:pt x="2" y="7"/>
                    <a:pt x="3" y="13"/>
                  </a:cubicBezTo>
                  <a:cubicBezTo>
                    <a:pt x="4" y="15"/>
                    <a:pt x="4" y="16"/>
                    <a:pt x="4" y="18"/>
                  </a:cubicBezTo>
                  <a:cubicBezTo>
                    <a:pt x="4" y="20"/>
                    <a:pt x="5" y="21"/>
                    <a:pt x="5" y="22"/>
                  </a:cubicBezTo>
                  <a:cubicBezTo>
                    <a:pt x="5" y="23"/>
                    <a:pt x="5" y="25"/>
                    <a:pt x="5" y="25"/>
                  </a:cubicBezTo>
                  <a:cubicBezTo>
                    <a:pt x="5" y="26"/>
                    <a:pt x="5" y="26"/>
                    <a:pt x="5" y="26"/>
                  </a:cubicBezTo>
                  <a:cubicBezTo>
                    <a:pt x="4" y="26"/>
                    <a:pt x="4" y="26"/>
                    <a:pt x="4" y="26"/>
                  </a:cubicBezTo>
                  <a:cubicBezTo>
                    <a:pt x="4" y="26"/>
                    <a:pt x="4" y="26"/>
                    <a:pt x="4" y="25"/>
                  </a:cubicBezTo>
                  <a:cubicBezTo>
                    <a:pt x="3" y="25"/>
                    <a:pt x="3" y="24"/>
                    <a:pt x="3" y="23"/>
                  </a:cubicBezTo>
                  <a:cubicBezTo>
                    <a:pt x="2" y="21"/>
                    <a:pt x="2" y="20"/>
                    <a:pt x="2" y="18"/>
                  </a:cubicBezTo>
                  <a:cubicBezTo>
                    <a:pt x="2" y="17"/>
                    <a:pt x="1" y="15"/>
                    <a:pt x="1" y="14"/>
                  </a:cubicBezTo>
                  <a:cubicBezTo>
                    <a:pt x="0" y="7"/>
                    <a:pt x="0" y="0"/>
                    <a:pt x="0"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šlïḓe">
              <a:extLst>
                <a:ext uri="{FF2B5EF4-FFF2-40B4-BE49-F238E27FC236}">
                  <a16:creationId xmlns:a16="http://schemas.microsoft.com/office/drawing/2014/main" id="{F52A321D-4FCF-4579-A5B2-4D1DF408E06F}"/>
                </a:ext>
              </a:extLst>
            </p:cNvPr>
            <p:cNvSpPr/>
            <p:nvPr/>
          </p:nvSpPr>
          <p:spPr bwMode="auto">
            <a:xfrm>
              <a:off x="7380288" y="3165475"/>
              <a:ext cx="117475" cy="487363"/>
            </a:xfrm>
            <a:custGeom>
              <a:avLst/>
              <a:gdLst>
                <a:gd name="T0" fmla="*/ 0 w 6"/>
                <a:gd name="T1" fmla="*/ 0 h 25"/>
                <a:gd name="T2" fmla="*/ 4 w 6"/>
                <a:gd name="T3" fmla="*/ 12 h 25"/>
                <a:gd name="T4" fmla="*/ 5 w 6"/>
                <a:gd name="T5" fmla="*/ 17 h 25"/>
                <a:gd name="T6" fmla="*/ 6 w 6"/>
                <a:gd name="T7" fmla="*/ 21 h 25"/>
                <a:gd name="T8" fmla="*/ 6 w 6"/>
                <a:gd name="T9" fmla="*/ 23 h 25"/>
                <a:gd name="T10" fmla="*/ 6 w 6"/>
                <a:gd name="T11" fmla="*/ 25 h 25"/>
                <a:gd name="T12" fmla="*/ 6 w 6"/>
                <a:gd name="T13" fmla="*/ 25 h 25"/>
                <a:gd name="T14" fmla="*/ 5 w 6"/>
                <a:gd name="T15" fmla="*/ 24 h 25"/>
                <a:gd name="T16" fmla="*/ 4 w 6"/>
                <a:gd name="T17" fmla="*/ 21 h 25"/>
                <a:gd name="T18" fmla="*/ 3 w 6"/>
                <a:gd name="T19" fmla="*/ 17 h 25"/>
                <a:gd name="T20" fmla="*/ 2 w 6"/>
                <a:gd name="T21" fmla="*/ 13 h 25"/>
                <a:gd name="T22" fmla="*/ 0 w 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25">
                  <a:moveTo>
                    <a:pt x="0" y="0"/>
                  </a:moveTo>
                  <a:cubicBezTo>
                    <a:pt x="0" y="0"/>
                    <a:pt x="2" y="6"/>
                    <a:pt x="4" y="12"/>
                  </a:cubicBezTo>
                  <a:cubicBezTo>
                    <a:pt x="4" y="14"/>
                    <a:pt x="5" y="15"/>
                    <a:pt x="5" y="17"/>
                  </a:cubicBezTo>
                  <a:cubicBezTo>
                    <a:pt x="5" y="18"/>
                    <a:pt x="6" y="19"/>
                    <a:pt x="6" y="21"/>
                  </a:cubicBezTo>
                  <a:cubicBezTo>
                    <a:pt x="6" y="22"/>
                    <a:pt x="6" y="23"/>
                    <a:pt x="6" y="23"/>
                  </a:cubicBezTo>
                  <a:cubicBezTo>
                    <a:pt x="6" y="24"/>
                    <a:pt x="6" y="25"/>
                    <a:pt x="6" y="25"/>
                  </a:cubicBezTo>
                  <a:cubicBezTo>
                    <a:pt x="6" y="25"/>
                    <a:pt x="6" y="25"/>
                    <a:pt x="6" y="25"/>
                  </a:cubicBezTo>
                  <a:cubicBezTo>
                    <a:pt x="6" y="25"/>
                    <a:pt x="5" y="24"/>
                    <a:pt x="5" y="24"/>
                  </a:cubicBezTo>
                  <a:cubicBezTo>
                    <a:pt x="5" y="23"/>
                    <a:pt x="4" y="22"/>
                    <a:pt x="4" y="21"/>
                  </a:cubicBezTo>
                  <a:cubicBezTo>
                    <a:pt x="3" y="20"/>
                    <a:pt x="3" y="19"/>
                    <a:pt x="3" y="17"/>
                  </a:cubicBezTo>
                  <a:cubicBezTo>
                    <a:pt x="2" y="16"/>
                    <a:pt x="2" y="14"/>
                    <a:pt x="2" y="13"/>
                  </a:cubicBezTo>
                  <a:cubicBezTo>
                    <a:pt x="1" y="7"/>
                    <a:pt x="0" y="0"/>
                    <a:pt x="0"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i$ḻïḍé">
              <a:extLst>
                <a:ext uri="{FF2B5EF4-FFF2-40B4-BE49-F238E27FC236}">
                  <a16:creationId xmlns:a16="http://schemas.microsoft.com/office/drawing/2014/main" id="{5D57A5D0-38DF-4707-BC30-A0BEE0C61CD4}"/>
                </a:ext>
              </a:extLst>
            </p:cNvPr>
            <p:cNvSpPr/>
            <p:nvPr/>
          </p:nvSpPr>
          <p:spPr bwMode="auto">
            <a:xfrm>
              <a:off x="7283451" y="4470400"/>
              <a:ext cx="1031875" cy="368300"/>
            </a:xfrm>
            <a:custGeom>
              <a:avLst/>
              <a:gdLst>
                <a:gd name="T0" fmla="*/ 650 w 650"/>
                <a:gd name="T1" fmla="*/ 232 h 232"/>
                <a:gd name="T2" fmla="*/ 0 w 650"/>
                <a:gd name="T3" fmla="*/ 232 h 232"/>
                <a:gd name="T4" fmla="*/ 0 w 650"/>
                <a:gd name="T5" fmla="*/ 12 h 232"/>
                <a:gd name="T6" fmla="*/ 650 w 650"/>
                <a:gd name="T7" fmla="*/ 0 h 232"/>
                <a:gd name="T8" fmla="*/ 650 w 650"/>
                <a:gd name="T9" fmla="*/ 232 h 232"/>
              </a:gdLst>
              <a:ahLst/>
              <a:cxnLst>
                <a:cxn ang="0">
                  <a:pos x="T0" y="T1"/>
                </a:cxn>
                <a:cxn ang="0">
                  <a:pos x="T2" y="T3"/>
                </a:cxn>
                <a:cxn ang="0">
                  <a:pos x="T4" y="T5"/>
                </a:cxn>
                <a:cxn ang="0">
                  <a:pos x="T6" y="T7"/>
                </a:cxn>
                <a:cxn ang="0">
                  <a:pos x="T8" y="T9"/>
                </a:cxn>
              </a:cxnLst>
              <a:rect l="0" t="0" r="r" b="b"/>
              <a:pathLst>
                <a:path w="650" h="232">
                  <a:moveTo>
                    <a:pt x="650" y="232"/>
                  </a:moveTo>
                  <a:lnTo>
                    <a:pt x="0" y="232"/>
                  </a:lnTo>
                  <a:lnTo>
                    <a:pt x="0" y="12"/>
                  </a:lnTo>
                  <a:lnTo>
                    <a:pt x="650" y="0"/>
                  </a:lnTo>
                  <a:lnTo>
                    <a:pt x="650" y="232"/>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ŝ1íḍè">
              <a:extLst>
                <a:ext uri="{FF2B5EF4-FFF2-40B4-BE49-F238E27FC236}">
                  <a16:creationId xmlns:a16="http://schemas.microsoft.com/office/drawing/2014/main" id="{EDCF8BAD-F588-4698-B416-9542F4E328B6}"/>
                </a:ext>
              </a:extLst>
            </p:cNvPr>
            <p:cNvSpPr/>
            <p:nvPr/>
          </p:nvSpPr>
          <p:spPr bwMode="auto">
            <a:xfrm>
              <a:off x="7283451" y="4781550"/>
              <a:ext cx="1031875" cy="973138"/>
            </a:xfrm>
            <a:prstGeom prst="rect">
              <a:avLst/>
            </a:prstGeom>
            <a:solidFill>
              <a:srgbClr val="0082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iṧ1iḍé">
              <a:extLst>
                <a:ext uri="{FF2B5EF4-FFF2-40B4-BE49-F238E27FC236}">
                  <a16:creationId xmlns:a16="http://schemas.microsoft.com/office/drawing/2014/main" id="{D48E3DDB-2B21-4C9A-A341-A36ED3263A13}"/>
                </a:ext>
              </a:extLst>
            </p:cNvPr>
            <p:cNvSpPr/>
            <p:nvPr/>
          </p:nvSpPr>
          <p:spPr bwMode="auto">
            <a:xfrm>
              <a:off x="7770813" y="4781550"/>
              <a:ext cx="544513" cy="973138"/>
            </a:xfrm>
            <a:prstGeom prst="rect">
              <a:avLst/>
            </a:prstGeom>
            <a:solidFill>
              <a:srgbClr val="008C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ïşļîďé">
              <a:extLst>
                <a:ext uri="{FF2B5EF4-FFF2-40B4-BE49-F238E27FC236}">
                  <a16:creationId xmlns:a16="http://schemas.microsoft.com/office/drawing/2014/main" id="{B7919247-2405-48FB-8360-6899B9B346DD}"/>
                </a:ext>
              </a:extLst>
            </p:cNvPr>
            <p:cNvSpPr/>
            <p:nvPr/>
          </p:nvSpPr>
          <p:spPr bwMode="auto">
            <a:xfrm>
              <a:off x="3971926" y="2757488"/>
              <a:ext cx="407988" cy="1284288"/>
            </a:xfrm>
            <a:custGeom>
              <a:avLst/>
              <a:gdLst>
                <a:gd name="T0" fmla="*/ 8 w 21"/>
                <a:gd name="T1" fmla="*/ 66 h 66"/>
                <a:gd name="T2" fmla="*/ 12 w 21"/>
                <a:gd name="T3" fmla="*/ 61 h 66"/>
                <a:gd name="T4" fmla="*/ 21 w 21"/>
                <a:gd name="T5" fmla="*/ 7 h 66"/>
                <a:gd name="T6" fmla="*/ 16 w 21"/>
                <a:gd name="T7" fmla="*/ 0 h 66"/>
                <a:gd name="T8" fmla="*/ 9 w 21"/>
                <a:gd name="T9" fmla="*/ 5 h 66"/>
                <a:gd name="T10" fmla="*/ 1 w 21"/>
                <a:gd name="T11" fmla="*/ 59 h 66"/>
                <a:gd name="T12" fmla="*/ 6 w 21"/>
                <a:gd name="T13" fmla="*/ 66 h 66"/>
                <a:gd name="T14" fmla="*/ 8 w 21"/>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6">
                  <a:moveTo>
                    <a:pt x="8" y="66"/>
                  </a:moveTo>
                  <a:cubicBezTo>
                    <a:pt x="10" y="65"/>
                    <a:pt x="12" y="63"/>
                    <a:pt x="12" y="61"/>
                  </a:cubicBezTo>
                  <a:cubicBezTo>
                    <a:pt x="21" y="7"/>
                    <a:pt x="21" y="7"/>
                    <a:pt x="21" y="7"/>
                  </a:cubicBezTo>
                  <a:cubicBezTo>
                    <a:pt x="21" y="4"/>
                    <a:pt x="19" y="1"/>
                    <a:pt x="16" y="0"/>
                  </a:cubicBezTo>
                  <a:cubicBezTo>
                    <a:pt x="12" y="0"/>
                    <a:pt x="9" y="2"/>
                    <a:pt x="9" y="5"/>
                  </a:cubicBezTo>
                  <a:cubicBezTo>
                    <a:pt x="1" y="59"/>
                    <a:pt x="1" y="59"/>
                    <a:pt x="1" y="59"/>
                  </a:cubicBezTo>
                  <a:cubicBezTo>
                    <a:pt x="0" y="62"/>
                    <a:pt x="2" y="65"/>
                    <a:pt x="6" y="66"/>
                  </a:cubicBezTo>
                  <a:cubicBezTo>
                    <a:pt x="6" y="66"/>
                    <a:pt x="7" y="66"/>
                    <a:pt x="8"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Sľîḓé">
              <a:extLst>
                <a:ext uri="{FF2B5EF4-FFF2-40B4-BE49-F238E27FC236}">
                  <a16:creationId xmlns:a16="http://schemas.microsoft.com/office/drawing/2014/main" id="{9DB049F1-EA16-4CC4-AA8B-09217B22127F}"/>
                </a:ext>
              </a:extLst>
            </p:cNvPr>
            <p:cNvSpPr/>
            <p:nvPr/>
          </p:nvSpPr>
          <p:spPr bwMode="auto">
            <a:xfrm>
              <a:off x="4205288" y="2679700"/>
              <a:ext cx="447675" cy="1322388"/>
            </a:xfrm>
            <a:custGeom>
              <a:avLst/>
              <a:gdLst>
                <a:gd name="T0" fmla="*/ 8 w 23"/>
                <a:gd name="T1" fmla="*/ 67 h 68"/>
                <a:gd name="T2" fmla="*/ 13 w 23"/>
                <a:gd name="T3" fmla="*/ 62 h 68"/>
                <a:gd name="T4" fmla="*/ 22 w 23"/>
                <a:gd name="T5" fmla="*/ 8 h 68"/>
                <a:gd name="T6" fmla="*/ 17 w 23"/>
                <a:gd name="T7" fmla="*/ 1 h 68"/>
                <a:gd name="T8" fmla="*/ 9 w 23"/>
                <a:gd name="T9" fmla="*/ 6 h 68"/>
                <a:gd name="T10" fmla="*/ 0 w 23"/>
                <a:gd name="T11" fmla="*/ 60 h 68"/>
                <a:gd name="T12" fmla="*/ 6 w 23"/>
                <a:gd name="T13" fmla="*/ 68 h 68"/>
                <a:gd name="T14" fmla="*/ 8 w 23"/>
                <a:gd name="T15" fmla="*/ 67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8">
                  <a:moveTo>
                    <a:pt x="8" y="67"/>
                  </a:moveTo>
                  <a:cubicBezTo>
                    <a:pt x="11" y="67"/>
                    <a:pt x="13" y="65"/>
                    <a:pt x="13" y="62"/>
                  </a:cubicBezTo>
                  <a:cubicBezTo>
                    <a:pt x="22" y="8"/>
                    <a:pt x="22" y="8"/>
                    <a:pt x="22" y="8"/>
                  </a:cubicBezTo>
                  <a:cubicBezTo>
                    <a:pt x="23" y="5"/>
                    <a:pt x="20" y="1"/>
                    <a:pt x="17" y="1"/>
                  </a:cubicBezTo>
                  <a:cubicBezTo>
                    <a:pt x="13" y="0"/>
                    <a:pt x="10" y="3"/>
                    <a:pt x="9" y="6"/>
                  </a:cubicBezTo>
                  <a:cubicBezTo>
                    <a:pt x="0" y="60"/>
                    <a:pt x="0" y="60"/>
                    <a:pt x="0" y="60"/>
                  </a:cubicBezTo>
                  <a:cubicBezTo>
                    <a:pt x="0" y="64"/>
                    <a:pt x="2" y="67"/>
                    <a:pt x="6" y="68"/>
                  </a:cubicBezTo>
                  <a:cubicBezTo>
                    <a:pt x="7" y="68"/>
                    <a:pt x="8" y="68"/>
                    <a:pt x="8" y="67"/>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ṩḻiḑe">
              <a:extLst>
                <a:ext uri="{FF2B5EF4-FFF2-40B4-BE49-F238E27FC236}">
                  <a16:creationId xmlns:a16="http://schemas.microsoft.com/office/drawing/2014/main" id="{05434B5D-97BB-42AF-8639-7F5C8B8F54EE}"/>
                </a:ext>
              </a:extLst>
            </p:cNvPr>
            <p:cNvSpPr/>
            <p:nvPr/>
          </p:nvSpPr>
          <p:spPr bwMode="auto">
            <a:xfrm>
              <a:off x="4360863" y="2874963"/>
              <a:ext cx="506413" cy="1284288"/>
            </a:xfrm>
            <a:custGeom>
              <a:avLst/>
              <a:gdLst>
                <a:gd name="T0" fmla="*/ 8 w 26"/>
                <a:gd name="T1" fmla="*/ 66 h 66"/>
                <a:gd name="T2" fmla="*/ 13 w 26"/>
                <a:gd name="T3" fmla="*/ 61 h 66"/>
                <a:gd name="T4" fmla="*/ 25 w 26"/>
                <a:gd name="T5" fmla="*/ 8 h 66"/>
                <a:gd name="T6" fmla="*/ 20 w 26"/>
                <a:gd name="T7" fmla="*/ 1 h 66"/>
                <a:gd name="T8" fmla="*/ 13 w 26"/>
                <a:gd name="T9" fmla="*/ 6 h 66"/>
                <a:gd name="T10" fmla="*/ 1 w 26"/>
                <a:gd name="T11" fmla="*/ 59 h 66"/>
                <a:gd name="T12" fmla="*/ 6 w 26"/>
                <a:gd name="T13" fmla="*/ 66 h 66"/>
                <a:gd name="T14" fmla="*/ 8 w 26"/>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66">
                  <a:moveTo>
                    <a:pt x="8" y="66"/>
                  </a:moveTo>
                  <a:cubicBezTo>
                    <a:pt x="10" y="65"/>
                    <a:pt x="12" y="64"/>
                    <a:pt x="13" y="61"/>
                  </a:cubicBezTo>
                  <a:cubicBezTo>
                    <a:pt x="25" y="8"/>
                    <a:pt x="25" y="8"/>
                    <a:pt x="25" y="8"/>
                  </a:cubicBezTo>
                  <a:cubicBezTo>
                    <a:pt x="26" y="5"/>
                    <a:pt x="24" y="2"/>
                    <a:pt x="20" y="1"/>
                  </a:cubicBezTo>
                  <a:cubicBezTo>
                    <a:pt x="17" y="0"/>
                    <a:pt x="14" y="2"/>
                    <a:pt x="13" y="6"/>
                  </a:cubicBezTo>
                  <a:cubicBezTo>
                    <a:pt x="1" y="59"/>
                    <a:pt x="1" y="59"/>
                    <a:pt x="1" y="59"/>
                  </a:cubicBezTo>
                  <a:cubicBezTo>
                    <a:pt x="0" y="62"/>
                    <a:pt x="2" y="65"/>
                    <a:pt x="6" y="66"/>
                  </a:cubicBezTo>
                  <a:cubicBezTo>
                    <a:pt x="7" y="66"/>
                    <a:pt x="7" y="66"/>
                    <a:pt x="8"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ŝḷïde">
              <a:extLst>
                <a:ext uri="{FF2B5EF4-FFF2-40B4-BE49-F238E27FC236}">
                  <a16:creationId xmlns:a16="http://schemas.microsoft.com/office/drawing/2014/main" id="{E06AB13A-D71C-434F-9E69-FB485A720C48}"/>
                </a:ext>
              </a:extLst>
            </p:cNvPr>
            <p:cNvSpPr/>
            <p:nvPr/>
          </p:nvSpPr>
          <p:spPr bwMode="auto">
            <a:xfrm>
              <a:off x="4594226" y="3127375"/>
              <a:ext cx="428625" cy="1303338"/>
            </a:xfrm>
            <a:custGeom>
              <a:avLst/>
              <a:gdLst>
                <a:gd name="T0" fmla="*/ 8 w 22"/>
                <a:gd name="T1" fmla="*/ 66 h 67"/>
                <a:gd name="T2" fmla="*/ 13 w 22"/>
                <a:gd name="T3" fmla="*/ 62 h 67"/>
                <a:gd name="T4" fmla="*/ 21 w 22"/>
                <a:gd name="T5" fmla="*/ 8 h 67"/>
                <a:gd name="T6" fmla="*/ 16 w 22"/>
                <a:gd name="T7" fmla="*/ 1 h 67"/>
                <a:gd name="T8" fmla="*/ 9 w 22"/>
                <a:gd name="T9" fmla="*/ 6 h 67"/>
                <a:gd name="T10" fmla="*/ 1 w 22"/>
                <a:gd name="T11" fmla="*/ 60 h 67"/>
                <a:gd name="T12" fmla="*/ 6 w 22"/>
                <a:gd name="T13" fmla="*/ 67 h 67"/>
                <a:gd name="T14" fmla="*/ 8 w 22"/>
                <a:gd name="T15" fmla="*/ 66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7">
                  <a:moveTo>
                    <a:pt x="8" y="66"/>
                  </a:moveTo>
                  <a:cubicBezTo>
                    <a:pt x="10" y="66"/>
                    <a:pt x="12" y="64"/>
                    <a:pt x="13" y="62"/>
                  </a:cubicBezTo>
                  <a:cubicBezTo>
                    <a:pt x="21" y="8"/>
                    <a:pt x="21" y="8"/>
                    <a:pt x="21" y="8"/>
                  </a:cubicBezTo>
                  <a:cubicBezTo>
                    <a:pt x="22" y="5"/>
                    <a:pt x="19" y="1"/>
                    <a:pt x="16" y="1"/>
                  </a:cubicBezTo>
                  <a:cubicBezTo>
                    <a:pt x="13" y="0"/>
                    <a:pt x="10" y="3"/>
                    <a:pt x="9" y="6"/>
                  </a:cubicBezTo>
                  <a:cubicBezTo>
                    <a:pt x="1" y="60"/>
                    <a:pt x="1" y="60"/>
                    <a:pt x="1" y="60"/>
                  </a:cubicBezTo>
                  <a:cubicBezTo>
                    <a:pt x="0" y="63"/>
                    <a:pt x="3" y="66"/>
                    <a:pt x="6" y="67"/>
                  </a:cubicBezTo>
                  <a:cubicBezTo>
                    <a:pt x="7" y="67"/>
                    <a:pt x="7" y="67"/>
                    <a:pt x="8"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ṩlîde">
              <a:extLst>
                <a:ext uri="{FF2B5EF4-FFF2-40B4-BE49-F238E27FC236}">
                  <a16:creationId xmlns:a16="http://schemas.microsoft.com/office/drawing/2014/main" id="{79624BF1-1B98-40F6-9323-1F61842A534F}"/>
                </a:ext>
              </a:extLst>
            </p:cNvPr>
            <p:cNvSpPr/>
            <p:nvPr/>
          </p:nvSpPr>
          <p:spPr bwMode="auto">
            <a:xfrm>
              <a:off x="3894138" y="3302000"/>
              <a:ext cx="1071563" cy="1206500"/>
            </a:xfrm>
            <a:custGeom>
              <a:avLst/>
              <a:gdLst>
                <a:gd name="T0" fmla="*/ 55 w 55"/>
                <a:gd name="T1" fmla="*/ 12 h 62"/>
                <a:gd name="T2" fmla="*/ 9 w 55"/>
                <a:gd name="T3" fmla="*/ 0 h 62"/>
                <a:gd name="T4" fmla="*/ 4 w 55"/>
                <a:gd name="T5" fmla="*/ 12 h 62"/>
                <a:gd name="T6" fmla="*/ 1 w 55"/>
                <a:gd name="T7" fmla="*/ 31 h 62"/>
                <a:gd name="T8" fmla="*/ 6 w 55"/>
                <a:gd name="T9" fmla="*/ 62 h 62"/>
                <a:gd name="T10" fmla="*/ 47 w 55"/>
                <a:gd name="T11" fmla="*/ 62 h 62"/>
                <a:gd name="T12" fmla="*/ 55 w 55"/>
                <a:gd name="T13" fmla="*/ 12 h 62"/>
              </a:gdLst>
              <a:ahLst/>
              <a:cxnLst>
                <a:cxn ang="0">
                  <a:pos x="T0" y="T1"/>
                </a:cxn>
                <a:cxn ang="0">
                  <a:pos x="T2" y="T3"/>
                </a:cxn>
                <a:cxn ang="0">
                  <a:pos x="T4" y="T5"/>
                </a:cxn>
                <a:cxn ang="0">
                  <a:pos x="T6" y="T7"/>
                </a:cxn>
                <a:cxn ang="0">
                  <a:pos x="T8" y="T9"/>
                </a:cxn>
                <a:cxn ang="0">
                  <a:pos x="T10" y="T11"/>
                </a:cxn>
                <a:cxn ang="0">
                  <a:pos x="T12" y="T13"/>
                </a:cxn>
              </a:cxnLst>
              <a:rect l="0" t="0" r="r" b="b"/>
              <a:pathLst>
                <a:path w="55" h="62">
                  <a:moveTo>
                    <a:pt x="55" y="12"/>
                  </a:moveTo>
                  <a:cubicBezTo>
                    <a:pt x="9" y="0"/>
                    <a:pt x="9" y="0"/>
                    <a:pt x="9" y="0"/>
                  </a:cubicBezTo>
                  <a:cubicBezTo>
                    <a:pt x="4" y="12"/>
                    <a:pt x="4" y="12"/>
                    <a:pt x="4" y="12"/>
                  </a:cubicBezTo>
                  <a:cubicBezTo>
                    <a:pt x="1" y="18"/>
                    <a:pt x="0" y="25"/>
                    <a:pt x="1" y="31"/>
                  </a:cubicBezTo>
                  <a:cubicBezTo>
                    <a:pt x="6" y="62"/>
                    <a:pt x="6" y="62"/>
                    <a:pt x="6" y="62"/>
                  </a:cubicBezTo>
                  <a:cubicBezTo>
                    <a:pt x="47" y="62"/>
                    <a:pt x="47" y="62"/>
                    <a:pt x="47" y="62"/>
                  </a:cubicBezTo>
                  <a:lnTo>
                    <a:pt x="55" y="12"/>
                  </a:ln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Sļîdê">
              <a:extLst>
                <a:ext uri="{FF2B5EF4-FFF2-40B4-BE49-F238E27FC236}">
                  <a16:creationId xmlns:a16="http://schemas.microsoft.com/office/drawing/2014/main" id="{C26859D0-0AA4-414F-90A5-D5F7AD714134}"/>
                </a:ext>
              </a:extLst>
            </p:cNvPr>
            <p:cNvSpPr/>
            <p:nvPr/>
          </p:nvSpPr>
          <p:spPr bwMode="auto">
            <a:xfrm>
              <a:off x="4264026" y="2854325"/>
              <a:ext cx="115888" cy="623888"/>
            </a:xfrm>
            <a:custGeom>
              <a:avLst/>
              <a:gdLst>
                <a:gd name="T0" fmla="*/ 6 w 6"/>
                <a:gd name="T1" fmla="*/ 0 h 32"/>
                <a:gd name="T2" fmla="*/ 4 w 6"/>
                <a:gd name="T3" fmla="*/ 16 h 32"/>
                <a:gd name="T4" fmla="*/ 3 w 6"/>
                <a:gd name="T5" fmla="*/ 22 h 32"/>
                <a:gd name="T6" fmla="*/ 2 w 6"/>
                <a:gd name="T7" fmla="*/ 27 h 32"/>
                <a:gd name="T8" fmla="*/ 1 w 6"/>
                <a:gd name="T9" fmla="*/ 31 h 32"/>
                <a:gd name="T10" fmla="*/ 1 w 6"/>
                <a:gd name="T11" fmla="*/ 32 h 32"/>
                <a:gd name="T12" fmla="*/ 0 w 6"/>
                <a:gd name="T13" fmla="*/ 32 h 32"/>
                <a:gd name="T14" fmla="*/ 0 w 6"/>
                <a:gd name="T15" fmla="*/ 31 h 32"/>
                <a:gd name="T16" fmla="*/ 0 w 6"/>
                <a:gd name="T17" fmla="*/ 27 h 32"/>
                <a:gd name="T18" fmla="*/ 1 w 6"/>
                <a:gd name="T19" fmla="*/ 22 h 32"/>
                <a:gd name="T20" fmla="*/ 2 w 6"/>
                <a:gd name="T21" fmla="*/ 16 h 32"/>
                <a:gd name="T22" fmla="*/ 6 w 6"/>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32">
                  <a:moveTo>
                    <a:pt x="6" y="0"/>
                  </a:moveTo>
                  <a:cubicBezTo>
                    <a:pt x="6" y="0"/>
                    <a:pt x="5" y="8"/>
                    <a:pt x="4" y="16"/>
                  </a:cubicBezTo>
                  <a:cubicBezTo>
                    <a:pt x="4" y="18"/>
                    <a:pt x="4" y="20"/>
                    <a:pt x="3" y="22"/>
                  </a:cubicBezTo>
                  <a:cubicBezTo>
                    <a:pt x="3" y="24"/>
                    <a:pt x="3" y="26"/>
                    <a:pt x="2" y="27"/>
                  </a:cubicBezTo>
                  <a:cubicBezTo>
                    <a:pt x="2" y="29"/>
                    <a:pt x="1" y="30"/>
                    <a:pt x="1" y="31"/>
                  </a:cubicBezTo>
                  <a:cubicBezTo>
                    <a:pt x="1" y="31"/>
                    <a:pt x="1" y="32"/>
                    <a:pt x="1" y="32"/>
                  </a:cubicBezTo>
                  <a:cubicBezTo>
                    <a:pt x="0" y="32"/>
                    <a:pt x="0" y="32"/>
                    <a:pt x="0" y="32"/>
                  </a:cubicBezTo>
                  <a:cubicBezTo>
                    <a:pt x="0" y="32"/>
                    <a:pt x="0" y="31"/>
                    <a:pt x="0" y="31"/>
                  </a:cubicBezTo>
                  <a:cubicBezTo>
                    <a:pt x="0" y="30"/>
                    <a:pt x="0" y="28"/>
                    <a:pt x="0" y="27"/>
                  </a:cubicBezTo>
                  <a:cubicBezTo>
                    <a:pt x="0" y="25"/>
                    <a:pt x="1" y="24"/>
                    <a:pt x="1" y="22"/>
                  </a:cubicBezTo>
                  <a:cubicBezTo>
                    <a:pt x="1" y="20"/>
                    <a:pt x="2" y="18"/>
                    <a:pt x="2" y="16"/>
                  </a:cubicBezTo>
                  <a:cubicBezTo>
                    <a:pt x="4" y="8"/>
                    <a:pt x="6" y="0"/>
                    <a:pt x="6"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ṣlídè">
              <a:extLst>
                <a:ext uri="{FF2B5EF4-FFF2-40B4-BE49-F238E27FC236}">
                  <a16:creationId xmlns:a16="http://schemas.microsoft.com/office/drawing/2014/main" id="{AC95DE8C-10AA-4A03-B74A-E5F32E0FBBEC}"/>
                </a:ext>
              </a:extLst>
            </p:cNvPr>
            <p:cNvSpPr/>
            <p:nvPr/>
          </p:nvSpPr>
          <p:spPr bwMode="auto">
            <a:xfrm>
              <a:off x="4516438" y="3030538"/>
              <a:ext cx="98425" cy="504825"/>
            </a:xfrm>
            <a:custGeom>
              <a:avLst/>
              <a:gdLst>
                <a:gd name="T0" fmla="*/ 5 w 5"/>
                <a:gd name="T1" fmla="*/ 0 h 26"/>
                <a:gd name="T2" fmla="*/ 3 w 5"/>
                <a:gd name="T3" fmla="*/ 14 h 26"/>
                <a:gd name="T4" fmla="*/ 3 w 5"/>
                <a:gd name="T5" fmla="*/ 18 h 26"/>
                <a:gd name="T6" fmla="*/ 2 w 5"/>
                <a:gd name="T7" fmla="*/ 23 h 26"/>
                <a:gd name="T8" fmla="*/ 1 w 5"/>
                <a:gd name="T9" fmla="*/ 25 h 26"/>
                <a:gd name="T10" fmla="*/ 0 w 5"/>
                <a:gd name="T11" fmla="*/ 26 h 26"/>
                <a:gd name="T12" fmla="*/ 0 w 5"/>
                <a:gd name="T13" fmla="*/ 26 h 26"/>
                <a:gd name="T14" fmla="*/ 0 w 5"/>
                <a:gd name="T15" fmla="*/ 25 h 26"/>
                <a:gd name="T16" fmla="*/ 0 w 5"/>
                <a:gd name="T17" fmla="*/ 22 h 26"/>
                <a:gd name="T18" fmla="*/ 0 w 5"/>
                <a:gd name="T19" fmla="*/ 18 h 26"/>
                <a:gd name="T20" fmla="*/ 2 w 5"/>
                <a:gd name="T21" fmla="*/ 13 h 26"/>
                <a:gd name="T22" fmla="*/ 5 w 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6">
                  <a:moveTo>
                    <a:pt x="5" y="0"/>
                  </a:moveTo>
                  <a:cubicBezTo>
                    <a:pt x="5" y="0"/>
                    <a:pt x="4" y="7"/>
                    <a:pt x="3" y="14"/>
                  </a:cubicBezTo>
                  <a:cubicBezTo>
                    <a:pt x="3" y="15"/>
                    <a:pt x="3" y="17"/>
                    <a:pt x="3" y="18"/>
                  </a:cubicBezTo>
                  <a:cubicBezTo>
                    <a:pt x="3" y="20"/>
                    <a:pt x="2" y="21"/>
                    <a:pt x="2" y="23"/>
                  </a:cubicBezTo>
                  <a:cubicBezTo>
                    <a:pt x="2" y="24"/>
                    <a:pt x="1" y="25"/>
                    <a:pt x="1" y="25"/>
                  </a:cubicBezTo>
                  <a:cubicBezTo>
                    <a:pt x="1" y="26"/>
                    <a:pt x="0" y="26"/>
                    <a:pt x="0" y="26"/>
                  </a:cubicBezTo>
                  <a:cubicBezTo>
                    <a:pt x="0" y="26"/>
                    <a:pt x="0" y="26"/>
                    <a:pt x="0" y="26"/>
                  </a:cubicBezTo>
                  <a:cubicBezTo>
                    <a:pt x="0" y="26"/>
                    <a:pt x="0" y="26"/>
                    <a:pt x="0" y="25"/>
                  </a:cubicBezTo>
                  <a:cubicBezTo>
                    <a:pt x="0" y="25"/>
                    <a:pt x="0" y="23"/>
                    <a:pt x="0" y="22"/>
                  </a:cubicBezTo>
                  <a:cubicBezTo>
                    <a:pt x="0" y="21"/>
                    <a:pt x="0" y="20"/>
                    <a:pt x="0" y="18"/>
                  </a:cubicBezTo>
                  <a:cubicBezTo>
                    <a:pt x="1" y="16"/>
                    <a:pt x="1" y="15"/>
                    <a:pt x="2" y="13"/>
                  </a:cubicBezTo>
                  <a:cubicBezTo>
                    <a:pt x="3" y="7"/>
                    <a:pt x="5" y="0"/>
                    <a:pt x="5"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ṡḻîḑê">
              <a:extLst>
                <a:ext uri="{FF2B5EF4-FFF2-40B4-BE49-F238E27FC236}">
                  <a16:creationId xmlns:a16="http://schemas.microsoft.com/office/drawing/2014/main" id="{CCC949C3-645D-4AC3-985E-CDECAD9C9E38}"/>
                </a:ext>
              </a:extLst>
            </p:cNvPr>
            <p:cNvSpPr/>
            <p:nvPr/>
          </p:nvSpPr>
          <p:spPr bwMode="auto">
            <a:xfrm>
              <a:off x="4711701" y="3165475"/>
              <a:ext cx="96838" cy="487363"/>
            </a:xfrm>
            <a:custGeom>
              <a:avLst/>
              <a:gdLst>
                <a:gd name="T0" fmla="*/ 5 w 5"/>
                <a:gd name="T1" fmla="*/ 0 h 25"/>
                <a:gd name="T2" fmla="*/ 4 w 5"/>
                <a:gd name="T3" fmla="*/ 13 h 25"/>
                <a:gd name="T4" fmla="*/ 3 w 5"/>
                <a:gd name="T5" fmla="*/ 17 h 25"/>
                <a:gd name="T6" fmla="*/ 2 w 5"/>
                <a:gd name="T7" fmla="*/ 21 h 25"/>
                <a:gd name="T8" fmla="*/ 1 w 5"/>
                <a:gd name="T9" fmla="*/ 24 h 25"/>
                <a:gd name="T10" fmla="*/ 0 w 5"/>
                <a:gd name="T11" fmla="*/ 25 h 25"/>
                <a:gd name="T12" fmla="*/ 0 w 5"/>
                <a:gd name="T13" fmla="*/ 25 h 25"/>
                <a:gd name="T14" fmla="*/ 0 w 5"/>
                <a:gd name="T15" fmla="*/ 23 h 25"/>
                <a:gd name="T16" fmla="*/ 0 w 5"/>
                <a:gd name="T17" fmla="*/ 21 h 25"/>
                <a:gd name="T18" fmla="*/ 0 w 5"/>
                <a:gd name="T19" fmla="*/ 17 h 25"/>
                <a:gd name="T20" fmla="*/ 2 w 5"/>
                <a:gd name="T21" fmla="*/ 12 h 25"/>
                <a:gd name="T22" fmla="*/ 5 w 5"/>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5">
                  <a:moveTo>
                    <a:pt x="5" y="0"/>
                  </a:moveTo>
                  <a:cubicBezTo>
                    <a:pt x="5" y="0"/>
                    <a:pt x="5" y="7"/>
                    <a:pt x="4" y="13"/>
                  </a:cubicBezTo>
                  <a:cubicBezTo>
                    <a:pt x="3" y="14"/>
                    <a:pt x="3" y="16"/>
                    <a:pt x="3" y="17"/>
                  </a:cubicBezTo>
                  <a:cubicBezTo>
                    <a:pt x="3" y="19"/>
                    <a:pt x="2" y="20"/>
                    <a:pt x="2" y="21"/>
                  </a:cubicBezTo>
                  <a:cubicBezTo>
                    <a:pt x="1" y="22"/>
                    <a:pt x="1" y="23"/>
                    <a:pt x="1" y="24"/>
                  </a:cubicBezTo>
                  <a:cubicBezTo>
                    <a:pt x="0" y="24"/>
                    <a:pt x="0" y="25"/>
                    <a:pt x="0" y="25"/>
                  </a:cubicBezTo>
                  <a:cubicBezTo>
                    <a:pt x="0" y="25"/>
                    <a:pt x="0" y="25"/>
                    <a:pt x="0" y="25"/>
                  </a:cubicBezTo>
                  <a:cubicBezTo>
                    <a:pt x="0" y="25"/>
                    <a:pt x="0" y="24"/>
                    <a:pt x="0" y="23"/>
                  </a:cubicBezTo>
                  <a:cubicBezTo>
                    <a:pt x="0" y="23"/>
                    <a:pt x="0" y="22"/>
                    <a:pt x="0" y="21"/>
                  </a:cubicBezTo>
                  <a:cubicBezTo>
                    <a:pt x="0" y="19"/>
                    <a:pt x="0" y="18"/>
                    <a:pt x="0" y="17"/>
                  </a:cubicBezTo>
                  <a:cubicBezTo>
                    <a:pt x="1" y="15"/>
                    <a:pt x="1" y="14"/>
                    <a:pt x="2" y="12"/>
                  </a:cubicBezTo>
                  <a:cubicBezTo>
                    <a:pt x="3" y="6"/>
                    <a:pt x="5" y="0"/>
                    <a:pt x="5"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šlïḓé">
              <a:extLst>
                <a:ext uri="{FF2B5EF4-FFF2-40B4-BE49-F238E27FC236}">
                  <a16:creationId xmlns:a16="http://schemas.microsoft.com/office/drawing/2014/main" id="{7D3CC323-F40E-47D1-BAEF-59F0A7DD2864}"/>
                </a:ext>
              </a:extLst>
            </p:cNvPr>
            <p:cNvSpPr/>
            <p:nvPr/>
          </p:nvSpPr>
          <p:spPr bwMode="auto">
            <a:xfrm>
              <a:off x="3894138" y="4470400"/>
              <a:ext cx="1031875" cy="368300"/>
            </a:xfrm>
            <a:custGeom>
              <a:avLst/>
              <a:gdLst>
                <a:gd name="T0" fmla="*/ 0 w 650"/>
                <a:gd name="T1" fmla="*/ 232 h 232"/>
                <a:gd name="T2" fmla="*/ 650 w 650"/>
                <a:gd name="T3" fmla="*/ 232 h 232"/>
                <a:gd name="T4" fmla="*/ 650 w 650"/>
                <a:gd name="T5" fmla="*/ 12 h 232"/>
                <a:gd name="T6" fmla="*/ 0 w 650"/>
                <a:gd name="T7" fmla="*/ 0 h 232"/>
                <a:gd name="T8" fmla="*/ 0 w 650"/>
                <a:gd name="T9" fmla="*/ 232 h 232"/>
              </a:gdLst>
              <a:ahLst/>
              <a:cxnLst>
                <a:cxn ang="0">
                  <a:pos x="T0" y="T1"/>
                </a:cxn>
                <a:cxn ang="0">
                  <a:pos x="T2" y="T3"/>
                </a:cxn>
                <a:cxn ang="0">
                  <a:pos x="T4" y="T5"/>
                </a:cxn>
                <a:cxn ang="0">
                  <a:pos x="T6" y="T7"/>
                </a:cxn>
                <a:cxn ang="0">
                  <a:pos x="T8" y="T9"/>
                </a:cxn>
              </a:cxnLst>
              <a:rect l="0" t="0" r="r" b="b"/>
              <a:pathLst>
                <a:path w="650" h="232">
                  <a:moveTo>
                    <a:pt x="0" y="232"/>
                  </a:moveTo>
                  <a:lnTo>
                    <a:pt x="650" y="232"/>
                  </a:lnTo>
                  <a:lnTo>
                    <a:pt x="650" y="12"/>
                  </a:lnTo>
                  <a:lnTo>
                    <a:pt x="0" y="0"/>
                  </a:lnTo>
                  <a:lnTo>
                    <a:pt x="0" y="232"/>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Sḻîḋè">
              <a:extLst>
                <a:ext uri="{FF2B5EF4-FFF2-40B4-BE49-F238E27FC236}">
                  <a16:creationId xmlns:a16="http://schemas.microsoft.com/office/drawing/2014/main" id="{670E776F-F728-458C-9F7D-EB8400E5C235}"/>
                </a:ext>
              </a:extLst>
            </p:cNvPr>
            <p:cNvSpPr/>
            <p:nvPr/>
          </p:nvSpPr>
          <p:spPr bwMode="auto">
            <a:xfrm>
              <a:off x="3894138" y="4781550"/>
              <a:ext cx="1031875" cy="973138"/>
            </a:xfrm>
            <a:prstGeom prst="rect">
              <a:avLst/>
            </a:prstGeom>
            <a:solidFill>
              <a:srgbClr val="0082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0" name="íš1ídê">
              <a:extLst>
                <a:ext uri="{FF2B5EF4-FFF2-40B4-BE49-F238E27FC236}">
                  <a16:creationId xmlns:a16="http://schemas.microsoft.com/office/drawing/2014/main" id="{013B79E8-B66C-44D4-9927-CF73160AC44B}"/>
                </a:ext>
              </a:extLst>
            </p:cNvPr>
            <p:cNvSpPr/>
            <p:nvPr/>
          </p:nvSpPr>
          <p:spPr bwMode="auto">
            <a:xfrm>
              <a:off x="3894138" y="4781550"/>
              <a:ext cx="544513" cy="973138"/>
            </a:xfrm>
            <a:prstGeom prst="rect">
              <a:avLst/>
            </a:prstGeom>
            <a:solidFill>
              <a:srgbClr val="008C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317749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 Box 8"/>
          <p:cNvSpPr txBox="1">
            <a:spLocks noChangeArrowheads="1"/>
          </p:cNvSpPr>
          <p:nvPr/>
        </p:nvSpPr>
        <p:spPr bwMode="auto">
          <a:xfrm>
            <a:off x="515939" y="4758422"/>
            <a:ext cx="1116012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8638" eaLnBrk="1" hangingPunct="1">
              <a:lnSpc>
                <a:spcPct val="150000"/>
              </a:lnSpc>
            </a:pPr>
            <a:r>
              <a:rPr lang="zh-CN" altLang="en-US" sz="2000" dirty="0" smtClean="0">
                <a:latin typeface="+mn-ea"/>
                <a:ea typeface="+mn-ea"/>
                <a:cs typeface="Times New Roman" panose="02020603050405020304" pitchFamily="18" charset="0"/>
              </a:rPr>
              <a:t>在</a:t>
            </a:r>
            <a:r>
              <a:rPr lang="zh-CN" altLang="en-US" sz="2000" dirty="0">
                <a:latin typeface="+mn-ea"/>
                <a:ea typeface="+mn-ea"/>
                <a:cs typeface="Times New Roman" panose="02020603050405020304" pitchFamily="18" charset="0"/>
              </a:rPr>
              <a:t>计算获得</a:t>
            </a:r>
            <a:r>
              <a:rPr lang="zh-CN" altLang="en-US" sz="2000" dirty="0" smtClean="0">
                <a:latin typeface="+mn-ea"/>
                <a:ea typeface="+mn-ea"/>
                <a:cs typeface="Times New Roman" panose="02020603050405020304" pitchFamily="18" charset="0"/>
              </a:rPr>
              <a:t>控制器 </a:t>
            </a:r>
            <a:r>
              <a:rPr lang="en-US" altLang="zh-CN" sz="2000" b="1" i="1"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数学表达式后，就需针对实际控制工程的情况，将</a:t>
            </a:r>
            <a:r>
              <a:rPr lang="zh-CN" altLang="en-US" sz="2000" dirty="0" smtClean="0">
                <a:latin typeface="+mn-ea"/>
                <a:ea typeface="+mn-ea"/>
                <a:cs typeface="Times New Roman" panose="02020603050405020304" pitchFamily="18" charset="0"/>
              </a:rPr>
              <a:t>数学模型 </a:t>
            </a:r>
            <a:r>
              <a:rPr lang="en-US" altLang="zh-CN" sz="2000" b="1" i="1"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转化</a:t>
            </a:r>
            <a:r>
              <a:rPr lang="zh-CN" altLang="en-US" sz="2000" dirty="0">
                <a:latin typeface="+mn-ea"/>
                <a:ea typeface="+mn-ea"/>
                <a:cs typeface="Times New Roman" panose="02020603050405020304" pitchFamily="18" charset="0"/>
              </a:rPr>
              <a:t>为实际物理装置。实际上，由于控制器</a:t>
            </a:r>
            <a:r>
              <a:rPr lang="zh-CN" altLang="en-US" sz="2000" dirty="0" smtClean="0">
                <a:latin typeface="+mn-ea"/>
                <a:ea typeface="+mn-ea"/>
                <a:cs typeface="Times New Roman" panose="02020603050405020304" pitchFamily="18" charset="0"/>
              </a:rPr>
              <a:t>传递函数 </a:t>
            </a:r>
            <a:r>
              <a:rPr lang="en-US" altLang="zh-CN" sz="2000" b="1" i="1"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对应</a:t>
            </a:r>
            <a:r>
              <a:rPr lang="zh-CN" altLang="en-US" sz="2000" dirty="0">
                <a:latin typeface="+mn-ea"/>
                <a:ea typeface="+mn-ea"/>
                <a:cs typeface="Times New Roman" panose="02020603050405020304" pitchFamily="18" charset="0"/>
              </a:rPr>
              <a:t>的输入</a:t>
            </a:r>
            <a:r>
              <a:rPr lang="en-US" altLang="zh-CN"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输出是数字信号，因此可用计算机直接</a:t>
            </a:r>
            <a:r>
              <a:rPr lang="zh-CN" altLang="en-US" sz="2000" dirty="0" smtClean="0">
                <a:latin typeface="+mn-ea"/>
                <a:ea typeface="+mn-ea"/>
                <a:cs typeface="Times New Roman" panose="02020603050405020304" pitchFamily="18" charset="0"/>
              </a:rPr>
              <a:t>实现 </a:t>
            </a:r>
            <a:r>
              <a:rPr lang="en-US" altLang="zh-CN" sz="2000" b="1" i="1"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作用。</a:t>
            </a:r>
            <a:endParaRPr lang="en-US" altLang="zh-CN" sz="2000" dirty="0">
              <a:latin typeface="+mn-ea"/>
              <a:ea typeface="+mn-ea"/>
              <a:cs typeface="Times New Roman" panose="02020603050405020304" pitchFamily="18" charset="0"/>
            </a:endParaRPr>
          </a:p>
        </p:txBody>
      </p:sp>
      <p:sp>
        <p:nvSpPr>
          <p:cNvPr id="4" name="Text Box 8"/>
          <p:cNvSpPr txBox="1">
            <a:spLocks noChangeArrowheads="1"/>
          </p:cNvSpPr>
          <p:nvPr/>
        </p:nvSpPr>
        <p:spPr bwMode="auto">
          <a:xfrm>
            <a:off x="515939" y="1089025"/>
            <a:ext cx="42897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latin typeface="+mn-ea"/>
                <a:ea typeface="+mn-ea"/>
              </a:rPr>
              <a:t>一般的设计（</a:t>
            </a:r>
            <a:r>
              <a:rPr lang="en-US" altLang="zh-CN" sz="2400" dirty="0">
                <a:latin typeface="+mn-ea"/>
                <a:ea typeface="+mn-ea"/>
              </a:rPr>
              <a:t>/</a:t>
            </a:r>
            <a:r>
              <a:rPr lang="zh-CN" altLang="en-US" sz="2400" dirty="0">
                <a:latin typeface="+mn-ea"/>
                <a:ea typeface="+mn-ea"/>
              </a:rPr>
              <a:t>求解）方法</a:t>
            </a:r>
            <a:r>
              <a:rPr lang="zh-CN" altLang="en-US" sz="2400" dirty="0" smtClean="0">
                <a:latin typeface="+mn-ea"/>
                <a:ea typeface="+mn-ea"/>
              </a:rPr>
              <a:t>：</a:t>
            </a:r>
            <a:endParaRPr lang="en-US" altLang="zh-CN" sz="2400" dirty="0">
              <a:latin typeface="+mn-ea"/>
              <a:ea typeface="+mn-ea"/>
            </a:endParaRPr>
          </a:p>
        </p:txBody>
      </p:sp>
      <p:graphicFrame>
        <p:nvGraphicFramePr>
          <p:cNvPr id="6" name="图示 5"/>
          <p:cNvGraphicFramePr/>
          <p:nvPr>
            <p:extLst>
              <p:ext uri="{D42A27DB-BD31-4B8C-83A1-F6EECF244321}">
                <p14:modId xmlns:p14="http://schemas.microsoft.com/office/powerpoint/2010/main" val="3751811109"/>
              </p:ext>
            </p:extLst>
          </p:nvPr>
        </p:nvGraphicFramePr>
        <p:xfrm>
          <a:off x="909320" y="1916698"/>
          <a:ext cx="10373361" cy="25791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293382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 Box 35"/>
          <p:cNvSpPr txBox="1">
            <a:spLocks noChangeArrowheads="1"/>
          </p:cNvSpPr>
          <p:nvPr/>
        </p:nvSpPr>
        <p:spPr bwMode="auto">
          <a:xfrm>
            <a:off x="1058228" y="3400607"/>
            <a:ext cx="152749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a:latin typeface="+mn-ea"/>
                <a:ea typeface="+mn-ea"/>
              </a:rPr>
              <a:t>由于有关系</a:t>
            </a:r>
            <a:endParaRPr lang="zh-CN" altLang="en-US" sz="2000" dirty="0">
              <a:latin typeface="+mn-ea"/>
              <a:ea typeface="+mn-ea"/>
              <a:cs typeface="Times New Roman" panose="02020603050405020304" pitchFamily="18" charset="0"/>
            </a:endParaRPr>
          </a:p>
        </p:txBody>
      </p:sp>
      <p:graphicFrame>
        <p:nvGraphicFramePr>
          <p:cNvPr id="4" name="Object 36"/>
          <p:cNvGraphicFramePr>
            <a:graphicFrameLocks noChangeAspect="1"/>
          </p:cNvGraphicFramePr>
          <p:nvPr>
            <p:extLst>
              <p:ext uri="{D42A27DB-BD31-4B8C-83A1-F6EECF244321}">
                <p14:modId xmlns:p14="http://schemas.microsoft.com/office/powerpoint/2010/main" val="254297900"/>
              </p:ext>
            </p:extLst>
          </p:nvPr>
        </p:nvGraphicFramePr>
        <p:xfrm>
          <a:off x="2844800" y="3767137"/>
          <a:ext cx="6408738" cy="631825"/>
        </p:xfrm>
        <a:graphic>
          <a:graphicData uri="http://schemas.openxmlformats.org/presentationml/2006/ole">
            <mc:AlternateContent xmlns:mc="http://schemas.openxmlformats.org/markup-compatibility/2006">
              <mc:Choice xmlns:v="urn:schemas-microsoft-com:vml" Requires="v">
                <p:oleObj spid="_x0000_s52250" name="公式" r:id="rId3" imgW="4241800" imgH="419100" progId="Equation.3">
                  <p:embed/>
                </p:oleObj>
              </mc:Choice>
              <mc:Fallback>
                <p:oleObj name="公式" r:id="rId3" imgW="4241800" imgH="419100" progId="Equation.3">
                  <p:embed/>
                  <p:pic>
                    <p:nvPicPr>
                      <p:cNvPr id="9"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00" y="3767137"/>
                        <a:ext cx="6408738" cy="631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37"/>
          <p:cNvSpPr txBox="1">
            <a:spLocks noChangeArrowheads="1"/>
          </p:cNvSpPr>
          <p:nvPr/>
        </p:nvSpPr>
        <p:spPr bwMode="auto">
          <a:xfrm>
            <a:off x="3205163" y="4414837"/>
            <a:ext cx="21605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闭环脉冲传递函数</a:t>
            </a:r>
          </a:p>
        </p:txBody>
      </p:sp>
      <p:sp>
        <p:nvSpPr>
          <p:cNvPr id="6" name="Text Box 38"/>
          <p:cNvSpPr txBox="1">
            <a:spLocks noChangeArrowheads="1"/>
          </p:cNvSpPr>
          <p:nvPr/>
        </p:nvSpPr>
        <p:spPr bwMode="auto">
          <a:xfrm>
            <a:off x="6734175" y="4414837"/>
            <a:ext cx="25923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闭环误差脉冲传递函数</a:t>
            </a:r>
          </a:p>
        </p:txBody>
      </p:sp>
      <p:pic>
        <p:nvPicPr>
          <p:cNvPr id="7" name="Picture 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5523" y="2092007"/>
            <a:ext cx="5051425"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42"/>
          <p:cNvGraphicFramePr>
            <a:graphicFrameLocks noChangeAspect="1"/>
          </p:cNvGraphicFramePr>
          <p:nvPr>
            <p:extLst>
              <p:ext uri="{D42A27DB-BD31-4B8C-83A1-F6EECF244321}">
                <p14:modId xmlns:p14="http://schemas.microsoft.com/office/powerpoint/2010/main" val="1262432349"/>
              </p:ext>
            </p:extLst>
          </p:nvPr>
        </p:nvGraphicFramePr>
        <p:xfrm>
          <a:off x="3611562" y="5740083"/>
          <a:ext cx="4968875" cy="655637"/>
        </p:xfrm>
        <a:graphic>
          <a:graphicData uri="http://schemas.openxmlformats.org/presentationml/2006/ole">
            <mc:AlternateContent xmlns:mc="http://schemas.openxmlformats.org/markup-compatibility/2006">
              <mc:Choice xmlns:v="urn:schemas-microsoft-com:vml" Requires="v">
                <p:oleObj spid="_x0000_s52251" name="公式" r:id="rId6" imgW="3365500" imgH="444500" progId="Equation.3">
                  <p:embed/>
                </p:oleObj>
              </mc:Choice>
              <mc:Fallback>
                <p:oleObj name="公式" r:id="rId6" imgW="3365500" imgH="444500" progId="Equation.3">
                  <p:embed/>
                  <p:pic>
                    <p:nvPicPr>
                      <p:cNvPr id="14" name="Object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11562" y="5740083"/>
                        <a:ext cx="4968875" cy="655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43"/>
          <p:cNvGraphicFramePr>
            <a:graphicFrameLocks noChangeAspect="1"/>
          </p:cNvGraphicFramePr>
          <p:nvPr>
            <p:extLst>
              <p:ext uri="{D42A27DB-BD31-4B8C-83A1-F6EECF244321}">
                <p14:modId xmlns:p14="http://schemas.microsoft.com/office/powerpoint/2010/main" val="2053924196"/>
              </p:ext>
            </p:extLst>
          </p:nvPr>
        </p:nvGraphicFramePr>
        <p:xfrm>
          <a:off x="7820660" y="2668270"/>
          <a:ext cx="1730375" cy="379412"/>
        </p:xfrm>
        <a:graphic>
          <a:graphicData uri="http://schemas.openxmlformats.org/presentationml/2006/ole">
            <mc:AlternateContent xmlns:mc="http://schemas.openxmlformats.org/markup-compatibility/2006">
              <mc:Choice xmlns:v="urn:schemas-microsoft-com:vml" Requires="v">
                <p:oleObj spid="_x0000_s52252" name="公式" r:id="rId8" imgW="1040948" imgH="228501" progId="Equation.3">
                  <p:embed/>
                </p:oleObj>
              </mc:Choice>
              <mc:Fallback>
                <p:oleObj name="公式" r:id="rId8" imgW="1040948" imgH="228501" progId="Equation.3">
                  <p:embed/>
                  <p:pic>
                    <p:nvPicPr>
                      <p:cNvPr id="15" name="Object 4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820660" y="2668270"/>
                        <a:ext cx="1730375" cy="379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Box 16"/>
          <p:cNvSpPr txBox="1">
            <a:spLocks noChangeArrowheads="1"/>
          </p:cNvSpPr>
          <p:nvPr/>
        </p:nvSpPr>
        <p:spPr bwMode="auto">
          <a:xfrm>
            <a:off x="515938" y="4854574"/>
            <a:ext cx="11160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2763" eaLnBrk="1" hangingPunct="1">
              <a:lnSpc>
                <a:spcPct val="150000"/>
              </a:lnSpc>
            </a:pPr>
            <a:r>
              <a:rPr lang="zh-CN" altLang="en-US" sz="2000" dirty="0">
                <a:latin typeface="+mn-ea"/>
                <a:ea typeface="+mn-ea"/>
              </a:rPr>
              <a:t>那么，依据已知控制性能要求确定出期望闭环脉冲</a:t>
            </a:r>
            <a:r>
              <a:rPr lang="zh-CN" altLang="en-US" sz="2000" dirty="0" smtClean="0">
                <a:latin typeface="+mn-ea"/>
                <a:ea typeface="+mn-ea"/>
              </a:rPr>
              <a:t>传递</a:t>
            </a:r>
            <a:r>
              <a:rPr lang="zh-CN" altLang="en-US" sz="2000" dirty="0" smtClean="0">
                <a:latin typeface="+mn-ea"/>
                <a:ea typeface="+mn-ea"/>
                <a:cs typeface="Times New Roman" panose="02020603050405020304" pitchFamily="18" charset="0"/>
              </a:rPr>
              <a:t>函数 </a:t>
            </a:r>
            <a:r>
              <a:rPr lang="el-GR" altLang="zh-CN" sz="2000" b="1" i="1" dirty="0" smtClean="0">
                <a:latin typeface="+mj-ea"/>
                <a:ea typeface="+mj-ea"/>
                <a:cs typeface="Times New Roman" panose="02020603050405020304" pitchFamily="18" charset="0"/>
              </a:rPr>
              <a:t>Φ</a:t>
            </a:r>
            <a:r>
              <a:rPr lang="en-US" altLang="zh-CN" sz="2000" b="1" i="1" baseline="30000"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(z</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和</a:t>
            </a:r>
            <a:r>
              <a:rPr lang="en-US" altLang="zh-CN" sz="2000" dirty="0">
                <a:latin typeface="+mn-ea"/>
                <a:ea typeface="+mn-ea"/>
                <a:cs typeface="Times New Roman" panose="02020603050405020304" pitchFamily="18" charset="0"/>
              </a:rPr>
              <a:t>/</a:t>
            </a:r>
            <a:r>
              <a:rPr lang="zh-CN" altLang="en-US" sz="2000" dirty="0" smtClean="0">
                <a:latin typeface="+mn-ea"/>
                <a:ea typeface="+mn-ea"/>
                <a:cs typeface="Times New Roman" panose="02020603050405020304" pitchFamily="18" charset="0"/>
              </a:rPr>
              <a:t>或 </a:t>
            </a:r>
            <a:r>
              <a:rPr lang="el-GR" altLang="zh-CN" sz="2000" b="1" i="1" dirty="0" smtClean="0">
                <a:latin typeface="+mj-ea"/>
                <a:ea typeface="+mj-ea"/>
                <a:cs typeface="Times New Roman" panose="02020603050405020304" pitchFamily="18" charset="0"/>
              </a:rPr>
              <a:t>Φ</a:t>
            </a:r>
            <a:r>
              <a:rPr lang="en-US" altLang="zh-CN" sz="2000" b="1" i="1" baseline="30000" dirty="0">
                <a:latin typeface="+mj-ea"/>
                <a:ea typeface="+mj-ea"/>
                <a:cs typeface="Times New Roman" panose="02020603050405020304" pitchFamily="18" charset="0"/>
              </a:rPr>
              <a:t>*</a:t>
            </a:r>
            <a:r>
              <a:rPr lang="en-US" altLang="zh-CN" sz="2000" b="1" i="1" baseline="-25000" dirty="0">
                <a:latin typeface="+mj-ea"/>
                <a:ea typeface="+mj-ea"/>
                <a:cs typeface="Times New Roman" panose="02020603050405020304" pitchFamily="18" charset="0"/>
              </a:rPr>
              <a:t>e</a:t>
            </a:r>
            <a:r>
              <a:rPr lang="en-US" altLang="zh-CN" sz="2000" b="1" dirty="0">
                <a:latin typeface="+mj-ea"/>
                <a:ea typeface="+mj-ea"/>
                <a:cs typeface="Times New Roman" panose="02020603050405020304" pitchFamily="18" charset="0"/>
              </a:rPr>
              <a:t>(z</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后</a:t>
            </a:r>
            <a:r>
              <a:rPr lang="zh-CN" altLang="en-US" sz="2000" dirty="0">
                <a:latin typeface="+mn-ea"/>
                <a:ea typeface="+mn-ea"/>
                <a:cs typeface="Times New Roman" panose="02020603050405020304" pitchFamily="18" charset="0"/>
              </a:rPr>
              <a:t>，可计算出</a:t>
            </a:r>
            <a:r>
              <a:rPr lang="zh-CN" altLang="en-US" sz="2000" dirty="0" smtClean="0">
                <a:latin typeface="+mn-ea"/>
                <a:ea typeface="+mn-ea"/>
                <a:cs typeface="Times New Roman" panose="02020603050405020304" pitchFamily="18" charset="0"/>
              </a:rPr>
              <a:t>数字控制器 </a:t>
            </a:r>
            <a:r>
              <a:rPr lang="en-US" altLang="zh-CN" sz="2000" b="1" i="1"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(z</a:t>
            </a:r>
            <a:r>
              <a:rPr lang="en-US" altLang="zh-CN" sz="2000" b="1" dirty="0">
                <a:latin typeface="+mj-ea"/>
                <a:ea typeface="+mj-ea"/>
                <a:cs typeface="Times New Roman" panose="02020603050405020304" pitchFamily="18" charset="0"/>
              </a:rPr>
              <a:t>)</a:t>
            </a:r>
            <a:endParaRPr lang="zh-CN" altLang="en-US" sz="2000" b="1" dirty="0">
              <a:latin typeface="+mj-ea"/>
              <a:ea typeface="+mj-ea"/>
            </a:endParaRPr>
          </a:p>
        </p:txBody>
      </p:sp>
      <p:sp>
        <p:nvSpPr>
          <p:cNvPr id="11" name="Text Box 6"/>
          <p:cNvSpPr txBox="1">
            <a:spLocks noChangeArrowheads="1"/>
          </p:cNvSpPr>
          <p:nvPr/>
        </p:nvSpPr>
        <p:spPr bwMode="auto">
          <a:xfrm>
            <a:off x="515938" y="1140643"/>
            <a:ext cx="3960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一、数字控制器</a:t>
            </a:r>
            <a:r>
              <a:rPr lang="en-US" altLang="zh-CN" sz="2400" b="1" dirty="0">
                <a:solidFill>
                  <a:srgbClr val="C00000"/>
                </a:solidFill>
                <a:latin typeface="+mj-ea"/>
                <a:ea typeface="+mj-ea"/>
              </a:rPr>
              <a:t>D(z)</a:t>
            </a:r>
            <a:r>
              <a:rPr lang="zh-CN" altLang="en-US" sz="2400" b="1" dirty="0">
                <a:solidFill>
                  <a:srgbClr val="C00000"/>
                </a:solidFill>
                <a:latin typeface="+mj-ea"/>
                <a:ea typeface="+mj-ea"/>
              </a:rPr>
              <a:t>的设计</a:t>
            </a:r>
          </a:p>
        </p:txBody>
      </p:sp>
      <p:sp>
        <p:nvSpPr>
          <p:cNvPr id="12" name="TextBox 19"/>
          <p:cNvSpPr txBox="1">
            <a:spLocks noChangeArrowheads="1"/>
          </p:cNvSpPr>
          <p:nvPr/>
        </p:nvSpPr>
        <p:spPr bwMode="auto">
          <a:xfrm>
            <a:off x="470853" y="1672431"/>
            <a:ext cx="237394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0070C0"/>
                </a:solidFill>
                <a:latin typeface="+mj-ea"/>
                <a:ea typeface="+mj-ea"/>
              </a:rPr>
              <a:t>（</a:t>
            </a:r>
            <a:r>
              <a:rPr lang="en-US" altLang="zh-CN" sz="2000" b="1" dirty="0">
                <a:solidFill>
                  <a:srgbClr val="0070C0"/>
                </a:solidFill>
                <a:latin typeface="+mj-ea"/>
                <a:ea typeface="+mj-ea"/>
              </a:rPr>
              <a:t>1</a:t>
            </a:r>
            <a:r>
              <a:rPr lang="zh-CN" altLang="en-US" sz="2000" b="1" dirty="0">
                <a:solidFill>
                  <a:srgbClr val="0070C0"/>
                </a:solidFill>
                <a:latin typeface="+mj-ea"/>
                <a:ea typeface="+mj-ea"/>
              </a:rPr>
              <a:t>）数字化设计</a:t>
            </a:r>
          </a:p>
        </p:txBody>
      </p:sp>
    </p:spTree>
    <p:extLst>
      <p:ext uri="{BB962C8B-B14F-4D97-AF65-F5344CB8AC3E}">
        <p14:creationId xmlns:p14="http://schemas.microsoft.com/office/powerpoint/2010/main" val="3180821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6"/>
          <p:cNvSpPr txBox="1"/>
          <p:nvPr/>
        </p:nvSpPr>
        <p:spPr>
          <a:xfrm>
            <a:off x="515938" y="1082218"/>
            <a:ext cx="11274742" cy="553998"/>
          </a:xfrm>
          <a:prstGeom prst="rect">
            <a:avLst/>
          </a:prstGeom>
          <a:noFill/>
        </p:spPr>
        <p:txBody>
          <a:bodyPr wrap="square">
            <a:spAutoFit/>
          </a:bodyPr>
          <a:lstStyle/>
          <a:p>
            <a:pPr>
              <a:lnSpc>
                <a:spcPct val="150000"/>
              </a:lnSpc>
              <a:defRPr/>
            </a:pPr>
            <a:r>
              <a:rPr lang="zh-CN" altLang="en-US" sz="2000" dirty="0">
                <a:latin typeface="+mn-ea"/>
              </a:rPr>
              <a:t>例</a:t>
            </a:r>
            <a:r>
              <a:rPr lang="en-US" altLang="zh-CN" sz="2000" b="1" dirty="0">
                <a:latin typeface="+mj-ea"/>
                <a:ea typeface="+mj-ea"/>
              </a:rPr>
              <a:t>15</a:t>
            </a:r>
            <a:r>
              <a:rPr lang="zh-CN" altLang="en-US" sz="2000" dirty="0">
                <a:latin typeface="+mn-ea"/>
              </a:rPr>
              <a:t>：离散控制系统如下图所示，试设计数字控制器</a:t>
            </a:r>
            <a:r>
              <a:rPr lang="en-US" altLang="zh-CN" sz="2000" b="1" i="1" dirty="0">
                <a:latin typeface="+mj-ea"/>
                <a:ea typeface="+mj-ea"/>
                <a:cs typeface="Times New Roman" pitchFamily="18" charset="0"/>
              </a:rPr>
              <a:t>D</a:t>
            </a:r>
            <a:r>
              <a:rPr lang="en-US" altLang="zh-CN" sz="2000" b="1" dirty="0">
                <a:latin typeface="+mj-ea"/>
                <a:ea typeface="+mj-ea"/>
                <a:cs typeface="Times New Roman" pitchFamily="18" charset="0"/>
              </a:rPr>
              <a:t>(s)</a:t>
            </a:r>
            <a:r>
              <a:rPr lang="zh-CN" altLang="en-US" sz="2000" dirty="0">
                <a:latin typeface="+mn-ea"/>
              </a:rPr>
              <a:t>，使之在单位阶跃信号输入下，其输出为</a:t>
            </a:r>
          </a:p>
        </p:txBody>
      </p:sp>
      <p:graphicFrame>
        <p:nvGraphicFramePr>
          <p:cNvPr id="4" name="Object 5"/>
          <p:cNvGraphicFramePr>
            <a:graphicFrameLocks noChangeAspect="1"/>
          </p:cNvGraphicFramePr>
          <p:nvPr>
            <p:extLst>
              <p:ext uri="{D42A27DB-BD31-4B8C-83A1-F6EECF244321}">
                <p14:modId xmlns:p14="http://schemas.microsoft.com/office/powerpoint/2010/main" val="3950373369"/>
              </p:ext>
            </p:extLst>
          </p:nvPr>
        </p:nvGraphicFramePr>
        <p:xfrm>
          <a:off x="3449638" y="1825020"/>
          <a:ext cx="4941887" cy="342900"/>
        </p:xfrm>
        <a:graphic>
          <a:graphicData uri="http://schemas.openxmlformats.org/presentationml/2006/ole">
            <mc:AlternateContent xmlns:mc="http://schemas.openxmlformats.org/markup-compatibility/2006">
              <mc:Choice xmlns:v="urn:schemas-microsoft-com:vml" Requires="v">
                <p:oleObj spid="_x0000_s53320" name="公式" r:id="rId3" imgW="2197080" imgH="152280" progId="Equations">
                  <p:embed/>
                </p:oleObj>
              </mc:Choice>
              <mc:Fallback>
                <p:oleObj name="公式" r:id="rId3" imgW="2197080" imgH="152280" progId="Equations">
                  <p:embed/>
                  <p:pic>
                    <p:nvPicPr>
                      <p:cNvPr id="5222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9638" y="1825020"/>
                        <a:ext cx="4941887"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Box 8"/>
          <p:cNvSpPr txBox="1">
            <a:spLocks noChangeArrowheads="1"/>
          </p:cNvSpPr>
          <p:nvPr/>
        </p:nvSpPr>
        <p:spPr bwMode="auto">
          <a:xfrm>
            <a:off x="1410970" y="3277553"/>
            <a:ext cx="36004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解：</a:t>
            </a:r>
            <a:r>
              <a:rPr lang="zh-CN" altLang="en-US" dirty="0">
                <a:latin typeface="+mn-ea"/>
                <a:ea typeface="+mn-ea"/>
              </a:rPr>
              <a:t>因为</a:t>
            </a:r>
          </a:p>
        </p:txBody>
      </p:sp>
      <p:cxnSp>
        <p:nvCxnSpPr>
          <p:cNvPr id="6" name="直接箭头连接符 5"/>
          <p:cNvCxnSpPr/>
          <p:nvPr/>
        </p:nvCxnSpPr>
        <p:spPr>
          <a:xfrm>
            <a:off x="2787650" y="2596545"/>
            <a:ext cx="5762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流程图: 汇总连接 6"/>
          <p:cNvSpPr/>
          <p:nvPr/>
        </p:nvSpPr>
        <p:spPr>
          <a:xfrm>
            <a:off x="3363913" y="2452082"/>
            <a:ext cx="287337" cy="287338"/>
          </a:xfrm>
          <a:prstGeom prst="flowChartSummingJuncti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8" name="TextBox 13"/>
          <p:cNvSpPr txBox="1">
            <a:spLocks noChangeArrowheads="1"/>
          </p:cNvSpPr>
          <p:nvPr/>
        </p:nvSpPr>
        <p:spPr bwMode="auto">
          <a:xfrm>
            <a:off x="4659313" y="2380645"/>
            <a:ext cx="57626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i="1">
                <a:latin typeface="+mn-ea"/>
                <a:ea typeface="+mn-ea"/>
                <a:cs typeface="Times New Roman" panose="02020603050405020304" pitchFamily="18" charset="0"/>
              </a:rPr>
              <a:t>D</a:t>
            </a:r>
            <a:r>
              <a:rPr lang="en-US" altLang="zh-CN" sz="2000">
                <a:latin typeface="+mn-ea"/>
                <a:ea typeface="+mn-ea"/>
                <a:cs typeface="Times New Roman" panose="02020603050405020304" pitchFamily="18" charset="0"/>
              </a:rPr>
              <a:t>(z)</a:t>
            </a:r>
            <a:endParaRPr lang="zh-CN" altLang="en-US" sz="2000">
              <a:latin typeface="+mn-ea"/>
              <a:ea typeface="+mn-ea"/>
              <a:cs typeface="Times New Roman" panose="02020603050405020304" pitchFamily="18" charset="0"/>
            </a:endParaRPr>
          </a:p>
        </p:txBody>
      </p:sp>
      <p:sp>
        <p:nvSpPr>
          <p:cNvPr id="9" name="矩形 8"/>
          <p:cNvSpPr/>
          <p:nvPr/>
        </p:nvSpPr>
        <p:spPr>
          <a:xfrm>
            <a:off x="4659313" y="2380645"/>
            <a:ext cx="649287" cy="431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0" name="直接箭头连接符 9"/>
          <p:cNvCxnSpPr/>
          <p:nvPr/>
        </p:nvCxnSpPr>
        <p:spPr>
          <a:xfrm>
            <a:off x="4156075" y="2596545"/>
            <a:ext cx="50323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651250" y="2596545"/>
            <a:ext cx="2889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940175" y="2452082"/>
            <a:ext cx="215900" cy="144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811838" y="2596545"/>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308600" y="2596545"/>
            <a:ext cx="2873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595938" y="2452082"/>
            <a:ext cx="215900" cy="144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6316663" y="2236182"/>
            <a:ext cx="935037" cy="71913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7" name="直接箭头连接符 16"/>
          <p:cNvCxnSpPr/>
          <p:nvPr/>
        </p:nvCxnSpPr>
        <p:spPr>
          <a:xfrm>
            <a:off x="7251700" y="2596545"/>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756525" y="2236182"/>
            <a:ext cx="936625" cy="71913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9" name="直接箭头连接符 18"/>
          <p:cNvCxnSpPr/>
          <p:nvPr/>
        </p:nvCxnSpPr>
        <p:spPr>
          <a:xfrm>
            <a:off x="8693150" y="2596545"/>
            <a:ext cx="71913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909050" y="2596545"/>
            <a:ext cx="0" cy="503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3508375" y="2739420"/>
            <a:ext cx="0" cy="3603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508375" y="3099782"/>
            <a:ext cx="5400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37"/>
          <p:cNvSpPr txBox="1">
            <a:spLocks noChangeArrowheads="1"/>
          </p:cNvSpPr>
          <p:nvPr/>
        </p:nvSpPr>
        <p:spPr bwMode="auto">
          <a:xfrm>
            <a:off x="2787650" y="2236182"/>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u</a:t>
            </a:r>
            <a:r>
              <a:rPr lang="en-US" altLang="zh-CN">
                <a:latin typeface="+mn-ea"/>
                <a:ea typeface="+mn-ea"/>
                <a:cs typeface="Times New Roman" panose="02020603050405020304" pitchFamily="18" charset="0"/>
              </a:rPr>
              <a:t>(t)</a:t>
            </a:r>
            <a:endParaRPr lang="zh-CN" altLang="en-US">
              <a:latin typeface="+mn-ea"/>
              <a:ea typeface="+mn-ea"/>
              <a:cs typeface="Times New Roman" panose="02020603050405020304" pitchFamily="18" charset="0"/>
            </a:endParaRPr>
          </a:p>
        </p:txBody>
      </p:sp>
      <p:sp>
        <p:nvSpPr>
          <p:cNvPr id="24" name="TextBox 38"/>
          <p:cNvSpPr txBox="1">
            <a:spLocks noChangeArrowheads="1"/>
          </p:cNvSpPr>
          <p:nvPr/>
        </p:nvSpPr>
        <p:spPr bwMode="auto">
          <a:xfrm>
            <a:off x="8836025" y="2236182"/>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y</a:t>
            </a:r>
            <a:r>
              <a:rPr lang="en-US" altLang="zh-CN">
                <a:latin typeface="+mn-ea"/>
                <a:ea typeface="+mn-ea"/>
                <a:cs typeface="Times New Roman" panose="02020603050405020304" pitchFamily="18" charset="0"/>
              </a:rPr>
              <a:t>(t)</a:t>
            </a:r>
            <a:endParaRPr lang="zh-CN" altLang="en-US">
              <a:latin typeface="+mn-ea"/>
              <a:ea typeface="+mn-ea"/>
              <a:cs typeface="Times New Roman" panose="02020603050405020304" pitchFamily="18" charset="0"/>
            </a:endParaRPr>
          </a:p>
        </p:txBody>
      </p:sp>
      <p:graphicFrame>
        <p:nvGraphicFramePr>
          <p:cNvPr id="25" name="Object 6"/>
          <p:cNvGraphicFramePr>
            <a:graphicFrameLocks noChangeAspect="1"/>
          </p:cNvGraphicFramePr>
          <p:nvPr>
            <p:extLst>
              <p:ext uri="{D42A27DB-BD31-4B8C-83A1-F6EECF244321}">
                <p14:modId xmlns:p14="http://schemas.microsoft.com/office/powerpoint/2010/main" val="1863622971"/>
              </p:ext>
            </p:extLst>
          </p:nvPr>
        </p:nvGraphicFramePr>
        <p:xfrm>
          <a:off x="6388100" y="2317145"/>
          <a:ext cx="766763" cy="638175"/>
        </p:xfrm>
        <a:graphic>
          <a:graphicData uri="http://schemas.openxmlformats.org/presentationml/2006/ole">
            <mc:AlternateContent xmlns:mc="http://schemas.openxmlformats.org/markup-compatibility/2006">
              <mc:Choice xmlns:v="urn:schemas-microsoft-com:vml" Requires="v">
                <p:oleObj spid="_x0000_s53321" name="公式" r:id="rId5" imgW="380880" imgH="317160" progId="Equations">
                  <p:embed/>
                </p:oleObj>
              </mc:Choice>
              <mc:Fallback>
                <p:oleObj name="公式" r:id="rId5" imgW="380880" imgH="317160" progId="Equations">
                  <p:embed/>
                  <p:pic>
                    <p:nvPicPr>
                      <p:cNvPr id="52227"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88100" y="2317145"/>
                        <a:ext cx="766763"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4"/>
          <p:cNvGraphicFramePr>
            <a:graphicFrameLocks noChangeAspect="1"/>
          </p:cNvGraphicFramePr>
          <p:nvPr>
            <p:extLst>
              <p:ext uri="{D42A27DB-BD31-4B8C-83A1-F6EECF244321}">
                <p14:modId xmlns:p14="http://schemas.microsoft.com/office/powerpoint/2010/main" val="517722993"/>
              </p:ext>
            </p:extLst>
          </p:nvPr>
        </p:nvGraphicFramePr>
        <p:xfrm>
          <a:off x="7916863" y="2236182"/>
          <a:ext cx="587375" cy="638175"/>
        </p:xfrm>
        <a:graphic>
          <a:graphicData uri="http://schemas.openxmlformats.org/presentationml/2006/ole">
            <mc:AlternateContent xmlns:mc="http://schemas.openxmlformats.org/markup-compatibility/2006">
              <mc:Choice xmlns:v="urn:schemas-microsoft-com:vml" Requires="v">
                <p:oleObj spid="_x0000_s53322" name="公式" r:id="rId7" imgW="291960" imgH="317160" progId="Equations">
                  <p:embed/>
                </p:oleObj>
              </mc:Choice>
              <mc:Fallback>
                <p:oleObj name="公式" r:id="rId7" imgW="291960" imgH="317160" progId="Equations">
                  <p:embed/>
                  <p:pic>
                    <p:nvPicPr>
                      <p:cNvPr id="5222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16863" y="2236182"/>
                        <a:ext cx="587375"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Box 41"/>
          <p:cNvSpPr txBox="1">
            <a:spLocks noChangeArrowheads="1"/>
          </p:cNvSpPr>
          <p:nvPr/>
        </p:nvSpPr>
        <p:spPr bwMode="auto">
          <a:xfrm>
            <a:off x="3508375" y="2596545"/>
            <a:ext cx="503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_</a:t>
            </a:r>
            <a:endParaRPr lang="zh-CN" altLang="en-US">
              <a:latin typeface="+mn-ea"/>
              <a:ea typeface="+mn-ea"/>
              <a:cs typeface="Times New Roman" panose="02020603050405020304" pitchFamily="18" charset="0"/>
            </a:endParaRPr>
          </a:p>
        </p:txBody>
      </p:sp>
      <p:graphicFrame>
        <p:nvGraphicFramePr>
          <p:cNvPr id="28" name="Object 5"/>
          <p:cNvGraphicFramePr>
            <a:graphicFrameLocks noChangeAspect="1"/>
          </p:cNvGraphicFramePr>
          <p:nvPr>
            <p:extLst>
              <p:ext uri="{D42A27DB-BD31-4B8C-83A1-F6EECF244321}">
                <p14:modId xmlns:p14="http://schemas.microsoft.com/office/powerpoint/2010/main" val="3870950112"/>
              </p:ext>
            </p:extLst>
          </p:nvPr>
        </p:nvGraphicFramePr>
        <p:xfrm>
          <a:off x="2296002" y="4047490"/>
          <a:ext cx="3763962" cy="333375"/>
        </p:xfrm>
        <a:graphic>
          <a:graphicData uri="http://schemas.openxmlformats.org/presentationml/2006/ole">
            <mc:AlternateContent xmlns:mc="http://schemas.openxmlformats.org/markup-compatibility/2006">
              <mc:Choice xmlns:v="urn:schemas-microsoft-com:vml" Requires="v">
                <p:oleObj spid="_x0000_s53323" name="公式" r:id="rId9" imgW="1726920" imgH="152280" progId="Equations">
                  <p:embed/>
                </p:oleObj>
              </mc:Choice>
              <mc:Fallback>
                <p:oleObj name="公式" r:id="rId9" imgW="1726920" imgH="152280" progId="Equations">
                  <p:embed/>
                  <p:pic>
                    <p:nvPicPr>
                      <p:cNvPr id="52229"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96002" y="4047490"/>
                        <a:ext cx="3763962"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9"/>
          <p:cNvGraphicFramePr>
            <a:graphicFrameLocks noChangeAspect="1"/>
          </p:cNvGraphicFramePr>
          <p:nvPr>
            <p:extLst>
              <p:ext uri="{D42A27DB-BD31-4B8C-83A1-F6EECF244321}">
                <p14:modId xmlns:p14="http://schemas.microsoft.com/office/powerpoint/2010/main" val="487579719"/>
              </p:ext>
            </p:extLst>
          </p:nvPr>
        </p:nvGraphicFramePr>
        <p:xfrm>
          <a:off x="2634933" y="3442653"/>
          <a:ext cx="936625" cy="320675"/>
        </p:xfrm>
        <a:graphic>
          <a:graphicData uri="http://schemas.openxmlformats.org/presentationml/2006/ole">
            <mc:AlternateContent xmlns:mc="http://schemas.openxmlformats.org/markup-compatibility/2006">
              <mc:Choice xmlns:v="urn:schemas-microsoft-com:vml" Requires="v">
                <p:oleObj spid="_x0000_s53324" name="公式" r:id="rId11" imgW="444240" imgH="152280" progId="Equations">
                  <p:embed/>
                </p:oleObj>
              </mc:Choice>
              <mc:Fallback>
                <p:oleObj name="公式" r:id="rId11" imgW="444240" imgH="152280" progId="Equations">
                  <p:embed/>
                  <p:pic>
                    <p:nvPicPr>
                      <p:cNvPr id="5223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34933" y="3442653"/>
                        <a:ext cx="93662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Box 45"/>
          <p:cNvSpPr txBox="1">
            <a:spLocks noChangeArrowheads="1"/>
          </p:cNvSpPr>
          <p:nvPr/>
        </p:nvSpPr>
        <p:spPr bwMode="auto">
          <a:xfrm>
            <a:off x="1931591" y="4555892"/>
            <a:ext cx="4042490" cy="45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则，系统的期望闭环脉冲传递函数为</a:t>
            </a:r>
          </a:p>
        </p:txBody>
      </p:sp>
      <p:cxnSp>
        <p:nvCxnSpPr>
          <p:cNvPr id="31" name="直接箭头连接符 30"/>
          <p:cNvCxnSpPr/>
          <p:nvPr/>
        </p:nvCxnSpPr>
        <p:spPr>
          <a:xfrm>
            <a:off x="3787458" y="3564890"/>
            <a:ext cx="5032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2" name="Object 10"/>
          <p:cNvGraphicFramePr>
            <a:graphicFrameLocks noChangeAspect="1"/>
          </p:cNvGraphicFramePr>
          <p:nvPr>
            <p:extLst>
              <p:ext uri="{D42A27DB-BD31-4B8C-83A1-F6EECF244321}">
                <p14:modId xmlns:p14="http://schemas.microsoft.com/office/powerpoint/2010/main" val="4163360677"/>
              </p:ext>
            </p:extLst>
          </p:nvPr>
        </p:nvGraphicFramePr>
        <p:xfrm>
          <a:off x="4465320" y="3291840"/>
          <a:ext cx="1770063" cy="590550"/>
        </p:xfrm>
        <a:graphic>
          <a:graphicData uri="http://schemas.openxmlformats.org/presentationml/2006/ole">
            <mc:AlternateContent xmlns:mc="http://schemas.openxmlformats.org/markup-compatibility/2006">
              <mc:Choice xmlns:v="urn:schemas-microsoft-com:vml" Requires="v">
                <p:oleObj spid="_x0000_s53325" name="公式" r:id="rId13" imgW="914400" imgH="304560" progId="Equations">
                  <p:embed/>
                </p:oleObj>
              </mc:Choice>
              <mc:Fallback>
                <p:oleObj name="公式" r:id="rId13" imgW="914400" imgH="304560" progId="Equations">
                  <p:embed/>
                  <p:pic>
                    <p:nvPicPr>
                      <p:cNvPr id="52231"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65320" y="3291840"/>
                        <a:ext cx="1770063" cy="590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33" name="直接箭头连接符 32"/>
          <p:cNvCxnSpPr/>
          <p:nvPr/>
        </p:nvCxnSpPr>
        <p:spPr>
          <a:xfrm>
            <a:off x="6134577" y="4212272"/>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4" name="Object 11"/>
          <p:cNvGraphicFramePr>
            <a:graphicFrameLocks noChangeAspect="1"/>
          </p:cNvGraphicFramePr>
          <p:nvPr>
            <p:extLst>
              <p:ext uri="{D42A27DB-BD31-4B8C-83A1-F6EECF244321}">
                <p14:modId xmlns:p14="http://schemas.microsoft.com/office/powerpoint/2010/main" val="3265893421"/>
              </p:ext>
            </p:extLst>
          </p:nvPr>
        </p:nvGraphicFramePr>
        <p:xfrm>
          <a:off x="6783864" y="3851910"/>
          <a:ext cx="2897188" cy="639762"/>
        </p:xfrm>
        <a:graphic>
          <a:graphicData uri="http://schemas.openxmlformats.org/presentationml/2006/ole">
            <mc:AlternateContent xmlns:mc="http://schemas.openxmlformats.org/markup-compatibility/2006">
              <mc:Choice xmlns:v="urn:schemas-microsoft-com:vml" Requires="v">
                <p:oleObj spid="_x0000_s53326" name="公式" r:id="rId15" imgW="1498320" imgH="330120" progId="Equations">
                  <p:embed/>
                </p:oleObj>
              </mc:Choice>
              <mc:Fallback>
                <p:oleObj name="公式" r:id="rId15" imgW="1498320" imgH="330120" progId="Equations">
                  <p:embed/>
                  <p:pic>
                    <p:nvPicPr>
                      <p:cNvPr id="52232"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783864" y="3851910"/>
                        <a:ext cx="2897188"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576437879"/>
              </p:ext>
            </p:extLst>
          </p:nvPr>
        </p:nvGraphicFramePr>
        <p:xfrm>
          <a:off x="6134577" y="4565015"/>
          <a:ext cx="2778125" cy="614363"/>
        </p:xfrm>
        <a:graphic>
          <a:graphicData uri="http://schemas.openxmlformats.org/presentationml/2006/ole">
            <mc:AlternateContent xmlns:mc="http://schemas.openxmlformats.org/markup-compatibility/2006">
              <mc:Choice xmlns:v="urn:schemas-microsoft-com:vml" Requires="v">
                <p:oleObj spid="_x0000_s53327" name="公式" r:id="rId17" imgW="1434960" imgH="317160" progId="Equations">
                  <p:embed/>
                </p:oleObj>
              </mc:Choice>
              <mc:Fallback>
                <p:oleObj name="公式" r:id="rId17" imgW="1434960" imgH="317160" progId="Equations">
                  <p:embed/>
                  <p:pic>
                    <p:nvPicPr>
                      <p:cNvPr id="52233" name="Object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134577" y="4565015"/>
                        <a:ext cx="2778125" cy="614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Box 54"/>
          <p:cNvSpPr txBox="1">
            <a:spLocks noChangeArrowheads="1"/>
          </p:cNvSpPr>
          <p:nvPr/>
        </p:nvSpPr>
        <p:spPr bwMode="auto">
          <a:xfrm>
            <a:off x="1935084" y="5269191"/>
            <a:ext cx="9366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又有</a:t>
            </a:r>
          </a:p>
        </p:txBody>
      </p:sp>
      <p:graphicFrame>
        <p:nvGraphicFramePr>
          <p:cNvPr id="37" name="Object 13"/>
          <p:cNvGraphicFramePr>
            <a:graphicFrameLocks noChangeAspect="1"/>
          </p:cNvGraphicFramePr>
          <p:nvPr>
            <p:extLst>
              <p:ext uri="{D42A27DB-BD31-4B8C-83A1-F6EECF244321}">
                <p14:modId xmlns:p14="http://schemas.microsoft.com/office/powerpoint/2010/main" val="1435568619"/>
              </p:ext>
            </p:extLst>
          </p:nvPr>
        </p:nvGraphicFramePr>
        <p:xfrm>
          <a:off x="4427219" y="5907327"/>
          <a:ext cx="3265488" cy="654050"/>
        </p:xfrm>
        <a:graphic>
          <a:graphicData uri="http://schemas.openxmlformats.org/presentationml/2006/ole">
            <mc:AlternateContent xmlns:mc="http://schemas.openxmlformats.org/markup-compatibility/2006">
              <mc:Choice xmlns:v="urn:schemas-microsoft-com:vml" Requires="v">
                <p:oleObj spid="_x0000_s53328" name="公式" r:id="rId19" imgW="1777680" imgH="355320" progId="Equations">
                  <p:embed/>
                </p:oleObj>
              </mc:Choice>
              <mc:Fallback>
                <p:oleObj name="公式" r:id="rId19" imgW="1777680" imgH="355320" progId="Equations">
                  <p:embed/>
                  <p:pic>
                    <p:nvPicPr>
                      <p:cNvPr id="52234" name="Object 1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27219" y="5907327"/>
                        <a:ext cx="3265488" cy="65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11"/>
          <p:cNvGraphicFramePr>
            <a:graphicFrameLocks noChangeAspect="1"/>
          </p:cNvGraphicFramePr>
          <p:nvPr>
            <p:extLst>
              <p:ext uri="{D42A27DB-BD31-4B8C-83A1-F6EECF244321}">
                <p14:modId xmlns:p14="http://schemas.microsoft.com/office/powerpoint/2010/main" val="976775167"/>
              </p:ext>
            </p:extLst>
          </p:nvPr>
        </p:nvGraphicFramePr>
        <p:xfrm>
          <a:off x="3492976" y="5262485"/>
          <a:ext cx="5133975" cy="676275"/>
        </p:xfrm>
        <a:graphic>
          <a:graphicData uri="http://schemas.openxmlformats.org/presentationml/2006/ole">
            <mc:AlternateContent xmlns:mc="http://schemas.openxmlformats.org/markup-compatibility/2006">
              <mc:Choice xmlns:v="urn:schemas-microsoft-com:vml" Requires="v">
                <p:oleObj spid="_x0000_s53329" name="公式" r:id="rId21" imgW="2882880" imgH="380880" progId="Equations">
                  <p:embed/>
                </p:oleObj>
              </mc:Choice>
              <mc:Fallback>
                <p:oleObj name="公式" r:id="rId21" imgW="2882880" imgH="380880" progId="Equations">
                  <p:embed/>
                  <p:pic>
                    <p:nvPicPr>
                      <p:cNvPr id="52235" name="Object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92976" y="5262485"/>
                        <a:ext cx="5133975"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TextBox 57"/>
          <p:cNvSpPr txBox="1">
            <a:spLocks noChangeArrowheads="1"/>
          </p:cNvSpPr>
          <p:nvPr/>
        </p:nvSpPr>
        <p:spPr bwMode="auto">
          <a:xfrm>
            <a:off x="1935084" y="5956469"/>
            <a:ext cx="9366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则有</a:t>
            </a:r>
          </a:p>
        </p:txBody>
      </p:sp>
    </p:spTree>
    <p:extLst>
      <p:ext uri="{BB962C8B-B14F-4D97-AF65-F5344CB8AC3E}">
        <p14:creationId xmlns:p14="http://schemas.microsoft.com/office/powerpoint/2010/main" val="12715577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6"/>
          <p:cNvSpPr txBox="1">
            <a:spLocks noChangeArrowheads="1"/>
          </p:cNvSpPr>
          <p:nvPr/>
        </p:nvSpPr>
        <p:spPr bwMode="auto">
          <a:xfrm>
            <a:off x="515938" y="1089025"/>
            <a:ext cx="3309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）模拟化设计</a:t>
            </a:r>
          </a:p>
        </p:txBody>
      </p:sp>
      <p:cxnSp>
        <p:nvCxnSpPr>
          <p:cNvPr id="4" name="直接箭头连接符 3"/>
          <p:cNvCxnSpPr/>
          <p:nvPr/>
        </p:nvCxnSpPr>
        <p:spPr>
          <a:xfrm>
            <a:off x="3179763" y="2663439"/>
            <a:ext cx="5762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流程图: 汇总连接 4"/>
          <p:cNvSpPr/>
          <p:nvPr/>
        </p:nvSpPr>
        <p:spPr>
          <a:xfrm>
            <a:off x="3756026" y="2520564"/>
            <a:ext cx="288925" cy="287337"/>
          </a:xfrm>
          <a:prstGeom prst="flowChartSummingJuncti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TextBox 9"/>
          <p:cNvSpPr txBox="1">
            <a:spLocks noChangeArrowheads="1"/>
          </p:cNvSpPr>
          <p:nvPr/>
        </p:nvSpPr>
        <p:spPr bwMode="auto">
          <a:xfrm>
            <a:off x="5053013" y="2447539"/>
            <a:ext cx="574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i="1">
                <a:latin typeface="Times New Roman" panose="02020603050405020304" pitchFamily="18" charset="0"/>
                <a:cs typeface="Times New Roman" panose="02020603050405020304" pitchFamily="18" charset="0"/>
              </a:rPr>
              <a:t>D</a:t>
            </a:r>
            <a:r>
              <a:rPr lang="en-US" altLang="zh-CN" sz="2000">
                <a:latin typeface="Times New Roman" panose="02020603050405020304" pitchFamily="18" charset="0"/>
                <a:cs typeface="Times New Roman" panose="02020603050405020304" pitchFamily="18" charset="0"/>
              </a:rPr>
              <a:t>(z)</a:t>
            </a:r>
            <a:endParaRPr lang="zh-CN" altLang="en-US" sz="2000">
              <a:latin typeface="Times New Roman" panose="02020603050405020304" pitchFamily="18" charset="0"/>
              <a:cs typeface="Times New Roman" panose="02020603050405020304" pitchFamily="18" charset="0"/>
            </a:endParaRPr>
          </a:p>
        </p:txBody>
      </p:sp>
      <p:sp>
        <p:nvSpPr>
          <p:cNvPr id="7" name="矩形 6"/>
          <p:cNvSpPr/>
          <p:nvPr/>
        </p:nvSpPr>
        <p:spPr>
          <a:xfrm>
            <a:off x="5053013" y="2447539"/>
            <a:ext cx="647700" cy="431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 name="直接箭头连接符 7"/>
          <p:cNvCxnSpPr/>
          <p:nvPr/>
        </p:nvCxnSpPr>
        <p:spPr>
          <a:xfrm>
            <a:off x="4548188" y="2663439"/>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044951" y="2663439"/>
            <a:ext cx="2873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32288" y="2520564"/>
            <a:ext cx="215900" cy="14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203951" y="2663439"/>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700713" y="2663439"/>
            <a:ext cx="2873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988051" y="2520564"/>
            <a:ext cx="215900" cy="14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708776" y="2304664"/>
            <a:ext cx="1223962" cy="719137"/>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5" name="直接箭头连接符 14"/>
          <p:cNvCxnSpPr/>
          <p:nvPr/>
        </p:nvCxnSpPr>
        <p:spPr>
          <a:xfrm>
            <a:off x="7932738" y="2663439"/>
            <a:ext cx="7207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150226" y="2684076"/>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3900488" y="2807901"/>
            <a:ext cx="0" cy="360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900488" y="3188901"/>
            <a:ext cx="42481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24"/>
          <p:cNvSpPr txBox="1">
            <a:spLocks noChangeArrowheads="1"/>
          </p:cNvSpPr>
          <p:nvPr/>
        </p:nvSpPr>
        <p:spPr bwMode="auto">
          <a:xfrm>
            <a:off x="3179763" y="2304664"/>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u</a:t>
            </a:r>
            <a:r>
              <a:rPr lang="en-US" altLang="zh-CN">
                <a:latin typeface="Times New Roman" panose="02020603050405020304" pitchFamily="18" charset="0"/>
                <a:cs typeface="Times New Roman" panose="02020603050405020304" pitchFamily="18" charset="0"/>
              </a:rPr>
              <a:t>(t)</a:t>
            </a:r>
            <a:endParaRPr lang="zh-CN" altLang="en-US">
              <a:latin typeface="Times New Roman" panose="02020603050405020304" pitchFamily="18" charset="0"/>
              <a:cs typeface="Times New Roman" panose="02020603050405020304" pitchFamily="18" charset="0"/>
            </a:endParaRPr>
          </a:p>
        </p:txBody>
      </p:sp>
      <p:sp>
        <p:nvSpPr>
          <p:cNvPr id="20" name="TextBox 25"/>
          <p:cNvSpPr txBox="1">
            <a:spLocks noChangeArrowheads="1"/>
          </p:cNvSpPr>
          <p:nvPr/>
        </p:nvSpPr>
        <p:spPr bwMode="auto">
          <a:xfrm>
            <a:off x="8077201" y="2252276"/>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y</a:t>
            </a:r>
            <a:r>
              <a:rPr lang="en-US" altLang="zh-CN">
                <a:latin typeface="Times New Roman" panose="02020603050405020304" pitchFamily="18" charset="0"/>
                <a:cs typeface="Times New Roman" panose="02020603050405020304" pitchFamily="18" charset="0"/>
              </a:rPr>
              <a:t>(t)</a:t>
            </a:r>
            <a:endParaRPr lang="zh-CN" altLang="en-US">
              <a:latin typeface="Times New Roman" panose="02020603050405020304" pitchFamily="18" charset="0"/>
              <a:cs typeface="Times New Roman" panose="02020603050405020304" pitchFamily="18" charset="0"/>
            </a:endParaRPr>
          </a:p>
        </p:txBody>
      </p:sp>
      <p:graphicFrame>
        <p:nvGraphicFramePr>
          <p:cNvPr id="21" name="Object 2"/>
          <p:cNvGraphicFramePr>
            <a:graphicFrameLocks noChangeAspect="1"/>
          </p:cNvGraphicFramePr>
          <p:nvPr>
            <p:extLst>
              <p:ext uri="{D42A27DB-BD31-4B8C-83A1-F6EECF244321}">
                <p14:modId xmlns:p14="http://schemas.microsoft.com/office/powerpoint/2010/main" val="4012899545"/>
              </p:ext>
            </p:extLst>
          </p:nvPr>
        </p:nvGraphicFramePr>
        <p:xfrm>
          <a:off x="6780213" y="2363401"/>
          <a:ext cx="1098550" cy="585788"/>
        </p:xfrm>
        <a:graphic>
          <a:graphicData uri="http://schemas.openxmlformats.org/presentationml/2006/ole">
            <mc:AlternateContent xmlns:mc="http://schemas.openxmlformats.org/markup-compatibility/2006">
              <mc:Choice xmlns:v="urn:schemas-microsoft-com:vml" Requires="v">
                <p:oleObj spid="_x0000_s54338" name="公式" r:id="rId3" imgW="545760" imgH="291960" progId="Equations">
                  <p:embed/>
                </p:oleObj>
              </mc:Choice>
              <mc:Fallback>
                <p:oleObj name="公式" r:id="rId3" imgW="545760" imgH="291960" progId="Equations">
                  <p:embed/>
                  <p:pic>
                    <p:nvPicPr>
                      <p:cNvPr id="5325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0213" y="2363401"/>
                        <a:ext cx="1098550" cy="585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Box 28"/>
          <p:cNvSpPr txBox="1">
            <a:spLocks noChangeArrowheads="1"/>
          </p:cNvSpPr>
          <p:nvPr/>
        </p:nvSpPr>
        <p:spPr bwMode="auto">
          <a:xfrm>
            <a:off x="3900488" y="266343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_</a:t>
            </a:r>
            <a:endParaRPr lang="zh-CN" altLang="en-US">
              <a:latin typeface="Times New Roman" panose="02020603050405020304" pitchFamily="18" charset="0"/>
              <a:cs typeface="Times New Roman" panose="02020603050405020304" pitchFamily="18" charset="0"/>
            </a:endParaRPr>
          </a:p>
        </p:txBody>
      </p:sp>
      <p:sp>
        <p:nvSpPr>
          <p:cNvPr id="23" name="TextBox 33"/>
          <p:cNvSpPr txBox="1"/>
          <p:nvPr/>
        </p:nvSpPr>
        <p:spPr>
          <a:xfrm>
            <a:off x="515938" y="1552159"/>
            <a:ext cx="11160125" cy="553998"/>
          </a:xfrm>
          <a:prstGeom prst="rect">
            <a:avLst/>
          </a:prstGeom>
          <a:noFill/>
        </p:spPr>
        <p:txBody>
          <a:bodyPr wrap="square">
            <a:spAutoFit/>
          </a:bodyPr>
          <a:lstStyle/>
          <a:p>
            <a:pPr>
              <a:lnSpc>
                <a:spcPct val="150000"/>
              </a:lnSpc>
              <a:defRPr/>
            </a:pPr>
            <a:r>
              <a:rPr lang="zh-CN" altLang="en-US" sz="2000" dirty="0">
                <a:latin typeface="+mn-ea"/>
              </a:rPr>
              <a:t>例</a:t>
            </a:r>
            <a:r>
              <a:rPr lang="en-US" altLang="zh-CN" sz="2000" b="1" dirty="0">
                <a:latin typeface="+mj-ea"/>
                <a:ea typeface="+mj-ea"/>
              </a:rPr>
              <a:t>16</a:t>
            </a:r>
            <a:r>
              <a:rPr lang="zh-CN" altLang="en-US" sz="2000" dirty="0">
                <a:latin typeface="+mn-ea"/>
              </a:rPr>
              <a:t>：离散控制系统如下图所示，试设计</a:t>
            </a:r>
            <a:r>
              <a:rPr lang="zh-CN" altLang="en-US" sz="2000" dirty="0" smtClean="0">
                <a:latin typeface="+mn-ea"/>
              </a:rPr>
              <a:t>数字控制器 </a:t>
            </a:r>
            <a:r>
              <a:rPr lang="en-US" altLang="zh-CN" sz="2000" b="1" i="1" dirty="0" smtClean="0">
                <a:latin typeface="+mj-ea"/>
                <a:ea typeface="+mj-ea"/>
                <a:cs typeface="Times New Roman" pitchFamily="18" charset="0"/>
              </a:rPr>
              <a:t>D</a:t>
            </a:r>
            <a:r>
              <a:rPr lang="en-US" altLang="zh-CN" sz="2000" b="1" dirty="0" smtClean="0">
                <a:latin typeface="+mj-ea"/>
                <a:ea typeface="+mj-ea"/>
                <a:cs typeface="Times New Roman" pitchFamily="18" charset="0"/>
              </a:rPr>
              <a:t>(s) </a:t>
            </a:r>
            <a:r>
              <a:rPr lang="zh-CN" altLang="en-US" sz="2000" dirty="0" smtClean="0">
                <a:latin typeface="+mn-ea"/>
              </a:rPr>
              <a:t>，</a:t>
            </a:r>
            <a:r>
              <a:rPr lang="zh-CN" altLang="en-US" sz="2000" dirty="0">
                <a:latin typeface="+mn-ea"/>
              </a:rPr>
              <a:t>使系统的</a:t>
            </a:r>
            <a:r>
              <a:rPr lang="zh-CN" altLang="en-US" sz="2000" dirty="0" smtClean="0">
                <a:latin typeface="+mn-ea"/>
              </a:rPr>
              <a:t>相位裕量 </a:t>
            </a:r>
            <a:r>
              <a:rPr lang="el-GR" altLang="zh-CN" sz="2000" b="1" dirty="0" smtClean="0">
                <a:latin typeface="+mj-ea"/>
                <a:ea typeface="+mj-ea"/>
                <a:cs typeface="Times New Roman" pitchFamily="18" charset="0"/>
              </a:rPr>
              <a:t>γ </a:t>
            </a:r>
            <a:r>
              <a:rPr lang="el-GR" altLang="zh-CN" sz="2000" b="1" dirty="0">
                <a:latin typeface="+mj-ea"/>
                <a:ea typeface="+mj-ea"/>
                <a:cs typeface="Times New Roman" pitchFamily="18" charset="0"/>
              </a:rPr>
              <a:t>≥ </a:t>
            </a:r>
            <a:r>
              <a:rPr lang="en-US" altLang="zh-CN" sz="2000" b="1" dirty="0">
                <a:latin typeface="+mj-ea"/>
                <a:ea typeface="+mj-ea"/>
                <a:cs typeface="Times New Roman" pitchFamily="18" charset="0"/>
              </a:rPr>
              <a:t>65</a:t>
            </a:r>
            <a:r>
              <a:rPr lang="en-US" altLang="zh-CN" sz="2000" b="1" baseline="30000" dirty="0">
                <a:latin typeface="+mj-ea"/>
                <a:ea typeface="+mj-ea"/>
                <a:cs typeface="Times New Roman" pitchFamily="18" charset="0"/>
              </a:rPr>
              <a:t>0</a:t>
            </a:r>
            <a:r>
              <a:rPr lang="zh-CN" altLang="en-US" sz="2000" dirty="0">
                <a:latin typeface="+mn-ea"/>
                <a:cs typeface="Times New Roman" pitchFamily="18" charset="0"/>
              </a:rPr>
              <a:t>。</a:t>
            </a:r>
          </a:p>
        </p:txBody>
      </p:sp>
      <p:sp>
        <p:nvSpPr>
          <p:cNvPr id="24" name="TextBox 34"/>
          <p:cNvSpPr txBox="1">
            <a:spLocks noChangeArrowheads="1"/>
          </p:cNvSpPr>
          <p:nvPr/>
        </p:nvSpPr>
        <p:spPr bwMode="auto">
          <a:xfrm>
            <a:off x="1338898" y="3249249"/>
            <a:ext cx="360045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解：</a:t>
            </a:r>
            <a:r>
              <a:rPr lang="zh-CN" altLang="en-US" sz="2000" dirty="0" smtClean="0">
                <a:latin typeface="+mn-ea"/>
                <a:ea typeface="+mn-ea"/>
              </a:rPr>
              <a:t>对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(z) </a:t>
            </a:r>
            <a:r>
              <a:rPr lang="zh-CN" altLang="en-US" sz="2000" dirty="0" smtClean="0">
                <a:latin typeface="+mn-ea"/>
                <a:ea typeface="+mn-ea"/>
                <a:cs typeface="Times New Roman" panose="02020603050405020304" pitchFamily="18" charset="0"/>
              </a:rPr>
              <a:t>进行 </a:t>
            </a:r>
            <a:r>
              <a:rPr lang="en-US" altLang="zh-CN" sz="2000" b="1" i="1" dirty="0" smtClean="0">
                <a:latin typeface="+mj-ea"/>
                <a:ea typeface="+mj-ea"/>
                <a:cs typeface="Times New Roman" panose="02020603050405020304" pitchFamily="18" charset="0"/>
              </a:rPr>
              <a:t>w </a:t>
            </a:r>
            <a:r>
              <a:rPr lang="zh-CN" altLang="en-US" sz="2000" dirty="0" smtClean="0">
                <a:latin typeface="+mn-ea"/>
                <a:ea typeface="+mn-ea"/>
                <a:cs typeface="Times New Roman" panose="02020603050405020304" pitchFamily="18" charset="0"/>
              </a:rPr>
              <a:t>变换</a:t>
            </a:r>
            <a:endParaRPr lang="zh-CN" altLang="en-US" dirty="0">
              <a:latin typeface="+mn-ea"/>
              <a:ea typeface="+mn-ea"/>
              <a:cs typeface="Times New Roman" panose="02020603050405020304" pitchFamily="18" charset="0"/>
            </a:endParaRPr>
          </a:p>
        </p:txBody>
      </p:sp>
      <p:graphicFrame>
        <p:nvGraphicFramePr>
          <p:cNvPr id="25" name="Object 4"/>
          <p:cNvGraphicFramePr>
            <a:graphicFrameLocks noChangeAspect="1"/>
          </p:cNvGraphicFramePr>
          <p:nvPr>
            <p:extLst>
              <p:ext uri="{D42A27DB-BD31-4B8C-83A1-F6EECF244321}">
                <p14:modId xmlns:p14="http://schemas.microsoft.com/office/powerpoint/2010/main" val="3818922919"/>
              </p:ext>
            </p:extLst>
          </p:nvPr>
        </p:nvGraphicFramePr>
        <p:xfrm>
          <a:off x="3361055" y="3804843"/>
          <a:ext cx="827088" cy="574675"/>
        </p:xfrm>
        <a:graphic>
          <a:graphicData uri="http://schemas.openxmlformats.org/presentationml/2006/ole">
            <mc:AlternateContent xmlns:mc="http://schemas.openxmlformats.org/markup-compatibility/2006">
              <mc:Choice xmlns:v="urn:schemas-microsoft-com:vml" Requires="v">
                <p:oleObj spid="_x0000_s54339" name="公式" r:id="rId5" imgW="419040" imgH="291960" progId="Equations">
                  <p:embed/>
                </p:oleObj>
              </mc:Choice>
              <mc:Fallback>
                <p:oleObj name="公式" r:id="rId5" imgW="419040" imgH="291960" progId="Equations">
                  <p:embed/>
                  <p:pic>
                    <p:nvPicPr>
                      <p:cNvPr id="53251"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1055" y="3804843"/>
                        <a:ext cx="827088"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26" name="直接箭头连接符 25"/>
          <p:cNvCxnSpPr/>
          <p:nvPr/>
        </p:nvCxnSpPr>
        <p:spPr>
          <a:xfrm>
            <a:off x="4297680" y="4092181"/>
            <a:ext cx="5762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a:off x="6337618" y="4092181"/>
            <a:ext cx="57626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8" name="Object 6"/>
          <p:cNvGraphicFramePr>
            <a:graphicFrameLocks noChangeAspect="1"/>
          </p:cNvGraphicFramePr>
          <p:nvPr>
            <p:extLst>
              <p:ext uri="{D42A27DB-BD31-4B8C-83A1-F6EECF244321}">
                <p14:modId xmlns:p14="http://schemas.microsoft.com/office/powerpoint/2010/main" val="894790229"/>
              </p:ext>
            </p:extLst>
          </p:nvPr>
        </p:nvGraphicFramePr>
        <p:xfrm>
          <a:off x="7096443" y="3838181"/>
          <a:ext cx="1555750" cy="587375"/>
        </p:xfrm>
        <a:graphic>
          <a:graphicData uri="http://schemas.openxmlformats.org/presentationml/2006/ole">
            <mc:AlternateContent xmlns:mc="http://schemas.openxmlformats.org/markup-compatibility/2006">
              <mc:Choice xmlns:v="urn:schemas-microsoft-com:vml" Requires="v">
                <p:oleObj spid="_x0000_s54340" name="公式" r:id="rId7" imgW="774360" imgH="291960" progId="Equations">
                  <p:embed/>
                </p:oleObj>
              </mc:Choice>
              <mc:Fallback>
                <p:oleObj name="公式" r:id="rId7" imgW="774360" imgH="291960" progId="Equations">
                  <p:embed/>
                  <p:pic>
                    <p:nvPicPr>
                      <p:cNvPr id="53252"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6443" y="3838181"/>
                        <a:ext cx="1555750" cy="58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Box 42"/>
          <p:cNvSpPr txBox="1">
            <a:spLocks noChangeArrowheads="1"/>
          </p:cNvSpPr>
          <p:nvPr/>
        </p:nvSpPr>
        <p:spPr bwMode="auto">
          <a:xfrm>
            <a:off x="1852930" y="4384358"/>
            <a:ext cx="60848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cs typeface="Times New Roman" panose="02020603050405020304" pitchFamily="18" charset="0"/>
              </a:rPr>
              <a:t>经 </a:t>
            </a:r>
            <a:r>
              <a:rPr lang="en-US" altLang="zh-CN" sz="2000" b="1" i="1" dirty="0" smtClean="0">
                <a:latin typeface="+mj-ea"/>
                <a:ea typeface="+mj-ea"/>
                <a:cs typeface="Times New Roman" panose="02020603050405020304" pitchFamily="18" charset="0"/>
              </a:rPr>
              <a:t>w </a:t>
            </a:r>
            <a:r>
              <a:rPr lang="zh-CN" altLang="en-US" sz="2000" dirty="0" smtClean="0">
                <a:latin typeface="+mn-ea"/>
                <a:ea typeface="+mn-ea"/>
                <a:cs typeface="Times New Roman" panose="02020603050405020304" pitchFamily="18" charset="0"/>
              </a:rPr>
              <a:t>变换的 </a:t>
            </a:r>
            <a:r>
              <a:rPr lang="en-US" altLang="zh-CN" sz="2000" b="1" i="1" dirty="0" smtClean="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w</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一般</a:t>
            </a:r>
            <a:r>
              <a:rPr lang="zh-CN" altLang="en-US" sz="2000" dirty="0">
                <a:latin typeface="+mn-ea"/>
                <a:ea typeface="+mn-ea"/>
                <a:cs typeface="Times New Roman" panose="02020603050405020304" pitchFamily="18" charset="0"/>
              </a:rPr>
              <a:t>不是最小相位系统，计算有</a:t>
            </a:r>
            <a:endParaRPr lang="zh-CN" altLang="en-US" dirty="0">
              <a:latin typeface="+mn-ea"/>
              <a:ea typeface="+mn-ea"/>
              <a:cs typeface="Times New Roman" panose="02020603050405020304" pitchFamily="18" charset="0"/>
            </a:endParaRPr>
          </a:p>
        </p:txBody>
      </p:sp>
      <p:sp>
        <p:nvSpPr>
          <p:cNvPr id="30" name="TextBox 42"/>
          <p:cNvSpPr txBox="1">
            <a:spLocks noChangeArrowheads="1"/>
          </p:cNvSpPr>
          <p:nvPr/>
        </p:nvSpPr>
        <p:spPr bwMode="auto">
          <a:xfrm>
            <a:off x="1847850" y="5937567"/>
            <a:ext cx="792163"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计算</a:t>
            </a:r>
          </a:p>
        </p:txBody>
      </p:sp>
      <p:cxnSp>
        <p:nvCxnSpPr>
          <p:cNvPr id="31" name="直接箭头连接符 30"/>
          <p:cNvCxnSpPr/>
          <p:nvPr/>
        </p:nvCxnSpPr>
        <p:spPr>
          <a:xfrm>
            <a:off x="5033328" y="6243320"/>
            <a:ext cx="4318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2" name="Object 33"/>
          <p:cNvGraphicFramePr>
            <a:graphicFrameLocks noChangeAspect="1"/>
          </p:cNvGraphicFramePr>
          <p:nvPr>
            <p:extLst>
              <p:ext uri="{D42A27DB-BD31-4B8C-83A1-F6EECF244321}">
                <p14:modId xmlns:p14="http://schemas.microsoft.com/office/powerpoint/2010/main" val="159975098"/>
              </p:ext>
            </p:extLst>
          </p:nvPr>
        </p:nvGraphicFramePr>
        <p:xfrm>
          <a:off x="5609590" y="6100445"/>
          <a:ext cx="865188" cy="357187"/>
        </p:xfrm>
        <a:graphic>
          <a:graphicData uri="http://schemas.openxmlformats.org/presentationml/2006/ole">
            <mc:AlternateContent xmlns:mc="http://schemas.openxmlformats.org/markup-compatibility/2006">
              <mc:Choice xmlns:v="urn:schemas-microsoft-com:vml" Requires="v">
                <p:oleObj spid="_x0000_s54341" name="公式" r:id="rId9" imgW="431640" imgH="177480" progId="Equations">
                  <p:embed/>
                </p:oleObj>
              </mc:Choice>
              <mc:Fallback>
                <p:oleObj name="公式" r:id="rId9" imgW="431640" imgH="177480" progId="Equations">
                  <p:embed/>
                  <p:pic>
                    <p:nvPicPr>
                      <p:cNvPr id="53253"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09590" y="6100445"/>
                        <a:ext cx="865188"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33" name="直接箭头连接符 32"/>
          <p:cNvCxnSpPr/>
          <p:nvPr/>
        </p:nvCxnSpPr>
        <p:spPr>
          <a:xfrm>
            <a:off x="6600190" y="6243320"/>
            <a:ext cx="4318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4" name="Object 36"/>
          <p:cNvGraphicFramePr>
            <a:graphicFrameLocks noChangeAspect="1"/>
          </p:cNvGraphicFramePr>
          <p:nvPr>
            <p:extLst>
              <p:ext uri="{D42A27DB-BD31-4B8C-83A1-F6EECF244321}">
                <p14:modId xmlns:p14="http://schemas.microsoft.com/office/powerpoint/2010/main" val="961735773"/>
              </p:ext>
            </p:extLst>
          </p:nvPr>
        </p:nvGraphicFramePr>
        <p:xfrm>
          <a:off x="7212965" y="6029007"/>
          <a:ext cx="2500313" cy="409575"/>
        </p:xfrm>
        <a:graphic>
          <a:graphicData uri="http://schemas.openxmlformats.org/presentationml/2006/ole">
            <mc:AlternateContent xmlns:mc="http://schemas.openxmlformats.org/markup-compatibility/2006">
              <mc:Choice xmlns:v="urn:schemas-microsoft-com:vml" Requires="v">
                <p:oleObj spid="_x0000_s54342" name="公式" r:id="rId11" imgW="1244520" imgH="203040" progId="Equations">
                  <p:embed/>
                </p:oleObj>
              </mc:Choice>
              <mc:Fallback>
                <p:oleObj name="公式" r:id="rId11" imgW="1244520" imgH="203040" progId="Equations">
                  <p:embed/>
                  <p:pic>
                    <p:nvPicPr>
                      <p:cNvPr id="53254" name="Object 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12965" y="6029007"/>
                        <a:ext cx="2500313"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37"/>
          <p:cNvGraphicFramePr>
            <a:graphicFrameLocks noChangeAspect="1"/>
          </p:cNvGraphicFramePr>
          <p:nvPr>
            <p:extLst>
              <p:ext uri="{D42A27DB-BD31-4B8C-83A1-F6EECF244321}">
                <p14:modId xmlns:p14="http://schemas.microsoft.com/office/powerpoint/2010/main" val="2201500735"/>
              </p:ext>
            </p:extLst>
          </p:nvPr>
        </p:nvGraphicFramePr>
        <p:xfrm>
          <a:off x="5042218" y="3803256"/>
          <a:ext cx="1098550" cy="585787"/>
        </p:xfrm>
        <a:graphic>
          <a:graphicData uri="http://schemas.openxmlformats.org/presentationml/2006/ole">
            <mc:AlternateContent xmlns:mc="http://schemas.openxmlformats.org/markup-compatibility/2006">
              <mc:Choice xmlns:v="urn:schemas-microsoft-com:vml" Requires="v">
                <p:oleObj spid="_x0000_s54343" name="公式" r:id="rId13" imgW="545760" imgH="291960" progId="Equations">
                  <p:embed/>
                </p:oleObj>
              </mc:Choice>
              <mc:Fallback>
                <p:oleObj name="公式" r:id="rId13" imgW="545760" imgH="291960" progId="Equations">
                  <p:embed/>
                  <p:pic>
                    <p:nvPicPr>
                      <p:cNvPr id="53255"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42218" y="3803256"/>
                        <a:ext cx="1098550"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38"/>
          <p:cNvGraphicFramePr>
            <a:graphicFrameLocks noChangeAspect="1"/>
          </p:cNvGraphicFramePr>
          <p:nvPr>
            <p:extLst>
              <p:ext uri="{D42A27DB-BD31-4B8C-83A1-F6EECF244321}">
                <p14:modId xmlns:p14="http://schemas.microsoft.com/office/powerpoint/2010/main" val="2015165630"/>
              </p:ext>
            </p:extLst>
          </p:nvPr>
        </p:nvGraphicFramePr>
        <p:xfrm>
          <a:off x="2694940" y="4968240"/>
          <a:ext cx="4419600" cy="765175"/>
        </p:xfrm>
        <a:graphic>
          <a:graphicData uri="http://schemas.openxmlformats.org/presentationml/2006/ole">
            <mc:AlternateContent xmlns:mc="http://schemas.openxmlformats.org/markup-compatibility/2006">
              <mc:Choice xmlns:v="urn:schemas-microsoft-com:vml" Requires="v">
                <p:oleObj spid="_x0000_s54344" name="公式" r:id="rId15" imgW="2197080" imgH="380880" progId="Equations">
                  <p:embed/>
                </p:oleObj>
              </mc:Choice>
              <mc:Fallback>
                <p:oleObj name="公式" r:id="rId15" imgW="2197080" imgH="380880" progId="Equations">
                  <p:embed/>
                  <p:pic>
                    <p:nvPicPr>
                      <p:cNvPr id="53256" name="Object 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694940" y="4968240"/>
                        <a:ext cx="4419600"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39"/>
          <p:cNvGraphicFramePr>
            <a:graphicFrameLocks noChangeAspect="1"/>
          </p:cNvGraphicFramePr>
          <p:nvPr>
            <p:extLst>
              <p:ext uri="{D42A27DB-BD31-4B8C-83A1-F6EECF244321}">
                <p14:modId xmlns:p14="http://schemas.microsoft.com/office/powerpoint/2010/main" val="715955644"/>
              </p:ext>
            </p:extLst>
          </p:nvPr>
        </p:nvGraphicFramePr>
        <p:xfrm>
          <a:off x="2694940" y="5811520"/>
          <a:ext cx="2195513" cy="765175"/>
        </p:xfrm>
        <a:graphic>
          <a:graphicData uri="http://schemas.openxmlformats.org/presentationml/2006/ole">
            <mc:AlternateContent xmlns:mc="http://schemas.openxmlformats.org/markup-compatibility/2006">
              <mc:Choice xmlns:v="urn:schemas-microsoft-com:vml" Requires="v">
                <p:oleObj spid="_x0000_s54345" name="公式" r:id="rId17" imgW="1091880" imgH="380880" progId="Equations">
                  <p:embed/>
                </p:oleObj>
              </mc:Choice>
              <mc:Fallback>
                <p:oleObj name="公式" r:id="rId17" imgW="1091880" imgH="380880" progId="Equations">
                  <p:embed/>
                  <p:pic>
                    <p:nvPicPr>
                      <p:cNvPr id="53257" name="Object 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94940" y="5811520"/>
                        <a:ext cx="2195513" cy="765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527779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graphicFrame>
        <p:nvGraphicFramePr>
          <p:cNvPr id="3" name="Object 7"/>
          <p:cNvGraphicFramePr>
            <a:graphicFrameLocks noChangeAspect="1"/>
          </p:cNvGraphicFramePr>
          <p:nvPr>
            <p:extLst>
              <p:ext uri="{D42A27DB-BD31-4B8C-83A1-F6EECF244321}">
                <p14:modId xmlns:p14="http://schemas.microsoft.com/office/powerpoint/2010/main" val="2269685975"/>
              </p:ext>
            </p:extLst>
          </p:nvPr>
        </p:nvGraphicFramePr>
        <p:xfrm>
          <a:off x="4304506" y="1254125"/>
          <a:ext cx="3011487" cy="585787"/>
        </p:xfrm>
        <a:graphic>
          <a:graphicData uri="http://schemas.openxmlformats.org/presentationml/2006/ole">
            <mc:AlternateContent xmlns:mc="http://schemas.openxmlformats.org/markup-compatibility/2006">
              <mc:Choice xmlns:v="urn:schemas-microsoft-com:vml" Requires="v">
                <p:oleObj spid="_x0000_s55346" name="公式" r:id="rId3" imgW="1498320" imgH="291960" progId="Equations">
                  <p:embed/>
                </p:oleObj>
              </mc:Choice>
              <mc:Fallback>
                <p:oleObj name="公式" r:id="rId3" imgW="1498320" imgH="291960" progId="Equations">
                  <p:embed/>
                  <p:pic>
                    <p:nvPicPr>
                      <p:cNvPr id="5427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4506" y="1254125"/>
                        <a:ext cx="3011487"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Box 42"/>
          <p:cNvSpPr txBox="1">
            <a:spLocks noChangeArrowheads="1"/>
          </p:cNvSpPr>
          <p:nvPr/>
        </p:nvSpPr>
        <p:spPr bwMode="auto">
          <a:xfrm>
            <a:off x="515938" y="1228725"/>
            <a:ext cx="20161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mn-ea"/>
                <a:ea typeface="+mn-ea"/>
                <a:cs typeface="Times New Roman" panose="02020603050405020304" pitchFamily="18" charset="0"/>
              </a:rPr>
              <a:t>令校正装置为</a:t>
            </a:r>
          </a:p>
        </p:txBody>
      </p:sp>
      <p:sp>
        <p:nvSpPr>
          <p:cNvPr id="5" name="TextBox 42"/>
          <p:cNvSpPr txBox="1">
            <a:spLocks noChangeArrowheads="1"/>
          </p:cNvSpPr>
          <p:nvPr/>
        </p:nvSpPr>
        <p:spPr bwMode="auto">
          <a:xfrm>
            <a:off x="515938" y="1876425"/>
            <a:ext cx="38877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mn-ea"/>
                <a:ea typeface="+mn-ea"/>
                <a:cs typeface="Times New Roman" panose="02020603050405020304" pitchFamily="18" charset="0"/>
              </a:rPr>
              <a:t>则校正后的系统开环传递函数为</a:t>
            </a:r>
          </a:p>
        </p:txBody>
      </p:sp>
      <p:graphicFrame>
        <p:nvGraphicFramePr>
          <p:cNvPr id="6" name="Object 6"/>
          <p:cNvGraphicFramePr>
            <a:graphicFrameLocks noChangeAspect="1"/>
          </p:cNvGraphicFramePr>
          <p:nvPr>
            <p:extLst>
              <p:ext uri="{D42A27DB-BD31-4B8C-83A1-F6EECF244321}">
                <p14:modId xmlns:p14="http://schemas.microsoft.com/office/powerpoint/2010/main" val="3790632408"/>
              </p:ext>
            </p:extLst>
          </p:nvPr>
        </p:nvGraphicFramePr>
        <p:xfrm>
          <a:off x="4304506" y="2319973"/>
          <a:ext cx="2755900" cy="638175"/>
        </p:xfrm>
        <a:graphic>
          <a:graphicData uri="http://schemas.openxmlformats.org/presentationml/2006/ole">
            <mc:AlternateContent xmlns:mc="http://schemas.openxmlformats.org/markup-compatibility/2006">
              <mc:Choice xmlns:v="urn:schemas-microsoft-com:vml" Requires="v">
                <p:oleObj spid="_x0000_s55347" name="公式" r:id="rId5" imgW="1371600" imgH="317160" progId="Equations">
                  <p:embed/>
                </p:oleObj>
              </mc:Choice>
              <mc:Fallback>
                <p:oleObj name="公式" r:id="rId5" imgW="1371600" imgH="317160" progId="Equations">
                  <p:embed/>
                  <p:pic>
                    <p:nvPicPr>
                      <p:cNvPr id="54275"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4506" y="2319973"/>
                        <a:ext cx="2755900"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42"/>
          <p:cNvSpPr txBox="1">
            <a:spLocks noChangeArrowheads="1"/>
          </p:cNvSpPr>
          <p:nvPr/>
        </p:nvSpPr>
        <p:spPr bwMode="auto">
          <a:xfrm>
            <a:off x="515938" y="3028950"/>
            <a:ext cx="74168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按已知要求的</a:t>
            </a:r>
            <a:r>
              <a:rPr lang="el-GR" altLang="zh-CN" dirty="0">
                <a:latin typeface="+mn-ea"/>
                <a:ea typeface="+mn-ea"/>
                <a:cs typeface="Times New Roman" panose="02020603050405020304" pitchFamily="18" charset="0"/>
              </a:rPr>
              <a:t>γ ≥</a:t>
            </a:r>
            <a:r>
              <a:rPr lang="en-US" altLang="zh-CN" dirty="0">
                <a:latin typeface="+mn-ea"/>
                <a:ea typeface="+mn-ea"/>
                <a:cs typeface="Times New Roman" panose="02020603050405020304" pitchFamily="18" charset="0"/>
              </a:rPr>
              <a:t>65</a:t>
            </a:r>
            <a:r>
              <a:rPr lang="en-US" altLang="zh-CN" baseline="30000" dirty="0">
                <a:latin typeface="+mn-ea"/>
                <a:ea typeface="+mn-ea"/>
                <a:cs typeface="Times New Roman" panose="02020603050405020304" pitchFamily="18" charset="0"/>
              </a:rPr>
              <a:t>0</a:t>
            </a:r>
            <a:r>
              <a:rPr lang="zh-CN" altLang="en-US" dirty="0">
                <a:latin typeface="+mn-ea"/>
                <a:ea typeface="+mn-ea"/>
                <a:cs typeface="Times New Roman" panose="02020603050405020304" pitchFamily="18" charset="0"/>
              </a:rPr>
              <a:t>，校正装置至少要增加相位量（超前相位角）为</a:t>
            </a:r>
          </a:p>
        </p:txBody>
      </p:sp>
      <p:graphicFrame>
        <p:nvGraphicFramePr>
          <p:cNvPr id="8" name="Object 8"/>
          <p:cNvGraphicFramePr>
            <a:graphicFrameLocks noChangeAspect="1"/>
          </p:cNvGraphicFramePr>
          <p:nvPr>
            <p:extLst>
              <p:ext uri="{D42A27DB-BD31-4B8C-83A1-F6EECF244321}">
                <p14:modId xmlns:p14="http://schemas.microsoft.com/office/powerpoint/2010/main" val="216777545"/>
              </p:ext>
            </p:extLst>
          </p:nvPr>
        </p:nvGraphicFramePr>
        <p:xfrm>
          <a:off x="4281489" y="3603625"/>
          <a:ext cx="2701925" cy="409575"/>
        </p:xfrm>
        <a:graphic>
          <a:graphicData uri="http://schemas.openxmlformats.org/presentationml/2006/ole">
            <mc:AlternateContent xmlns:mc="http://schemas.openxmlformats.org/markup-compatibility/2006">
              <mc:Choice xmlns:v="urn:schemas-microsoft-com:vml" Requires="v">
                <p:oleObj spid="_x0000_s55348" name="公式" r:id="rId7" imgW="1346040" imgH="203040" progId="Equations">
                  <p:embed/>
                </p:oleObj>
              </mc:Choice>
              <mc:Fallback>
                <p:oleObj name="公式" r:id="rId7" imgW="1346040" imgH="203040" progId="Equations">
                  <p:embed/>
                  <p:pic>
                    <p:nvPicPr>
                      <p:cNvPr id="54276"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81489" y="3603625"/>
                        <a:ext cx="270192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Box 42"/>
          <p:cNvSpPr txBox="1">
            <a:spLocks noChangeArrowheads="1"/>
          </p:cNvSpPr>
          <p:nvPr/>
        </p:nvSpPr>
        <p:spPr bwMode="auto">
          <a:xfrm>
            <a:off x="6891656" y="3578224"/>
            <a:ext cx="39608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mn-ea"/>
                <a:ea typeface="+mn-ea"/>
                <a:cs typeface="Times New Roman" panose="02020603050405020304" pitchFamily="18" charset="0"/>
              </a:rPr>
              <a:t>（附加</a:t>
            </a:r>
            <a:r>
              <a:rPr lang="en-US" altLang="zh-CN" sz="1600" b="1" dirty="0">
                <a:latin typeface="+mj-ea"/>
                <a:ea typeface="+mj-ea"/>
                <a:cs typeface="Times New Roman" panose="02020603050405020304" pitchFamily="18" charset="0"/>
              </a:rPr>
              <a:t>10</a:t>
            </a:r>
            <a:r>
              <a:rPr lang="en-US" altLang="zh-CN" sz="1600" b="1" baseline="30000" dirty="0">
                <a:latin typeface="+mj-ea"/>
                <a:ea typeface="+mj-ea"/>
                <a:cs typeface="Times New Roman" panose="02020603050405020304" pitchFamily="18" charset="0"/>
              </a:rPr>
              <a:t>0</a:t>
            </a:r>
            <a:r>
              <a:rPr lang="zh-CN" altLang="en-US" sz="1600" dirty="0">
                <a:latin typeface="+mn-ea"/>
                <a:ea typeface="+mn-ea"/>
                <a:cs typeface="Times New Roman" panose="02020603050405020304" pitchFamily="18" charset="0"/>
              </a:rPr>
              <a:t>是补偿校正造成的相位角减少）</a:t>
            </a:r>
          </a:p>
        </p:txBody>
      </p:sp>
      <p:sp>
        <p:nvSpPr>
          <p:cNvPr id="10" name="TextBox 42"/>
          <p:cNvSpPr txBox="1">
            <a:spLocks noChangeArrowheads="1"/>
          </p:cNvSpPr>
          <p:nvPr/>
        </p:nvSpPr>
        <p:spPr bwMode="auto">
          <a:xfrm>
            <a:off x="515938" y="4037012"/>
            <a:ext cx="33845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mn-ea"/>
                <a:ea typeface="+mn-ea"/>
                <a:cs typeface="Times New Roman" panose="02020603050405020304" pitchFamily="18" charset="0"/>
              </a:rPr>
              <a:t>依据 </a:t>
            </a:r>
            <a:r>
              <a:rPr lang="el-GR" altLang="zh-CN" b="1" i="1" dirty="0" smtClean="0">
                <a:latin typeface="+mj-ea"/>
                <a:ea typeface="+mj-ea"/>
                <a:cs typeface="Times New Roman" panose="02020603050405020304" pitchFamily="18" charset="0"/>
              </a:rPr>
              <a:t>α</a:t>
            </a:r>
            <a:r>
              <a:rPr lang="en-US" altLang="zh-CN" b="1" i="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与 </a:t>
            </a:r>
            <a:r>
              <a:rPr lang="el-GR" altLang="zh-CN" b="1" i="1" dirty="0" smtClean="0">
                <a:latin typeface="+mj-ea"/>
                <a:ea typeface="+mj-ea"/>
                <a:cs typeface="Times New Roman" panose="02020603050405020304" pitchFamily="18" charset="0"/>
              </a:rPr>
              <a:t>φ</a:t>
            </a:r>
            <a:r>
              <a:rPr lang="en-US" altLang="zh-CN" b="1" i="1" baseline="-25000" dirty="0" smtClean="0">
                <a:latin typeface="+mj-ea"/>
                <a:ea typeface="+mj-ea"/>
                <a:cs typeface="Times New Roman" panose="02020603050405020304" pitchFamily="18" charset="0"/>
              </a:rPr>
              <a:t>m </a:t>
            </a:r>
            <a:r>
              <a:rPr lang="zh-CN" altLang="en-US" dirty="0" smtClean="0">
                <a:latin typeface="+mn-ea"/>
                <a:ea typeface="+mn-ea"/>
                <a:cs typeface="Times New Roman" panose="02020603050405020304" pitchFamily="18" charset="0"/>
              </a:rPr>
              <a:t>的</a:t>
            </a:r>
            <a:r>
              <a:rPr lang="zh-CN" altLang="en-US" dirty="0">
                <a:latin typeface="+mn-ea"/>
                <a:ea typeface="+mn-ea"/>
                <a:cs typeface="Times New Roman" panose="02020603050405020304" pitchFamily="18" charset="0"/>
              </a:rPr>
              <a:t>关系式，计算</a:t>
            </a:r>
          </a:p>
        </p:txBody>
      </p:sp>
      <p:graphicFrame>
        <p:nvGraphicFramePr>
          <p:cNvPr id="11" name="Object 5"/>
          <p:cNvGraphicFramePr>
            <a:graphicFrameLocks noChangeAspect="1"/>
          </p:cNvGraphicFramePr>
          <p:nvPr>
            <p:extLst>
              <p:ext uri="{D42A27DB-BD31-4B8C-83A1-F6EECF244321}">
                <p14:modId xmlns:p14="http://schemas.microsoft.com/office/powerpoint/2010/main" val="1723978101"/>
              </p:ext>
            </p:extLst>
          </p:nvPr>
        </p:nvGraphicFramePr>
        <p:xfrm>
          <a:off x="4904580" y="4375467"/>
          <a:ext cx="1811338" cy="639763"/>
        </p:xfrm>
        <a:graphic>
          <a:graphicData uri="http://schemas.openxmlformats.org/presentationml/2006/ole">
            <mc:AlternateContent xmlns:mc="http://schemas.openxmlformats.org/markup-compatibility/2006">
              <mc:Choice xmlns:v="urn:schemas-microsoft-com:vml" Requires="v">
                <p:oleObj spid="_x0000_s55349" name="公式" r:id="rId9" imgW="901440" imgH="317160" progId="Equations">
                  <p:embed/>
                </p:oleObj>
              </mc:Choice>
              <mc:Fallback>
                <p:oleObj name="公式" r:id="rId9" imgW="901440" imgH="317160" progId="Equations">
                  <p:embed/>
                  <p:pic>
                    <p:nvPicPr>
                      <p:cNvPr id="5427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04580" y="4375467"/>
                        <a:ext cx="1811338"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Box 42"/>
          <p:cNvSpPr txBox="1">
            <a:spLocks noChangeArrowheads="1"/>
          </p:cNvSpPr>
          <p:nvPr/>
        </p:nvSpPr>
        <p:spPr bwMode="auto">
          <a:xfrm>
            <a:off x="515938" y="5034915"/>
            <a:ext cx="512794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将校正后的幅值穿越频率取</a:t>
            </a:r>
            <a:r>
              <a:rPr lang="zh-CN" altLang="en-US" dirty="0" smtClean="0">
                <a:latin typeface="+mn-ea"/>
                <a:ea typeface="+mn-ea"/>
                <a:cs typeface="Times New Roman" panose="02020603050405020304" pitchFamily="18" charset="0"/>
              </a:rPr>
              <a:t>为 </a:t>
            </a:r>
            <a:r>
              <a:rPr lang="el-GR" altLang="zh-CN" b="1" i="1" dirty="0" smtClean="0">
                <a:latin typeface="+mj-ea"/>
                <a:ea typeface="+mj-ea"/>
                <a:cs typeface="Times New Roman" panose="02020603050405020304" pitchFamily="18" charset="0"/>
              </a:rPr>
              <a:t>ω</a:t>
            </a:r>
            <a:r>
              <a:rPr lang="en-US" altLang="zh-CN" b="1" i="1" baseline="-25000" dirty="0" smtClean="0">
                <a:latin typeface="+mj-ea"/>
                <a:ea typeface="+mj-ea"/>
                <a:cs typeface="Times New Roman" panose="02020603050405020304" pitchFamily="18" charset="0"/>
              </a:rPr>
              <a:t>ac</a:t>
            </a:r>
            <a:r>
              <a:rPr lang="en-US" altLang="zh-CN" b="1" dirty="0" smtClean="0">
                <a:latin typeface="+mj-ea"/>
                <a:ea typeface="+mj-ea"/>
                <a:cs typeface="Times New Roman" panose="02020603050405020304" pitchFamily="18" charset="0"/>
              </a:rPr>
              <a:t>=0.6 </a:t>
            </a:r>
            <a:r>
              <a:rPr lang="zh-CN" altLang="en-US" dirty="0" smtClean="0">
                <a:latin typeface="+mn-ea"/>
                <a:ea typeface="+mn-ea"/>
                <a:cs typeface="Times New Roman" panose="02020603050405020304" pitchFamily="18" charset="0"/>
              </a:rPr>
              <a:t>，</a:t>
            </a:r>
            <a:r>
              <a:rPr lang="zh-CN" altLang="en-US" dirty="0">
                <a:latin typeface="+mn-ea"/>
                <a:ea typeface="+mn-ea"/>
                <a:cs typeface="Times New Roman" panose="02020603050405020304" pitchFamily="18" charset="0"/>
              </a:rPr>
              <a:t>则有</a:t>
            </a:r>
          </a:p>
        </p:txBody>
      </p:sp>
      <p:graphicFrame>
        <p:nvGraphicFramePr>
          <p:cNvPr id="13" name="Object 11"/>
          <p:cNvGraphicFramePr>
            <a:graphicFrameLocks noChangeAspect="1"/>
          </p:cNvGraphicFramePr>
          <p:nvPr>
            <p:extLst>
              <p:ext uri="{D42A27DB-BD31-4B8C-83A1-F6EECF244321}">
                <p14:modId xmlns:p14="http://schemas.microsoft.com/office/powerpoint/2010/main" val="1751988847"/>
              </p:ext>
            </p:extLst>
          </p:nvPr>
        </p:nvGraphicFramePr>
        <p:xfrm>
          <a:off x="3082926" y="5619750"/>
          <a:ext cx="4108450" cy="869950"/>
        </p:xfrm>
        <a:graphic>
          <a:graphicData uri="http://schemas.openxmlformats.org/presentationml/2006/ole">
            <mc:AlternateContent xmlns:mc="http://schemas.openxmlformats.org/markup-compatibility/2006">
              <mc:Choice xmlns:v="urn:schemas-microsoft-com:vml" Requires="v">
                <p:oleObj spid="_x0000_s55350" name="公式" r:id="rId11" imgW="2044440" imgH="431640" progId="Equations">
                  <p:embed/>
                </p:oleObj>
              </mc:Choice>
              <mc:Fallback>
                <p:oleObj name="公式" r:id="rId11" imgW="2044440" imgH="431640" progId="Equations">
                  <p:embed/>
                  <p:pic>
                    <p:nvPicPr>
                      <p:cNvPr id="54278"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82926" y="5619750"/>
                        <a:ext cx="4108450" cy="86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4" name="直接箭头连接符 13"/>
          <p:cNvCxnSpPr/>
          <p:nvPr/>
        </p:nvCxnSpPr>
        <p:spPr>
          <a:xfrm>
            <a:off x="7488238" y="6053137"/>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5" name="Object 12"/>
          <p:cNvGraphicFramePr>
            <a:graphicFrameLocks noChangeAspect="1"/>
          </p:cNvGraphicFramePr>
          <p:nvPr>
            <p:extLst>
              <p:ext uri="{D42A27DB-BD31-4B8C-83A1-F6EECF244321}">
                <p14:modId xmlns:p14="http://schemas.microsoft.com/office/powerpoint/2010/main" val="3797713056"/>
              </p:ext>
            </p:extLst>
          </p:nvPr>
        </p:nvGraphicFramePr>
        <p:xfrm>
          <a:off x="8229601" y="5908675"/>
          <a:ext cx="790575" cy="280987"/>
        </p:xfrm>
        <a:graphic>
          <a:graphicData uri="http://schemas.openxmlformats.org/presentationml/2006/ole">
            <mc:AlternateContent xmlns:mc="http://schemas.openxmlformats.org/markup-compatibility/2006">
              <mc:Choice xmlns:v="urn:schemas-microsoft-com:vml" Requires="v">
                <p:oleObj spid="_x0000_s55351" name="公式" r:id="rId13" imgW="393480" imgH="139680" progId="Equations">
                  <p:embed/>
                </p:oleObj>
              </mc:Choice>
              <mc:Fallback>
                <p:oleObj name="公式" r:id="rId13" imgW="393480" imgH="139680" progId="Equations">
                  <p:embed/>
                  <p:pic>
                    <p:nvPicPr>
                      <p:cNvPr id="54279"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29601" y="5908675"/>
                        <a:ext cx="790575"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48681197"/>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42"/>
          <p:cNvSpPr txBox="1">
            <a:spLocks noChangeArrowheads="1"/>
          </p:cNvSpPr>
          <p:nvPr/>
        </p:nvSpPr>
        <p:spPr bwMode="auto">
          <a:xfrm>
            <a:off x="515938" y="1313815"/>
            <a:ext cx="705643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mn-ea"/>
                <a:ea typeface="+mn-ea"/>
                <a:cs typeface="Times New Roman" panose="02020603050405020304" pitchFamily="18" charset="0"/>
              </a:rPr>
              <a:t>则得串联控制器和对应的开环传递函数为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2163182590"/>
              </p:ext>
            </p:extLst>
          </p:nvPr>
        </p:nvGraphicFramePr>
        <p:xfrm>
          <a:off x="4673283" y="3179128"/>
          <a:ext cx="1733550" cy="585788"/>
        </p:xfrm>
        <a:graphic>
          <a:graphicData uri="http://schemas.openxmlformats.org/presentationml/2006/ole">
            <mc:AlternateContent xmlns:mc="http://schemas.openxmlformats.org/markup-compatibility/2006">
              <mc:Choice xmlns:v="urn:schemas-microsoft-com:vml" Requires="v">
                <p:oleObj spid="_x0000_s56352" name="公式" r:id="rId4" imgW="863280" imgH="291960" progId="Equations">
                  <p:embed/>
                </p:oleObj>
              </mc:Choice>
              <mc:Fallback>
                <p:oleObj name="公式" r:id="rId4" imgW="863280" imgH="291960" progId="Equations">
                  <p:embed/>
                  <p:pic>
                    <p:nvPicPr>
                      <p:cNvPr id="55298"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73283" y="3179128"/>
                        <a:ext cx="1733550" cy="585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6"/>
          <p:cNvGraphicFramePr>
            <a:graphicFrameLocks noChangeAspect="1"/>
          </p:cNvGraphicFramePr>
          <p:nvPr>
            <p:extLst>
              <p:ext uri="{D42A27DB-BD31-4B8C-83A1-F6EECF244321}">
                <p14:modId xmlns:p14="http://schemas.microsoft.com/office/powerpoint/2010/main" val="287753979"/>
              </p:ext>
            </p:extLst>
          </p:nvPr>
        </p:nvGraphicFramePr>
        <p:xfrm>
          <a:off x="4536123" y="1821643"/>
          <a:ext cx="3087688" cy="636587"/>
        </p:xfrm>
        <a:graphic>
          <a:graphicData uri="http://schemas.openxmlformats.org/presentationml/2006/ole">
            <mc:AlternateContent xmlns:mc="http://schemas.openxmlformats.org/markup-compatibility/2006">
              <mc:Choice xmlns:v="urn:schemas-microsoft-com:vml" Requires="v">
                <p:oleObj spid="_x0000_s56353" name="公式" r:id="rId6" imgW="1536480" imgH="317160" progId="Equations">
                  <p:embed/>
                </p:oleObj>
              </mc:Choice>
              <mc:Fallback>
                <p:oleObj name="公式" r:id="rId6" imgW="1536480" imgH="317160" progId="Equations">
                  <p:embed/>
                  <p:pic>
                    <p:nvPicPr>
                      <p:cNvPr id="55299"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36123" y="1821643"/>
                        <a:ext cx="3087688" cy="636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42"/>
          <p:cNvSpPr txBox="1">
            <a:spLocks noChangeArrowheads="1"/>
          </p:cNvSpPr>
          <p:nvPr/>
        </p:nvSpPr>
        <p:spPr bwMode="auto">
          <a:xfrm>
            <a:off x="515938" y="2531428"/>
            <a:ext cx="7056438" cy="45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mn-ea"/>
                <a:ea typeface="+mn-ea"/>
                <a:cs typeface="Times New Roman" panose="02020603050405020304" pitchFamily="18" charset="0"/>
              </a:rPr>
              <a:t>用 </a:t>
            </a:r>
            <a:r>
              <a:rPr lang="en-US" altLang="zh-CN" b="1" i="1" dirty="0" smtClean="0">
                <a:latin typeface="+mj-ea"/>
                <a:ea typeface="+mj-ea"/>
                <a:cs typeface="Times New Roman" panose="02020603050405020304" pitchFamily="18" charset="0"/>
              </a:rPr>
              <a:t>w </a:t>
            </a:r>
            <a:r>
              <a:rPr lang="zh-CN" altLang="en-US" dirty="0" smtClean="0">
                <a:latin typeface="+mn-ea"/>
                <a:ea typeface="+mn-ea"/>
                <a:cs typeface="Times New Roman" panose="02020603050405020304" pitchFamily="18" charset="0"/>
              </a:rPr>
              <a:t>变换将 </a:t>
            </a:r>
            <a:r>
              <a:rPr lang="en-US" altLang="zh-CN" b="1" i="1" dirty="0" smtClean="0">
                <a:latin typeface="+mj-ea"/>
                <a:ea typeface="+mj-ea"/>
                <a:cs typeface="Times New Roman" panose="02020603050405020304" pitchFamily="18" charset="0"/>
              </a:rPr>
              <a:t>D</a:t>
            </a:r>
            <a:r>
              <a:rPr lang="en-US" altLang="zh-CN" b="1" dirty="0" smtClean="0">
                <a:latin typeface="+mj-ea"/>
                <a:ea typeface="+mj-ea"/>
                <a:cs typeface="Times New Roman" panose="02020603050405020304" pitchFamily="18" charset="0"/>
              </a:rPr>
              <a:t>(</a:t>
            </a:r>
            <a:r>
              <a:rPr lang="en-US" altLang="zh-CN" b="1" i="1" dirty="0" smtClean="0">
                <a:latin typeface="+mj-ea"/>
                <a:ea typeface="+mj-ea"/>
                <a:cs typeface="Times New Roman" panose="02020603050405020304" pitchFamily="18" charset="0"/>
              </a:rPr>
              <a:t>w</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转化为 </a:t>
            </a:r>
            <a:r>
              <a:rPr lang="en-US" altLang="zh-CN" b="1" i="1" dirty="0" smtClean="0">
                <a:latin typeface="+mj-ea"/>
                <a:ea typeface="+mj-ea"/>
                <a:cs typeface="Times New Roman" panose="02020603050405020304" pitchFamily="18" charset="0"/>
              </a:rPr>
              <a:t>D</a:t>
            </a:r>
            <a:r>
              <a:rPr lang="en-US" altLang="zh-CN" b="1" dirty="0" smtClean="0">
                <a:latin typeface="+mj-ea"/>
                <a:ea typeface="+mj-ea"/>
                <a:cs typeface="Times New Roman" panose="02020603050405020304" pitchFamily="18" charset="0"/>
              </a:rPr>
              <a:t>(z) </a:t>
            </a:r>
            <a:r>
              <a:rPr lang="zh-CN" altLang="en-US" dirty="0" smtClean="0">
                <a:latin typeface="+mn-ea"/>
                <a:ea typeface="+mn-ea"/>
                <a:cs typeface="Times New Roman" panose="02020603050405020304" pitchFamily="18" charset="0"/>
              </a:rPr>
              <a:t>，</a:t>
            </a:r>
            <a:endParaRPr lang="zh-CN" altLang="en-US" dirty="0">
              <a:latin typeface="+mn-ea"/>
              <a:ea typeface="+mn-ea"/>
              <a:cs typeface="Times New Roman" panose="02020603050405020304" pitchFamily="18" charset="0"/>
            </a:endParaRPr>
          </a:p>
        </p:txBody>
      </p:sp>
      <p:graphicFrame>
        <p:nvGraphicFramePr>
          <p:cNvPr id="7" name="Object 4"/>
          <p:cNvGraphicFramePr>
            <a:graphicFrameLocks noChangeAspect="1"/>
          </p:cNvGraphicFramePr>
          <p:nvPr>
            <p:extLst>
              <p:ext uri="{D42A27DB-BD31-4B8C-83A1-F6EECF244321}">
                <p14:modId xmlns:p14="http://schemas.microsoft.com/office/powerpoint/2010/main" val="3882837695"/>
              </p:ext>
            </p:extLst>
          </p:nvPr>
        </p:nvGraphicFramePr>
        <p:xfrm>
          <a:off x="3119121" y="3179128"/>
          <a:ext cx="827087" cy="574675"/>
        </p:xfrm>
        <a:graphic>
          <a:graphicData uri="http://schemas.openxmlformats.org/presentationml/2006/ole">
            <mc:AlternateContent xmlns:mc="http://schemas.openxmlformats.org/markup-compatibility/2006">
              <mc:Choice xmlns:v="urn:schemas-microsoft-com:vml" Requires="v">
                <p:oleObj spid="_x0000_s56354" name="公式" r:id="rId8" imgW="419040" imgH="291960" progId="Equations">
                  <p:embed/>
                </p:oleObj>
              </mc:Choice>
              <mc:Fallback>
                <p:oleObj name="公式" r:id="rId8" imgW="419040" imgH="291960" progId="Equations">
                  <p:embed/>
                  <p:pic>
                    <p:nvPicPr>
                      <p:cNvPr id="55300"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19121" y="3179128"/>
                        <a:ext cx="827087"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8" name="直接箭头连接符 7"/>
          <p:cNvCxnSpPr/>
          <p:nvPr/>
        </p:nvCxnSpPr>
        <p:spPr>
          <a:xfrm>
            <a:off x="4055746" y="3466466"/>
            <a:ext cx="57467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6503671" y="3466466"/>
            <a:ext cx="57626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 name="Object 8"/>
          <p:cNvGraphicFramePr>
            <a:graphicFrameLocks noChangeAspect="1"/>
          </p:cNvGraphicFramePr>
          <p:nvPr>
            <p:extLst>
              <p:ext uri="{D42A27DB-BD31-4B8C-83A1-F6EECF244321}">
                <p14:modId xmlns:p14="http://schemas.microsoft.com/office/powerpoint/2010/main" val="3625055760"/>
              </p:ext>
            </p:extLst>
          </p:nvPr>
        </p:nvGraphicFramePr>
        <p:xfrm>
          <a:off x="7281546" y="3179128"/>
          <a:ext cx="1885950" cy="585788"/>
        </p:xfrm>
        <a:graphic>
          <a:graphicData uri="http://schemas.openxmlformats.org/presentationml/2006/ole">
            <mc:AlternateContent xmlns:mc="http://schemas.openxmlformats.org/markup-compatibility/2006">
              <mc:Choice xmlns:v="urn:schemas-microsoft-com:vml" Requires="v">
                <p:oleObj spid="_x0000_s56355" name="公式" r:id="rId10" imgW="939600" imgH="291960" progId="Equations">
                  <p:embed/>
                </p:oleObj>
              </mc:Choice>
              <mc:Fallback>
                <p:oleObj name="公式" r:id="rId10" imgW="939600" imgH="291960" progId="Equations">
                  <p:embed/>
                  <p:pic>
                    <p:nvPicPr>
                      <p:cNvPr id="55301"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81546" y="3179128"/>
                        <a:ext cx="1885950" cy="585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Box 42"/>
          <p:cNvSpPr txBox="1">
            <a:spLocks noChangeArrowheads="1"/>
          </p:cNvSpPr>
          <p:nvPr/>
        </p:nvSpPr>
        <p:spPr bwMode="auto">
          <a:xfrm>
            <a:off x="515938" y="4012264"/>
            <a:ext cx="7056438" cy="45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所以，引入控制器的系统脉冲开环传递函数为</a:t>
            </a:r>
          </a:p>
        </p:txBody>
      </p:sp>
      <p:graphicFrame>
        <p:nvGraphicFramePr>
          <p:cNvPr id="12" name="Object 6"/>
          <p:cNvGraphicFramePr>
            <a:graphicFrameLocks noChangeAspect="1"/>
          </p:cNvGraphicFramePr>
          <p:nvPr>
            <p:extLst>
              <p:ext uri="{D42A27DB-BD31-4B8C-83A1-F6EECF244321}">
                <p14:modId xmlns:p14="http://schemas.microsoft.com/office/powerpoint/2010/main" val="1694197069"/>
              </p:ext>
            </p:extLst>
          </p:nvPr>
        </p:nvGraphicFramePr>
        <p:xfrm>
          <a:off x="4828223" y="4659964"/>
          <a:ext cx="2395538" cy="636587"/>
        </p:xfrm>
        <a:graphic>
          <a:graphicData uri="http://schemas.openxmlformats.org/presentationml/2006/ole">
            <mc:AlternateContent xmlns:mc="http://schemas.openxmlformats.org/markup-compatibility/2006">
              <mc:Choice xmlns:v="urn:schemas-microsoft-com:vml" Requires="v">
                <p:oleObj spid="_x0000_s56356" name="公式" r:id="rId12" imgW="1193760" imgH="317160" progId="Equations">
                  <p:embed/>
                </p:oleObj>
              </mc:Choice>
              <mc:Fallback>
                <p:oleObj name="公式" r:id="rId12" imgW="1193760" imgH="317160" progId="Equations">
                  <p:embed/>
                  <p:pic>
                    <p:nvPicPr>
                      <p:cNvPr id="55302" name="Object 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28223" y="4659964"/>
                        <a:ext cx="2395538" cy="636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Box 42"/>
          <p:cNvSpPr txBox="1">
            <a:spLocks noChangeArrowheads="1"/>
          </p:cNvSpPr>
          <p:nvPr/>
        </p:nvSpPr>
        <p:spPr bwMode="auto">
          <a:xfrm>
            <a:off x="515938" y="5434671"/>
            <a:ext cx="7056438"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验算</a:t>
            </a:r>
            <a:r>
              <a:rPr lang="en-US" altLang="zh-CN" dirty="0">
                <a:latin typeface="+mn-ea"/>
                <a:ea typeface="+mn-ea"/>
                <a:cs typeface="Times New Roman" panose="02020603050405020304" pitchFamily="18" charset="0"/>
              </a:rPr>
              <a:t>——</a:t>
            </a:r>
            <a:r>
              <a:rPr lang="zh-CN" altLang="en-US" dirty="0">
                <a:latin typeface="+mn-ea"/>
                <a:ea typeface="+mn-ea"/>
                <a:cs typeface="Times New Roman" panose="02020603050405020304" pitchFamily="18" charset="0"/>
              </a:rPr>
              <a:t>绘制离散系统</a:t>
            </a:r>
            <a:r>
              <a:rPr lang="zh-CN" altLang="en-US" dirty="0" smtClean="0">
                <a:latin typeface="+mn-ea"/>
                <a:ea typeface="+mn-ea"/>
                <a:cs typeface="Times New Roman" panose="02020603050405020304" pitchFamily="18" charset="0"/>
              </a:rPr>
              <a:t>的 </a:t>
            </a:r>
            <a:r>
              <a:rPr lang="en-US" altLang="zh-CN" b="1" dirty="0" smtClean="0">
                <a:latin typeface="+mj-ea"/>
                <a:ea typeface="+mj-ea"/>
                <a:cs typeface="Times New Roman" panose="02020603050405020304" pitchFamily="18" charset="0"/>
              </a:rPr>
              <a:t>Bode </a:t>
            </a:r>
            <a:r>
              <a:rPr lang="zh-CN" altLang="en-US" dirty="0" smtClean="0">
                <a:latin typeface="+mn-ea"/>
                <a:ea typeface="+mn-ea"/>
                <a:cs typeface="Times New Roman" panose="02020603050405020304" pitchFamily="18" charset="0"/>
              </a:rPr>
              <a:t>图</a:t>
            </a:r>
            <a:r>
              <a:rPr lang="zh-CN" altLang="en-US" dirty="0">
                <a:latin typeface="+mn-ea"/>
                <a:ea typeface="+mn-ea"/>
                <a:cs typeface="Times New Roman" panose="02020603050405020304" pitchFamily="18" charset="0"/>
              </a:rPr>
              <a:t>如下</a:t>
            </a:r>
          </a:p>
        </p:txBody>
      </p:sp>
      <p:grpSp>
        <p:nvGrpSpPr>
          <p:cNvPr id="14" name="组合 1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C3B7FE7-0F72-48F6-8786-D35590EA29AE}"/>
              </a:ext>
            </a:extLst>
          </p:cNvPr>
          <p:cNvGrpSpPr>
            <a:grpSpLocks noChangeAspect="1"/>
          </p:cNvGrpSpPr>
          <p:nvPr/>
        </p:nvGrpSpPr>
        <p:grpSpPr>
          <a:xfrm>
            <a:off x="8912423" y="4220293"/>
            <a:ext cx="1221543" cy="2152515"/>
            <a:chOff x="5046663" y="1517650"/>
            <a:chExt cx="2098675" cy="3829050"/>
          </a:xfrm>
        </p:grpSpPr>
        <p:sp>
          <p:nvSpPr>
            <p:cNvPr id="15" name="îśļîḓé">
              <a:extLst>
                <a:ext uri="{FF2B5EF4-FFF2-40B4-BE49-F238E27FC236}">
                  <a16:creationId xmlns:a16="http://schemas.microsoft.com/office/drawing/2014/main" id="{143F110E-B4A2-4CCD-8A69-39BD2754E25A}"/>
                </a:ext>
              </a:extLst>
            </p:cNvPr>
            <p:cNvSpPr/>
            <p:nvPr/>
          </p:nvSpPr>
          <p:spPr bwMode="auto">
            <a:xfrm>
              <a:off x="5046663" y="4140200"/>
              <a:ext cx="2098675" cy="1206500"/>
            </a:xfrm>
            <a:custGeom>
              <a:avLst/>
              <a:gdLst>
                <a:gd name="T0" fmla="*/ 4 w 634"/>
                <a:gd name="T1" fmla="*/ 211 h 366"/>
                <a:gd name="T2" fmla="*/ 269 w 634"/>
                <a:gd name="T3" fmla="*/ 364 h 366"/>
                <a:gd name="T4" fmla="*/ 282 w 634"/>
                <a:gd name="T5" fmla="*/ 364 h 366"/>
                <a:gd name="T6" fmla="*/ 630 w 634"/>
                <a:gd name="T7" fmla="*/ 163 h 366"/>
                <a:gd name="T8" fmla="*/ 630 w 634"/>
                <a:gd name="T9" fmla="*/ 155 h 366"/>
                <a:gd name="T10" fmla="*/ 365 w 634"/>
                <a:gd name="T11" fmla="*/ 2 h 366"/>
                <a:gd name="T12" fmla="*/ 352 w 634"/>
                <a:gd name="T13" fmla="*/ 2 h 366"/>
                <a:gd name="T14" fmla="*/ 4 w 634"/>
                <a:gd name="T15" fmla="*/ 204 h 366"/>
                <a:gd name="T16" fmla="*/ 4 w 634"/>
                <a:gd name="T17" fmla="*/ 211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4" h="366">
                  <a:moveTo>
                    <a:pt x="4" y="211"/>
                  </a:moveTo>
                  <a:cubicBezTo>
                    <a:pt x="269" y="364"/>
                    <a:pt x="269" y="364"/>
                    <a:pt x="269" y="364"/>
                  </a:cubicBezTo>
                  <a:cubicBezTo>
                    <a:pt x="272" y="366"/>
                    <a:pt x="278" y="366"/>
                    <a:pt x="282" y="364"/>
                  </a:cubicBezTo>
                  <a:cubicBezTo>
                    <a:pt x="630" y="163"/>
                    <a:pt x="630" y="163"/>
                    <a:pt x="630" y="163"/>
                  </a:cubicBezTo>
                  <a:cubicBezTo>
                    <a:pt x="634" y="161"/>
                    <a:pt x="634" y="157"/>
                    <a:pt x="630" y="155"/>
                  </a:cubicBezTo>
                  <a:cubicBezTo>
                    <a:pt x="365" y="2"/>
                    <a:pt x="365" y="2"/>
                    <a:pt x="365" y="2"/>
                  </a:cubicBezTo>
                  <a:cubicBezTo>
                    <a:pt x="362" y="0"/>
                    <a:pt x="356" y="0"/>
                    <a:pt x="352" y="2"/>
                  </a:cubicBezTo>
                  <a:cubicBezTo>
                    <a:pt x="4" y="204"/>
                    <a:pt x="4" y="204"/>
                    <a:pt x="4" y="204"/>
                  </a:cubicBezTo>
                  <a:cubicBezTo>
                    <a:pt x="0" y="206"/>
                    <a:pt x="0" y="209"/>
                    <a:pt x="4" y="211"/>
                  </a:cubicBezTo>
                </a:path>
              </a:pathLst>
            </a:custGeom>
            <a:solidFill>
              <a:srgbClr val="C1CF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šḻíḋê">
              <a:extLst>
                <a:ext uri="{FF2B5EF4-FFF2-40B4-BE49-F238E27FC236}">
                  <a16:creationId xmlns:a16="http://schemas.microsoft.com/office/drawing/2014/main" id="{F241FE44-512D-49DA-9A15-EB8E58ED5592}"/>
                </a:ext>
              </a:extLst>
            </p:cNvPr>
            <p:cNvSpPr/>
            <p:nvPr/>
          </p:nvSpPr>
          <p:spPr bwMode="auto">
            <a:xfrm>
              <a:off x="5095876" y="4535488"/>
              <a:ext cx="185738" cy="211138"/>
            </a:xfrm>
            <a:custGeom>
              <a:avLst/>
              <a:gdLst>
                <a:gd name="T0" fmla="*/ 0 w 117"/>
                <a:gd name="T1" fmla="*/ 133 h 133"/>
                <a:gd name="T2" fmla="*/ 117 w 117"/>
                <a:gd name="T3" fmla="*/ 83 h 133"/>
                <a:gd name="T4" fmla="*/ 29 w 117"/>
                <a:gd name="T5" fmla="*/ 0 h 133"/>
                <a:gd name="T6" fmla="*/ 0 w 117"/>
                <a:gd name="T7" fmla="*/ 17 h 133"/>
                <a:gd name="T8" fmla="*/ 0 w 117"/>
                <a:gd name="T9" fmla="*/ 133 h 133"/>
              </a:gdLst>
              <a:ahLst/>
              <a:cxnLst>
                <a:cxn ang="0">
                  <a:pos x="T0" y="T1"/>
                </a:cxn>
                <a:cxn ang="0">
                  <a:pos x="T2" y="T3"/>
                </a:cxn>
                <a:cxn ang="0">
                  <a:pos x="T4" y="T5"/>
                </a:cxn>
                <a:cxn ang="0">
                  <a:pos x="T6" y="T7"/>
                </a:cxn>
                <a:cxn ang="0">
                  <a:pos x="T8" y="T9"/>
                </a:cxn>
              </a:cxnLst>
              <a:rect l="0" t="0" r="r" b="b"/>
              <a:pathLst>
                <a:path w="117" h="133">
                  <a:moveTo>
                    <a:pt x="0" y="133"/>
                  </a:moveTo>
                  <a:lnTo>
                    <a:pt x="117" y="83"/>
                  </a:lnTo>
                  <a:lnTo>
                    <a:pt x="29" y="0"/>
                  </a:lnTo>
                  <a:lnTo>
                    <a:pt x="0" y="17"/>
                  </a:lnTo>
                  <a:lnTo>
                    <a:pt x="0" y="133"/>
                  </a:lnTo>
                  <a:close/>
                </a:path>
              </a:pathLst>
            </a:custGeom>
            <a:solidFill>
              <a:srgbClr val="8E2D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ṩļïḍè">
              <a:extLst>
                <a:ext uri="{FF2B5EF4-FFF2-40B4-BE49-F238E27FC236}">
                  <a16:creationId xmlns:a16="http://schemas.microsoft.com/office/drawing/2014/main" id="{8E7BEEE4-D6C2-4379-8BB7-155AF75028A7}"/>
                </a:ext>
              </a:extLst>
            </p:cNvPr>
            <p:cNvSpPr/>
            <p:nvPr/>
          </p:nvSpPr>
          <p:spPr bwMode="auto">
            <a:xfrm>
              <a:off x="5956301" y="4568825"/>
              <a:ext cx="1139825" cy="711200"/>
            </a:xfrm>
            <a:custGeom>
              <a:avLst/>
              <a:gdLst>
                <a:gd name="T0" fmla="*/ 337 w 344"/>
                <a:gd name="T1" fmla="*/ 10 h 216"/>
                <a:gd name="T2" fmla="*/ 27 w 344"/>
                <a:gd name="T3" fmla="*/ 188 h 216"/>
                <a:gd name="T4" fmla="*/ 14 w 344"/>
                <a:gd name="T5" fmla="*/ 196 h 216"/>
                <a:gd name="T6" fmla="*/ 0 w 344"/>
                <a:gd name="T7" fmla="*/ 199 h 216"/>
                <a:gd name="T8" fmla="*/ 0 w 344"/>
                <a:gd name="T9" fmla="*/ 216 h 216"/>
                <a:gd name="T10" fmla="*/ 13 w 344"/>
                <a:gd name="T11" fmla="*/ 212 h 216"/>
                <a:gd name="T12" fmla="*/ 19 w 344"/>
                <a:gd name="T13" fmla="*/ 209 h 216"/>
                <a:gd name="T14" fmla="*/ 21 w 344"/>
                <a:gd name="T15" fmla="*/ 208 h 216"/>
                <a:gd name="T16" fmla="*/ 24 w 344"/>
                <a:gd name="T17" fmla="*/ 206 h 216"/>
                <a:gd name="T18" fmla="*/ 25 w 344"/>
                <a:gd name="T19" fmla="*/ 205 h 216"/>
                <a:gd name="T20" fmla="*/ 26 w 344"/>
                <a:gd name="T21" fmla="*/ 205 h 216"/>
                <a:gd name="T22" fmla="*/ 27 w 344"/>
                <a:gd name="T23" fmla="*/ 204 h 216"/>
                <a:gd name="T24" fmla="*/ 27 w 344"/>
                <a:gd name="T25" fmla="*/ 204 h 216"/>
                <a:gd name="T26" fmla="*/ 337 w 344"/>
                <a:gd name="T27" fmla="*/ 26 h 216"/>
                <a:gd name="T28" fmla="*/ 344 w 344"/>
                <a:gd name="T29" fmla="*/ 13 h 216"/>
                <a:gd name="T30" fmla="*/ 344 w 344"/>
                <a:gd name="T31" fmla="*/ 0 h 216"/>
                <a:gd name="T32" fmla="*/ 337 w 344"/>
                <a:gd name="T33" fmla="*/ 1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4" h="216">
                  <a:moveTo>
                    <a:pt x="337" y="10"/>
                  </a:moveTo>
                  <a:cubicBezTo>
                    <a:pt x="27" y="188"/>
                    <a:pt x="27" y="188"/>
                    <a:pt x="27" y="188"/>
                  </a:cubicBezTo>
                  <a:cubicBezTo>
                    <a:pt x="14" y="196"/>
                    <a:pt x="14" y="196"/>
                    <a:pt x="14" y="196"/>
                  </a:cubicBezTo>
                  <a:cubicBezTo>
                    <a:pt x="10" y="198"/>
                    <a:pt x="5" y="199"/>
                    <a:pt x="0" y="199"/>
                  </a:cubicBezTo>
                  <a:cubicBezTo>
                    <a:pt x="0" y="216"/>
                    <a:pt x="0" y="216"/>
                    <a:pt x="0" y="216"/>
                  </a:cubicBezTo>
                  <a:cubicBezTo>
                    <a:pt x="5" y="216"/>
                    <a:pt x="10" y="214"/>
                    <a:pt x="13" y="212"/>
                  </a:cubicBezTo>
                  <a:cubicBezTo>
                    <a:pt x="15" y="211"/>
                    <a:pt x="17" y="210"/>
                    <a:pt x="19" y="209"/>
                  </a:cubicBezTo>
                  <a:cubicBezTo>
                    <a:pt x="21" y="208"/>
                    <a:pt x="21" y="208"/>
                    <a:pt x="21" y="208"/>
                  </a:cubicBezTo>
                  <a:cubicBezTo>
                    <a:pt x="22" y="207"/>
                    <a:pt x="23" y="207"/>
                    <a:pt x="24" y="206"/>
                  </a:cubicBezTo>
                  <a:cubicBezTo>
                    <a:pt x="25" y="206"/>
                    <a:pt x="25" y="206"/>
                    <a:pt x="25" y="205"/>
                  </a:cubicBezTo>
                  <a:cubicBezTo>
                    <a:pt x="26" y="205"/>
                    <a:pt x="26" y="205"/>
                    <a:pt x="26" y="205"/>
                  </a:cubicBezTo>
                  <a:cubicBezTo>
                    <a:pt x="27" y="204"/>
                    <a:pt x="27" y="204"/>
                    <a:pt x="27" y="204"/>
                  </a:cubicBezTo>
                  <a:cubicBezTo>
                    <a:pt x="27" y="204"/>
                    <a:pt x="27" y="204"/>
                    <a:pt x="27" y="204"/>
                  </a:cubicBezTo>
                  <a:cubicBezTo>
                    <a:pt x="337" y="26"/>
                    <a:pt x="337" y="26"/>
                    <a:pt x="337" y="26"/>
                  </a:cubicBezTo>
                  <a:cubicBezTo>
                    <a:pt x="341" y="23"/>
                    <a:pt x="344" y="18"/>
                    <a:pt x="344" y="13"/>
                  </a:cubicBezTo>
                  <a:cubicBezTo>
                    <a:pt x="344" y="11"/>
                    <a:pt x="344" y="0"/>
                    <a:pt x="344" y="0"/>
                  </a:cubicBezTo>
                  <a:cubicBezTo>
                    <a:pt x="344" y="5"/>
                    <a:pt x="339" y="8"/>
                    <a:pt x="337" y="10"/>
                  </a:cubicBezTo>
                  <a:close/>
                </a:path>
              </a:pathLst>
            </a:custGeom>
            <a:solidFill>
              <a:srgbClr val="BF28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ṧḻíḓè">
              <a:extLst>
                <a:ext uri="{FF2B5EF4-FFF2-40B4-BE49-F238E27FC236}">
                  <a16:creationId xmlns:a16="http://schemas.microsoft.com/office/drawing/2014/main" id="{5196180D-5C1E-4D4A-BC2C-9CE96028D62D}"/>
                </a:ext>
              </a:extLst>
            </p:cNvPr>
            <p:cNvSpPr/>
            <p:nvPr/>
          </p:nvSpPr>
          <p:spPr bwMode="auto">
            <a:xfrm>
              <a:off x="5113338" y="4060825"/>
              <a:ext cx="1989138" cy="1163638"/>
            </a:xfrm>
            <a:custGeom>
              <a:avLst/>
              <a:gdLst>
                <a:gd name="T0" fmla="*/ 255 w 601"/>
                <a:gd name="T1" fmla="*/ 353 h 353"/>
                <a:gd name="T2" fmla="*/ 269 w 601"/>
                <a:gd name="T3" fmla="*/ 350 h 353"/>
                <a:gd name="T4" fmla="*/ 282 w 601"/>
                <a:gd name="T5" fmla="*/ 342 h 353"/>
                <a:gd name="T6" fmla="*/ 593 w 601"/>
                <a:gd name="T7" fmla="*/ 163 h 353"/>
                <a:gd name="T8" fmla="*/ 593 w 601"/>
                <a:gd name="T9" fmla="*/ 146 h 353"/>
                <a:gd name="T10" fmla="*/ 559 w 601"/>
                <a:gd name="T11" fmla="*/ 126 h 353"/>
                <a:gd name="T12" fmla="*/ 363 w 601"/>
                <a:gd name="T13" fmla="*/ 5 h 353"/>
                <a:gd name="T14" fmla="*/ 333 w 601"/>
                <a:gd name="T15" fmla="*/ 4 h 353"/>
                <a:gd name="T16" fmla="*/ 51 w 601"/>
                <a:gd name="T17" fmla="*/ 168 h 353"/>
                <a:gd name="T18" fmla="*/ 51 w 601"/>
                <a:gd name="T19" fmla="*/ 184 h 353"/>
                <a:gd name="T20" fmla="*/ 0 w 601"/>
                <a:gd name="T21" fmla="*/ 205 h 353"/>
                <a:gd name="T22" fmla="*/ 0 w 601"/>
                <a:gd name="T23" fmla="*/ 205 h 353"/>
                <a:gd name="T24" fmla="*/ 0 w 601"/>
                <a:gd name="T25" fmla="*/ 206 h 353"/>
                <a:gd name="T26" fmla="*/ 0 w 601"/>
                <a:gd name="T27" fmla="*/ 206 h 353"/>
                <a:gd name="T28" fmla="*/ 0 w 601"/>
                <a:gd name="T29" fmla="*/ 207 h 353"/>
                <a:gd name="T30" fmla="*/ 1 w 601"/>
                <a:gd name="T31" fmla="*/ 209 h 353"/>
                <a:gd name="T32" fmla="*/ 2 w 601"/>
                <a:gd name="T33" fmla="*/ 210 h 353"/>
                <a:gd name="T34" fmla="*/ 3 w 601"/>
                <a:gd name="T35" fmla="*/ 212 h 353"/>
                <a:gd name="T36" fmla="*/ 3 w 601"/>
                <a:gd name="T37" fmla="*/ 212 h 353"/>
                <a:gd name="T38" fmla="*/ 4 w 601"/>
                <a:gd name="T39" fmla="*/ 213 h 353"/>
                <a:gd name="T40" fmla="*/ 5 w 601"/>
                <a:gd name="T41" fmla="*/ 214 h 353"/>
                <a:gd name="T42" fmla="*/ 6 w 601"/>
                <a:gd name="T43" fmla="*/ 215 h 353"/>
                <a:gd name="T44" fmla="*/ 227 w 601"/>
                <a:gd name="T45" fmla="*/ 342 h 353"/>
                <a:gd name="T46" fmla="*/ 227 w 601"/>
                <a:gd name="T47" fmla="*/ 342 h 353"/>
                <a:gd name="T48" fmla="*/ 240 w 601"/>
                <a:gd name="T49" fmla="*/ 350 h 353"/>
                <a:gd name="T50" fmla="*/ 255 w 601"/>
                <a:gd name="T51" fmla="*/ 353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1" h="353">
                  <a:moveTo>
                    <a:pt x="255" y="353"/>
                  </a:moveTo>
                  <a:cubicBezTo>
                    <a:pt x="260" y="353"/>
                    <a:pt x="265" y="352"/>
                    <a:pt x="269" y="350"/>
                  </a:cubicBezTo>
                  <a:cubicBezTo>
                    <a:pt x="282" y="342"/>
                    <a:pt x="282" y="342"/>
                    <a:pt x="282" y="342"/>
                  </a:cubicBezTo>
                  <a:cubicBezTo>
                    <a:pt x="593" y="163"/>
                    <a:pt x="593" y="163"/>
                    <a:pt x="593" y="163"/>
                  </a:cubicBezTo>
                  <a:cubicBezTo>
                    <a:pt x="601" y="158"/>
                    <a:pt x="601" y="150"/>
                    <a:pt x="593" y="146"/>
                  </a:cubicBezTo>
                  <a:cubicBezTo>
                    <a:pt x="559" y="126"/>
                    <a:pt x="559" y="126"/>
                    <a:pt x="559" y="126"/>
                  </a:cubicBezTo>
                  <a:cubicBezTo>
                    <a:pt x="363" y="5"/>
                    <a:pt x="363" y="5"/>
                    <a:pt x="363" y="5"/>
                  </a:cubicBezTo>
                  <a:cubicBezTo>
                    <a:pt x="355" y="0"/>
                    <a:pt x="341" y="0"/>
                    <a:pt x="333" y="4"/>
                  </a:cubicBezTo>
                  <a:cubicBezTo>
                    <a:pt x="51" y="168"/>
                    <a:pt x="51" y="168"/>
                    <a:pt x="51" y="168"/>
                  </a:cubicBezTo>
                  <a:cubicBezTo>
                    <a:pt x="51" y="184"/>
                    <a:pt x="51" y="184"/>
                    <a:pt x="51" y="184"/>
                  </a:cubicBezTo>
                  <a:cubicBezTo>
                    <a:pt x="0" y="205"/>
                    <a:pt x="0" y="205"/>
                    <a:pt x="0" y="205"/>
                  </a:cubicBezTo>
                  <a:cubicBezTo>
                    <a:pt x="0" y="205"/>
                    <a:pt x="0" y="205"/>
                    <a:pt x="0" y="205"/>
                  </a:cubicBezTo>
                  <a:cubicBezTo>
                    <a:pt x="0" y="206"/>
                    <a:pt x="0" y="206"/>
                    <a:pt x="0" y="206"/>
                  </a:cubicBezTo>
                  <a:cubicBezTo>
                    <a:pt x="0" y="206"/>
                    <a:pt x="0" y="206"/>
                    <a:pt x="0" y="206"/>
                  </a:cubicBezTo>
                  <a:cubicBezTo>
                    <a:pt x="0" y="206"/>
                    <a:pt x="0" y="207"/>
                    <a:pt x="0" y="207"/>
                  </a:cubicBezTo>
                  <a:cubicBezTo>
                    <a:pt x="1" y="208"/>
                    <a:pt x="1" y="208"/>
                    <a:pt x="1" y="209"/>
                  </a:cubicBezTo>
                  <a:cubicBezTo>
                    <a:pt x="1" y="209"/>
                    <a:pt x="1" y="210"/>
                    <a:pt x="2" y="210"/>
                  </a:cubicBezTo>
                  <a:cubicBezTo>
                    <a:pt x="2" y="211"/>
                    <a:pt x="2" y="211"/>
                    <a:pt x="3" y="212"/>
                  </a:cubicBezTo>
                  <a:cubicBezTo>
                    <a:pt x="3" y="212"/>
                    <a:pt x="3" y="212"/>
                    <a:pt x="3" y="212"/>
                  </a:cubicBezTo>
                  <a:cubicBezTo>
                    <a:pt x="4" y="213"/>
                    <a:pt x="4" y="213"/>
                    <a:pt x="4" y="213"/>
                  </a:cubicBezTo>
                  <a:cubicBezTo>
                    <a:pt x="5" y="214"/>
                    <a:pt x="5" y="214"/>
                    <a:pt x="5" y="214"/>
                  </a:cubicBezTo>
                  <a:cubicBezTo>
                    <a:pt x="6" y="215"/>
                    <a:pt x="6" y="215"/>
                    <a:pt x="6" y="215"/>
                  </a:cubicBezTo>
                  <a:cubicBezTo>
                    <a:pt x="227" y="342"/>
                    <a:pt x="227" y="342"/>
                    <a:pt x="227" y="342"/>
                  </a:cubicBezTo>
                  <a:cubicBezTo>
                    <a:pt x="227" y="342"/>
                    <a:pt x="227" y="342"/>
                    <a:pt x="227" y="342"/>
                  </a:cubicBezTo>
                  <a:cubicBezTo>
                    <a:pt x="240" y="350"/>
                    <a:pt x="240" y="350"/>
                    <a:pt x="240" y="350"/>
                  </a:cubicBezTo>
                  <a:cubicBezTo>
                    <a:pt x="244" y="352"/>
                    <a:pt x="249" y="353"/>
                    <a:pt x="255" y="353"/>
                  </a:cubicBezTo>
                </a:path>
              </a:pathLst>
            </a:custGeom>
            <a:solidFill>
              <a:srgbClr val="AF2A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ŝḷíḋê">
              <a:extLst>
                <a:ext uri="{FF2B5EF4-FFF2-40B4-BE49-F238E27FC236}">
                  <a16:creationId xmlns:a16="http://schemas.microsoft.com/office/drawing/2014/main" id="{A914E857-5176-4A54-BB64-50F7457E2630}"/>
                </a:ext>
              </a:extLst>
            </p:cNvPr>
            <p:cNvSpPr/>
            <p:nvPr/>
          </p:nvSpPr>
          <p:spPr bwMode="auto">
            <a:xfrm>
              <a:off x="5141913" y="4391025"/>
              <a:ext cx="1924050" cy="811213"/>
            </a:xfrm>
            <a:custGeom>
              <a:avLst/>
              <a:gdLst>
                <a:gd name="T0" fmla="*/ 0 w 581"/>
                <a:gd name="T1" fmla="*/ 106 h 246"/>
                <a:gd name="T2" fmla="*/ 237 w 581"/>
                <a:gd name="T3" fmla="*/ 243 h 246"/>
                <a:gd name="T4" fmla="*/ 254 w 581"/>
                <a:gd name="T5" fmla="*/ 243 h 246"/>
                <a:gd name="T6" fmla="*/ 576 w 581"/>
                <a:gd name="T7" fmla="*/ 57 h 246"/>
                <a:gd name="T8" fmla="*/ 581 w 581"/>
                <a:gd name="T9" fmla="*/ 49 h 246"/>
                <a:gd name="T10" fmla="*/ 581 w 581"/>
                <a:gd name="T11" fmla="*/ 0 h 246"/>
                <a:gd name="T12" fmla="*/ 246 w 581"/>
                <a:gd name="T13" fmla="*/ 194 h 246"/>
                <a:gd name="T14" fmla="*/ 0 w 581"/>
                <a:gd name="T15" fmla="*/ 52 h 246"/>
                <a:gd name="T16" fmla="*/ 0 w 581"/>
                <a:gd name="T17" fmla="*/ 10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1" h="246">
                  <a:moveTo>
                    <a:pt x="0" y="106"/>
                  </a:moveTo>
                  <a:cubicBezTo>
                    <a:pt x="237" y="243"/>
                    <a:pt x="237" y="243"/>
                    <a:pt x="237" y="243"/>
                  </a:cubicBezTo>
                  <a:cubicBezTo>
                    <a:pt x="242" y="246"/>
                    <a:pt x="249" y="246"/>
                    <a:pt x="254" y="243"/>
                  </a:cubicBezTo>
                  <a:cubicBezTo>
                    <a:pt x="576" y="57"/>
                    <a:pt x="576" y="57"/>
                    <a:pt x="576" y="57"/>
                  </a:cubicBezTo>
                  <a:cubicBezTo>
                    <a:pt x="579" y="55"/>
                    <a:pt x="581" y="52"/>
                    <a:pt x="581" y="49"/>
                  </a:cubicBezTo>
                  <a:cubicBezTo>
                    <a:pt x="581" y="0"/>
                    <a:pt x="581" y="0"/>
                    <a:pt x="581" y="0"/>
                  </a:cubicBezTo>
                  <a:cubicBezTo>
                    <a:pt x="246" y="194"/>
                    <a:pt x="246" y="194"/>
                    <a:pt x="246" y="194"/>
                  </a:cubicBezTo>
                  <a:cubicBezTo>
                    <a:pt x="0" y="52"/>
                    <a:pt x="0" y="52"/>
                    <a:pt x="0" y="52"/>
                  </a:cubicBezTo>
                  <a:cubicBezTo>
                    <a:pt x="0" y="106"/>
                    <a:pt x="0" y="106"/>
                    <a:pt x="0" y="10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şḷîďe">
              <a:extLst>
                <a:ext uri="{FF2B5EF4-FFF2-40B4-BE49-F238E27FC236}">
                  <a16:creationId xmlns:a16="http://schemas.microsoft.com/office/drawing/2014/main" id="{715C5AB5-B49B-42EE-A62A-7E8C9CE9E484}"/>
                </a:ext>
              </a:extLst>
            </p:cNvPr>
            <p:cNvSpPr/>
            <p:nvPr/>
          </p:nvSpPr>
          <p:spPr bwMode="auto">
            <a:xfrm>
              <a:off x="5956301" y="4391025"/>
              <a:ext cx="1109663" cy="808038"/>
            </a:xfrm>
            <a:custGeom>
              <a:avLst/>
              <a:gdLst>
                <a:gd name="T0" fmla="*/ 8 w 335"/>
                <a:gd name="T1" fmla="*/ 243 h 245"/>
                <a:gd name="T2" fmla="*/ 330 w 335"/>
                <a:gd name="T3" fmla="*/ 57 h 245"/>
                <a:gd name="T4" fmla="*/ 335 w 335"/>
                <a:gd name="T5" fmla="*/ 49 h 245"/>
                <a:gd name="T6" fmla="*/ 335 w 335"/>
                <a:gd name="T7" fmla="*/ 0 h 245"/>
                <a:gd name="T8" fmla="*/ 0 w 335"/>
                <a:gd name="T9" fmla="*/ 194 h 245"/>
                <a:gd name="T10" fmla="*/ 0 w 335"/>
                <a:gd name="T11" fmla="*/ 245 h 245"/>
                <a:gd name="T12" fmla="*/ 8 w 335"/>
                <a:gd name="T13" fmla="*/ 243 h 245"/>
              </a:gdLst>
              <a:ahLst/>
              <a:cxnLst>
                <a:cxn ang="0">
                  <a:pos x="T0" y="T1"/>
                </a:cxn>
                <a:cxn ang="0">
                  <a:pos x="T2" y="T3"/>
                </a:cxn>
                <a:cxn ang="0">
                  <a:pos x="T4" y="T5"/>
                </a:cxn>
                <a:cxn ang="0">
                  <a:pos x="T6" y="T7"/>
                </a:cxn>
                <a:cxn ang="0">
                  <a:pos x="T8" y="T9"/>
                </a:cxn>
                <a:cxn ang="0">
                  <a:pos x="T10" y="T11"/>
                </a:cxn>
                <a:cxn ang="0">
                  <a:pos x="T12" y="T13"/>
                </a:cxn>
              </a:cxnLst>
              <a:rect l="0" t="0" r="r" b="b"/>
              <a:pathLst>
                <a:path w="335" h="245">
                  <a:moveTo>
                    <a:pt x="8" y="243"/>
                  </a:moveTo>
                  <a:cubicBezTo>
                    <a:pt x="330" y="57"/>
                    <a:pt x="330" y="57"/>
                    <a:pt x="330" y="57"/>
                  </a:cubicBezTo>
                  <a:cubicBezTo>
                    <a:pt x="333" y="55"/>
                    <a:pt x="335" y="52"/>
                    <a:pt x="335" y="49"/>
                  </a:cubicBezTo>
                  <a:cubicBezTo>
                    <a:pt x="335" y="0"/>
                    <a:pt x="335" y="0"/>
                    <a:pt x="335" y="0"/>
                  </a:cubicBezTo>
                  <a:cubicBezTo>
                    <a:pt x="0" y="194"/>
                    <a:pt x="0" y="194"/>
                    <a:pt x="0" y="194"/>
                  </a:cubicBezTo>
                  <a:cubicBezTo>
                    <a:pt x="0" y="245"/>
                    <a:pt x="0" y="245"/>
                    <a:pt x="0" y="245"/>
                  </a:cubicBezTo>
                  <a:cubicBezTo>
                    <a:pt x="2" y="245"/>
                    <a:pt x="5" y="244"/>
                    <a:pt x="8" y="243"/>
                  </a:cubicBezTo>
                  <a:close/>
                </a:path>
              </a:pathLst>
            </a:custGeom>
            <a:solidFill>
              <a:srgbClr val="DAE6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ŝ1ïḍé">
              <a:extLst>
                <a:ext uri="{FF2B5EF4-FFF2-40B4-BE49-F238E27FC236}">
                  <a16:creationId xmlns:a16="http://schemas.microsoft.com/office/drawing/2014/main" id="{D92462E5-46D5-4755-AF21-9E57A8C32CFA}"/>
                </a:ext>
              </a:extLst>
            </p:cNvPr>
            <p:cNvSpPr/>
            <p:nvPr/>
          </p:nvSpPr>
          <p:spPr bwMode="auto">
            <a:xfrm>
              <a:off x="5129213" y="4568825"/>
              <a:ext cx="23813" cy="190500"/>
            </a:xfrm>
            <a:custGeom>
              <a:avLst/>
              <a:gdLst>
                <a:gd name="T0" fmla="*/ 0 w 7"/>
                <a:gd name="T1" fmla="*/ 4 h 58"/>
                <a:gd name="T2" fmla="*/ 0 w 7"/>
                <a:gd name="T3" fmla="*/ 50 h 58"/>
                <a:gd name="T4" fmla="*/ 4 w 7"/>
                <a:gd name="T5" fmla="*/ 57 h 58"/>
                <a:gd name="T6" fmla="*/ 7 w 7"/>
                <a:gd name="T7" fmla="*/ 54 h 58"/>
                <a:gd name="T8" fmla="*/ 7 w 7"/>
                <a:gd name="T9" fmla="*/ 8 h 58"/>
                <a:gd name="T10" fmla="*/ 4 w 7"/>
                <a:gd name="T11" fmla="*/ 1 h 58"/>
                <a:gd name="T12" fmla="*/ 0 w 7"/>
                <a:gd name="T13" fmla="*/ 4 h 58"/>
              </a:gdLst>
              <a:ahLst/>
              <a:cxnLst>
                <a:cxn ang="0">
                  <a:pos x="T0" y="T1"/>
                </a:cxn>
                <a:cxn ang="0">
                  <a:pos x="T2" y="T3"/>
                </a:cxn>
                <a:cxn ang="0">
                  <a:pos x="T4" y="T5"/>
                </a:cxn>
                <a:cxn ang="0">
                  <a:pos x="T6" y="T7"/>
                </a:cxn>
                <a:cxn ang="0">
                  <a:pos x="T8" y="T9"/>
                </a:cxn>
                <a:cxn ang="0">
                  <a:pos x="T10" y="T11"/>
                </a:cxn>
                <a:cxn ang="0">
                  <a:pos x="T12" y="T13"/>
                </a:cxn>
              </a:cxnLst>
              <a:rect l="0" t="0" r="r" b="b"/>
              <a:pathLst>
                <a:path w="7" h="58">
                  <a:moveTo>
                    <a:pt x="0" y="4"/>
                  </a:moveTo>
                  <a:cubicBezTo>
                    <a:pt x="0" y="50"/>
                    <a:pt x="0" y="50"/>
                    <a:pt x="0" y="50"/>
                  </a:cubicBezTo>
                  <a:cubicBezTo>
                    <a:pt x="0" y="53"/>
                    <a:pt x="2" y="56"/>
                    <a:pt x="4" y="57"/>
                  </a:cubicBezTo>
                  <a:cubicBezTo>
                    <a:pt x="6" y="58"/>
                    <a:pt x="7" y="57"/>
                    <a:pt x="7" y="54"/>
                  </a:cubicBezTo>
                  <a:cubicBezTo>
                    <a:pt x="7" y="8"/>
                    <a:pt x="7" y="8"/>
                    <a:pt x="7" y="8"/>
                  </a:cubicBezTo>
                  <a:cubicBezTo>
                    <a:pt x="7" y="5"/>
                    <a:pt x="6" y="2"/>
                    <a:pt x="4" y="1"/>
                  </a:cubicBezTo>
                  <a:cubicBezTo>
                    <a:pt x="2" y="0"/>
                    <a:pt x="0" y="1"/>
                    <a:pt x="0" y="4"/>
                  </a:cubicBezTo>
                  <a:close/>
                </a:path>
              </a:pathLst>
            </a:custGeom>
            <a:solidFill>
              <a:srgbClr val="FFDB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şľíḑé">
              <a:extLst>
                <a:ext uri="{FF2B5EF4-FFF2-40B4-BE49-F238E27FC236}">
                  <a16:creationId xmlns:a16="http://schemas.microsoft.com/office/drawing/2014/main" id="{CBF1B23F-75A7-4E0B-B469-2AE672FFCC83}"/>
                </a:ext>
              </a:extLst>
            </p:cNvPr>
            <p:cNvSpPr/>
            <p:nvPr/>
          </p:nvSpPr>
          <p:spPr bwMode="auto">
            <a:xfrm>
              <a:off x="5956301" y="4330700"/>
              <a:ext cx="1139825" cy="709613"/>
            </a:xfrm>
            <a:custGeom>
              <a:avLst/>
              <a:gdLst>
                <a:gd name="T0" fmla="*/ 21 w 344"/>
                <a:gd name="T1" fmla="*/ 207 h 215"/>
                <a:gd name="T2" fmla="*/ 27 w 344"/>
                <a:gd name="T3" fmla="*/ 204 h 215"/>
                <a:gd name="T4" fmla="*/ 27 w 344"/>
                <a:gd name="T5" fmla="*/ 204 h 215"/>
                <a:gd name="T6" fmla="*/ 253 w 344"/>
                <a:gd name="T7" fmla="*/ 74 h 215"/>
                <a:gd name="T8" fmla="*/ 337 w 344"/>
                <a:gd name="T9" fmla="*/ 25 h 215"/>
                <a:gd name="T10" fmla="*/ 344 w 344"/>
                <a:gd name="T11" fmla="*/ 13 h 215"/>
                <a:gd name="T12" fmla="*/ 344 w 344"/>
                <a:gd name="T13" fmla="*/ 0 h 215"/>
                <a:gd name="T14" fmla="*/ 337 w 344"/>
                <a:gd name="T15" fmla="*/ 9 h 215"/>
                <a:gd name="T16" fmla="*/ 239 w 344"/>
                <a:gd name="T17" fmla="*/ 66 h 215"/>
                <a:gd name="T18" fmla="*/ 27 w 344"/>
                <a:gd name="T19" fmla="*/ 188 h 215"/>
                <a:gd name="T20" fmla="*/ 14 w 344"/>
                <a:gd name="T21" fmla="*/ 195 h 215"/>
                <a:gd name="T22" fmla="*/ 0 w 344"/>
                <a:gd name="T23" fmla="*/ 199 h 215"/>
                <a:gd name="T24" fmla="*/ 0 w 344"/>
                <a:gd name="T25" fmla="*/ 215 h 215"/>
                <a:gd name="T26" fmla="*/ 13 w 344"/>
                <a:gd name="T27" fmla="*/ 212 h 215"/>
                <a:gd name="T28" fmla="*/ 19 w 344"/>
                <a:gd name="T29" fmla="*/ 209 h 215"/>
                <a:gd name="T30" fmla="*/ 21 w 344"/>
                <a:gd name="T31" fmla="*/ 20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4" h="215">
                  <a:moveTo>
                    <a:pt x="21" y="207"/>
                  </a:moveTo>
                  <a:cubicBezTo>
                    <a:pt x="24" y="206"/>
                    <a:pt x="26" y="205"/>
                    <a:pt x="27" y="204"/>
                  </a:cubicBezTo>
                  <a:cubicBezTo>
                    <a:pt x="27" y="204"/>
                    <a:pt x="27" y="204"/>
                    <a:pt x="27" y="204"/>
                  </a:cubicBezTo>
                  <a:cubicBezTo>
                    <a:pt x="253" y="74"/>
                    <a:pt x="253" y="74"/>
                    <a:pt x="253" y="74"/>
                  </a:cubicBezTo>
                  <a:cubicBezTo>
                    <a:pt x="337" y="25"/>
                    <a:pt x="337" y="25"/>
                    <a:pt x="337" y="25"/>
                  </a:cubicBezTo>
                  <a:cubicBezTo>
                    <a:pt x="341" y="23"/>
                    <a:pt x="344" y="17"/>
                    <a:pt x="344" y="13"/>
                  </a:cubicBezTo>
                  <a:cubicBezTo>
                    <a:pt x="344" y="11"/>
                    <a:pt x="344" y="0"/>
                    <a:pt x="344" y="0"/>
                  </a:cubicBezTo>
                  <a:cubicBezTo>
                    <a:pt x="344" y="5"/>
                    <a:pt x="339" y="8"/>
                    <a:pt x="337" y="9"/>
                  </a:cubicBezTo>
                  <a:cubicBezTo>
                    <a:pt x="239" y="66"/>
                    <a:pt x="239" y="66"/>
                    <a:pt x="239" y="66"/>
                  </a:cubicBezTo>
                  <a:cubicBezTo>
                    <a:pt x="27" y="188"/>
                    <a:pt x="27" y="188"/>
                    <a:pt x="27" y="188"/>
                  </a:cubicBezTo>
                  <a:cubicBezTo>
                    <a:pt x="14" y="195"/>
                    <a:pt x="14" y="195"/>
                    <a:pt x="14" y="195"/>
                  </a:cubicBezTo>
                  <a:cubicBezTo>
                    <a:pt x="10" y="198"/>
                    <a:pt x="5" y="199"/>
                    <a:pt x="0" y="199"/>
                  </a:cubicBezTo>
                  <a:cubicBezTo>
                    <a:pt x="0" y="215"/>
                    <a:pt x="0" y="215"/>
                    <a:pt x="0" y="215"/>
                  </a:cubicBezTo>
                  <a:cubicBezTo>
                    <a:pt x="5" y="215"/>
                    <a:pt x="10" y="214"/>
                    <a:pt x="13" y="212"/>
                  </a:cubicBezTo>
                  <a:cubicBezTo>
                    <a:pt x="15" y="211"/>
                    <a:pt x="17" y="210"/>
                    <a:pt x="19" y="209"/>
                  </a:cubicBezTo>
                  <a:lnTo>
                    <a:pt x="21" y="207"/>
                  </a:lnTo>
                  <a:close/>
                </a:path>
              </a:pathLst>
            </a:custGeom>
            <a:solidFill>
              <a:srgbClr val="BF28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ṥļíďe">
              <a:extLst>
                <a:ext uri="{FF2B5EF4-FFF2-40B4-BE49-F238E27FC236}">
                  <a16:creationId xmlns:a16="http://schemas.microsoft.com/office/drawing/2014/main" id="{72437081-CDAB-469B-BFD7-AC6D3A6E389A}"/>
                </a:ext>
              </a:extLst>
            </p:cNvPr>
            <p:cNvSpPr/>
            <p:nvPr/>
          </p:nvSpPr>
          <p:spPr bwMode="auto">
            <a:xfrm>
              <a:off x="5080001" y="3846513"/>
              <a:ext cx="2022475" cy="1141413"/>
            </a:xfrm>
            <a:custGeom>
              <a:avLst/>
              <a:gdLst>
                <a:gd name="T0" fmla="*/ 603 w 611"/>
                <a:gd name="T1" fmla="*/ 155 h 346"/>
                <a:gd name="T2" fmla="*/ 562 w 611"/>
                <a:gd name="T3" fmla="*/ 179 h 346"/>
                <a:gd name="T4" fmla="*/ 292 w 611"/>
                <a:gd name="T5" fmla="*/ 335 h 346"/>
                <a:gd name="T6" fmla="*/ 279 w 611"/>
                <a:gd name="T7" fmla="*/ 342 h 346"/>
                <a:gd name="T8" fmla="*/ 265 w 611"/>
                <a:gd name="T9" fmla="*/ 346 h 346"/>
                <a:gd name="T10" fmla="*/ 250 w 611"/>
                <a:gd name="T11" fmla="*/ 342 h 346"/>
                <a:gd name="T12" fmla="*/ 237 w 611"/>
                <a:gd name="T13" fmla="*/ 335 h 346"/>
                <a:gd name="T14" fmla="*/ 237 w 611"/>
                <a:gd name="T15" fmla="*/ 335 h 346"/>
                <a:gd name="T16" fmla="*/ 61 w 611"/>
                <a:gd name="T17" fmla="*/ 233 h 346"/>
                <a:gd name="T18" fmla="*/ 20 w 611"/>
                <a:gd name="T19" fmla="*/ 209 h 346"/>
                <a:gd name="T20" fmla="*/ 11 w 611"/>
                <a:gd name="T21" fmla="*/ 204 h 346"/>
                <a:gd name="T22" fmla="*/ 7 w 611"/>
                <a:gd name="T23" fmla="*/ 203 h 346"/>
                <a:gd name="T24" fmla="*/ 6 w 611"/>
                <a:gd name="T25" fmla="*/ 202 h 346"/>
                <a:gd name="T26" fmla="*/ 4 w 611"/>
                <a:gd name="T27" fmla="*/ 202 h 346"/>
                <a:gd name="T28" fmla="*/ 3 w 611"/>
                <a:gd name="T29" fmla="*/ 202 h 346"/>
                <a:gd name="T30" fmla="*/ 2 w 611"/>
                <a:gd name="T31" fmla="*/ 203 h 346"/>
                <a:gd name="T32" fmla="*/ 2 w 611"/>
                <a:gd name="T33" fmla="*/ 203 h 346"/>
                <a:gd name="T34" fmla="*/ 1 w 611"/>
                <a:gd name="T35" fmla="*/ 203 h 346"/>
                <a:gd name="T36" fmla="*/ 0 w 611"/>
                <a:gd name="T37" fmla="*/ 203 h 346"/>
                <a:gd name="T38" fmla="*/ 343 w 611"/>
                <a:gd name="T39" fmla="*/ 5 h 346"/>
                <a:gd name="T40" fmla="*/ 373 w 611"/>
                <a:gd name="T41" fmla="*/ 5 h 346"/>
                <a:gd name="T42" fmla="*/ 603 w 611"/>
                <a:gd name="T43" fmla="*/ 138 h 346"/>
                <a:gd name="T44" fmla="*/ 603 w 611"/>
                <a:gd name="T45" fmla="*/ 155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11" h="346">
                  <a:moveTo>
                    <a:pt x="603" y="155"/>
                  </a:moveTo>
                  <a:cubicBezTo>
                    <a:pt x="562" y="179"/>
                    <a:pt x="562" y="179"/>
                    <a:pt x="562" y="179"/>
                  </a:cubicBezTo>
                  <a:cubicBezTo>
                    <a:pt x="292" y="335"/>
                    <a:pt x="292" y="335"/>
                    <a:pt x="292" y="335"/>
                  </a:cubicBezTo>
                  <a:cubicBezTo>
                    <a:pt x="279" y="342"/>
                    <a:pt x="279" y="342"/>
                    <a:pt x="279" y="342"/>
                  </a:cubicBezTo>
                  <a:cubicBezTo>
                    <a:pt x="275" y="345"/>
                    <a:pt x="270" y="346"/>
                    <a:pt x="265" y="346"/>
                  </a:cubicBezTo>
                  <a:cubicBezTo>
                    <a:pt x="259" y="346"/>
                    <a:pt x="254" y="345"/>
                    <a:pt x="250" y="342"/>
                  </a:cubicBezTo>
                  <a:cubicBezTo>
                    <a:pt x="237" y="335"/>
                    <a:pt x="237" y="335"/>
                    <a:pt x="237" y="335"/>
                  </a:cubicBezTo>
                  <a:cubicBezTo>
                    <a:pt x="237" y="335"/>
                    <a:pt x="237" y="335"/>
                    <a:pt x="237" y="335"/>
                  </a:cubicBezTo>
                  <a:cubicBezTo>
                    <a:pt x="61" y="233"/>
                    <a:pt x="61" y="233"/>
                    <a:pt x="61" y="233"/>
                  </a:cubicBezTo>
                  <a:cubicBezTo>
                    <a:pt x="20" y="209"/>
                    <a:pt x="20" y="209"/>
                    <a:pt x="20" y="209"/>
                  </a:cubicBezTo>
                  <a:cubicBezTo>
                    <a:pt x="11" y="204"/>
                    <a:pt x="11" y="204"/>
                    <a:pt x="11" y="204"/>
                  </a:cubicBezTo>
                  <a:cubicBezTo>
                    <a:pt x="10" y="204"/>
                    <a:pt x="9" y="203"/>
                    <a:pt x="7" y="203"/>
                  </a:cubicBezTo>
                  <a:cubicBezTo>
                    <a:pt x="7" y="203"/>
                    <a:pt x="6" y="203"/>
                    <a:pt x="6" y="202"/>
                  </a:cubicBezTo>
                  <a:cubicBezTo>
                    <a:pt x="5" y="202"/>
                    <a:pt x="5" y="202"/>
                    <a:pt x="4" y="202"/>
                  </a:cubicBezTo>
                  <a:cubicBezTo>
                    <a:pt x="3" y="202"/>
                    <a:pt x="3" y="202"/>
                    <a:pt x="3" y="202"/>
                  </a:cubicBezTo>
                  <a:cubicBezTo>
                    <a:pt x="2" y="203"/>
                    <a:pt x="2" y="203"/>
                    <a:pt x="2" y="203"/>
                  </a:cubicBezTo>
                  <a:cubicBezTo>
                    <a:pt x="2" y="203"/>
                    <a:pt x="2" y="203"/>
                    <a:pt x="2" y="203"/>
                  </a:cubicBezTo>
                  <a:cubicBezTo>
                    <a:pt x="1" y="203"/>
                    <a:pt x="1" y="203"/>
                    <a:pt x="1" y="203"/>
                  </a:cubicBezTo>
                  <a:cubicBezTo>
                    <a:pt x="0" y="203"/>
                    <a:pt x="0" y="203"/>
                    <a:pt x="0" y="203"/>
                  </a:cubicBezTo>
                  <a:cubicBezTo>
                    <a:pt x="343" y="5"/>
                    <a:pt x="343" y="5"/>
                    <a:pt x="343" y="5"/>
                  </a:cubicBezTo>
                  <a:cubicBezTo>
                    <a:pt x="351" y="0"/>
                    <a:pt x="365" y="0"/>
                    <a:pt x="373" y="5"/>
                  </a:cubicBezTo>
                  <a:cubicBezTo>
                    <a:pt x="603" y="138"/>
                    <a:pt x="603" y="138"/>
                    <a:pt x="603" y="138"/>
                  </a:cubicBezTo>
                  <a:cubicBezTo>
                    <a:pt x="611" y="143"/>
                    <a:pt x="611" y="151"/>
                    <a:pt x="603" y="155"/>
                  </a:cubicBezTo>
                </a:path>
              </a:pathLst>
            </a:custGeom>
            <a:solidFill>
              <a:srgbClr val="FF66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śļiḓê">
              <a:extLst>
                <a:ext uri="{FF2B5EF4-FFF2-40B4-BE49-F238E27FC236}">
                  <a16:creationId xmlns:a16="http://schemas.microsoft.com/office/drawing/2014/main" id="{035D5A3A-B2EE-4FF9-8AB9-DD3DAA8F8BE2}"/>
                </a:ext>
              </a:extLst>
            </p:cNvPr>
            <p:cNvSpPr/>
            <p:nvPr/>
          </p:nvSpPr>
          <p:spPr bwMode="auto">
            <a:xfrm>
              <a:off x="5529263" y="4152900"/>
              <a:ext cx="1103313" cy="577850"/>
            </a:xfrm>
            <a:custGeom>
              <a:avLst/>
              <a:gdLst>
                <a:gd name="T0" fmla="*/ 167 w 333"/>
                <a:gd name="T1" fmla="*/ 0 h 175"/>
                <a:gd name="T2" fmla="*/ 59 w 333"/>
                <a:gd name="T3" fmla="*/ 25 h 175"/>
                <a:gd name="T4" fmla="*/ 59 w 333"/>
                <a:gd name="T5" fmla="*/ 150 h 175"/>
                <a:gd name="T6" fmla="*/ 167 w 333"/>
                <a:gd name="T7" fmla="*/ 175 h 175"/>
                <a:gd name="T8" fmla="*/ 274 w 333"/>
                <a:gd name="T9" fmla="*/ 150 h 175"/>
                <a:gd name="T10" fmla="*/ 274 w 333"/>
                <a:gd name="T11" fmla="*/ 25 h 175"/>
                <a:gd name="T12" fmla="*/ 167 w 333"/>
                <a:gd name="T13" fmla="*/ 0 h 175"/>
              </a:gdLst>
              <a:ahLst/>
              <a:cxnLst>
                <a:cxn ang="0">
                  <a:pos x="T0" y="T1"/>
                </a:cxn>
                <a:cxn ang="0">
                  <a:pos x="T2" y="T3"/>
                </a:cxn>
                <a:cxn ang="0">
                  <a:pos x="T4" y="T5"/>
                </a:cxn>
                <a:cxn ang="0">
                  <a:pos x="T6" y="T7"/>
                </a:cxn>
                <a:cxn ang="0">
                  <a:pos x="T8" y="T9"/>
                </a:cxn>
                <a:cxn ang="0">
                  <a:pos x="T10" y="T11"/>
                </a:cxn>
                <a:cxn ang="0">
                  <a:pos x="T12" y="T13"/>
                </a:cxn>
              </a:cxnLst>
              <a:rect l="0" t="0" r="r" b="b"/>
              <a:pathLst>
                <a:path w="333" h="175">
                  <a:moveTo>
                    <a:pt x="167" y="0"/>
                  </a:moveTo>
                  <a:cubicBezTo>
                    <a:pt x="128" y="0"/>
                    <a:pt x="89" y="8"/>
                    <a:pt x="59" y="25"/>
                  </a:cubicBezTo>
                  <a:cubicBezTo>
                    <a:pt x="0" y="60"/>
                    <a:pt x="0" y="115"/>
                    <a:pt x="59" y="150"/>
                  </a:cubicBezTo>
                  <a:cubicBezTo>
                    <a:pt x="89" y="167"/>
                    <a:pt x="128" y="175"/>
                    <a:pt x="167" y="175"/>
                  </a:cubicBezTo>
                  <a:cubicBezTo>
                    <a:pt x="205" y="175"/>
                    <a:pt x="244" y="167"/>
                    <a:pt x="274" y="150"/>
                  </a:cubicBezTo>
                  <a:cubicBezTo>
                    <a:pt x="333" y="115"/>
                    <a:pt x="333" y="60"/>
                    <a:pt x="274" y="25"/>
                  </a:cubicBezTo>
                  <a:cubicBezTo>
                    <a:pt x="244" y="8"/>
                    <a:pt x="205" y="0"/>
                    <a:pt x="167" y="0"/>
                  </a:cubicBezTo>
                </a:path>
              </a:pathLst>
            </a:custGeom>
            <a:solidFill>
              <a:srgbClr val="E05C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şļide">
              <a:extLst>
                <a:ext uri="{FF2B5EF4-FFF2-40B4-BE49-F238E27FC236}">
                  <a16:creationId xmlns:a16="http://schemas.microsoft.com/office/drawing/2014/main" id="{31513EFB-986B-406A-A10A-C18629994BFD}"/>
                </a:ext>
              </a:extLst>
            </p:cNvPr>
            <p:cNvSpPr/>
            <p:nvPr/>
          </p:nvSpPr>
          <p:spPr bwMode="auto">
            <a:xfrm>
              <a:off x="5065713" y="4511675"/>
              <a:ext cx="890588" cy="768350"/>
            </a:xfrm>
            <a:custGeom>
              <a:avLst/>
              <a:gdLst>
                <a:gd name="T0" fmla="*/ 14 w 269"/>
                <a:gd name="T1" fmla="*/ 25 h 233"/>
                <a:gd name="T2" fmla="*/ 14 w 269"/>
                <a:gd name="T3" fmla="*/ 67 h 233"/>
                <a:gd name="T4" fmla="*/ 14 w 269"/>
                <a:gd name="T5" fmla="*/ 68 h 233"/>
                <a:gd name="T6" fmla="*/ 14 w 269"/>
                <a:gd name="T7" fmla="*/ 69 h 233"/>
                <a:gd name="T8" fmla="*/ 14 w 269"/>
                <a:gd name="T9" fmla="*/ 69 h 233"/>
                <a:gd name="T10" fmla="*/ 14 w 269"/>
                <a:gd name="T11" fmla="*/ 70 h 233"/>
                <a:gd name="T12" fmla="*/ 15 w 269"/>
                <a:gd name="T13" fmla="*/ 72 h 233"/>
                <a:gd name="T14" fmla="*/ 16 w 269"/>
                <a:gd name="T15" fmla="*/ 73 h 233"/>
                <a:gd name="T16" fmla="*/ 17 w 269"/>
                <a:gd name="T17" fmla="*/ 75 h 233"/>
                <a:gd name="T18" fmla="*/ 17 w 269"/>
                <a:gd name="T19" fmla="*/ 75 h 233"/>
                <a:gd name="T20" fmla="*/ 18 w 269"/>
                <a:gd name="T21" fmla="*/ 76 h 233"/>
                <a:gd name="T22" fmla="*/ 19 w 269"/>
                <a:gd name="T23" fmla="*/ 77 h 233"/>
                <a:gd name="T24" fmla="*/ 20 w 269"/>
                <a:gd name="T25" fmla="*/ 78 h 233"/>
                <a:gd name="T26" fmla="*/ 241 w 269"/>
                <a:gd name="T27" fmla="*/ 205 h 233"/>
                <a:gd name="T28" fmla="*/ 241 w 269"/>
                <a:gd name="T29" fmla="*/ 205 h 233"/>
                <a:gd name="T30" fmla="*/ 254 w 269"/>
                <a:gd name="T31" fmla="*/ 213 h 233"/>
                <a:gd name="T32" fmla="*/ 269 w 269"/>
                <a:gd name="T33" fmla="*/ 216 h 233"/>
                <a:gd name="T34" fmla="*/ 269 w 269"/>
                <a:gd name="T35" fmla="*/ 233 h 233"/>
                <a:gd name="T36" fmla="*/ 255 w 269"/>
                <a:gd name="T37" fmla="*/ 229 h 233"/>
                <a:gd name="T38" fmla="*/ 249 w 269"/>
                <a:gd name="T39" fmla="*/ 226 h 233"/>
                <a:gd name="T40" fmla="*/ 247 w 269"/>
                <a:gd name="T41" fmla="*/ 225 h 233"/>
                <a:gd name="T42" fmla="*/ 244 w 269"/>
                <a:gd name="T43" fmla="*/ 223 h 233"/>
                <a:gd name="T44" fmla="*/ 243 w 269"/>
                <a:gd name="T45" fmla="*/ 222 h 233"/>
                <a:gd name="T46" fmla="*/ 242 w 269"/>
                <a:gd name="T47" fmla="*/ 222 h 233"/>
                <a:gd name="T48" fmla="*/ 241 w 269"/>
                <a:gd name="T49" fmla="*/ 221 h 233"/>
                <a:gd name="T50" fmla="*/ 241 w 269"/>
                <a:gd name="T51" fmla="*/ 221 h 233"/>
                <a:gd name="T52" fmla="*/ 15 w 269"/>
                <a:gd name="T53" fmla="*/ 91 h 233"/>
                <a:gd name="T54" fmla="*/ 0 w 269"/>
                <a:gd name="T55" fmla="*/ 65 h 233"/>
                <a:gd name="T56" fmla="*/ 0 w 269"/>
                <a:gd name="T57" fmla="*/ 11 h 233"/>
                <a:gd name="T58" fmla="*/ 4 w 269"/>
                <a:gd name="T59" fmla="*/ 1 h 233"/>
                <a:gd name="T60" fmla="*/ 4 w 269"/>
                <a:gd name="T61" fmla="*/ 1 h 233"/>
                <a:gd name="T62" fmla="*/ 5 w 269"/>
                <a:gd name="T63" fmla="*/ 1 h 233"/>
                <a:gd name="T64" fmla="*/ 5 w 269"/>
                <a:gd name="T65" fmla="*/ 1 h 233"/>
                <a:gd name="T66" fmla="*/ 6 w 269"/>
                <a:gd name="T67" fmla="*/ 1 h 233"/>
                <a:gd name="T68" fmla="*/ 6 w 269"/>
                <a:gd name="T69" fmla="*/ 1 h 233"/>
                <a:gd name="T70" fmla="*/ 7 w 269"/>
                <a:gd name="T71" fmla="*/ 0 h 233"/>
                <a:gd name="T72" fmla="*/ 8 w 269"/>
                <a:gd name="T73" fmla="*/ 0 h 233"/>
                <a:gd name="T74" fmla="*/ 10 w 269"/>
                <a:gd name="T75" fmla="*/ 0 h 233"/>
                <a:gd name="T76" fmla="*/ 11 w 269"/>
                <a:gd name="T77" fmla="*/ 1 h 233"/>
                <a:gd name="T78" fmla="*/ 15 w 269"/>
                <a:gd name="T79" fmla="*/ 2 h 233"/>
                <a:gd name="T80" fmla="*/ 24 w 269"/>
                <a:gd name="T81" fmla="*/ 7 h 233"/>
                <a:gd name="T82" fmla="*/ 65 w 269"/>
                <a:gd name="T83" fmla="*/ 31 h 233"/>
                <a:gd name="T84" fmla="*/ 241 w 269"/>
                <a:gd name="T85" fmla="*/ 133 h 233"/>
                <a:gd name="T86" fmla="*/ 241 w 269"/>
                <a:gd name="T87" fmla="*/ 133 h 233"/>
                <a:gd name="T88" fmla="*/ 254 w 269"/>
                <a:gd name="T89" fmla="*/ 140 h 233"/>
                <a:gd name="T90" fmla="*/ 254 w 269"/>
                <a:gd name="T91" fmla="*/ 140 h 233"/>
                <a:gd name="T92" fmla="*/ 269 w 269"/>
                <a:gd name="T93" fmla="*/ 144 h 233"/>
                <a:gd name="T94" fmla="*/ 269 w 269"/>
                <a:gd name="T95" fmla="*/ 160 h 233"/>
                <a:gd name="T96" fmla="*/ 255 w 269"/>
                <a:gd name="T97" fmla="*/ 157 h 233"/>
                <a:gd name="T98" fmla="*/ 249 w 269"/>
                <a:gd name="T99" fmla="*/ 154 h 233"/>
                <a:gd name="T100" fmla="*/ 247 w 269"/>
                <a:gd name="T101" fmla="*/ 152 h 233"/>
                <a:gd name="T102" fmla="*/ 241 w 269"/>
                <a:gd name="T103" fmla="*/ 149 h 233"/>
                <a:gd name="T104" fmla="*/ 241 w 269"/>
                <a:gd name="T105" fmla="*/ 149 h 233"/>
                <a:gd name="T106" fmla="*/ 241 w 269"/>
                <a:gd name="T107" fmla="*/ 149 h 233"/>
                <a:gd name="T108" fmla="*/ 51 w 269"/>
                <a:gd name="T109" fmla="*/ 39 h 233"/>
                <a:gd name="T110" fmla="*/ 20 w 269"/>
                <a:gd name="T111" fmla="*/ 21 h 233"/>
                <a:gd name="T112" fmla="*/ 14 w 269"/>
                <a:gd name="T113" fmla="*/ 25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33">
                  <a:moveTo>
                    <a:pt x="14" y="25"/>
                  </a:moveTo>
                  <a:cubicBezTo>
                    <a:pt x="14" y="67"/>
                    <a:pt x="14" y="67"/>
                    <a:pt x="14" y="67"/>
                  </a:cubicBezTo>
                  <a:cubicBezTo>
                    <a:pt x="14" y="68"/>
                    <a:pt x="14" y="68"/>
                    <a:pt x="14" y="68"/>
                  </a:cubicBezTo>
                  <a:cubicBezTo>
                    <a:pt x="14" y="69"/>
                    <a:pt x="14" y="69"/>
                    <a:pt x="14" y="69"/>
                  </a:cubicBezTo>
                  <a:cubicBezTo>
                    <a:pt x="14" y="69"/>
                    <a:pt x="14" y="69"/>
                    <a:pt x="14" y="69"/>
                  </a:cubicBezTo>
                  <a:cubicBezTo>
                    <a:pt x="14" y="69"/>
                    <a:pt x="14" y="70"/>
                    <a:pt x="14" y="70"/>
                  </a:cubicBezTo>
                  <a:cubicBezTo>
                    <a:pt x="15" y="71"/>
                    <a:pt x="15" y="71"/>
                    <a:pt x="15" y="72"/>
                  </a:cubicBezTo>
                  <a:cubicBezTo>
                    <a:pt x="15" y="72"/>
                    <a:pt x="15" y="73"/>
                    <a:pt x="16" y="73"/>
                  </a:cubicBezTo>
                  <a:cubicBezTo>
                    <a:pt x="16" y="74"/>
                    <a:pt x="16" y="74"/>
                    <a:pt x="17" y="75"/>
                  </a:cubicBezTo>
                  <a:cubicBezTo>
                    <a:pt x="17" y="75"/>
                    <a:pt x="17" y="75"/>
                    <a:pt x="17" y="75"/>
                  </a:cubicBezTo>
                  <a:cubicBezTo>
                    <a:pt x="18" y="76"/>
                    <a:pt x="18" y="76"/>
                    <a:pt x="18" y="76"/>
                  </a:cubicBezTo>
                  <a:cubicBezTo>
                    <a:pt x="19" y="77"/>
                    <a:pt x="19" y="77"/>
                    <a:pt x="19" y="77"/>
                  </a:cubicBezTo>
                  <a:cubicBezTo>
                    <a:pt x="20" y="78"/>
                    <a:pt x="20" y="78"/>
                    <a:pt x="20" y="78"/>
                  </a:cubicBezTo>
                  <a:cubicBezTo>
                    <a:pt x="241" y="205"/>
                    <a:pt x="241" y="205"/>
                    <a:pt x="241" y="205"/>
                  </a:cubicBezTo>
                  <a:cubicBezTo>
                    <a:pt x="241" y="205"/>
                    <a:pt x="241" y="205"/>
                    <a:pt x="241" y="205"/>
                  </a:cubicBezTo>
                  <a:cubicBezTo>
                    <a:pt x="254" y="213"/>
                    <a:pt x="254" y="213"/>
                    <a:pt x="254" y="213"/>
                  </a:cubicBezTo>
                  <a:cubicBezTo>
                    <a:pt x="258" y="215"/>
                    <a:pt x="263" y="216"/>
                    <a:pt x="269" y="216"/>
                  </a:cubicBezTo>
                  <a:cubicBezTo>
                    <a:pt x="269" y="233"/>
                    <a:pt x="269" y="233"/>
                    <a:pt x="269" y="233"/>
                  </a:cubicBezTo>
                  <a:cubicBezTo>
                    <a:pt x="263" y="233"/>
                    <a:pt x="258" y="231"/>
                    <a:pt x="255" y="229"/>
                  </a:cubicBezTo>
                  <a:cubicBezTo>
                    <a:pt x="253" y="228"/>
                    <a:pt x="251" y="227"/>
                    <a:pt x="249" y="226"/>
                  </a:cubicBezTo>
                  <a:cubicBezTo>
                    <a:pt x="247" y="225"/>
                    <a:pt x="247" y="225"/>
                    <a:pt x="247" y="225"/>
                  </a:cubicBezTo>
                  <a:cubicBezTo>
                    <a:pt x="246" y="224"/>
                    <a:pt x="245" y="224"/>
                    <a:pt x="244" y="223"/>
                  </a:cubicBezTo>
                  <a:cubicBezTo>
                    <a:pt x="243" y="223"/>
                    <a:pt x="243" y="223"/>
                    <a:pt x="243" y="222"/>
                  </a:cubicBezTo>
                  <a:cubicBezTo>
                    <a:pt x="242" y="222"/>
                    <a:pt x="242" y="222"/>
                    <a:pt x="242" y="222"/>
                  </a:cubicBezTo>
                  <a:cubicBezTo>
                    <a:pt x="241" y="221"/>
                    <a:pt x="241" y="221"/>
                    <a:pt x="241" y="221"/>
                  </a:cubicBezTo>
                  <a:cubicBezTo>
                    <a:pt x="241" y="221"/>
                    <a:pt x="241" y="221"/>
                    <a:pt x="241" y="221"/>
                  </a:cubicBezTo>
                  <a:cubicBezTo>
                    <a:pt x="15" y="91"/>
                    <a:pt x="15" y="91"/>
                    <a:pt x="15" y="91"/>
                  </a:cubicBezTo>
                  <a:cubicBezTo>
                    <a:pt x="7" y="86"/>
                    <a:pt x="0" y="75"/>
                    <a:pt x="0" y="65"/>
                  </a:cubicBezTo>
                  <a:cubicBezTo>
                    <a:pt x="0" y="11"/>
                    <a:pt x="0" y="11"/>
                    <a:pt x="0" y="11"/>
                  </a:cubicBezTo>
                  <a:cubicBezTo>
                    <a:pt x="0" y="6"/>
                    <a:pt x="2" y="3"/>
                    <a:pt x="4" y="1"/>
                  </a:cubicBezTo>
                  <a:cubicBezTo>
                    <a:pt x="4" y="1"/>
                    <a:pt x="4" y="1"/>
                    <a:pt x="4" y="1"/>
                  </a:cubicBezTo>
                  <a:cubicBezTo>
                    <a:pt x="5" y="1"/>
                    <a:pt x="5" y="1"/>
                    <a:pt x="5" y="1"/>
                  </a:cubicBezTo>
                  <a:cubicBezTo>
                    <a:pt x="5" y="1"/>
                    <a:pt x="5" y="1"/>
                    <a:pt x="5" y="1"/>
                  </a:cubicBezTo>
                  <a:cubicBezTo>
                    <a:pt x="6" y="1"/>
                    <a:pt x="6" y="1"/>
                    <a:pt x="6" y="1"/>
                  </a:cubicBezTo>
                  <a:cubicBezTo>
                    <a:pt x="6" y="1"/>
                    <a:pt x="6" y="1"/>
                    <a:pt x="6" y="1"/>
                  </a:cubicBezTo>
                  <a:cubicBezTo>
                    <a:pt x="7" y="0"/>
                    <a:pt x="7" y="0"/>
                    <a:pt x="7" y="0"/>
                  </a:cubicBezTo>
                  <a:cubicBezTo>
                    <a:pt x="8" y="0"/>
                    <a:pt x="8" y="0"/>
                    <a:pt x="8" y="0"/>
                  </a:cubicBezTo>
                  <a:cubicBezTo>
                    <a:pt x="9" y="0"/>
                    <a:pt x="9" y="0"/>
                    <a:pt x="10" y="0"/>
                  </a:cubicBezTo>
                  <a:cubicBezTo>
                    <a:pt x="10" y="1"/>
                    <a:pt x="11" y="1"/>
                    <a:pt x="11" y="1"/>
                  </a:cubicBezTo>
                  <a:cubicBezTo>
                    <a:pt x="13" y="1"/>
                    <a:pt x="14" y="2"/>
                    <a:pt x="15" y="2"/>
                  </a:cubicBezTo>
                  <a:cubicBezTo>
                    <a:pt x="24" y="7"/>
                    <a:pt x="24" y="7"/>
                    <a:pt x="24" y="7"/>
                  </a:cubicBezTo>
                  <a:cubicBezTo>
                    <a:pt x="65" y="31"/>
                    <a:pt x="65" y="31"/>
                    <a:pt x="65" y="31"/>
                  </a:cubicBezTo>
                  <a:cubicBezTo>
                    <a:pt x="241" y="133"/>
                    <a:pt x="241" y="133"/>
                    <a:pt x="241" y="133"/>
                  </a:cubicBezTo>
                  <a:cubicBezTo>
                    <a:pt x="241" y="133"/>
                    <a:pt x="241" y="133"/>
                    <a:pt x="241" y="133"/>
                  </a:cubicBezTo>
                  <a:cubicBezTo>
                    <a:pt x="254" y="140"/>
                    <a:pt x="254" y="140"/>
                    <a:pt x="254" y="140"/>
                  </a:cubicBezTo>
                  <a:cubicBezTo>
                    <a:pt x="254" y="140"/>
                    <a:pt x="254" y="140"/>
                    <a:pt x="254" y="140"/>
                  </a:cubicBezTo>
                  <a:cubicBezTo>
                    <a:pt x="258" y="143"/>
                    <a:pt x="263" y="144"/>
                    <a:pt x="269" y="144"/>
                  </a:cubicBezTo>
                  <a:cubicBezTo>
                    <a:pt x="269" y="160"/>
                    <a:pt x="269" y="160"/>
                    <a:pt x="269" y="160"/>
                  </a:cubicBezTo>
                  <a:cubicBezTo>
                    <a:pt x="263" y="160"/>
                    <a:pt x="258" y="159"/>
                    <a:pt x="255" y="157"/>
                  </a:cubicBezTo>
                  <a:cubicBezTo>
                    <a:pt x="253" y="156"/>
                    <a:pt x="251" y="155"/>
                    <a:pt x="249" y="154"/>
                  </a:cubicBezTo>
                  <a:cubicBezTo>
                    <a:pt x="247" y="152"/>
                    <a:pt x="247" y="152"/>
                    <a:pt x="247" y="152"/>
                  </a:cubicBezTo>
                  <a:cubicBezTo>
                    <a:pt x="244" y="151"/>
                    <a:pt x="242" y="150"/>
                    <a:pt x="241" y="149"/>
                  </a:cubicBezTo>
                  <a:cubicBezTo>
                    <a:pt x="241" y="149"/>
                    <a:pt x="241" y="149"/>
                    <a:pt x="241" y="149"/>
                  </a:cubicBezTo>
                  <a:cubicBezTo>
                    <a:pt x="241" y="149"/>
                    <a:pt x="241" y="149"/>
                    <a:pt x="241" y="149"/>
                  </a:cubicBezTo>
                  <a:cubicBezTo>
                    <a:pt x="51" y="39"/>
                    <a:pt x="51" y="39"/>
                    <a:pt x="51" y="39"/>
                  </a:cubicBezTo>
                  <a:cubicBezTo>
                    <a:pt x="20" y="21"/>
                    <a:pt x="20" y="21"/>
                    <a:pt x="20" y="21"/>
                  </a:cubicBezTo>
                  <a:cubicBezTo>
                    <a:pt x="17" y="19"/>
                    <a:pt x="14" y="21"/>
                    <a:pt x="14" y="25"/>
                  </a:cubicBezTo>
                  <a:close/>
                </a:path>
              </a:pathLst>
            </a:custGeom>
            <a:solidFill>
              <a:srgbClr val="E747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ṡľíḍê">
              <a:extLst>
                <a:ext uri="{FF2B5EF4-FFF2-40B4-BE49-F238E27FC236}">
                  <a16:creationId xmlns:a16="http://schemas.microsoft.com/office/drawing/2014/main" id="{91CA8A96-D02E-4A44-83E2-C2E6ED880EE3}"/>
                </a:ext>
              </a:extLst>
            </p:cNvPr>
            <p:cNvSpPr/>
            <p:nvPr/>
          </p:nvSpPr>
          <p:spPr bwMode="auto">
            <a:xfrm>
              <a:off x="5916613" y="4186238"/>
              <a:ext cx="328613" cy="322263"/>
            </a:xfrm>
            <a:prstGeom prst="ellipse">
              <a:avLst/>
            </a:prstGeom>
            <a:solidFill>
              <a:srgbClr val="6F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sľíḑê">
              <a:extLst>
                <a:ext uri="{FF2B5EF4-FFF2-40B4-BE49-F238E27FC236}">
                  <a16:creationId xmlns:a16="http://schemas.microsoft.com/office/drawing/2014/main" id="{7F876BB0-AC71-4ABD-BC57-351CCC98A9D2}"/>
                </a:ext>
              </a:extLst>
            </p:cNvPr>
            <p:cNvSpPr/>
            <p:nvPr/>
          </p:nvSpPr>
          <p:spPr bwMode="auto">
            <a:xfrm>
              <a:off x="5778501" y="4070350"/>
              <a:ext cx="604838" cy="349250"/>
            </a:xfrm>
            <a:custGeom>
              <a:avLst/>
              <a:gdLst>
                <a:gd name="T0" fmla="*/ 33 w 183"/>
                <a:gd name="T1" fmla="*/ 87 h 106"/>
                <a:gd name="T2" fmla="*/ 33 w 183"/>
                <a:gd name="T3" fmla="*/ 19 h 106"/>
                <a:gd name="T4" fmla="*/ 151 w 183"/>
                <a:gd name="T5" fmla="*/ 19 h 106"/>
                <a:gd name="T6" fmla="*/ 151 w 183"/>
                <a:gd name="T7" fmla="*/ 87 h 106"/>
                <a:gd name="T8" fmla="*/ 33 w 183"/>
                <a:gd name="T9" fmla="*/ 87 h 106"/>
              </a:gdLst>
              <a:ahLst/>
              <a:cxnLst>
                <a:cxn ang="0">
                  <a:pos x="T0" y="T1"/>
                </a:cxn>
                <a:cxn ang="0">
                  <a:pos x="T2" y="T3"/>
                </a:cxn>
                <a:cxn ang="0">
                  <a:pos x="T4" y="T5"/>
                </a:cxn>
                <a:cxn ang="0">
                  <a:pos x="T6" y="T7"/>
                </a:cxn>
                <a:cxn ang="0">
                  <a:pos x="T8" y="T9"/>
                </a:cxn>
              </a:cxnLst>
              <a:rect l="0" t="0" r="r" b="b"/>
              <a:pathLst>
                <a:path w="183" h="106">
                  <a:moveTo>
                    <a:pt x="33" y="87"/>
                  </a:moveTo>
                  <a:cubicBezTo>
                    <a:pt x="0" y="69"/>
                    <a:pt x="0" y="38"/>
                    <a:pt x="33" y="19"/>
                  </a:cubicBezTo>
                  <a:cubicBezTo>
                    <a:pt x="65" y="0"/>
                    <a:pt x="118" y="0"/>
                    <a:pt x="151" y="19"/>
                  </a:cubicBezTo>
                  <a:cubicBezTo>
                    <a:pt x="183" y="38"/>
                    <a:pt x="183" y="69"/>
                    <a:pt x="151" y="87"/>
                  </a:cubicBezTo>
                  <a:cubicBezTo>
                    <a:pt x="118" y="106"/>
                    <a:pt x="65" y="106"/>
                    <a:pt x="33" y="87"/>
                  </a:cubicBezTo>
                  <a:close/>
                </a:path>
              </a:pathLst>
            </a:custGeom>
            <a:solidFill>
              <a:srgbClr val="A5CB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ṩliďé">
              <a:extLst>
                <a:ext uri="{FF2B5EF4-FFF2-40B4-BE49-F238E27FC236}">
                  <a16:creationId xmlns:a16="http://schemas.microsoft.com/office/drawing/2014/main" id="{2FA83EFD-98E9-4AAD-A28A-6F76C0B24C01}"/>
                </a:ext>
              </a:extLst>
            </p:cNvPr>
            <p:cNvSpPr/>
            <p:nvPr/>
          </p:nvSpPr>
          <p:spPr bwMode="auto">
            <a:xfrm>
              <a:off x="5767388" y="4003675"/>
              <a:ext cx="627063" cy="360363"/>
            </a:xfrm>
            <a:custGeom>
              <a:avLst/>
              <a:gdLst>
                <a:gd name="T0" fmla="*/ 34 w 189"/>
                <a:gd name="T1" fmla="*/ 90 h 109"/>
                <a:gd name="T2" fmla="*/ 34 w 189"/>
                <a:gd name="T3" fmla="*/ 19 h 109"/>
                <a:gd name="T4" fmla="*/ 155 w 189"/>
                <a:gd name="T5" fmla="*/ 19 h 109"/>
                <a:gd name="T6" fmla="*/ 155 w 189"/>
                <a:gd name="T7" fmla="*/ 90 h 109"/>
                <a:gd name="T8" fmla="*/ 34 w 189"/>
                <a:gd name="T9" fmla="*/ 90 h 109"/>
              </a:gdLst>
              <a:ahLst/>
              <a:cxnLst>
                <a:cxn ang="0">
                  <a:pos x="T0" y="T1"/>
                </a:cxn>
                <a:cxn ang="0">
                  <a:pos x="T2" y="T3"/>
                </a:cxn>
                <a:cxn ang="0">
                  <a:pos x="T4" y="T5"/>
                </a:cxn>
                <a:cxn ang="0">
                  <a:pos x="T6" y="T7"/>
                </a:cxn>
                <a:cxn ang="0">
                  <a:pos x="T8" y="T9"/>
                </a:cxn>
              </a:cxnLst>
              <a:rect l="0" t="0" r="r" b="b"/>
              <a:pathLst>
                <a:path w="189" h="109">
                  <a:moveTo>
                    <a:pt x="34" y="90"/>
                  </a:moveTo>
                  <a:cubicBezTo>
                    <a:pt x="0" y="70"/>
                    <a:pt x="0" y="39"/>
                    <a:pt x="34" y="19"/>
                  </a:cubicBezTo>
                  <a:cubicBezTo>
                    <a:pt x="67" y="0"/>
                    <a:pt x="122" y="0"/>
                    <a:pt x="155" y="19"/>
                  </a:cubicBezTo>
                  <a:cubicBezTo>
                    <a:pt x="189" y="39"/>
                    <a:pt x="189" y="70"/>
                    <a:pt x="155" y="90"/>
                  </a:cubicBezTo>
                  <a:cubicBezTo>
                    <a:pt x="122" y="109"/>
                    <a:pt x="67" y="109"/>
                    <a:pt x="34" y="90"/>
                  </a:cubicBezTo>
                  <a:close/>
                </a:path>
              </a:pathLst>
            </a:custGeom>
            <a:solidFill>
              <a:srgbClr val="6F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ṧ1îḓé">
              <a:extLst>
                <a:ext uri="{FF2B5EF4-FFF2-40B4-BE49-F238E27FC236}">
                  <a16:creationId xmlns:a16="http://schemas.microsoft.com/office/drawing/2014/main" id="{EE9C4E16-6730-4DBA-80F3-B4D0BD8039C5}"/>
                </a:ext>
              </a:extLst>
            </p:cNvPr>
            <p:cNvSpPr/>
            <p:nvPr/>
          </p:nvSpPr>
          <p:spPr bwMode="auto">
            <a:xfrm>
              <a:off x="5757863" y="3935413"/>
              <a:ext cx="646113" cy="369888"/>
            </a:xfrm>
            <a:custGeom>
              <a:avLst/>
              <a:gdLst>
                <a:gd name="T0" fmla="*/ 35 w 195"/>
                <a:gd name="T1" fmla="*/ 92 h 112"/>
                <a:gd name="T2" fmla="*/ 35 w 195"/>
                <a:gd name="T3" fmla="*/ 20 h 112"/>
                <a:gd name="T4" fmla="*/ 160 w 195"/>
                <a:gd name="T5" fmla="*/ 20 h 112"/>
                <a:gd name="T6" fmla="*/ 160 w 195"/>
                <a:gd name="T7" fmla="*/ 92 h 112"/>
                <a:gd name="T8" fmla="*/ 35 w 195"/>
                <a:gd name="T9" fmla="*/ 92 h 112"/>
              </a:gdLst>
              <a:ahLst/>
              <a:cxnLst>
                <a:cxn ang="0">
                  <a:pos x="T0" y="T1"/>
                </a:cxn>
                <a:cxn ang="0">
                  <a:pos x="T2" y="T3"/>
                </a:cxn>
                <a:cxn ang="0">
                  <a:pos x="T4" y="T5"/>
                </a:cxn>
                <a:cxn ang="0">
                  <a:pos x="T6" y="T7"/>
                </a:cxn>
                <a:cxn ang="0">
                  <a:pos x="T8" y="T9"/>
                </a:cxn>
              </a:cxnLst>
              <a:rect l="0" t="0" r="r" b="b"/>
              <a:pathLst>
                <a:path w="195" h="112">
                  <a:moveTo>
                    <a:pt x="35" y="92"/>
                  </a:moveTo>
                  <a:cubicBezTo>
                    <a:pt x="0" y="72"/>
                    <a:pt x="0" y="40"/>
                    <a:pt x="35" y="20"/>
                  </a:cubicBezTo>
                  <a:cubicBezTo>
                    <a:pt x="70" y="0"/>
                    <a:pt x="126" y="0"/>
                    <a:pt x="160" y="20"/>
                  </a:cubicBezTo>
                  <a:cubicBezTo>
                    <a:pt x="195" y="40"/>
                    <a:pt x="195" y="72"/>
                    <a:pt x="160" y="92"/>
                  </a:cubicBezTo>
                  <a:cubicBezTo>
                    <a:pt x="126" y="112"/>
                    <a:pt x="70" y="112"/>
                    <a:pt x="35" y="92"/>
                  </a:cubicBezTo>
                  <a:close/>
                </a:path>
              </a:pathLst>
            </a:custGeom>
            <a:solidFill>
              <a:srgbClr val="A5CB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sḻidè">
              <a:extLst>
                <a:ext uri="{FF2B5EF4-FFF2-40B4-BE49-F238E27FC236}">
                  <a16:creationId xmlns:a16="http://schemas.microsoft.com/office/drawing/2014/main" id="{09C594BD-8306-4AF5-A6AE-811EAE21F77B}"/>
                </a:ext>
              </a:extLst>
            </p:cNvPr>
            <p:cNvSpPr/>
            <p:nvPr/>
          </p:nvSpPr>
          <p:spPr bwMode="auto">
            <a:xfrm>
              <a:off x="5748338" y="3862388"/>
              <a:ext cx="665163" cy="382588"/>
            </a:xfrm>
            <a:custGeom>
              <a:avLst/>
              <a:gdLst>
                <a:gd name="T0" fmla="*/ 36 w 201"/>
                <a:gd name="T1" fmla="*/ 95 h 116"/>
                <a:gd name="T2" fmla="*/ 36 w 201"/>
                <a:gd name="T3" fmla="*/ 21 h 116"/>
                <a:gd name="T4" fmla="*/ 165 w 201"/>
                <a:gd name="T5" fmla="*/ 21 h 116"/>
                <a:gd name="T6" fmla="*/ 165 w 201"/>
                <a:gd name="T7" fmla="*/ 95 h 116"/>
                <a:gd name="T8" fmla="*/ 36 w 201"/>
                <a:gd name="T9" fmla="*/ 95 h 116"/>
              </a:gdLst>
              <a:ahLst/>
              <a:cxnLst>
                <a:cxn ang="0">
                  <a:pos x="T0" y="T1"/>
                </a:cxn>
                <a:cxn ang="0">
                  <a:pos x="T2" y="T3"/>
                </a:cxn>
                <a:cxn ang="0">
                  <a:pos x="T4" y="T5"/>
                </a:cxn>
                <a:cxn ang="0">
                  <a:pos x="T6" y="T7"/>
                </a:cxn>
                <a:cxn ang="0">
                  <a:pos x="T8" y="T9"/>
                </a:cxn>
              </a:cxnLst>
              <a:rect l="0" t="0" r="r" b="b"/>
              <a:pathLst>
                <a:path w="201" h="116">
                  <a:moveTo>
                    <a:pt x="36" y="95"/>
                  </a:moveTo>
                  <a:cubicBezTo>
                    <a:pt x="0" y="75"/>
                    <a:pt x="0" y="41"/>
                    <a:pt x="36" y="21"/>
                  </a:cubicBezTo>
                  <a:cubicBezTo>
                    <a:pt x="72" y="0"/>
                    <a:pt x="130" y="0"/>
                    <a:pt x="165" y="21"/>
                  </a:cubicBezTo>
                  <a:cubicBezTo>
                    <a:pt x="201" y="41"/>
                    <a:pt x="201" y="75"/>
                    <a:pt x="165" y="95"/>
                  </a:cubicBezTo>
                  <a:cubicBezTo>
                    <a:pt x="130" y="116"/>
                    <a:pt x="72" y="116"/>
                    <a:pt x="36" y="95"/>
                  </a:cubicBezTo>
                  <a:close/>
                </a:path>
              </a:pathLst>
            </a:custGeom>
            <a:solidFill>
              <a:srgbClr val="6F8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ṧḷíḋe">
              <a:extLst>
                <a:ext uri="{FF2B5EF4-FFF2-40B4-BE49-F238E27FC236}">
                  <a16:creationId xmlns:a16="http://schemas.microsoft.com/office/drawing/2014/main" id="{864B3FCB-AB50-4612-819D-ADFC6A75603C}"/>
                </a:ext>
              </a:extLst>
            </p:cNvPr>
            <p:cNvSpPr/>
            <p:nvPr/>
          </p:nvSpPr>
          <p:spPr bwMode="auto">
            <a:xfrm>
              <a:off x="5741988" y="3789363"/>
              <a:ext cx="677863" cy="393700"/>
            </a:xfrm>
            <a:custGeom>
              <a:avLst/>
              <a:gdLst>
                <a:gd name="T0" fmla="*/ 37 w 205"/>
                <a:gd name="T1" fmla="*/ 98 h 119"/>
                <a:gd name="T2" fmla="*/ 37 w 205"/>
                <a:gd name="T3" fmla="*/ 21 h 119"/>
                <a:gd name="T4" fmla="*/ 169 w 205"/>
                <a:gd name="T5" fmla="*/ 21 h 119"/>
                <a:gd name="T6" fmla="*/ 169 w 205"/>
                <a:gd name="T7" fmla="*/ 98 h 119"/>
                <a:gd name="T8" fmla="*/ 37 w 205"/>
                <a:gd name="T9" fmla="*/ 98 h 119"/>
              </a:gdLst>
              <a:ahLst/>
              <a:cxnLst>
                <a:cxn ang="0">
                  <a:pos x="T0" y="T1"/>
                </a:cxn>
                <a:cxn ang="0">
                  <a:pos x="T2" y="T3"/>
                </a:cxn>
                <a:cxn ang="0">
                  <a:pos x="T4" y="T5"/>
                </a:cxn>
                <a:cxn ang="0">
                  <a:pos x="T6" y="T7"/>
                </a:cxn>
                <a:cxn ang="0">
                  <a:pos x="T8" y="T9"/>
                </a:cxn>
              </a:cxnLst>
              <a:rect l="0" t="0" r="r" b="b"/>
              <a:pathLst>
                <a:path w="205" h="119">
                  <a:moveTo>
                    <a:pt x="37" y="98"/>
                  </a:moveTo>
                  <a:cubicBezTo>
                    <a:pt x="0" y="77"/>
                    <a:pt x="0" y="42"/>
                    <a:pt x="37" y="21"/>
                  </a:cubicBezTo>
                  <a:cubicBezTo>
                    <a:pt x="73" y="0"/>
                    <a:pt x="132" y="0"/>
                    <a:pt x="169" y="21"/>
                  </a:cubicBezTo>
                  <a:cubicBezTo>
                    <a:pt x="205" y="42"/>
                    <a:pt x="205" y="77"/>
                    <a:pt x="169" y="98"/>
                  </a:cubicBezTo>
                  <a:cubicBezTo>
                    <a:pt x="132" y="119"/>
                    <a:pt x="73" y="119"/>
                    <a:pt x="37" y="98"/>
                  </a:cubicBezTo>
                  <a:close/>
                </a:path>
              </a:pathLst>
            </a:custGeom>
            <a:solidFill>
              <a:srgbClr val="A5CB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s1ïďé">
              <a:extLst>
                <a:ext uri="{FF2B5EF4-FFF2-40B4-BE49-F238E27FC236}">
                  <a16:creationId xmlns:a16="http://schemas.microsoft.com/office/drawing/2014/main" id="{007964EC-E33E-4040-AC26-E03021A9AAF2}"/>
                </a:ext>
              </a:extLst>
            </p:cNvPr>
            <p:cNvSpPr/>
            <p:nvPr/>
          </p:nvSpPr>
          <p:spPr bwMode="auto">
            <a:xfrm>
              <a:off x="5303838" y="2220913"/>
              <a:ext cx="1554163" cy="1905000"/>
            </a:xfrm>
            <a:custGeom>
              <a:avLst/>
              <a:gdLst>
                <a:gd name="T0" fmla="*/ 235 w 469"/>
                <a:gd name="T1" fmla="*/ 0 h 578"/>
                <a:gd name="T2" fmla="*/ 0 w 469"/>
                <a:gd name="T3" fmla="*/ 235 h 578"/>
                <a:gd name="T4" fmla="*/ 154 w 469"/>
                <a:gd name="T5" fmla="*/ 527 h 578"/>
                <a:gd name="T6" fmla="*/ 177 w 469"/>
                <a:gd name="T7" fmla="*/ 560 h 578"/>
                <a:gd name="T8" fmla="*/ 292 w 469"/>
                <a:gd name="T9" fmla="*/ 560 h 578"/>
                <a:gd name="T10" fmla="*/ 316 w 469"/>
                <a:gd name="T11" fmla="*/ 527 h 578"/>
                <a:gd name="T12" fmla="*/ 469 w 469"/>
                <a:gd name="T13" fmla="*/ 235 h 578"/>
                <a:gd name="T14" fmla="*/ 235 w 469"/>
                <a:gd name="T15" fmla="*/ 0 h 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9" h="578">
                  <a:moveTo>
                    <a:pt x="235" y="0"/>
                  </a:moveTo>
                  <a:cubicBezTo>
                    <a:pt x="105" y="0"/>
                    <a:pt x="0" y="105"/>
                    <a:pt x="0" y="235"/>
                  </a:cubicBezTo>
                  <a:cubicBezTo>
                    <a:pt x="0" y="421"/>
                    <a:pt x="154" y="452"/>
                    <a:pt x="154" y="527"/>
                  </a:cubicBezTo>
                  <a:cubicBezTo>
                    <a:pt x="154" y="539"/>
                    <a:pt x="162" y="551"/>
                    <a:pt x="177" y="560"/>
                  </a:cubicBezTo>
                  <a:cubicBezTo>
                    <a:pt x="209" y="578"/>
                    <a:pt x="260" y="578"/>
                    <a:pt x="292" y="560"/>
                  </a:cubicBezTo>
                  <a:cubicBezTo>
                    <a:pt x="308" y="551"/>
                    <a:pt x="316" y="539"/>
                    <a:pt x="316" y="527"/>
                  </a:cubicBezTo>
                  <a:cubicBezTo>
                    <a:pt x="316" y="452"/>
                    <a:pt x="469" y="421"/>
                    <a:pt x="469" y="235"/>
                  </a:cubicBezTo>
                  <a:cubicBezTo>
                    <a:pt x="469" y="105"/>
                    <a:pt x="364" y="0"/>
                    <a:pt x="235" y="0"/>
                  </a:cubicBezTo>
                </a:path>
              </a:pathLst>
            </a:custGeom>
            <a:solidFill>
              <a:srgbClr val="FFDB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ṥļîḋè">
              <a:extLst>
                <a:ext uri="{FF2B5EF4-FFF2-40B4-BE49-F238E27FC236}">
                  <a16:creationId xmlns:a16="http://schemas.microsoft.com/office/drawing/2014/main" id="{CC0B7B89-49C5-49C1-B816-EC886E70AE63}"/>
                </a:ext>
              </a:extLst>
            </p:cNvPr>
            <p:cNvSpPr/>
            <p:nvPr/>
          </p:nvSpPr>
          <p:spPr bwMode="auto">
            <a:xfrm>
              <a:off x="5483226" y="2435225"/>
              <a:ext cx="1195388" cy="385763"/>
            </a:xfrm>
            <a:custGeom>
              <a:avLst/>
              <a:gdLst>
                <a:gd name="T0" fmla="*/ 19 w 361"/>
                <a:gd name="T1" fmla="*/ 0 h 117"/>
                <a:gd name="T2" fmla="*/ 0 w 361"/>
                <a:gd name="T3" fmla="*/ 20 h 117"/>
                <a:gd name="T4" fmla="*/ 51 w 361"/>
                <a:gd name="T5" fmla="*/ 86 h 117"/>
                <a:gd name="T6" fmla="*/ 181 w 361"/>
                <a:gd name="T7" fmla="*/ 117 h 117"/>
                <a:gd name="T8" fmla="*/ 310 w 361"/>
                <a:gd name="T9" fmla="*/ 86 h 117"/>
                <a:gd name="T10" fmla="*/ 361 w 361"/>
                <a:gd name="T11" fmla="*/ 20 h 117"/>
                <a:gd name="T12" fmla="*/ 342 w 361"/>
                <a:gd name="T13" fmla="*/ 0 h 117"/>
                <a:gd name="T14" fmla="*/ 342 w 361"/>
                <a:gd name="T15" fmla="*/ 2 h 117"/>
                <a:gd name="T16" fmla="*/ 342 w 361"/>
                <a:gd name="T17" fmla="*/ 2 h 117"/>
                <a:gd name="T18" fmla="*/ 342 w 361"/>
                <a:gd name="T19" fmla="*/ 2 h 117"/>
                <a:gd name="T20" fmla="*/ 342 w 361"/>
                <a:gd name="T21" fmla="*/ 2 h 117"/>
                <a:gd name="T22" fmla="*/ 295 w 361"/>
                <a:gd name="T23" fmla="*/ 68 h 117"/>
                <a:gd name="T24" fmla="*/ 181 w 361"/>
                <a:gd name="T25" fmla="*/ 96 h 117"/>
                <a:gd name="T26" fmla="*/ 66 w 361"/>
                <a:gd name="T27" fmla="*/ 68 h 117"/>
                <a:gd name="T28" fmla="*/ 19 w 361"/>
                <a:gd name="T29" fmla="*/ 2 h 117"/>
                <a:gd name="T30" fmla="*/ 19 w 361"/>
                <a:gd name="T31" fmla="*/ 2 h 117"/>
                <a:gd name="T32" fmla="*/ 19 w 361"/>
                <a:gd name="T3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1" h="117">
                  <a:moveTo>
                    <a:pt x="19" y="0"/>
                  </a:moveTo>
                  <a:cubicBezTo>
                    <a:pt x="12" y="6"/>
                    <a:pt x="6" y="13"/>
                    <a:pt x="0" y="20"/>
                  </a:cubicBezTo>
                  <a:cubicBezTo>
                    <a:pt x="6" y="41"/>
                    <a:pt x="23" y="69"/>
                    <a:pt x="51" y="86"/>
                  </a:cubicBezTo>
                  <a:cubicBezTo>
                    <a:pt x="87" y="107"/>
                    <a:pt x="134" y="117"/>
                    <a:pt x="181" y="117"/>
                  </a:cubicBezTo>
                  <a:cubicBezTo>
                    <a:pt x="227" y="117"/>
                    <a:pt x="274" y="107"/>
                    <a:pt x="310" y="86"/>
                  </a:cubicBezTo>
                  <a:cubicBezTo>
                    <a:pt x="338" y="69"/>
                    <a:pt x="356" y="41"/>
                    <a:pt x="361" y="20"/>
                  </a:cubicBezTo>
                  <a:cubicBezTo>
                    <a:pt x="355" y="13"/>
                    <a:pt x="349" y="6"/>
                    <a:pt x="342" y="0"/>
                  </a:cubicBezTo>
                  <a:cubicBezTo>
                    <a:pt x="342" y="2"/>
                    <a:pt x="342" y="2"/>
                    <a:pt x="342" y="2"/>
                  </a:cubicBezTo>
                  <a:cubicBezTo>
                    <a:pt x="342" y="2"/>
                    <a:pt x="342" y="2"/>
                    <a:pt x="342" y="2"/>
                  </a:cubicBezTo>
                  <a:cubicBezTo>
                    <a:pt x="342" y="2"/>
                    <a:pt x="342" y="2"/>
                    <a:pt x="342" y="2"/>
                  </a:cubicBezTo>
                  <a:cubicBezTo>
                    <a:pt x="342" y="2"/>
                    <a:pt x="342" y="2"/>
                    <a:pt x="342" y="2"/>
                  </a:cubicBezTo>
                  <a:cubicBezTo>
                    <a:pt x="342" y="26"/>
                    <a:pt x="326" y="50"/>
                    <a:pt x="295" y="68"/>
                  </a:cubicBezTo>
                  <a:cubicBezTo>
                    <a:pt x="263" y="87"/>
                    <a:pt x="222" y="96"/>
                    <a:pt x="181" y="96"/>
                  </a:cubicBezTo>
                  <a:cubicBezTo>
                    <a:pt x="139" y="96"/>
                    <a:pt x="98" y="87"/>
                    <a:pt x="66" y="68"/>
                  </a:cubicBezTo>
                  <a:cubicBezTo>
                    <a:pt x="35" y="50"/>
                    <a:pt x="19" y="26"/>
                    <a:pt x="19" y="2"/>
                  </a:cubicBezTo>
                  <a:cubicBezTo>
                    <a:pt x="19" y="2"/>
                    <a:pt x="19" y="2"/>
                    <a:pt x="19" y="2"/>
                  </a:cubicBezTo>
                  <a:cubicBezTo>
                    <a:pt x="19" y="0"/>
                    <a:pt x="19" y="0"/>
                    <a:pt x="19" y="0"/>
                  </a:cubicBezTo>
                </a:path>
              </a:pathLst>
            </a:custGeom>
            <a:solidFill>
              <a:srgbClr val="F9C6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ŝ1iḓè">
              <a:extLst>
                <a:ext uri="{FF2B5EF4-FFF2-40B4-BE49-F238E27FC236}">
                  <a16:creationId xmlns:a16="http://schemas.microsoft.com/office/drawing/2014/main" id="{1E139C79-6F0D-4CF2-91B0-593A86216239}"/>
                </a:ext>
              </a:extLst>
            </p:cNvPr>
            <p:cNvSpPr/>
            <p:nvPr/>
          </p:nvSpPr>
          <p:spPr bwMode="auto">
            <a:xfrm>
              <a:off x="5840413" y="3819525"/>
              <a:ext cx="481013" cy="277813"/>
            </a:xfrm>
            <a:custGeom>
              <a:avLst/>
              <a:gdLst>
                <a:gd name="T0" fmla="*/ 26 w 145"/>
                <a:gd name="T1" fmla="*/ 69 h 84"/>
                <a:gd name="T2" fmla="*/ 26 w 145"/>
                <a:gd name="T3" fmla="*/ 15 h 84"/>
                <a:gd name="T4" fmla="*/ 119 w 145"/>
                <a:gd name="T5" fmla="*/ 15 h 84"/>
                <a:gd name="T6" fmla="*/ 119 w 145"/>
                <a:gd name="T7" fmla="*/ 69 h 84"/>
                <a:gd name="T8" fmla="*/ 26 w 145"/>
                <a:gd name="T9" fmla="*/ 69 h 84"/>
              </a:gdLst>
              <a:ahLst/>
              <a:cxnLst>
                <a:cxn ang="0">
                  <a:pos x="T0" y="T1"/>
                </a:cxn>
                <a:cxn ang="0">
                  <a:pos x="T2" y="T3"/>
                </a:cxn>
                <a:cxn ang="0">
                  <a:pos x="T4" y="T5"/>
                </a:cxn>
                <a:cxn ang="0">
                  <a:pos x="T6" y="T7"/>
                </a:cxn>
                <a:cxn ang="0">
                  <a:pos x="T8" y="T9"/>
                </a:cxn>
              </a:cxnLst>
              <a:rect l="0" t="0" r="r" b="b"/>
              <a:pathLst>
                <a:path w="145" h="84">
                  <a:moveTo>
                    <a:pt x="26" y="69"/>
                  </a:moveTo>
                  <a:cubicBezTo>
                    <a:pt x="0" y="54"/>
                    <a:pt x="0" y="30"/>
                    <a:pt x="26" y="15"/>
                  </a:cubicBezTo>
                  <a:cubicBezTo>
                    <a:pt x="52" y="0"/>
                    <a:pt x="94" y="0"/>
                    <a:pt x="119" y="15"/>
                  </a:cubicBezTo>
                  <a:cubicBezTo>
                    <a:pt x="145" y="30"/>
                    <a:pt x="145" y="54"/>
                    <a:pt x="119" y="69"/>
                  </a:cubicBezTo>
                  <a:cubicBezTo>
                    <a:pt x="94" y="84"/>
                    <a:pt x="52" y="84"/>
                    <a:pt x="26" y="69"/>
                  </a:cubicBezTo>
                  <a:close/>
                </a:path>
              </a:pathLst>
            </a:custGeom>
            <a:solidFill>
              <a:srgbClr val="FDB7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ṥļïďè">
              <a:extLst>
                <a:ext uri="{FF2B5EF4-FFF2-40B4-BE49-F238E27FC236}">
                  <a16:creationId xmlns:a16="http://schemas.microsoft.com/office/drawing/2014/main" id="{EE56C00B-9E0C-4A45-B1F1-87FD9434EEFE}"/>
                </a:ext>
              </a:extLst>
            </p:cNvPr>
            <p:cNvSpPr/>
            <p:nvPr/>
          </p:nvSpPr>
          <p:spPr bwMode="auto">
            <a:xfrm>
              <a:off x="5767388" y="3278188"/>
              <a:ext cx="609600" cy="755650"/>
            </a:xfrm>
            <a:custGeom>
              <a:avLst/>
              <a:gdLst>
                <a:gd name="T0" fmla="*/ 69 w 184"/>
                <a:gd name="T1" fmla="*/ 199 h 229"/>
                <a:gd name="T2" fmla="*/ 34 w 184"/>
                <a:gd name="T3" fmla="*/ 26 h 229"/>
                <a:gd name="T4" fmla="*/ 16 w 184"/>
                <a:gd name="T5" fmla="*/ 4 h 229"/>
                <a:gd name="T6" fmla="*/ 4 w 184"/>
                <a:gd name="T7" fmla="*/ 4 h 229"/>
                <a:gd name="T8" fmla="*/ 0 w 184"/>
                <a:gd name="T9" fmla="*/ 12 h 229"/>
                <a:gd name="T10" fmla="*/ 26 w 184"/>
                <a:gd name="T11" fmla="*/ 48 h 229"/>
                <a:gd name="T12" fmla="*/ 62 w 184"/>
                <a:gd name="T13" fmla="*/ 59 h 229"/>
                <a:gd name="T14" fmla="*/ 105 w 184"/>
                <a:gd name="T15" fmla="*/ 25 h 229"/>
                <a:gd name="T16" fmla="*/ 83 w 184"/>
                <a:gd name="T17" fmla="*/ 0 h 229"/>
                <a:gd name="T18" fmla="*/ 72 w 184"/>
                <a:gd name="T19" fmla="*/ 8 h 229"/>
                <a:gd name="T20" fmla="*/ 80 w 184"/>
                <a:gd name="T21" fmla="*/ 51 h 229"/>
                <a:gd name="T22" fmla="*/ 162 w 184"/>
                <a:gd name="T23" fmla="*/ 108 h 229"/>
                <a:gd name="T24" fmla="*/ 182 w 184"/>
                <a:gd name="T25" fmla="*/ 100 h 229"/>
                <a:gd name="T26" fmla="*/ 181 w 184"/>
                <a:gd name="T27" fmla="*/ 86 h 229"/>
                <a:gd name="T28" fmla="*/ 117 w 184"/>
                <a:gd name="T29" fmla="*/ 124 h 229"/>
                <a:gd name="T30" fmla="*/ 106 w 184"/>
                <a:gd name="T31" fmla="*/ 225 h 229"/>
                <a:gd name="T32" fmla="*/ 113 w 184"/>
                <a:gd name="T33" fmla="*/ 226 h 229"/>
                <a:gd name="T34" fmla="*/ 124 w 184"/>
                <a:gd name="T35" fmla="*/ 126 h 229"/>
                <a:gd name="T36" fmla="*/ 176 w 184"/>
                <a:gd name="T37" fmla="*/ 91 h 229"/>
                <a:gd name="T38" fmla="*/ 176 w 184"/>
                <a:gd name="T39" fmla="*/ 96 h 229"/>
                <a:gd name="T40" fmla="*/ 162 w 184"/>
                <a:gd name="T41" fmla="*/ 100 h 229"/>
                <a:gd name="T42" fmla="*/ 86 w 184"/>
                <a:gd name="T43" fmla="*/ 47 h 229"/>
                <a:gd name="T44" fmla="*/ 80 w 184"/>
                <a:gd name="T45" fmla="*/ 9 h 229"/>
                <a:gd name="T46" fmla="*/ 83 w 184"/>
                <a:gd name="T47" fmla="*/ 7 h 229"/>
                <a:gd name="T48" fmla="*/ 98 w 184"/>
                <a:gd name="T49" fmla="*/ 25 h 229"/>
                <a:gd name="T50" fmla="*/ 62 w 184"/>
                <a:gd name="T51" fmla="*/ 51 h 229"/>
                <a:gd name="T52" fmla="*/ 22 w 184"/>
                <a:gd name="T53" fmla="*/ 36 h 229"/>
                <a:gd name="T54" fmla="*/ 7 w 184"/>
                <a:gd name="T55" fmla="*/ 12 h 229"/>
                <a:gd name="T56" fmla="*/ 8 w 184"/>
                <a:gd name="T57" fmla="*/ 10 h 229"/>
                <a:gd name="T58" fmla="*/ 13 w 184"/>
                <a:gd name="T59" fmla="*/ 10 h 229"/>
                <a:gd name="T60" fmla="*/ 49 w 184"/>
                <a:gd name="T61" fmla="*/ 93 h 229"/>
                <a:gd name="T62" fmla="*/ 62 w 184"/>
                <a:gd name="T63" fmla="*/ 201 h 229"/>
                <a:gd name="T64" fmla="*/ 65 w 184"/>
                <a:gd name="T65" fmla="*/ 205 h 229"/>
                <a:gd name="T66" fmla="*/ 69 w 184"/>
                <a:gd name="T67" fmla="*/ 201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4" h="229">
                  <a:moveTo>
                    <a:pt x="69" y="201"/>
                  </a:moveTo>
                  <a:cubicBezTo>
                    <a:pt x="69" y="201"/>
                    <a:pt x="69" y="201"/>
                    <a:pt x="69" y="199"/>
                  </a:cubicBezTo>
                  <a:cubicBezTo>
                    <a:pt x="69" y="189"/>
                    <a:pt x="68" y="147"/>
                    <a:pt x="56" y="92"/>
                  </a:cubicBezTo>
                  <a:cubicBezTo>
                    <a:pt x="50" y="64"/>
                    <a:pt x="42" y="42"/>
                    <a:pt x="34" y="26"/>
                  </a:cubicBezTo>
                  <a:cubicBezTo>
                    <a:pt x="30" y="19"/>
                    <a:pt x="26" y="13"/>
                    <a:pt x="22" y="9"/>
                  </a:cubicBezTo>
                  <a:cubicBezTo>
                    <a:pt x="20" y="7"/>
                    <a:pt x="18" y="5"/>
                    <a:pt x="16" y="4"/>
                  </a:cubicBezTo>
                  <a:cubicBezTo>
                    <a:pt x="14" y="2"/>
                    <a:pt x="12" y="2"/>
                    <a:pt x="10" y="2"/>
                  </a:cubicBezTo>
                  <a:cubicBezTo>
                    <a:pt x="8" y="2"/>
                    <a:pt x="5" y="2"/>
                    <a:pt x="4" y="4"/>
                  </a:cubicBezTo>
                  <a:cubicBezTo>
                    <a:pt x="2" y="5"/>
                    <a:pt x="1" y="6"/>
                    <a:pt x="1" y="8"/>
                  </a:cubicBezTo>
                  <a:cubicBezTo>
                    <a:pt x="0" y="9"/>
                    <a:pt x="0" y="11"/>
                    <a:pt x="0" y="12"/>
                  </a:cubicBezTo>
                  <a:cubicBezTo>
                    <a:pt x="0" y="17"/>
                    <a:pt x="2" y="22"/>
                    <a:pt x="5" y="27"/>
                  </a:cubicBezTo>
                  <a:cubicBezTo>
                    <a:pt x="9" y="34"/>
                    <a:pt x="16" y="42"/>
                    <a:pt x="26" y="48"/>
                  </a:cubicBezTo>
                  <a:cubicBezTo>
                    <a:pt x="35" y="54"/>
                    <a:pt x="47" y="59"/>
                    <a:pt x="60" y="59"/>
                  </a:cubicBezTo>
                  <a:cubicBezTo>
                    <a:pt x="61" y="59"/>
                    <a:pt x="62" y="59"/>
                    <a:pt x="62" y="59"/>
                  </a:cubicBezTo>
                  <a:cubicBezTo>
                    <a:pt x="76" y="58"/>
                    <a:pt x="86" y="54"/>
                    <a:pt x="94" y="48"/>
                  </a:cubicBezTo>
                  <a:cubicBezTo>
                    <a:pt x="101" y="42"/>
                    <a:pt x="105" y="33"/>
                    <a:pt x="105" y="25"/>
                  </a:cubicBezTo>
                  <a:cubicBezTo>
                    <a:pt x="105" y="16"/>
                    <a:pt x="100" y="8"/>
                    <a:pt x="91" y="2"/>
                  </a:cubicBezTo>
                  <a:cubicBezTo>
                    <a:pt x="89" y="1"/>
                    <a:pt x="86" y="0"/>
                    <a:pt x="83" y="0"/>
                  </a:cubicBezTo>
                  <a:cubicBezTo>
                    <a:pt x="81" y="0"/>
                    <a:pt x="79" y="0"/>
                    <a:pt x="77" y="1"/>
                  </a:cubicBezTo>
                  <a:cubicBezTo>
                    <a:pt x="75" y="3"/>
                    <a:pt x="73" y="5"/>
                    <a:pt x="72" y="8"/>
                  </a:cubicBezTo>
                  <a:cubicBezTo>
                    <a:pt x="71" y="11"/>
                    <a:pt x="71" y="14"/>
                    <a:pt x="71" y="18"/>
                  </a:cubicBezTo>
                  <a:cubicBezTo>
                    <a:pt x="71" y="27"/>
                    <a:pt x="74" y="39"/>
                    <a:pt x="80" y="51"/>
                  </a:cubicBezTo>
                  <a:cubicBezTo>
                    <a:pt x="86" y="63"/>
                    <a:pt x="96" y="75"/>
                    <a:pt x="109" y="86"/>
                  </a:cubicBezTo>
                  <a:cubicBezTo>
                    <a:pt x="129" y="102"/>
                    <a:pt x="148" y="108"/>
                    <a:pt x="162" y="108"/>
                  </a:cubicBezTo>
                  <a:cubicBezTo>
                    <a:pt x="168" y="108"/>
                    <a:pt x="173" y="107"/>
                    <a:pt x="177" y="104"/>
                  </a:cubicBezTo>
                  <a:cubicBezTo>
                    <a:pt x="179" y="103"/>
                    <a:pt x="181" y="102"/>
                    <a:pt x="182" y="100"/>
                  </a:cubicBezTo>
                  <a:cubicBezTo>
                    <a:pt x="184" y="99"/>
                    <a:pt x="184" y="96"/>
                    <a:pt x="184" y="94"/>
                  </a:cubicBezTo>
                  <a:cubicBezTo>
                    <a:pt x="184" y="91"/>
                    <a:pt x="183" y="89"/>
                    <a:pt x="181" y="86"/>
                  </a:cubicBezTo>
                  <a:cubicBezTo>
                    <a:pt x="176" y="82"/>
                    <a:pt x="170" y="80"/>
                    <a:pt x="163" y="80"/>
                  </a:cubicBezTo>
                  <a:cubicBezTo>
                    <a:pt x="146" y="80"/>
                    <a:pt x="125" y="94"/>
                    <a:pt x="117" y="124"/>
                  </a:cubicBezTo>
                  <a:cubicBezTo>
                    <a:pt x="112" y="145"/>
                    <a:pt x="109" y="170"/>
                    <a:pt x="108" y="190"/>
                  </a:cubicBezTo>
                  <a:cubicBezTo>
                    <a:pt x="106" y="210"/>
                    <a:pt x="106" y="225"/>
                    <a:pt x="106" y="225"/>
                  </a:cubicBezTo>
                  <a:cubicBezTo>
                    <a:pt x="106" y="227"/>
                    <a:pt x="107" y="229"/>
                    <a:pt x="109" y="229"/>
                  </a:cubicBezTo>
                  <a:cubicBezTo>
                    <a:pt x="111" y="229"/>
                    <a:pt x="113" y="228"/>
                    <a:pt x="113" y="226"/>
                  </a:cubicBezTo>
                  <a:cubicBezTo>
                    <a:pt x="113" y="226"/>
                    <a:pt x="113" y="225"/>
                    <a:pt x="113" y="223"/>
                  </a:cubicBezTo>
                  <a:cubicBezTo>
                    <a:pt x="113" y="211"/>
                    <a:pt x="116" y="161"/>
                    <a:pt x="124" y="126"/>
                  </a:cubicBezTo>
                  <a:cubicBezTo>
                    <a:pt x="131" y="98"/>
                    <a:pt x="150" y="87"/>
                    <a:pt x="163" y="87"/>
                  </a:cubicBezTo>
                  <a:cubicBezTo>
                    <a:pt x="169" y="87"/>
                    <a:pt x="173" y="89"/>
                    <a:pt x="176" y="91"/>
                  </a:cubicBezTo>
                  <a:cubicBezTo>
                    <a:pt x="177" y="93"/>
                    <a:pt x="177" y="94"/>
                    <a:pt x="177" y="94"/>
                  </a:cubicBezTo>
                  <a:cubicBezTo>
                    <a:pt x="177" y="95"/>
                    <a:pt x="177" y="95"/>
                    <a:pt x="176" y="96"/>
                  </a:cubicBezTo>
                  <a:cubicBezTo>
                    <a:pt x="176" y="97"/>
                    <a:pt x="174" y="98"/>
                    <a:pt x="172" y="99"/>
                  </a:cubicBezTo>
                  <a:cubicBezTo>
                    <a:pt x="169" y="100"/>
                    <a:pt x="166" y="101"/>
                    <a:pt x="162" y="100"/>
                  </a:cubicBezTo>
                  <a:cubicBezTo>
                    <a:pt x="150" y="101"/>
                    <a:pt x="133" y="95"/>
                    <a:pt x="113" y="80"/>
                  </a:cubicBezTo>
                  <a:cubicBezTo>
                    <a:pt x="101" y="70"/>
                    <a:pt x="92" y="59"/>
                    <a:pt x="86" y="47"/>
                  </a:cubicBezTo>
                  <a:cubicBezTo>
                    <a:pt x="81" y="36"/>
                    <a:pt x="78" y="26"/>
                    <a:pt x="78" y="18"/>
                  </a:cubicBezTo>
                  <a:cubicBezTo>
                    <a:pt x="78" y="14"/>
                    <a:pt x="79" y="11"/>
                    <a:pt x="80" y="9"/>
                  </a:cubicBezTo>
                  <a:cubicBezTo>
                    <a:pt x="80" y="8"/>
                    <a:pt x="81" y="8"/>
                    <a:pt x="81" y="7"/>
                  </a:cubicBezTo>
                  <a:cubicBezTo>
                    <a:pt x="82" y="7"/>
                    <a:pt x="82" y="7"/>
                    <a:pt x="83" y="7"/>
                  </a:cubicBezTo>
                  <a:cubicBezTo>
                    <a:pt x="84" y="7"/>
                    <a:pt x="86" y="7"/>
                    <a:pt x="87" y="8"/>
                  </a:cubicBezTo>
                  <a:cubicBezTo>
                    <a:pt x="94" y="13"/>
                    <a:pt x="98" y="19"/>
                    <a:pt x="98" y="25"/>
                  </a:cubicBezTo>
                  <a:cubicBezTo>
                    <a:pt x="98" y="31"/>
                    <a:pt x="95" y="37"/>
                    <a:pt x="89" y="42"/>
                  </a:cubicBezTo>
                  <a:cubicBezTo>
                    <a:pt x="83" y="47"/>
                    <a:pt x="74" y="51"/>
                    <a:pt x="62" y="51"/>
                  </a:cubicBezTo>
                  <a:cubicBezTo>
                    <a:pt x="61" y="51"/>
                    <a:pt x="61" y="51"/>
                    <a:pt x="60" y="51"/>
                  </a:cubicBezTo>
                  <a:cubicBezTo>
                    <a:pt x="45" y="51"/>
                    <a:pt x="31" y="45"/>
                    <a:pt x="22" y="36"/>
                  </a:cubicBezTo>
                  <a:cubicBezTo>
                    <a:pt x="17" y="32"/>
                    <a:pt x="13" y="27"/>
                    <a:pt x="11" y="23"/>
                  </a:cubicBezTo>
                  <a:cubicBezTo>
                    <a:pt x="8" y="19"/>
                    <a:pt x="7" y="15"/>
                    <a:pt x="7" y="12"/>
                  </a:cubicBezTo>
                  <a:cubicBezTo>
                    <a:pt x="7" y="12"/>
                    <a:pt x="7" y="11"/>
                    <a:pt x="7" y="10"/>
                  </a:cubicBezTo>
                  <a:cubicBezTo>
                    <a:pt x="8" y="10"/>
                    <a:pt x="8" y="10"/>
                    <a:pt x="8" y="10"/>
                  </a:cubicBezTo>
                  <a:cubicBezTo>
                    <a:pt x="9" y="9"/>
                    <a:pt x="9" y="9"/>
                    <a:pt x="10" y="9"/>
                  </a:cubicBezTo>
                  <a:cubicBezTo>
                    <a:pt x="10" y="9"/>
                    <a:pt x="11" y="9"/>
                    <a:pt x="13" y="10"/>
                  </a:cubicBezTo>
                  <a:cubicBezTo>
                    <a:pt x="15" y="11"/>
                    <a:pt x="18" y="14"/>
                    <a:pt x="21" y="18"/>
                  </a:cubicBezTo>
                  <a:cubicBezTo>
                    <a:pt x="30" y="31"/>
                    <a:pt x="41" y="57"/>
                    <a:pt x="49" y="93"/>
                  </a:cubicBezTo>
                  <a:cubicBezTo>
                    <a:pt x="61" y="148"/>
                    <a:pt x="62" y="190"/>
                    <a:pt x="62" y="199"/>
                  </a:cubicBezTo>
                  <a:cubicBezTo>
                    <a:pt x="62" y="200"/>
                    <a:pt x="62" y="200"/>
                    <a:pt x="62" y="201"/>
                  </a:cubicBezTo>
                  <a:cubicBezTo>
                    <a:pt x="62" y="201"/>
                    <a:pt x="62" y="201"/>
                    <a:pt x="62" y="201"/>
                  </a:cubicBezTo>
                  <a:cubicBezTo>
                    <a:pt x="62" y="203"/>
                    <a:pt x="63" y="205"/>
                    <a:pt x="65" y="205"/>
                  </a:cubicBezTo>
                  <a:cubicBezTo>
                    <a:pt x="67" y="205"/>
                    <a:pt x="69" y="203"/>
                    <a:pt x="69" y="201"/>
                  </a:cubicBezTo>
                  <a:cubicBezTo>
                    <a:pt x="69" y="201"/>
                    <a:pt x="69" y="201"/>
                    <a:pt x="69" y="201"/>
                  </a:cubicBezTo>
                </a:path>
              </a:pathLst>
            </a:custGeom>
            <a:solidFill>
              <a:srgbClr val="EA96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ṡ1ïḍê">
              <a:extLst>
                <a:ext uri="{FF2B5EF4-FFF2-40B4-BE49-F238E27FC236}">
                  <a16:creationId xmlns:a16="http://schemas.microsoft.com/office/drawing/2014/main" id="{21663D6F-3823-4751-A70E-617DA6DBB2D1}"/>
                </a:ext>
              </a:extLst>
            </p:cNvPr>
            <p:cNvSpPr/>
            <p:nvPr/>
          </p:nvSpPr>
          <p:spPr bwMode="auto">
            <a:xfrm>
              <a:off x="5330826" y="2727325"/>
              <a:ext cx="633413" cy="901700"/>
            </a:xfrm>
            <a:custGeom>
              <a:avLst/>
              <a:gdLst>
                <a:gd name="T0" fmla="*/ 179 w 191"/>
                <a:gd name="T1" fmla="*/ 224 h 273"/>
                <a:gd name="T2" fmla="*/ 182 w 191"/>
                <a:gd name="T3" fmla="*/ 234 h 273"/>
                <a:gd name="T4" fmla="*/ 184 w 191"/>
                <a:gd name="T5" fmla="*/ 225 h 273"/>
                <a:gd name="T6" fmla="*/ 179 w 191"/>
                <a:gd name="T7" fmla="*/ 224 h 273"/>
                <a:gd name="T8" fmla="*/ 142 w 191"/>
                <a:gd name="T9" fmla="*/ 176 h 273"/>
                <a:gd name="T10" fmla="*/ 142 w 191"/>
                <a:gd name="T11" fmla="*/ 176 h 273"/>
                <a:gd name="T12" fmla="*/ 140 w 191"/>
                <a:gd name="T13" fmla="*/ 177 h 273"/>
                <a:gd name="T14" fmla="*/ 139 w 191"/>
                <a:gd name="T15" fmla="*/ 177 h 273"/>
                <a:gd name="T16" fmla="*/ 139 w 191"/>
                <a:gd name="T17" fmla="*/ 179 h 273"/>
                <a:gd name="T18" fmla="*/ 143 w 191"/>
                <a:gd name="T19" fmla="*/ 190 h 273"/>
                <a:gd name="T20" fmla="*/ 154 w 191"/>
                <a:gd name="T21" fmla="*/ 203 h 273"/>
                <a:gd name="T22" fmla="*/ 167 w 191"/>
                <a:gd name="T23" fmla="*/ 212 h 273"/>
                <a:gd name="T24" fmla="*/ 153 w 191"/>
                <a:gd name="T25" fmla="*/ 185 h 273"/>
                <a:gd name="T26" fmla="*/ 145 w 191"/>
                <a:gd name="T27" fmla="*/ 177 h 273"/>
                <a:gd name="T28" fmla="*/ 142 w 191"/>
                <a:gd name="T29" fmla="*/ 176 h 273"/>
                <a:gd name="T30" fmla="*/ 67 w 191"/>
                <a:gd name="T31" fmla="*/ 0 h 273"/>
                <a:gd name="T32" fmla="*/ 66 w 191"/>
                <a:gd name="T33" fmla="*/ 0 h 273"/>
                <a:gd name="T34" fmla="*/ 33 w 191"/>
                <a:gd name="T35" fmla="*/ 167 h 273"/>
                <a:gd name="T36" fmla="*/ 138 w 191"/>
                <a:gd name="T37" fmla="*/ 273 h 273"/>
                <a:gd name="T38" fmla="*/ 154 w 191"/>
                <a:gd name="T39" fmla="*/ 271 h 273"/>
                <a:gd name="T40" fmla="*/ 178 w 191"/>
                <a:gd name="T41" fmla="*/ 246 h 273"/>
                <a:gd name="T42" fmla="*/ 171 w 191"/>
                <a:gd name="T43" fmla="*/ 222 h 273"/>
                <a:gd name="T44" fmla="*/ 158 w 191"/>
                <a:gd name="T45" fmla="*/ 215 h 273"/>
                <a:gd name="T46" fmla="*/ 137 w 191"/>
                <a:gd name="T47" fmla="*/ 194 h 273"/>
                <a:gd name="T48" fmla="*/ 132 w 191"/>
                <a:gd name="T49" fmla="*/ 179 h 273"/>
                <a:gd name="T50" fmla="*/ 133 w 191"/>
                <a:gd name="T51" fmla="*/ 175 h 273"/>
                <a:gd name="T52" fmla="*/ 136 w 191"/>
                <a:gd name="T53" fmla="*/ 171 h 273"/>
                <a:gd name="T54" fmla="*/ 142 w 191"/>
                <a:gd name="T55" fmla="*/ 169 h 273"/>
                <a:gd name="T56" fmla="*/ 142 w 191"/>
                <a:gd name="T57" fmla="*/ 169 h 273"/>
                <a:gd name="T58" fmla="*/ 148 w 191"/>
                <a:gd name="T59" fmla="*/ 171 h 273"/>
                <a:gd name="T60" fmla="*/ 154 w 191"/>
                <a:gd name="T61" fmla="*/ 176 h 273"/>
                <a:gd name="T62" fmla="*/ 166 w 191"/>
                <a:gd name="T63" fmla="*/ 193 h 273"/>
                <a:gd name="T64" fmla="*/ 176 w 191"/>
                <a:gd name="T65" fmla="*/ 216 h 273"/>
                <a:gd name="T66" fmla="*/ 185 w 191"/>
                <a:gd name="T67" fmla="*/ 218 h 273"/>
                <a:gd name="T68" fmla="*/ 171 w 191"/>
                <a:gd name="T69" fmla="*/ 99 h 273"/>
                <a:gd name="T70" fmla="*/ 67 w 191"/>
                <a:gd name="T71"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1" h="273">
                  <a:moveTo>
                    <a:pt x="179" y="224"/>
                  </a:moveTo>
                  <a:cubicBezTo>
                    <a:pt x="180" y="227"/>
                    <a:pt x="181" y="230"/>
                    <a:pt x="182" y="234"/>
                  </a:cubicBezTo>
                  <a:cubicBezTo>
                    <a:pt x="183" y="231"/>
                    <a:pt x="183" y="228"/>
                    <a:pt x="184" y="225"/>
                  </a:cubicBezTo>
                  <a:cubicBezTo>
                    <a:pt x="182" y="225"/>
                    <a:pt x="181" y="225"/>
                    <a:pt x="179" y="224"/>
                  </a:cubicBezTo>
                  <a:moveTo>
                    <a:pt x="142" y="176"/>
                  </a:moveTo>
                  <a:cubicBezTo>
                    <a:pt x="142" y="176"/>
                    <a:pt x="142" y="176"/>
                    <a:pt x="142" y="176"/>
                  </a:cubicBezTo>
                  <a:cubicBezTo>
                    <a:pt x="141" y="176"/>
                    <a:pt x="141" y="176"/>
                    <a:pt x="140" y="177"/>
                  </a:cubicBezTo>
                  <a:cubicBezTo>
                    <a:pt x="140" y="177"/>
                    <a:pt x="140" y="177"/>
                    <a:pt x="139" y="177"/>
                  </a:cubicBezTo>
                  <a:cubicBezTo>
                    <a:pt x="139" y="178"/>
                    <a:pt x="139" y="179"/>
                    <a:pt x="139" y="179"/>
                  </a:cubicBezTo>
                  <a:cubicBezTo>
                    <a:pt x="139" y="182"/>
                    <a:pt x="140" y="186"/>
                    <a:pt x="143" y="190"/>
                  </a:cubicBezTo>
                  <a:cubicBezTo>
                    <a:pt x="145" y="194"/>
                    <a:pt x="149" y="199"/>
                    <a:pt x="154" y="203"/>
                  </a:cubicBezTo>
                  <a:cubicBezTo>
                    <a:pt x="158" y="207"/>
                    <a:pt x="162" y="210"/>
                    <a:pt x="167" y="212"/>
                  </a:cubicBezTo>
                  <a:cubicBezTo>
                    <a:pt x="162" y="201"/>
                    <a:pt x="157" y="191"/>
                    <a:pt x="153" y="185"/>
                  </a:cubicBezTo>
                  <a:cubicBezTo>
                    <a:pt x="150" y="181"/>
                    <a:pt x="147" y="178"/>
                    <a:pt x="145" y="177"/>
                  </a:cubicBezTo>
                  <a:cubicBezTo>
                    <a:pt x="143" y="176"/>
                    <a:pt x="142" y="176"/>
                    <a:pt x="142" y="176"/>
                  </a:cubicBezTo>
                  <a:moveTo>
                    <a:pt x="67" y="0"/>
                  </a:moveTo>
                  <a:cubicBezTo>
                    <a:pt x="67" y="0"/>
                    <a:pt x="66" y="0"/>
                    <a:pt x="66" y="0"/>
                  </a:cubicBezTo>
                  <a:cubicBezTo>
                    <a:pt x="28" y="0"/>
                    <a:pt x="0" y="77"/>
                    <a:pt x="33" y="167"/>
                  </a:cubicBezTo>
                  <a:cubicBezTo>
                    <a:pt x="60" y="243"/>
                    <a:pt x="103" y="273"/>
                    <a:pt x="138" y="273"/>
                  </a:cubicBezTo>
                  <a:cubicBezTo>
                    <a:pt x="143" y="273"/>
                    <a:pt x="149" y="272"/>
                    <a:pt x="154" y="271"/>
                  </a:cubicBezTo>
                  <a:cubicBezTo>
                    <a:pt x="164" y="268"/>
                    <a:pt x="172" y="259"/>
                    <a:pt x="178" y="246"/>
                  </a:cubicBezTo>
                  <a:cubicBezTo>
                    <a:pt x="176" y="237"/>
                    <a:pt x="173" y="229"/>
                    <a:pt x="171" y="222"/>
                  </a:cubicBezTo>
                  <a:cubicBezTo>
                    <a:pt x="166" y="220"/>
                    <a:pt x="162" y="218"/>
                    <a:pt x="158" y="215"/>
                  </a:cubicBezTo>
                  <a:cubicBezTo>
                    <a:pt x="148" y="209"/>
                    <a:pt x="141" y="201"/>
                    <a:pt x="137" y="194"/>
                  </a:cubicBezTo>
                  <a:cubicBezTo>
                    <a:pt x="134" y="189"/>
                    <a:pt x="132" y="184"/>
                    <a:pt x="132" y="179"/>
                  </a:cubicBezTo>
                  <a:cubicBezTo>
                    <a:pt x="132" y="178"/>
                    <a:pt x="132" y="176"/>
                    <a:pt x="133" y="175"/>
                  </a:cubicBezTo>
                  <a:cubicBezTo>
                    <a:pt x="133" y="173"/>
                    <a:pt x="134" y="172"/>
                    <a:pt x="136" y="171"/>
                  </a:cubicBezTo>
                  <a:cubicBezTo>
                    <a:pt x="137" y="170"/>
                    <a:pt x="139" y="169"/>
                    <a:pt x="142" y="169"/>
                  </a:cubicBezTo>
                  <a:cubicBezTo>
                    <a:pt x="142" y="169"/>
                    <a:pt x="142" y="169"/>
                    <a:pt x="142" y="169"/>
                  </a:cubicBezTo>
                  <a:cubicBezTo>
                    <a:pt x="144" y="169"/>
                    <a:pt x="146" y="169"/>
                    <a:pt x="148" y="171"/>
                  </a:cubicBezTo>
                  <a:cubicBezTo>
                    <a:pt x="150" y="172"/>
                    <a:pt x="152" y="174"/>
                    <a:pt x="154" y="176"/>
                  </a:cubicBezTo>
                  <a:cubicBezTo>
                    <a:pt x="158" y="180"/>
                    <a:pt x="162" y="186"/>
                    <a:pt x="166" y="193"/>
                  </a:cubicBezTo>
                  <a:cubicBezTo>
                    <a:pt x="170" y="200"/>
                    <a:pt x="173" y="207"/>
                    <a:pt x="176" y="216"/>
                  </a:cubicBezTo>
                  <a:cubicBezTo>
                    <a:pt x="179" y="217"/>
                    <a:pt x="182" y="218"/>
                    <a:pt x="185" y="218"/>
                  </a:cubicBezTo>
                  <a:cubicBezTo>
                    <a:pt x="191" y="183"/>
                    <a:pt x="187" y="137"/>
                    <a:pt x="171" y="99"/>
                  </a:cubicBezTo>
                  <a:cubicBezTo>
                    <a:pt x="139" y="20"/>
                    <a:pt x="102" y="0"/>
                    <a:pt x="67" y="0"/>
                  </a:cubicBezTo>
                </a:path>
              </a:pathLst>
            </a:custGeom>
            <a:solidFill>
              <a:srgbClr val="FFE5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ŝlidé">
              <a:extLst>
                <a:ext uri="{FF2B5EF4-FFF2-40B4-BE49-F238E27FC236}">
                  <a16:creationId xmlns:a16="http://schemas.microsoft.com/office/drawing/2014/main" id="{2C5CB664-78DF-4D4D-8109-2B4E1F1D62A8}"/>
                </a:ext>
              </a:extLst>
            </p:cNvPr>
            <p:cNvSpPr/>
            <p:nvPr/>
          </p:nvSpPr>
          <p:spPr bwMode="auto">
            <a:xfrm>
              <a:off x="5767388" y="3286125"/>
              <a:ext cx="176213" cy="254000"/>
            </a:xfrm>
            <a:custGeom>
              <a:avLst/>
              <a:gdLst>
                <a:gd name="T0" fmla="*/ 35 w 53"/>
                <a:gd name="T1" fmla="*/ 43 h 77"/>
                <a:gd name="T2" fmla="*/ 22 w 53"/>
                <a:gd name="T3" fmla="*/ 34 h 77"/>
                <a:gd name="T4" fmla="*/ 11 w 53"/>
                <a:gd name="T5" fmla="*/ 21 h 77"/>
                <a:gd name="T6" fmla="*/ 7 w 53"/>
                <a:gd name="T7" fmla="*/ 10 h 77"/>
                <a:gd name="T8" fmla="*/ 7 w 53"/>
                <a:gd name="T9" fmla="*/ 8 h 77"/>
                <a:gd name="T10" fmla="*/ 8 w 53"/>
                <a:gd name="T11" fmla="*/ 8 h 77"/>
                <a:gd name="T12" fmla="*/ 10 w 53"/>
                <a:gd name="T13" fmla="*/ 7 h 77"/>
                <a:gd name="T14" fmla="*/ 10 w 53"/>
                <a:gd name="T15" fmla="*/ 7 h 77"/>
                <a:gd name="T16" fmla="*/ 13 w 53"/>
                <a:gd name="T17" fmla="*/ 8 h 77"/>
                <a:gd name="T18" fmla="*/ 21 w 53"/>
                <a:gd name="T19" fmla="*/ 16 h 77"/>
                <a:gd name="T20" fmla="*/ 35 w 53"/>
                <a:gd name="T21" fmla="*/ 43 h 77"/>
                <a:gd name="T22" fmla="*/ 10 w 53"/>
                <a:gd name="T23" fmla="*/ 0 h 77"/>
                <a:gd name="T24" fmla="*/ 4 w 53"/>
                <a:gd name="T25" fmla="*/ 2 h 77"/>
                <a:gd name="T26" fmla="*/ 1 w 53"/>
                <a:gd name="T27" fmla="*/ 6 h 77"/>
                <a:gd name="T28" fmla="*/ 0 w 53"/>
                <a:gd name="T29" fmla="*/ 10 h 77"/>
                <a:gd name="T30" fmla="*/ 5 w 53"/>
                <a:gd name="T31" fmla="*/ 25 h 77"/>
                <a:gd name="T32" fmla="*/ 26 w 53"/>
                <a:gd name="T33" fmla="*/ 46 h 77"/>
                <a:gd name="T34" fmla="*/ 39 w 53"/>
                <a:gd name="T35" fmla="*/ 53 h 77"/>
                <a:gd name="T36" fmla="*/ 46 w 53"/>
                <a:gd name="T37" fmla="*/ 77 h 77"/>
                <a:gd name="T38" fmla="*/ 50 w 53"/>
                <a:gd name="T39" fmla="*/ 65 h 77"/>
                <a:gd name="T40" fmla="*/ 47 w 53"/>
                <a:gd name="T41" fmla="*/ 55 h 77"/>
                <a:gd name="T42" fmla="*/ 52 w 53"/>
                <a:gd name="T43" fmla="*/ 56 h 77"/>
                <a:gd name="T44" fmla="*/ 53 w 53"/>
                <a:gd name="T45" fmla="*/ 49 h 77"/>
                <a:gd name="T46" fmla="*/ 44 w 53"/>
                <a:gd name="T47" fmla="*/ 47 h 77"/>
                <a:gd name="T48" fmla="*/ 34 w 53"/>
                <a:gd name="T49" fmla="*/ 24 h 77"/>
                <a:gd name="T50" fmla="*/ 22 w 53"/>
                <a:gd name="T51" fmla="*/ 7 h 77"/>
                <a:gd name="T52" fmla="*/ 16 w 53"/>
                <a:gd name="T53" fmla="*/ 2 h 77"/>
                <a:gd name="T54" fmla="*/ 10 w 53"/>
                <a:gd name="T55" fmla="*/ 0 h 77"/>
                <a:gd name="T56" fmla="*/ 10 w 53"/>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7">
                  <a:moveTo>
                    <a:pt x="35" y="43"/>
                  </a:moveTo>
                  <a:cubicBezTo>
                    <a:pt x="30" y="41"/>
                    <a:pt x="26" y="38"/>
                    <a:pt x="22" y="34"/>
                  </a:cubicBezTo>
                  <a:cubicBezTo>
                    <a:pt x="17" y="30"/>
                    <a:pt x="13" y="25"/>
                    <a:pt x="11" y="21"/>
                  </a:cubicBezTo>
                  <a:cubicBezTo>
                    <a:pt x="8" y="17"/>
                    <a:pt x="7" y="13"/>
                    <a:pt x="7" y="10"/>
                  </a:cubicBezTo>
                  <a:cubicBezTo>
                    <a:pt x="7" y="10"/>
                    <a:pt x="7" y="9"/>
                    <a:pt x="7" y="8"/>
                  </a:cubicBezTo>
                  <a:cubicBezTo>
                    <a:pt x="8" y="8"/>
                    <a:pt x="8" y="8"/>
                    <a:pt x="8" y="8"/>
                  </a:cubicBezTo>
                  <a:cubicBezTo>
                    <a:pt x="9" y="7"/>
                    <a:pt x="9" y="7"/>
                    <a:pt x="10" y="7"/>
                  </a:cubicBezTo>
                  <a:cubicBezTo>
                    <a:pt x="10" y="7"/>
                    <a:pt x="10" y="7"/>
                    <a:pt x="10" y="7"/>
                  </a:cubicBezTo>
                  <a:cubicBezTo>
                    <a:pt x="10" y="7"/>
                    <a:pt x="11" y="7"/>
                    <a:pt x="13" y="8"/>
                  </a:cubicBezTo>
                  <a:cubicBezTo>
                    <a:pt x="15" y="9"/>
                    <a:pt x="18" y="12"/>
                    <a:pt x="21" y="16"/>
                  </a:cubicBezTo>
                  <a:cubicBezTo>
                    <a:pt x="25" y="22"/>
                    <a:pt x="30" y="32"/>
                    <a:pt x="35" y="43"/>
                  </a:cubicBezTo>
                  <a:moveTo>
                    <a:pt x="10" y="0"/>
                  </a:moveTo>
                  <a:cubicBezTo>
                    <a:pt x="7" y="0"/>
                    <a:pt x="5" y="1"/>
                    <a:pt x="4" y="2"/>
                  </a:cubicBezTo>
                  <a:cubicBezTo>
                    <a:pt x="2" y="3"/>
                    <a:pt x="1" y="4"/>
                    <a:pt x="1" y="6"/>
                  </a:cubicBezTo>
                  <a:cubicBezTo>
                    <a:pt x="0" y="7"/>
                    <a:pt x="0" y="9"/>
                    <a:pt x="0" y="10"/>
                  </a:cubicBezTo>
                  <a:cubicBezTo>
                    <a:pt x="0" y="15"/>
                    <a:pt x="2" y="20"/>
                    <a:pt x="5" y="25"/>
                  </a:cubicBezTo>
                  <a:cubicBezTo>
                    <a:pt x="9" y="32"/>
                    <a:pt x="16" y="40"/>
                    <a:pt x="26" y="46"/>
                  </a:cubicBezTo>
                  <a:cubicBezTo>
                    <a:pt x="30" y="49"/>
                    <a:pt x="34" y="51"/>
                    <a:pt x="39" y="53"/>
                  </a:cubicBezTo>
                  <a:cubicBezTo>
                    <a:pt x="41" y="60"/>
                    <a:pt x="44" y="68"/>
                    <a:pt x="46" y="77"/>
                  </a:cubicBezTo>
                  <a:cubicBezTo>
                    <a:pt x="47" y="73"/>
                    <a:pt x="49" y="69"/>
                    <a:pt x="50" y="65"/>
                  </a:cubicBezTo>
                  <a:cubicBezTo>
                    <a:pt x="49" y="61"/>
                    <a:pt x="48" y="58"/>
                    <a:pt x="47" y="55"/>
                  </a:cubicBezTo>
                  <a:cubicBezTo>
                    <a:pt x="49" y="56"/>
                    <a:pt x="50" y="56"/>
                    <a:pt x="52" y="56"/>
                  </a:cubicBezTo>
                  <a:cubicBezTo>
                    <a:pt x="53" y="54"/>
                    <a:pt x="53" y="51"/>
                    <a:pt x="53" y="49"/>
                  </a:cubicBezTo>
                  <a:cubicBezTo>
                    <a:pt x="50" y="49"/>
                    <a:pt x="47" y="48"/>
                    <a:pt x="44" y="47"/>
                  </a:cubicBezTo>
                  <a:cubicBezTo>
                    <a:pt x="41" y="38"/>
                    <a:pt x="38" y="31"/>
                    <a:pt x="34" y="24"/>
                  </a:cubicBezTo>
                  <a:cubicBezTo>
                    <a:pt x="30" y="17"/>
                    <a:pt x="26" y="11"/>
                    <a:pt x="22" y="7"/>
                  </a:cubicBezTo>
                  <a:cubicBezTo>
                    <a:pt x="20" y="5"/>
                    <a:pt x="18" y="3"/>
                    <a:pt x="16" y="2"/>
                  </a:cubicBezTo>
                  <a:cubicBezTo>
                    <a:pt x="14" y="0"/>
                    <a:pt x="12" y="0"/>
                    <a:pt x="10" y="0"/>
                  </a:cubicBezTo>
                  <a:cubicBezTo>
                    <a:pt x="10" y="0"/>
                    <a:pt x="10" y="0"/>
                    <a:pt x="10" y="0"/>
                  </a:cubicBezTo>
                </a:path>
              </a:pathLst>
            </a:custGeom>
            <a:solidFill>
              <a:srgbClr val="F0B22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ṥḷíďe">
              <a:extLst>
                <a:ext uri="{FF2B5EF4-FFF2-40B4-BE49-F238E27FC236}">
                  <a16:creationId xmlns:a16="http://schemas.microsoft.com/office/drawing/2014/main" id="{1922A3F6-89E1-45EE-BB57-A9FF999CE045}"/>
                </a:ext>
              </a:extLst>
            </p:cNvPr>
            <p:cNvSpPr/>
            <p:nvPr/>
          </p:nvSpPr>
          <p:spPr bwMode="auto">
            <a:xfrm>
              <a:off x="5546726" y="1689100"/>
              <a:ext cx="1071563" cy="1092200"/>
            </a:xfrm>
            <a:custGeom>
              <a:avLst/>
              <a:gdLst>
                <a:gd name="T0" fmla="*/ 323 w 324"/>
                <a:gd name="T1" fmla="*/ 228 h 331"/>
                <a:gd name="T2" fmla="*/ 323 w 324"/>
                <a:gd name="T3" fmla="*/ 103 h 331"/>
                <a:gd name="T4" fmla="*/ 323 w 324"/>
                <a:gd name="T5" fmla="*/ 103 h 331"/>
                <a:gd name="T6" fmla="*/ 276 w 324"/>
                <a:gd name="T7" fmla="*/ 36 h 331"/>
                <a:gd name="T8" fmla="*/ 47 w 324"/>
                <a:gd name="T9" fmla="*/ 36 h 331"/>
                <a:gd name="T10" fmla="*/ 0 w 324"/>
                <a:gd name="T11" fmla="*/ 103 h 331"/>
                <a:gd name="T12" fmla="*/ 0 w 324"/>
                <a:gd name="T13" fmla="*/ 103 h 331"/>
                <a:gd name="T14" fmla="*/ 0 w 324"/>
                <a:gd name="T15" fmla="*/ 228 h 331"/>
                <a:gd name="T16" fmla="*/ 47 w 324"/>
                <a:gd name="T17" fmla="*/ 294 h 331"/>
                <a:gd name="T18" fmla="*/ 276 w 324"/>
                <a:gd name="T19" fmla="*/ 294 h 331"/>
                <a:gd name="T20" fmla="*/ 323 w 324"/>
                <a:gd name="T21" fmla="*/ 228 h 331"/>
                <a:gd name="T22" fmla="*/ 323 w 324"/>
                <a:gd name="T23" fmla="*/ 228 h 331"/>
                <a:gd name="T24" fmla="*/ 323 w 324"/>
                <a:gd name="T25" fmla="*/ 228 h 331"/>
                <a:gd name="T26" fmla="*/ 323 w 324"/>
                <a:gd name="T27" fmla="*/ 2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331">
                  <a:moveTo>
                    <a:pt x="323" y="228"/>
                  </a:moveTo>
                  <a:cubicBezTo>
                    <a:pt x="323" y="103"/>
                    <a:pt x="323" y="103"/>
                    <a:pt x="323" y="103"/>
                  </a:cubicBezTo>
                  <a:cubicBezTo>
                    <a:pt x="323" y="103"/>
                    <a:pt x="323" y="103"/>
                    <a:pt x="323" y="103"/>
                  </a:cubicBezTo>
                  <a:cubicBezTo>
                    <a:pt x="324" y="79"/>
                    <a:pt x="308" y="55"/>
                    <a:pt x="276" y="36"/>
                  </a:cubicBezTo>
                  <a:cubicBezTo>
                    <a:pt x="213" y="0"/>
                    <a:pt x="110" y="0"/>
                    <a:pt x="47" y="36"/>
                  </a:cubicBezTo>
                  <a:cubicBezTo>
                    <a:pt x="15" y="55"/>
                    <a:pt x="0" y="79"/>
                    <a:pt x="0" y="103"/>
                  </a:cubicBezTo>
                  <a:cubicBezTo>
                    <a:pt x="0" y="103"/>
                    <a:pt x="0" y="103"/>
                    <a:pt x="0" y="103"/>
                  </a:cubicBezTo>
                  <a:cubicBezTo>
                    <a:pt x="0" y="228"/>
                    <a:pt x="0" y="228"/>
                    <a:pt x="0" y="228"/>
                  </a:cubicBezTo>
                  <a:cubicBezTo>
                    <a:pt x="0" y="252"/>
                    <a:pt x="15" y="276"/>
                    <a:pt x="47" y="294"/>
                  </a:cubicBezTo>
                  <a:cubicBezTo>
                    <a:pt x="110" y="331"/>
                    <a:pt x="213" y="331"/>
                    <a:pt x="276" y="294"/>
                  </a:cubicBezTo>
                  <a:cubicBezTo>
                    <a:pt x="307" y="276"/>
                    <a:pt x="323" y="252"/>
                    <a:pt x="323" y="228"/>
                  </a:cubicBezTo>
                  <a:cubicBezTo>
                    <a:pt x="323" y="228"/>
                    <a:pt x="323" y="228"/>
                    <a:pt x="323" y="228"/>
                  </a:cubicBezTo>
                  <a:cubicBezTo>
                    <a:pt x="323" y="228"/>
                    <a:pt x="323" y="228"/>
                    <a:pt x="323" y="228"/>
                  </a:cubicBezTo>
                  <a:cubicBezTo>
                    <a:pt x="323" y="228"/>
                    <a:pt x="323" y="228"/>
                    <a:pt x="323" y="228"/>
                  </a:cubicBezTo>
                </a:path>
              </a:pathLst>
            </a:custGeom>
            <a:solidFill>
              <a:srgbClr val="3445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şḻîḋè">
              <a:extLst>
                <a:ext uri="{FF2B5EF4-FFF2-40B4-BE49-F238E27FC236}">
                  <a16:creationId xmlns:a16="http://schemas.microsoft.com/office/drawing/2014/main" id="{E96C302D-E5BA-4C5A-8699-469554CD32BE}"/>
                </a:ext>
              </a:extLst>
            </p:cNvPr>
            <p:cNvSpPr/>
            <p:nvPr/>
          </p:nvSpPr>
          <p:spPr bwMode="auto">
            <a:xfrm>
              <a:off x="5546726" y="1689100"/>
              <a:ext cx="1071563" cy="1092200"/>
            </a:xfrm>
            <a:custGeom>
              <a:avLst/>
              <a:gdLst>
                <a:gd name="T0" fmla="*/ 323 w 324"/>
                <a:gd name="T1" fmla="*/ 228 h 331"/>
                <a:gd name="T2" fmla="*/ 323 w 324"/>
                <a:gd name="T3" fmla="*/ 103 h 331"/>
                <a:gd name="T4" fmla="*/ 323 w 324"/>
                <a:gd name="T5" fmla="*/ 103 h 331"/>
                <a:gd name="T6" fmla="*/ 276 w 324"/>
                <a:gd name="T7" fmla="*/ 36 h 331"/>
                <a:gd name="T8" fmla="*/ 47 w 324"/>
                <a:gd name="T9" fmla="*/ 36 h 331"/>
                <a:gd name="T10" fmla="*/ 0 w 324"/>
                <a:gd name="T11" fmla="*/ 103 h 331"/>
                <a:gd name="T12" fmla="*/ 0 w 324"/>
                <a:gd name="T13" fmla="*/ 103 h 331"/>
                <a:gd name="T14" fmla="*/ 0 w 324"/>
                <a:gd name="T15" fmla="*/ 228 h 331"/>
                <a:gd name="T16" fmla="*/ 47 w 324"/>
                <a:gd name="T17" fmla="*/ 294 h 331"/>
                <a:gd name="T18" fmla="*/ 276 w 324"/>
                <a:gd name="T19" fmla="*/ 294 h 331"/>
                <a:gd name="T20" fmla="*/ 323 w 324"/>
                <a:gd name="T21" fmla="*/ 228 h 331"/>
                <a:gd name="T22" fmla="*/ 323 w 324"/>
                <a:gd name="T23" fmla="*/ 228 h 331"/>
                <a:gd name="T24" fmla="*/ 323 w 324"/>
                <a:gd name="T25" fmla="*/ 228 h 331"/>
                <a:gd name="T26" fmla="*/ 323 w 324"/>
                <a:gd name="T27" fmla="*/ 228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4" h="331">
                  <a:moveTo>
                    <a:pt x="323" y="228"/>
                  </a:moveTo>
                  <a:cubicBezTo>
                    <a:pt x="323" y="103"/>
                    <a:pt x="323" y="103"/>
                    <a:pt x="323" y="103"/>
                  </a:cubicBezTo>
                  <a:cubicBezTo>
                    <a:pt x="323" y="103"/>
                    <a:pt x="323" y="103"/>
                    <a:pt x="323" y="103"/>
                  </a:cubicBezTo>
                  <a:cubicBezTo>
                    <a:pt x="324" y="79"/>
                    <a:pt x="308" y="55"/>
                    <a:pt x="276" y="36"/>
                  </a:cubicBezTo>
                  <a:cubicBezTo>
                    <a:pt x="213" y="0"/>
                    <a:pt x="110" y="0"/>
                    <a:pt x="47" y="36"/>
                  </a:cubicBezTo>
                  <a:cubicBezTo>
                    <a:pt x="15" y="55"/>
                    <a:pt x="0" y="79"/>
                    <a:pt x="0" y="103"/>
                  </a:cubicBezTo>
                  <a:cubicBezTo>
                    <a:pt x="0" y="103"/>
                    <a:pt x="0" y="103"/>
                    <a:pt x="0" y="103"/>
                  </a:cubicBezTo>
                  <a:cubicBezTo>
                    <a:pt x="0" y="228"/>
                    <a:pt x="0" y="228"/>
                    <a:pt x="0" y="228"/>
                  </a:cubicBezTo>
                  <a:cubicBezTo>
                    <a:pt x="0" y="252"/>
                    <a:pt x="15" y="276"/>
                    <a:pt x="47" y="294"/>
                  </a:cubicBezTo>
                  <a:cubicBezTo>
                    <a:pt x="110" y="331"/>
                    <a:pt x="213" y="331"/>
                    <a:pt x="276" y="294"/>
                  </a:cubicBezTo>
                  <a:cubicBezTo>
                    <a:pt x="307" y="276"/>
                    <a:pt x="323" y="252"/>
                    <a:pt x="323" y="228"/>
                  </a:cubicBezTo>
                  <a:cubicBezTo>
                    <a:pt x="323" y="228"/>
                    <a:pt x="323" y="228"/>
                    <a:pt x="323" y="228"/>
                  </a:cubicBezTo>
                  <a:cubicBezTo>
                    <a:pt x="323" y="228"/>
                    <a:pt x="323" y="228"/>
                    <a:pt x="323" y="228"/>
                  </a:cubicBezTo>
                  <a:cubicBezTo>
                    <a:pt x="323" y="228"/>
                    <a:pt x="323" y="228"/>
                    <a:pt x="323" y="228"/>
                  </a:cubicBezTo>
                </a:path>
              </a:pathLst>
            </a:custGeom>
            <a:solidFill>
              <a:srgbClr val="3445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š1íḋé">
              <a:extLst>
                <a:ext uri="{FF2B5EF4-FFF2-40B4-BE49-F238E27FC236}">
                  <a16:creationId xmlns:a16="http://schemas.microsoft.com/office/drawing/2014/main" id="{F91733FC-7B7D-4C58-9A39-1F767A847B6A}"/>
                </a:ext>
              </a:extLst>
            </p:cNvPr>
            <p:cNvSpPr/>
            <p:nvPr/>
          </p:nvSpPr>
          <p:spPr bwMode="auto">
            <a:xfrm>
              <a:off x="5199063" y="1517650"/>
              <a:ext cx="1763713" cy="1019175"/>
            </a:xfrm>
            <a:custGeom>
              <a:avLst/>
              <a:gdLst>
                <a:gd name="T0" fmla="*/ 557 w 1111"/>
                <a:gd name="T1" fmla="*/ 0 h 642"/>
                <a:gd name="T2" fmla="*/ 0 w 1111"/>
                <a:gd name="T3" fmla="*/ 320 h 642"/>
                <a:gd name="T4" fmla="*/ 557 w 1111"/>
                <a:gd name="T5" fmla="*/ 642 h 642"/>
                <a:gd name="T6" fmla="*/ 1111 w 1111"/>
                <a:gd name="T7" fmla="*/ 320 h 642"/>
                <a:gd name="T8" fmla="*/ 557 w 1111"/>
                <a:gd name="T9" fmla="*/ 0 h 642"/>
              </a:gdLst>
              <a:ahLst/>
              <a:cxnLst>
                <a:cxn ang="0">
                  <a:pos x="T0" y="T1"/>
                </a:cxn>
                <a:cxn ang="0">
                  <a:pos x="T2" y="T3"/>
                </a:cxn>
                <a:cxn ang="0">
                  <a:pos x="T4" y="T5"/>
                </a:cxn>
                <a:cxn ang="0">
                  <a:pos x="T6" y="T7"/>
                </a:cxn>
                <a:cxn ang="0">
                  <a:pos x="T8" y="T9"/>
                </a:cxn>
              </a:cxnLst>
              <a:rect l="0" t="0" r="r" b="b"/>
              <a:pathLst>
                <a:path w="1111" h="642">
                  <a:moveTo>
                    <a:pt x="557" y="0"/>
                  </a:moveTo>
                  <a:lnTo>
                    <a:pt x="0" y="320"/>
                  </a:lnTo>
                  <a:lnTo>
                    <a:pt x="557" y="642"/>
                  </a:lnTo>
                  <a:lnTo>
                    <a:pt x="1111" y="320"/>
                  </a:lnTo>
                  <a:lnTo>
                    <a:pt x="557" y="0"/>
                  </a:lnTo>
                  <a:close/>
                </a:path>
              </a:pathLst>
            </a:custGeom>
            <a:solidFill>
              <a:srgbClr val="3E54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ṡlïďé">
              <a:extLst>
                <a:ext uri="{FF2B5EF4-FFF2-40B4-BE49-F238E27FC236}">
                  <a16:creationId xmlns:a16="http://schemas.microsoft.com/office/drawing/2014/main" id="{FF9495DC-3C03-4EBF-A021-7F416131BF5A}"/>
                </a:ext>
              </a:extLst>
            </p:cNvPr>
            <p:cNvSpPr/>
            <p:nvPr/>
          </p:nvSpPr>
          <p:spPr bwMode="auto">
            <a:xfrm>
              <a:off x="6062663" y="2028825"/>
              <a:ext cx="460375" cy="269875"/>
            </a:xfrm>
            <a:custGeom>
              <a:avLst/>
              <a:gdLst>
                <a:gd name="T0" fmla="*/ 139 w 139"/>
                <a:gd name="T1" fmla="*/ 76 h 82"/>
                <a:gd name="T2" fmla="*/ 8 w 139"/>
                <a:gd name="T3" fmla="*/ 1 h 82"/>
                <a:gd name="T4" fmla="*/ 1 w 139"/>
                <a:gd name="T5" fmla="*/ 3 h 82"/>
                <a:gd name="T6" fmla="*/ 3 w 139"/>
                <a:gd name="T7" fmla="*/ 10 h 82"/>
                <a:gd name="T8" fmla="*/ 130 w 139"/>
                <a:gd name="T9" fmla="*/ 82 h 82"/>
                <a:gd name="T10" fmla="*/ 139 w 139"/>
                <a:gd name="T11" fmla="*/ 76 h 82"/>
              </a:gdLst>
              <a:ahLst/>
              <a:cxnLst>
                <a:cxn ang="0">
                  <a:pos x="T0" y="T1"/>
                </a:cxn>
                <a:cxn ang="0">
                  <a:pos x="T2" y="T3"/>
                </a:cxn>
                <a:cxn ang="0">
                  <a:pos x="T4" y="T5"/>
                </a:cxn>
                <a:cxn ang="0">
                  <a:pos x="T6" y="T7"/>
                </a:cxn>
                <a:cxn ang="0">
                  <a:pos x="T8" y="T9"/>
                </a:cxn>
                <a:cxn ang="0">
                  <a:pos x="T10" y="T11"/>
                </a:cxn>
              </a:cxnLst>
              <a:rect l="0" t="0" r="r" b="b"/>
              <a:pathLst>
                <a:path w="139" h="82">
                  <a:moveTo>
                    <a:pt x="139" y="76"/>
                  </a:moveTo>
                  <a:cubicBezTo>
                    <a:pt x="8" y="1"/>
                    <a:pt x="8" y="1"/>
                    <a:pt x="8" y="1"/>
                  </a:cubicBezTo>
                  <a:cubicBezTo>
                    <a:pt x="5" y="0"/>
                    <a:pt x="3" y="1"/>
                    <a:pt x="1" y="3"/>
                  </a:cubicBezTo>
                  <a:cubicBezTo>
                    <a:pt x="0" y="5"/>
                    <a:pt x="1" y="8"/>
                    <a:pt x="3" y="10"/>
                  </a:cubicBezTo>
                  <a:cubicBezTo>
                    <a:pt x="130" y="82"/>
                    <a:pt x="130" y="82"/>
                    <a:pt x="130" y="82"/>
                  </a:cubicBezTo>
                  <a:lnTo>
                    <a:pt x="139" y="76"/>
                  </a:lnTo>
                  <a:close/>
                </a:path>
              </a:pathLst>
            </a:custGeom>
            <a:solidFill>
              <a:srgbClr val="2E4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ṧ1ïḑé">
              <a:extLst>
                <a:ext uri="{FF2B5EF4-FFF2-40B4-BE49-F238E27FC236}">
                  <a16:creationId xmlns:a16="http://schemas.microsoft.com/office/drawing/2014/main" id="{7D432C3E-849F-4694-8189-196C8630313A}"/>
                </a:ext>
              </a:extLst>
            </p:cNvPr>
            <p:cNvSpPr/>
            <p:nvPr/>
          </p:nvSpPr>
          <p:spPr bwMode="auto">
            <a:xfrm>
              <a:off x="5199063" y="2025650"/>
              <a:ext cx="884238" cy="547688"/>
            </a:xfrm>
            <a:custGeom>
              <a:avLst/>
              <a:gdLst>
                <a:gd name="T0" fmla="*/ 0 w 557"/>
                <a:gd name="T1" fmla="*/ 0 h 345"/>
                <a:gd name="T2" fmla="*/ 0 w 557"/>
                <a:gd name="T3" fmla="*/ 23 h 345"/>
                <a:gd name="T4" fmla="*/ 557 w 557"/>
                <a:gd name="T5" fmla="*/ 345 h 345"/>
                <a:gd name="T6" fmla="*/ 557 w 557"/>
                <a:gd name="T7" fmla="*/ 322 h 345"/>
                <a:gd name="T8" fmla="*/ 0 w 557"/>
                <a:gd name="T9" fmla="*/ 0 h 345"/>
              </a:gdLst>
              <a:ahLst/>
              <a:cxnLst>
                <a:cxn ang="0">
                  <a:pos x="T0" y="T1"/>
                </a:cxn>
                <a:cxn ang="0">
                  <a:pos x="T2" y="T3"/>
                </a:cxn>
                <a:cxn ang="0">
                  <a:pos x="T4" y="T5"/>
                </a:cxn>
                <a:cxn ang="0">
                  <a:pos x="T6" y="T7"/>
                </a:cxn>
                <a:cxn ang="0">
                  <a:pos x="T8" y="T9"/>
                </a:cxn>
              </a:cxnLst>
              <a:rect l="0" t="0" r="r" b="b"/>
              <a:pathLst>
                <a:path w="557" h="345">
                  <a:moveTo>
                    <a:pt x="0" y="0"/>
                  </a:moveTo>
                  <a:lnTo>
                    <a:pt x="0" y="23"/>
                  </a:lnTo>
                  <a:lnTo>
                    <a:pt x="557" y="345"/>
                  </a:lnTo>
                  <a:lnTo>
                    <a:pt x="557" y="322"/>
                  </a:lnTo>
                  <a:lnTo>
                    <a:pt x="0" y="0"/>
                  </a:lnTo>
                  <a:close/>
                </a:path>
              </a:pathLst>
            </a:custGeom>
            <a:solidFill>
              <a:srgbClr val="1225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ṧḷíḑe">
              <a:extLst>
                <a:ext uri="{FF2B5EF4-FFF2-40B4-BE49-F238E27FC236}">
                  <a16:creationId xmlns:a16="http://schemas.microsoft.com/office/drawing/2014/main" id="{152EB3B6-9138-4B6A-9514-13FE179BD2E9}"/>
                </a:ext>
              </a:extLst>
            </p:cNvPr>
            <p:cNvSpPr/>
            <p:nvPr/>
          </p:nvSpPr>
          <p:spPr bwMode="auto">
            <a:xfrm>
              <a:off x="5199063" y="2025650"/>
              <a:ext cx="884238" cy="547688"/>
            </a:xfrm>
            <a:custGeom>
              <a:avLst/>
              <a:gdLst>
                <a:gd name="T0" fmla="*/ 0 w 557"/>
                <a:gd name="T1" fmla="*/ 0 h 345"/>
                <a:gd name="T2" fmla="*/ 0 w 557"/>
                <a:gd name="T3" fmla="*/ 23 h 345"/>
                <a:gd name="T4" fmla="*/ 557 w 557"/>
                <a:gd name="T5" fmla="*/ 345 h 345"/>
                <a:gd name="T6" fmla="*/ 557 w 557"/>
                <a:gd name="T7" fmla="*/ 322 h 345"/>
                <a:gd name="T8" fmla="*/ 0 w 557"/>
                <a:gd name="T9" fmla="*/ 0 h 345"/>
              </a:gdLst>
              <a:ahLst/>
              <a:cxnLst>
                <a:cxn ang="0">
                  <a:pos x="T0" y="T1"/>
                </a:cxn>
                <a:cxn ang="0">
                  <a:pos x="T2" y="T3"/>
                </a:cxn>
                <a:cxn ang="0">
                  <a:pos x="T4" y="T5"/>
                </a:cxn>
                <a:cxn ang="0">
                  <a:pos x="T6" y="T7"/>
                </a:cxn>
                <a:cxn ang="0">
                  <a:pos x="T8" y="T9"/>
                </a:cxn>
              </a:cxnLst>
              <a:rect l="0" t="0" r="r" b="b"/>
              <a:pathLst>
                <a:path w="557" h="345">
                  <a:moveTo>
                    <a:pt x="0" y="0"/>
                  </a:moveTo>
                  <a:lnTo>
                    <a:pt x="0" y="23"/>
                  </a:lnTo>
                  <a:lnTo>
                    <a:pt x="557" y="345"/>
                  </a:lnTo>
                  <a:lnTo>
                    <a:pt x="557" y="32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ṥļíḓê">
              <a:extLst>
                <a:ext uri="{FF2B5EF4-FFF2-40B4-BE49-F238E27FC236}">
                  <a16:creationId xmlns:a16="http://schemas.microsoft.com/office/drawing/2014/main" id="{1E9F494C-127F-41D9-9934-48C1B47FBB09}"/>
                </a:ext>
              </a:extLst>
            </p:cNvPr>
            <p:cNvSpPr/>
            <p:nvPr/>
          </p:nvSpPr>
          <p:spPr bwMode="auto">
            <a:xfrm>
              <a:off x="6083301" y="2025650"/>
              <a:ext cx="879475" cy="547688"/>
            </a:xfrm>
            <a:custGeom>
              <a:avLst/>
              <a:gdLst>
                <a:gd name="T0" fmla="*/ 554 w 554"/>
                <a:gd name="T1" fmla="*/ 0 h 345"/>
                <a:gd name="T2" fmla="*/ 554 w 554"/>
                <a:gd name="T3" fmla="*/ 23 h 345"/>
                <a:gd name="T4" fmla="*/ 0 w 554"/>
                <a:gd name="T5" fmla="*/ 345 h 345"/>
                <a:gd name="T6" fmla="*/ 0 w 554"/>
                <a:gd name="T7" fmla="*/ 322 h 345"/>
                <a:gd name="T8" fmla="*/ 554 w 554"/>
                <a:gd name="T9" fmla="*/ 0 h 345"/>
              </a:gdLst>
              <a:ahLst/>
              <a:cxnLst>
                <a:cxn ang="0">
                  <a:pos x="T0" y="T1"/>
                </a:cxn>
                <a:cxn ang="0">
                  <a:pos x="T2" y="T3"/>
                </a:cxn>
                <a:cxn ang="0">
                  <a:pos x="T4" y="T5"/>
                </a:cxn>
                <a:cxn ang="0">
                  <a:pos x="T6" y="T7"/>
                </a:cxn>
                <a:cxn ang="0">
                  <a:pos x="T8" y="T9"/>
                </a:cxn>
              </a:cxnLst>
              <a:rect l="0" t="0" r="r" b="b"/>
              <a:pathLst>
                <a:path w="554" h="345">
                  <a:moveTo>
                    <a:pt x="554" y="0"/>
                  </a:moveTo>
                  <a:lnTo>
                    <a:pt x="554" y="23"/>
                  </a:lnTo>
                  <a:lnTo>
                    <a:pt x="0" y="345"/>
                  </a:lnTo>
                  <a:lnTo>
                    <a:pt x="0" y="322"/>
                  </a:lnTo>
                  <a:lnTo>
                    <a:pt x="554" y="0"/>
                  </a:lnTo>
                  <a:close/>
                </a:path>
              </a:pathLst>
            </a:custGeom>
            <a:solidFill>
              <a:srgbClr val="2E44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1îḑé">
              <a:extLst>
                <a:ext uri="{FF2B5EF4-FFF2-40B4-BE49-F238E27FC236}">
                  <a16:creationId xmlns:a16="http://schemas.microsoft.com/office/drawing/2014/main" id="{09EEA1D5-0969-4DEE-B7AE-FFC1C34FDC44}"/>
                </a:ext>
              </a:extLst>
            </p:cNvPr>
            <p:cNvSpPr/>
            <p:nvPr/>
          </p:nvSpPr>
          <p:spPr bwMode="auto">
            <a:xfrm>
              <a:off x="6083301" y="2025650"/>
              <a:ext cx="879475" cy="547688"/>
            </a:xfrm>
            <a:custGeom>
              <a:avLst/>
              <a:gdLst>
                <a:gd name="T0" fmla="*/ 554 w 554"/>
                <a:gd name="T1" fmla="*/ 0 h 345"/>
                <a:gd name="T2" fmla="*/ 554 w 554"/>
                <a:gd name="T3" fmla="*/ 23 h 345"/>
                <a:gd name="T4" fmla="*/ 0 w 554"/>
                <a:gd name="T5" fmla="*/ 345 h 345"/>
                <a:gd name="T6" fmla="*/ 0 w 554"/>
                <a:gd name="T7" fmla="*/ 322 h 345"/>
                <a:gd name="T8" fmla="*/ 554 w 554"/>
                <a:gd name="T9" fmla="*/ 0 h 345"/>
              </a:gdLst>
              <a:ahLst/>
              <a:cxnLst>
                <a:cxn ang="0">
                  <a:pos x="T0" y="T1"/>
                </a:cxn>
                <a:cxn ang="0">
                  <a:pos x="T2" y="T3"/>
                </a:cxn>
                <a:cxn ang="0">
                  <a:pos x="T4" y="T5"/>
                </a:cxn>
                <a:cxn ang="0">
                  <a:pos x="T6" y="T7"/>
                </a:cxn>
                <a:cxn ang="0">
                  <a:pos x="T8" y="T9"/>
                </a:cxn>
              </a:cxnLst>
              <a:rect l="0" t="0" r="r" b="b"/>
              <a:pathLst>
                <a:path w="554" h="345">
                  <a:moveTo>
                    <a:pt x="554" y="0"/>
                  </a:moveTo>
                  <a:lnTo>
                    <a:pt x="554" y="23"/>
                  </a:lnTo>
                  <a:lnTo>
                    <a:pt x="0" y="345"/>
                  </a:lnTo>
                  <a:lnTo>
                    <a:pt x="0" y="322"/>
                  </a:lnTo>
                  <a:lnTo>
                    <a:pt x="5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ṣľîḍé">
              <a:extLst>
                <a:ext uri="{FF2B5EF4-FFF2-40B4-BE49-F238E27FC236}">
                  <a16:creationId xmlns:a16="http://schemas.microsoft.com/office/drawing/2014/main" id="{4CE3FADC-DF57-4C21-988D-B1708A4C03C5}"/>
                </a:ext>
              </a:extLst>
            </p:cNvPr>
            <p:cNvSpPr/>
            <p:nvPr/>
          </p:nvSpPr>
          <p:spPr bwMode="auto">
            <a:xfrm>
              <a:off x="5546726" y="2263775"/>
              <a:ext cx="1588" cy="1588"/>
            </a:xfrm>
            <a:prstGeom prst="rect">
              <a:avLst/>
            </a:prstGeom>
            <a:solidFill>
              <a:srgbClr val="818FA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îṣļiďe">
              <a:extLst>
                <a:ext uri="{FF2B5EF4-FFF2-40B4-BE49-F238E27FC236}">
                  <a16:creationId xmlns:a16="http://schemas.microsoft.com/office/drawing/2014/main" id="{DF5EAB8D-6764-4546-948F-5F99826F7637}"/>
                </a:ext>
              </a:extLst>
            </p:cNvPr>
            <p:cNvSpPr/>
            <p:nvPr/>
          </p:nvSpPr>
          <p:spPr bwMode="auto">
            <a:xfrm>
              <a:off x="5546726" y="226377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liḑé">
              <a:extLst>
                <a:ext uri="{FF2B5EF4-FFF2-40B4-BE49-F238E27FC236}">
                  <a16:creationId xmlns:a16="http://schemas.microsoft.com/office/drawing/2014/main" id="{70CE2A8D-F9AE-456D-ADAD-DF2638D78824}"/>
                </a:ext>
              </a:extLst>
            </p:cNvPr>
            <p:cNvSpPr/>
            <p:nvPr/>
          </p:nvSpPr>
          <p:spPr bwMode="auto">
            <a:xfrm>
              <a:off x="5546726" y="2263775"/>
              <a:ext cx="1068388" cy="361950"/>
            </a:xfrm>
            <a:custGeom>
              <a:avLst/>
              <a:gdLst>
                <a:gd name="T0" fmla="*/ 0 w 673"/>
                <a:gd name="T1" fmla="*/ 0 h 228"/>
                <a:gd name="T2" fmla="*/ 0 w 673"/>
                <a:gd name="T3" fmla="*/ 0 h 228"/>
                <a:gd name="T4" fmla="*/ 338 w 673"/>
                <a:gd name="T5" fmla="*/ 228 h 228"/>
                <a:gd name="T6" fmla="*/ 673 w 673"/>
                <a:gd name="T7" fmla="*/ 0 h 228"/>
                <a:gd name="T8" fmla="*/ 338 w 673"/>
                <a:gd name="T9" fmla="*/ 195 h 228"/>
                <a:gd name="T10" fmla="*/ 0 w 673"/>
                <a:gd name="T11" fmla="*/ 0 h 228"/>
              </a:gdLst>
              <a:ahLst/>
              <a:cxnLst>
                <a:cxn ang="0">
                  <a:pos x="T0" y="T1"/>
                </a:cxn>
                <a:cxn ang="0">
                  <a:pos x="T2" y="T3"/>
                </a:cxn>
                <a:cxn ang="0">
                  <a:pos x="T4" y="T5"/>
                </a:cxn>
                <a:cxn ang="0">
                  <a:pos x="T6" y="T7"/>
                </a:cxn>
                <a:cxn ang="0">
                  <a:pos x="T8" y="T9"/>
                </a:cxn>
                <a:cxn ang="0">
                  <a:pos x="T10" y="T11"/>
                </a:cxn>
              </a:cxnLst>
              <a:rect l="0" t="0" r="r" b="b"/>
              <a:pathLst>
                <a:path w="673" h="228">
                  <a:moveTo>
                    <a:pt x="0" y="0"/>
                  </a:moveTo>
                  <a:lnTo>
                    <a:pt x="0" y="0"/>
                  </a:lnTo>
                  <a:lnTo>
                    <a:pt x="338" y="228"/>
                  </a:lnTo>
                  <a:lnTo>
                    <a:pt x="673" y="0"/>
                  </a:lnTo>
                  <a:lnTo>
                    <a:pt x="338" y="195"/>
                  </a:lnTo>
                  <a:lnTo>
                    <a:pt x="0" y="0"/>
                  </a:lnTo>
                  <a:close/>
                </a:path>
              </a:pathLst>
            </a:custGeom>
            <a:solidFill>
              <a:srgbClr val="1B32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şliḓé">
              <a:extLst>
                <a:ext uri="{FF2B5EF4-FFF2-40B4-BE49-F238E27FC236}">
                  <a16:creationId xmlns:a16="http://schemas.microsoft.com/office/drawing/2014/main" id="{F3BA6FF4-1915-465A-8699-243ACD464DD2}"/>
                </a:ext>
              </a:extLst>
            </p:cNvPr>
            <p:cNvSpPr/>
            <p:nvPr/>
          </p:nvSpPr>
          <p:spPr bwMode="auto">
            <a:xfrm>
              <a:off x="5546726" y="2263775"/>
              <a:ext cx="1068388" cy="361950"/>
            </a:xfrm>
            <a:custGeom>
              <a:avLst/>
              <a:gdLst>
                <a:gd name="T0" fmla="*/ 0 w 673"/>
                <a:gd name="T1" fmla="*/ 0 h 228"/>
                <a:gd name="T2" fmla="*/ 0 w 673"/>
                <a:gd name="T3" fmla="*/ 0 h 228"/>
                <a:gd name="T4" fmla="*/ 338 w 673"/>
                <a:gd name="T5" fmla="*/ 228 h 228"/>
                <a:gd name="T6" fmla="*/ 673 w 673"/>
                <a:gd name="T7" fmla="*/ 0 h 228"/>
                <a:gd name="T8" fmla="*/ 338 w 673"/>
                <a:gd name="T9" fmla="*/ 195 h 228"/>
                <a:gd name="T10" fmla="*/ 0 w 673"/>
                <a:gd name="T11" fmla="*/ 0 h 228"/>
              </a:gdLst>
              <a:ahLst/>
              <a:cxnLst>
                <a:cxn ang="0">
                  <a:pos x="T0" y="T1"/>
                </a:cxn>
                <a:cxn ang="0">
                  <a:pos x="T2" y="T3"/>
                </a:cxn>
                <a:cxn ang="0">
                  <a:pos x="T4" y="T5"/>
                </a:cxn>
                <a:cxn ang="0">
                  <a:pos x="T6" y="T7"/>
                </a:cxn>
                <a:cxn ang="0">
                  <a:pos x="T8" y="T9"/>
                </a:cxn>
                <a:cxn ang="0">
                  <a:pos x="T10" y="T11"/>
                </a:cxn>
              </a:cxnLst>
              <a:rect l="0" t="0" r="r" b="b"/>
              <a:pathLst>
                <a:path w="673" h="228">
                  <a:moveTo>
                    <a:pt x="0" y="0"/>
                  </a:moveTo>
                  <a:lnTo>
                    <a:pt x="0" y="0"/>
                  </a:lnTo>
                  <a:lnTo>
                    <a:pt x="338" y="228"/>
                  </a:lnTo>
                  <a:lnTo>
                    <a:pt x="673" y="0"/>
                  </a:lnTo>
                  <a:lnTo>
                    <a:pt x="338" y="19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Sļíḍé">
              <a:extLst>
                <a:ext uri="{FF2B5EF4-FFF2-40B4-BE49-F238E27FC236}">
                  <a16:creationId xmlns:a16="http://schemas.microsoft.com/office/drawing/2014/main" id="{30ABD3F7-EFF4-4255-B2F5-3EF10F6B93DA}"/>
                </a:ext>
              </a:extLst>
            </p:cNvPr>
            <p:cNvSpPr/>
            <p:nvPr/>
          </p:nvSpPr>
          <p:spPr bwMode="auto">
            <a:xfrm>
              <a:off x="6083301" y="2263775"/>
              <a:ext cx="531813" cy="309563"/>
            </a:xfrm>
            <a:custGeom>
              <a:avLst/>
              <a:gdLst>
                <a:gd name="T0" fmla="*/ 335 w 335"/>
                <a:gd name="T1" fmla="*/ 0 h 195"/>
                <a:gd name="T2" fmla="*/ 0 w 335"/>
                <a:gd name="T3" fmla="*/ 195 h 195"/>
                <a:gd name="T4" fmla="*/ 335 w 335"/>
                <a:gd name="T5" fmla="*/ 0 h 195"/>
                <a:gd name="T6" fmla="*/ 335 w 335"/>
                <a:gd name="T7" fmla="*/ 0 h 195"/>
              </a:gdLst>
              <a:ahLst/>
              <a:cxnLst>
                <a:cxn ang="0">
                  <a:pos x="T0" y="T1"/>
                </a:cxn>
                <a:cxn ang="0">
                  <a:pos x="T2" y="T3"/>
                </a:cxn>
                <a:cxn ang="0">
                  <a:pos x="T4" y="T5"/>
                </a:cxn>
                <a:cxn ang="0">
                  <a:pos x="T6" y="T7"/>
                </a:cxn>
              </a:cxnLst>
              <a:rect l="0" t="0" r="r" b="b"/>
              <a:pathLst>
                <a:path w="335" h="195">
                  <a:moveTo>
                    <a:pt x="335" y="0"/>
                  </a:moveTo>
                  <a:lnTo>
                    <a:pt x="0" y="195"/>
                  </a:lnTo>
                  <a:lnTo>
                    <a:pt x="335" y="0"/>
                  </a:lnTo>
                  <a:lnTo>
                    <a:pt x="335" y="0"/>
                  </a:lnTo>
                  <a:close/>
                </a:path>
              </a:pathLst>
            </a:custGeom>
            <a:solidFill>
              <a:srgbClr val="1831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şlîḋê">
              <a:extLst>
                <a:ext uri="{FF2B5EF4-FFF2-40B4-BE49-F238E27FC236}">
                  <a16:creationId xmlns:a16="http://schemas.microsoft.com/office/drawing/2014/main" id="{86005CE0-4A09-468D-8A23-E225F3E9FA1F}"/>
                </a:ext>
              </a:extLst>
            </p:cNvPr>
            <p:cNvSpPr/>
            <p:nvPr/>
          </p:nvSpPr>
          <p:spPr bwMode="auto">
            <a:xfrm>
              <a:off x="6083301" y="2263775"/>
              <a:ext cx="531813" cy="309563"/>
            </a:xfrm>
            <a:custGeom>
              <a:avLst/>
              <a:gdLst>
                <a:gd name="T0" fmla="*/ 335 w 335"/>
                <a:gd name="T1" fmla="*/ 0 h 195"/>
                <a:gd name="T2" fmla="*/ 0 w 335"/>
                <a:gd name="T3" fmla="*/ 195 h 195"/>
                <a:gd name="T4" fmla="*/ 335 w 335"/>
                <a:gd name="T5" fmla="*/ 0 h 195"/>
                <a:gd name="T6" fmla="*/ 335 w 335"/>
                <a:gd name="T7" fmla="*/ 0 h 195"/>
              </a:gdLst>
              <a:ahLst/>
              <a:cxnLst>
                <a:cxn ang="0">
                  <a:pos x="T0" y="T1"/>
                </a:cxn>
                <a:cxn ang="0">
                  <a:pos x="T2" y="T3"/>
                </a:cxn>
                <a:cxn ang="0">
                  <a:pos x="T4" y="T5"/>
                </a:cxn>
                <a:cxn ang="0">
                  <a:pos x="T6" y="T7"/>
                </a:cxn>
              </a:cxnLst>
              <a:rect l="0" t="0" r="r" b="b"/>
              <a:pathLst>
                <a:path w="335" h="195">
                  <a:moveTo>
                    <a:pt x="335" y="0"/>
                  </a:moveTo>
                  <a:lnTo>
                    <a:pt x="0" y="195"/>
                  </a:lnTo>
                  <a:lnTo>
                    <a:pt x="335" y="0"/>
                  </a:lnTo>
                  <a:lnTo>
                    <a:pt x="33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iṡliďê">
              <a:extLst>
                <a:ext uri="{FF2B5EF4-FFF2-40B4-BE49-F238E27FC236}">
                  <a16:creationId xmlns:a16="http://schemas.microsoft.com/office/drawing/2014/main" id="{F859BDE0-EFBF-449D-A63C-FBDE57A60054}"/>
                </a:ext>
              </a:extLst>
            </p:cNvPr>
            <p:cNvSpPr/>
            <p:nvPr/>
          </p:nvSpPr>
          <p:spPr bwMode="auto">
            <a:xfrm>
              <a:off x="6489701" y="2732088"/>
              <a:ext cx="128588" cy="306388"/>
            </a:xfrm>
            <a:custGeom>
              <a:avLst/>
              <a:gdLst>
                <a:gd name="T0" fmla="*/ 27 w 39"/>
                <a:gd name="T1" fmla="*/ 0 h 93"/>
                <a:gd name="T2" fmla="*/ 12 w 39"/>
                <a:gd name="T3" fmla="*/ 0 h 93"/>
                <a:gd name="T4" fmla="*/ 0 w 39"/>
                <a:gd name="T5" fmla="*/ 78 h 93"/>
                <a:gd name="T6" fmla="*/ 39 w 39"/>
                <a:gd name="T7" fmla="*/ 78 h 93"/>
                <a:gd name="T8" fmla="*/ 27 w 39"/>
                <a:gd name="T9" fmla="*/ 0 h 93"/>
              </a:gdLst>
              <a:ahLst/>
              <a:cxnLst>
                <a:cxn ang="0">
                  <a:pos x="T0" y="T1"/>
                </a:cxn>
                <a:cxn ang="0">
                  <a:pos x="T2" y="T3"/>
                </a:cxn>
                <a:cxn ang="0">
                  <a:pos x="T4" y="T5"/>
                </a:cxn>
                <a:cxn ang="0">
                  <a:pos x="T6" y="T7"/>
                </a:cxn>
                <a:cxn ang="0">
                  <a:pos x="T8" y="T9"/>
                </a:cxn>
              </a:cxnLst>
              <a:rect l="0" t="0" r="r" b="b"/>
              <a:pathLst>
                <a:path w="39" h="93">
                  <a:moveTo>
                    <a:pt x="27" y="0"/>
                  </a:moveTo>
                  <a:cubicBezTo>
                    <a:pt x="24" y="3"/>
                    <a:pt x="16" y="3"/>
                    <a:pt x="12" y="0"/>
                  </a:cubicBezTo>
                  <a:cubicBezTo>
                    <a:pt x="0" y="78"/>
                    <a:pt x="0" y="78"/>
                    <a:pt x="0" y="78"/>
                  </a:cubicBezTo>
                  <a:cubicBezTo>
                    <a:pt x="0" y="93"/>
                    <a:pt x="39" y="93"/>
                    <a:pt x="39" y="78"/>
                  </a:cubicBezTo>
                  <a:lnTo>
                    <a:pt x="27" y="0"/>
                  </a:lnTo>
                  <a:close/>
                </a:path>
              </a:pathLst>
            </a:custGeom>
            <a:solidFill>
              <a:srgbClr val="FF66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ṡḷíḍè">
              <a:extLst>
                <a:ext uri="{FF2B5EF4-FFF2-40B4-BE49-F238E27FC236}">
                  <a16:creationId xmlns:a16="http://schemas.microsoft.com/office/drawing/2014/main" id="{A30EE1E1-AE14-4484-8539-D54D231486C4}"/>
                </a:ext>
              </a:extLst>
            </p:cNvPr>
            <p:cNvSpPr/>
            <p:nvPr/>
          </p:nvSpPr>
          <p:spPr bwMode="auto">
            <a:xfrm>
              <a:off x="6583363" y="2879725"/>
              <a:ext cx="15875" cy="138113"/>
            </a:xfrm>
            <a:custGeom>
              <a:avLst/>
              <a:gdLst>
                <a:gd name="T0" fmla="*/ 0 w 5"/>
                <a:gd name="T1" fmla="*/ 0 h 42"/>
                <a:gd name="T2" fmla="*/ 2 w 5"/>
                <a:gd name="T3" fmla="*/ 42 h 42"/>
                <a:gd name="T4" fmla="*/ 5 w 5"/>
                <a:gd name="T5" fmla="*/ 41 h 42"/>
                <a:gd name="T6" fmla="*/ 0 w 5"/>
                <a:gd name="T7" fmla="*/ 0 h 42"/>
              </a:gdLst>
              <a:ahLst/>
              <a:cxnLst>
                <a:cxn ang="0">
                  <a:pos x="T0" y="T1"/>
                </a:cxn>
                <a:cxn ang="0">
                  <a:pos x="T2" y="T3"/>
                </a:cxn>
                <a:cxn ang="0">
                  <a:pos x="T4" y="T5"/>
                </a:cxn>
                <a:cxn ang="0">
                  <a:pos x="T6" y="T7"/>
                </a:cxn>
              </a:cxnLst>
              <a:rect l="0" t="0" r="r" b="b"/>
              <a:pathLst>
                <a:path w="5" h="42">
                  <a:moveTo>
                    <a:pt x="0" y="0"/>
                  </a:moveTo>
                  <a:cubicBezTo>
                    <a:pt x="2" y="42"/>
                    <a:pt x="2" y="42"/>
                    <a:pt x="2" y="42"/>
                  </a:cubicBezTo>
                  <a:cubicBezTo>
                    <a:pt x="3" y="42"/>
                    <a:pt x="4" y="42"/>
                    <a:pt x="5" y="41"/>
                  </a:cubicBezTo>
                  <a:lnTo>
                    <a:pt x="0" y="0"/>
                  </a:lnTo>
                  <a:close/>
                </a:path>
              </a:pathLst>
            </a:custGeom>
            <a:solidFill>
              <a:srgbClr val="E747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ļîdé">
              <a:extLst>
                <a:ext uri="{FF2B5EF4-FFF2-40B4-BE49-F238E27FC236}">
                  <a16:creationId xmlns:a16="http://schemas.microsoft.com/office/drawing/2014/main" id="{37784B30-7EE1-4BFC-918D-F421561F7E31}"/>
                </a:ext>
              </a:extLst>
            </p:cNvPr>
            <p:cNvSpPr/>
            <p:nvPr/>
          </p:nvSpPr>
          <p:spPr bwMode="auto">
            <a:xfrm>
              <a:off x="6513513" y="2790825"/>
              <a:ext cx="25400" cy="230188"/>
            </a:xfrm>
            <a:custGeom>
              <a:avLst/>
              <a:gdLst>
                <a:gd name="T0" fmla="*/ 3 w 8"/>
                <a:gd name="T1" fmla="*/ 70 h 70"/>
                <a:gd name="T2" fmla="*/ 8 w 8"/>
                <a:gd name="T3" fmla="*/ 0 h 70"/>
                <a:gd name="T4" fmla="*/ 0 w 8"/>
                <a:gd name="T5" fmla="*/ 69 h 70"/>
                <a:gd name="T6" fmla="*/ 3 w 8"/>
                <a:gd name="T7" fmla="*/ 70 h 70"/>
              </a:gdLst>
              <a:ahLst/>
              <a:cxnLst>
                <a:cxn ang="0">
                  <a:pos x="T0" y="T1"/>
                </a:cxn>
                <a:cxn ang="0">
                  <a:pos x="T2" y="T3"/>
                </a:cxn>
                <a:cxn ang="0">
                  <a:pos x="T4" y="T5"/>
                </a:cxn>
                <a:cxn ang="0">
                  <a:pos x="T6" y="T7"/>
                </a:cxn>
              </a:cxnLst>
              <a:rect l="0" t="0" r="r" b="b"/>
              <a:pathLst>
                <a:path w="8" h="70">
                  <a:moveTo>
                    <a:pt x="3" y="70"/>
                  </a:moveTo>
                  <a:cubicBezTo>
                    <a:pt x="8" y="0"/>
                    <a:pt x="8" y="0"/>
                    <a:pt x="8" y="0"/>
                  </a:cubicBezTo>
                  <a:cubicBezTo>
                    <a:pt x="0" y="69"/>
                    <a:pt x="0" y="69"/>
                    <a:pt x="0" y="69"/>
                  </a:cubicBezTo>
                  <a:cubicBezTo>
                    <a:pt x="1" y="69"/>
                    <a:pt x="2" y="69"/>
                    <a:pt x="3" y="70"/>
                  </a:cubicBezTo>
                  <a:close/>
                </a:path>
              </a:pathLst>
            </a:custGeom>
            <a:solidFill>
              <a:srgbClr val="E747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íṣḷïḍè">
              <a:extLst>
                <a:ext uri="{FF2B5EF4-FFF2-40B4-BE49-F238E27FC236}">
                  <a16:creationId xmlns:a16="http://schemas.microsoft.com/office/drawing/2014/main" id="{143A24EF-7606-457A-BD1C-B4798CB60125}"/>
                </a:ext>
              </a:extLst>
            </p:cNvPr>
            <p:cNvSpPr/>
            <p:nvPr/>
          </p:nvSpPr>
          <p:spPr bwMode="auto">
            <a:xfrm>
              <a:off x="6550026" y="2843213"/>
              <a:ext cx="9525" cy="180975"/>
            </a:xfrm>
            <a:custGeom>
              <a:avLst/>
              <a:gdLst>
                <a:gd name="T0" fmla="*/ 0 w 3"/>
                <a:gd name="T1" fmla="*/ 55 h 55"/>
                <a:gd name="T2" fmla="*/ 3 w 3"/>
                <a:gd name="T3" fmla="*/ 55 h 55"/>
                <a:gd name="T4" fmla="*/ 2 w 3"/>
                <a:gd name="T5" fmla="*/ 0 h 55"/>
                <a:gd name="T6" fmla="*/ 0 w 3"/>
                <a:gd name="T7" fmla="*/ 55 h 55"/>
              </a:gdLst>
              <a:ahLst/>
              <a:cxnLst>
                <a:cxn ang="0">
                  <a:pos x="T0" y="T1"/>
                </a:cxn>
                <a:cxn ang="0">
                  <a:pos x="T2" y="T3"/>
                </a:cxn>
                <a:cxn ang="0">
                  <a:pos x="T4" y="T5"/>
                </a:cxn>
                <a:cxn ang="0">
                  <a:pos x="T6" y="T7"/>
                </a:cxn>
              </a:cxnLst>
              <a:rect l="0" t="0" r="r" b="b"/>
              <a:pathLst>
                <a:path w="3" h="55">
                  <a:moveTo>
                    <a:pt x="0" y="55"/>
                  </a:moveTo>
                  <a:cubicBezTo>
                    <a:pt x="1" y="55"/>
                    <a:pt x="2" y="55"/>
                    <a:pt x="3" y="55"/>
                  </a:cubicBezTo>
                  <a:cubicBezTo>
                    <a:pt x="2" y="0"/>
                    <a:pt x="2" y="0"/>
                    <a:pt x="2" y="0"/>
                  </a:cubicBezTo>
                  <a:lnTo>
                    <a:pt x="0" y="55"/>
                  </a:lnTo>
                  <a:close/>
                </a:path>
              </a:pathLst>
            </a:custGeom>
            <a:solidFill>
              <a:srgbClr val="E747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1ïḑê">
              <a:extLst>
                <a:ext uri="{FF2B5EF4-FFF2-40B4-BE49-F238E27FC236}">
                  <a16:creationId xmlns:a16="http://schemas.microsoft.com/office/drawing/2014/main" id="{4C630E69-63F0-4888-A2AE-0146BD46C16E}"/>
                </a:ext>
              </a:extLst>
            </p:cNvPr>
            <p:cNvSpPr/>
            <p:nvPr/>
          </p:nvSpPr>
          <p:spPr bwMode="auto">
            <a:xfrm>
              <a:off x="6519863" y="2714625"/>
              <a:ext cx="69850" cy="39688"/>
            </a:xfrm>
            <a:custGeom>
              <a:avLst/>
              <a:gdLst>
                <a:gd name="T0" fmla="*/ 11 w 21"/>
                <a:gd name="T1" fmla="*/ 12 h 12"/>
                <a:gd name="T2" fmla="*/ 3 w 21"/>
                <a:gd name="T3" fmla="*/ 9 h 12"/>
                <a:gd name="T4" fmla="*/ 2 w 21"/>
                <a:gd name="T5" fmla="*/ 3 h 12"/>
                <a:gd name="T6" fmla="*/ 8 w 21"/>
                <a:gd name="T7" fmla="*/ 1 h 12"/>
                <a:gd name="T8" fmla="*/ 13 w 21"/>
                <a:gd name="T9" fmla="*/ 2 h 12"/>
                <a:gd name="T10" fmla="*/ 20 w 21"/>
                <a:gd name="T11" fmla="*/ 3 h 12"/>
                <a:gd name="T12" fmla="*/ 19 w 21"/>
                <a:gd name="T13" fmla="*/ 9 h 12"/>
                <a:gd name="T14" fmla="*/ 11 w 21"/>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2">
                  <a:moveTo>
                    <a:pt x="11" y="12"/>
                  </a:moveTo>
                  <a:cubicBezTo>
                    <a:pt x="8" y="12"/>
                    <a:pt x="6" y="11"/>
                    <a:pt x="3" y="9"/>
                  </a:cubicBezTo>
                  <a:cubicBezTo>
                    <a:pt x="1" y="8"/>
                    <a:pt x="0" y="5"/>
                    <a:pt x="2" y="3"/>
                  </a:cubicBezTo>
                  <a:cubicBezTo>
                    <a:pt x="3" y="1"/>
                    <a:pt x="6" y="0"/>
                    <a:pt x="8" y="1"/>
                  </a:cubicBezTo>
                  <a:cubicBezTo>
                    <a:pt x="11" y="3"/>
                    <a:pt x="12" y="3"/>
                    <a:pt x="13" y="2"/>
                  </a:cubicBezTo>
                  <a:cubicBezTo>
                    <a:pt x="15" y="0"/>
                    <a:pt x="18" y="0"/>
                    <a:pt x="20" y="3"/>
                  </a:cubicBezTo>
                  <a:cubicBezTo>
                    <a:pt x="21" y="5"/>
                    <a:pt x="21" y="8"/>
                    <a:pt x="19" y="9"/>
                  </a:cubicBezTo>
                  <a:cubicBezTo>
                    <a:pt x="16" y="11"/>
                    <a:pt x="14" y="12"/>
                    <a:pt x="11" y="12"/>
                  </a:cubicBezTo>
                  <a:close/>
                </a:path>
              </a:pathLst>
            </a:custGeom>
            <a:solidFill>
              <a:srgbClr val="AF2A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ṩḻíďe">
              <a:extLst>
                <a:ext uri="{FF2B5EF4-FFF2-40B4-BE49-F238E27FC236}">
                  <a16:creationId xmlns:a16="http://schemas.microsoft.com/office/drawing/2014/main" id="{965F74DB-002C-47FF-9B5B-050884CE1B13}"/>
                </a:ext>
              </a:extLst>
            </p:cNvPr>
            <p:cNvSpPr/>
            <p:nvPr/>
          </p:nvSpPr>
          <p:spPr bwMode="auto">
            <a:xfrm>
              <a:off x="6062663" y="2012950"/>
              <a:ext cx="506413" cy="701675"/>
            </a:xfrm>
            <a:custGeom>
              <a:avLst/>
              <a:gdLst>
                <a:gd name="T0" fmla="*/ 149 w 153"/>
                <a:gd name="T1" fmla="*/ 213 h 213"/>
                <a:gd name="T2" fmla="*/ 144 w 153"/>
                <a:gd name="T3" fmla="*/ 208 h 213"/>
                <a:gd name="T4" fmla="*/ 144 w 153"/>
                <a:gd name="T5" fmla="*/ 98 h 213"/>
                <a:gd name="T6" fmla="*/ 137 w 153"/>
                <a:gd name="T7" fmla="*/ 86 h 213"/>
                <a:gd name="T8" fmla="*/ 3 w 153"/>
                <a:gd name="T9" fmla="*/ 9 h 213"/>
                <a:gd name="T10" fmla="*/ 1 w 153"/>
                <a:gd name="T11" fmla="*/ 3 h 213"/>
                <a:gd name="T12" fmla="*/ 8 w 153"/>
                <a:gd name="T13" fmla="*/ 1 h 213"/>
                <a:gd name="T14" fmla="*/ 141 w 153"/>
                <a:gd name="T15" fmla="*/ 78 h 213"/>
                <a:gd name="T16" fmla="*/ 153 w 153"/>
                <a:gd name="T17" fmla="*/ 98 h 213"/>
                <a:gd name="T18" fmla="*/ 153 w 153"/>
                <a:gd name="T19" fmla="*/ 208 h 213"/>
                <a:gd name="T20" fmla="*/ 149 w 153"/>
                <a:gd name="T21" fmla="*/ 21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213">
                  <a:moveTo>
                    <a:pt x="149" y="213"/>
                  </a:moveTo>
                  <a:cubicBezTo>
                    <a:pt x="146" y="213"/>
                    <a:pt x="144" y="211"/>
                    <a:pt x="144" y="208"/>
                  </a:cubicBezTo>
                  <a:cubicBezTo>
                    <a:pt x="144" y="98"/>
                    <a:pt x="144" y="98"/>
                    <a:pt x="144" y="98"/>
                  </a:cubicBezTo>
                  <a:cubicBezTo>
                    <a:pt x="144" y="93"/>
                    <a:pt x="141" y="88"/>
                    <a:pt x="137" y="86"/>
                  </a:cubicBezTo>
                  <a:cubicBezTo>
                    <a:pt x="3" y="9"/>
                    <a:pt x="3" y="9"/>
                    <a:pt x="3" y="9"/>
                  </a:cubicBezTo>
                  <a:cubicBezTo>
                    <a:pt x="1" y="8"/>
                    <a:pt x="0" y="5"/>
                    <a:pt x="1" y="3"/>
                  </a:cubicBezTo>
                  <a:cubicBezTo>
                    <a:pt x="3" y="1"/>
                    <a:pt x="5" y="0"/>
                    <a:pt x="8" y="1"/>
                  </a:cubicBezTo>
                  <a:cubicBezTo>
                    <a:pt x="141" y="78"/>
                    <a:pt x="141" y="78"/>
                    <a:pt x="141" y="78"/>
                  </a:cubicBezTo>
                  <a:cubicBezTo>
                    <a:pt x="149" y="82"/>
                    <a:pt x="153" y="89"/>
                    <a:pt x="153" y="98"/>
                  </a:cubicBezTo>
                  <a:cubicBezTo>
                    <a:pt x="153" y="208"/>
                    <a:pt x="153" y="208"/>
                    <a:pt x="153" y="208"/>
                  </a:cubicBezTo>
                  <a:cubicBezTo>
                    <a:pt x="153" y="211"/>
                    <a:pt x="151" y="213"/>
                    <a:pt x="149" y="213"/>
                  </a:cubicBezTo>
                  <a:close/>
                </a:path>
              </a:pathLst>
            </a:custGeom>
            <a:solidFill>
              <a:srgbClr val="BBD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ṣ1íḑè">
              <a:extLst>
                <a:ext uri="{FF2B5EF4-FFF2-40B4-BE49-F238E27FC236}">
                  <a16:creationId xmlns:a16="http://schemas.microsoft.com/office/drawing/2014/main" id="{FFF89092-58ED-422B-80B9-228685CFFD85}"/>
                </a:ext>
              </a:extLst>
            </p:cNvPr>
            <p:cNvSpPr/>
            <p:nvPr/>
          </p:nvSpPr>
          <p:spPr bwMode="auto">
            <a:xfrm>
              <a:off x="6519863" y="2665413"/>
              <a:ext cx="69850" cy="66675"/>
            </a:xfrm>
            <a:prstGeom prst="ellipse">
              <a:avLst/>
            </a:prstGeom>
            <a:solidFill>
              <a:srgbClr val="FF66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ṣļiḑè">
              <a:extLst>
                <a:ext uri="{FF2B5EF4-FFF2-40B4-BE49-F238E27FC236}">
                  <a16:creationId xmlns:a16="http://schemas.microsoft.com/office/drawing/2014/main" id="{3987EACF-FA31-4BBF-94A1-DBE98D2D92ED}"/>
                </a:ext>
              </a:extLst>
            </p:cNvPr>
            <p:cNvSpPr/>
            <p:nvPr/>
          </p:nvSpPr>
          <p:spPr bwMode="auto">
            <a:xfrm>
              <a:off x="6519863" y="2665413"/>
              <a:ext cx="69850" cy="66675"/>
            </a:xfrm>
            <a:custGeom>
              <a:avLst/>
              <a:gdLst>
                <a:gd name="T0" fmla="*/ 21 w 21"/>
                <a:gd name="T1" fmla="*/ 11 h 20"/>
                <a:gd name="T2" fmla="*/ 9 w 21"/>
                <a:gd name="T3" fmla="*/ 15 h 20"/>
                <a:gd name="T4" fmla="*/ 9 w 21"/>
                <a:gd name="T5" fmla="*/ 0 h 20"/>
                <a:gd name="T6" fmla="*/ 0 w 21"/>
                <a:gd name="T7" fmla="*/ 10 h 20"/>
                <a:gd name="T8" fmla="*/ 11 w 21"/>
                <a:gd name="T9" fmla="*/ 20 h 20"/>
                <a:gd name="T10" fmla="*/ 21 w 21"/>
                <a:gd name="T11" fmla="*/ 11 h 20"/>
              </a:gdLst>
              <a:ahLst/>
              <a:cxnLst>
                <a:cxn ang="0">
                  <a:pos x="T0" y="T1"/>
                </a:cxn>
                <a:cxn ang="0">
                  <a:pos x="T2" y="T3"/>
                </a:cxn>
                <a:cxn ang="0">
                  <a:pos x="T4" y="T5"/>
                </a:cxn>
                <a:cxn ang="0">
                  <a:pos x="T6" y="T7"/>
                </a:cxn>
                <a:cxn ang="0">
                  <a:pos x="T8" y="T9"/>
                </a:cxn>
                <a:cxn ang="0">
                  <a:pos x="T10" y="T11"/>
                </a:cxn>
              </a:cxnLst>
              <a:rect l="0" t="0" r="r" b="b"/>
              <a:pathLst>
                <a:path w="21" h="20">
                  <a:moveTo>
                    <a:pt x="21" y="11"/>
                  </a:moveTo>
                  <a:cubicBezTo>
                    <a:pt x="20" y="13"/>
                    <a:pt x="15" y="18"/>
                    <a:pt x="9" y="15"/>
                  </a:cubicBezTo>
                  <a:cubicBezTo>
                    <a:pt x="3" y="11"/>
                    <a:pt x="4" y="3"/>
                    <a:pt x="9" y="0"/>
                  </a:cubicBezTo>
                  <a:cubicBezTo>
                    <a:pt x="4" y="1"/>
                    <a:pt x="0" y="5"/>
                    <a:pt x="0" y="10"/>
                  </a:cubicBezTo>
                  <a:cubicBezTo>
                    <a:pt x="0" y="16"/>
                    <a:pt x="5" y="20"/>
                    <a:pt x="11" y="20"/>
                  </a:cubicBezTo>
                  <a:cubicBezTo>
                    <a:pt x="16" y="20"/>
                    <a:pt x="20" y="16"/>
                    <a:pt x="21" y="11"/>
                  </a:cubicBezTo>
                  <a:close/>
                </a:path>
              </a:pathLst>
            </a:custGeom>
            <a:solidFill>
              <a:srgbClr val="E747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201673683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pic>
        <p:nvPicPr>
          <p:cNvPr id="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1505" y="1154113"/>
            <a:ext cx="4803775"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51280" y="1154113"/>
            <a:ext cx="4843463" cy="363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3978593" y="2665413"/>
            <a:ext cx="0" cy="1728787"/>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947468" y="2665413"/>
            <a:ext cx="0" cy="1657350"/>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186430" y="3602038"/>
            <a:ext cx="720725"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26743" y="3602038"/>
            <a:ext cx="720725"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3475355" y="3602038"/>
            <a:ext cx="0" cy="792162"/>
          </a:xfrm>
          <a:prstGeom prst="straightConnector1">
            <a:avLst/>
          </a:prstGeom>
          <a:ln w="63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8444230" y="3602038"/>
            <a:ext cx="0" cy="720725"/>
          </a:xfrm>
          <a:prstGeom prst="straightConnector1">
            <a:avLst/>
          </a:prstGeom>
          <a:ln w="63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8"/>
          <p:cNvSpPr txBox="1">
            <a:spLocks noChangeArrowheads="1"/>
          </p:cNvSpPr>
          <p:nvPr/>
        </p:nvSpPr>
        <p:spPr bwMode="auto">
          <a:xfrm>
            <a:off x="2754630" y="3746500"/>
            <a:ext cx="936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dirty="0">
                <a:latin typeface="+mn-ea"/>
                <a:ea typeface="+mn-ea"/>
                <a:cs typeface="Times New Roman" panose="02020603050405020304" pitchFamily="18" charset="0"/>
              </a:rPr>
              <a:t>γ</a:t>
            </a:r>
            <a:r>
              <a:rPr lang="en-US" altLang="zh-CN" dirty="0">
                <a:latin typeface="+mn-ea"/>
                <a:ea typeface="+mn-ea"/>
                <a:cs typeface="Times New Roman" panose="02020603050405020304" pitchFamily="18" charset="0"/>
              </a:rPr>
              <a:t>=59</a:t>
            </a:r>
            <a:r>
              <a:rPr lang="en-US" altLang="zh-CN" baseline="30000" dirty="0">
                <a:latin typeface="+mn-ea"/>
                <a:ea typeface="+mn-ea"/>
                <a:cs typeface="Times New Roman" panose="02020603050405020304" pitchFamily="18" charset="0"/>
              </a:rPr>
              <a:t>0</a:t>
            </a:r>
            <a:endParaRPr lang="zh-CN" altLang="en-US" baseline="30000" dirty="0">
              <a:latin typeface="+mn-ea"/>
              <a:ea typeface="+mn-ea"/>
              <a:cs typeface="Times New Roman" panose="02020603050405020304" pitchFamily="18" charset="0"/>
            </a:endParaRPr>
          </a:p>
        </p:txBody>
      </p:sp>
      <p:sp>
        <p:nvSpPr>
          <p:cNvPr id="12" name="TextBox 24"/>
          <p:cNvSpPr txBox="1">
            <a:spLocks noChangeArrowheads="1"/>
          </p:cNvSpPr>
          <p:nvPr/>
        </p:nvSpPr>
        <p:spPr bwMode="auto">
          <a:xfrm>
            <a:off x="7723505" y="3817938"/>
            <a:ext cx="8972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dirty="0">
                <a:latin typeface="+mn-ea"/>
                <a:ea typeface="+mn-ea"/>
                <a:cs typeface="Times New Roman" panose="02020603050405020304" pitchFamily="18" charset="0"/>
              </a:rPr>
              <a:t>γ</a:t>
            </a:r>
            <a:r>
              <a:rPr lang="en-US" altLang="zh-CN" dirty="0">
                <a:latin typeface="+mn-ea"/>
                <a:ea typeface="+mn-ea"/>
                <a:cs typeface="Times New Roman" panose="02020603050405020304" pitchFamily="18" charset="0"/>
              </a:rPr>
              <a:t>=68</a:t>
            </a:r>
            <a:r>
              <a:rPr lang="en-US" altLang="zh-CN" baseline="30000" dirty="0">
                <a:latin typeface="+mn-ea"/>
                <a:ea typeface="+mn-ea"/>
                <a:cs typeface="Times New Roman" panose="02020603050405020304" pitchFamily="18" charset="0"/>
              </a:rPr>
              <a:t>0</a:t>
            </a:r>
            <a:endParaRPr lang="zh-CN" altLang="en-US" baseline="30000" dirty="0">
              <a:latin typeface="+mn-ea"/>
              <a:ea typeface="+mn-ea"/>
              <a:cs typeface="Times New Roman" panose="02020603050405020304" pitchFamily="18" charset="0"/>
            </a:endParaRPr>
          </a:p>
        </p:txBody>
      </p:sp>
      <p:graphicFrame>
        <p:nvGraphicFramePr>
          <p:cNvPr id="13" name="Object 8"/>
          <p:cNvGraphicFramePr>
            <a:graphicFrameLocks noChangeAspect="1"/>
          </p:cNvGraphicFramePr>
          <p:nvPr>
            <p:extLst>
              <p:ext uri="{D42A27DB-BD31-4B8C-83A1-F6EECF244321}">
                <p14:modId xmlns:p14="http://schemas.microsoft.com/office/powerpoint/2010/main" val="1165028715"/>
              </p:ext>
            </p:extLst>
          </p:nvPr>
        </p:nvGraphicFramePr>
        <p:xfrm>
          <a:off x="7436168" y="1644650"/>
          <a:ext cx="1943100" cy="517525"/>
        </p:xfrm>
        <a:graphic>
          <a:graphicData uri="http://schemas.openxmlformats.org/presentationml/2006/ole">
            <mc:AlternateContent xmlns:mc="http://schemas.openxmlformats.org/markup-compatibility/2006">
              <mc:Choice xmlns:v="urn:schemas-microsoft-com:vml" Requires="v">
                <p:oleObj spid="_x0000_s57360" name="公式" r:id="rId5" imgW="1193760" imgH="317160" progId="Equations">
                  <p:embed/>
                </p:oleObj>
              </mc:Choice>
              <mc:Fallback>
                <p:oleObj name="公式" r:id="rId5" imgW="1193760" imgH="317160" progId="Equations">
                  <p:embed/>
                  <p:pic>
                    <p:nvPicPr>
                      <p:cNvPr id="56322"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36168" y="1644650"/>
                        <a:ext cx="1943100" cy="517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3"/>
          <p:cNvGraphicFramePr>
            <a:graphicFrameLocks noChangeAspect="1"/>
          </p:cNvGraphicFramePr>
          <p:nvPr>
            <p:extLst>
              <p:ext uri="{D42A27DB-BD31-4B8C-83A1-F6EECF244321}">
                <p14:modId xmlns:p14="http://schemas.microsoft.com/office/powerpoint/2010/main" val="816770432"/>
              </p:ext>
            </p:extLst>
          </p:nvPr>
        </p:nvGraphicFramePr>
        <p:xfrm>
          <a:off x="3691255" y="1657350"/>
          <a:ext cx="936625" cy="501650"/>
        </p:xfrm>
        <a:graphic>
          <a:graphicData uri="http://schemas.openxmlformats.org/presentationml/2006/ole">
            <mc:AlternateContent xmlns:mc="http://schemas.openxmlformats.org/markup-compatibility/2006">
              <mc:Choice xmlns:v="urn:schemas-microsoft-com:vml" Requires="v">
                <p:oleObj spid="_x0000_s57361" name="公式" r:id="rId7" imgW="545760" imgH="291960" progId="Equations">
                  <p:embed/>
                </p:oleObj>
              </mc:Choice>
              <mc:Fallback>
                <p:oleObj name="公式" r:id="rId7" imgW="545760" imgH="291960" progId="Equations">
                  <p:embed/>
                  <p:pic>
                    <p:nvPicPr>
                      <p:cNvPr id="56323"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1255" y="1657350"/>
                        <a:ext cx="936625"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Box 30"/>
          <p:cNvSpPr txBox="1">
            <a:spLocks noChangeArrowheads="1"/>
          </p:cNvSpPr>
          <p:nvPr/>
        </p:nvSpPr>
        <p:spPr bwMode="auto">
          <a:xfrm>
            <a:off x="3186430" y="4856163"/>
            <a:ext cx="12969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校正前</a:t>
            </a:r>
          </a:p>
        </p:txBody>
      </p:sp>
      <p:sp>
        <p:nvSpPr>
          <p:cNvPr id="16" name="TextBox 31"/>
          <p:cNvSpPr txBox="1">
            <a:spLocks noChangeArrowheads="1"/>
          </p:cNvSpPr>
          <p:nvPr/>
        </p:nvSpPr>
        <p:spPr bwMode="auto">
          <a:xfrm>
            <a:off x="7507605" y="4856163"/>
            <a:ext cx="1295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mn-ea"/>
                <a:ea typeface="+mn-ea"/>
              </a:rPr>
              <a:t>校正后</a:t>
            </a:r>
          </a:p>
        </p:txBody>
      </p:sp>
      <p:sp>
        <p:nvSpPr>
          <p:cNvPr id="17" name="TextBox 32"/>
          <p:cNvSpPr txBox="1">
            <a:spLocks noChangeArrowheads="1"/>
          </p:cNvSpPr>
          <p:nvPr/>
        </p:nvSpPr>
        <p:spPr bwMode="auto">
          <a:xfrm>
            <a:off x="515939" y="5412264"/>
            <a:ext cx="11160124" cy="1021556"/>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61963" eaLnBrk="1" hangingPunct="1">
              <a:lnSpc>
                <a:spcPct val="150000"/>
              </a:lnSpc>
            </a:pPr>
            <a:r>
              <a:rPr lang="zh-CN" altLang="en-US" dirty="0" smtClean="0">
                <a:latin typeface="+mn-ea"/>
                <a:ea typeface="+mn-ea"/>
              </a:rPr>
              <a:t>可见</a:t>
            </a:r>
            <a:r>
              <a:rPr lang="zh-CN" altLang="en-US" dirty="0">
                <a:latin typeface="+mn-ea"/>
                <a:ea typeface="+mn-ea"/>
              </a:rPr>
              <a:t>，采用串联超前校正后，系统的相位裕量达到了指标要求，且开环增益也增加了，即改善了系统的动态特性，也提升了系统的稳态精度。</a:t>
            </a:r>
          </a:p>
        </p:txBody>
      </p:sp>
    </p:spTree>
    <p:extLst>
      <p:ext uri="{BB962C8B-B14F-4D97-AF65-F5344CB8AC3E}">
        <p14:creationId xmlns:p14="http://schemas.microsoft.com/office/powerpoint/2010/main" val="407266441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圆角矩形 34"/>
          <p:cNvSpPr/>
          <p:nvPr/>
        </p:nvSpPr>
        <p:spPr>
          <a:xfrm>
            <a:off x="2392680" y="4689475"/>
            <a:ext cx="7045960" cy="935038"/>
          </a:xfrm>
          <a:prstGeom prst="round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 Box 6"/>
          <p:cNvSpPr txBox="1">
            <a:spLocks noChangeArrowheads="1"/>
          </p:cNvSpPr>
          <p:nvPr/>
        </p:nvSpPr>
        <p:spPr bwMode="auto">
          <a:xfrm>
            <a:off x="515938" y="1089025"/>
            <a:ext cx="3960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C00000"/>
                </a:solidFill>
                <a:latin typeface="+mj-ea"/>
                <a:ea typeface="+mj-ea"/>
              </a:rPr>
              <a:t>二、离散</a:t>
            </a:r>
            <a:r>
              <a:rPr lang="en-US" altLang="zh-CN" sz="2400" b="1">
                <a:solidFill>
                  <a:srgbClr val="C00000"/>
                </a:solidFill>
                <a:latin typeface="+mj-ea"/>
                <a:ea typeface="+mj-ea"/>
              </a:rPr>
              <a:t>PID</a:t>
            </a:r>
            <a:r>
              <a:rPr lang="zh-CN" altLang="en-US" sz="2400" b="1">
                <a:solidFill>
                  <a:srgbClr val="C00000"/>
                </a:solidFill>
                <a:latin typeface="+mj-ea"/>
                <a:ea typeface="+mj-ea"/>
              </a:rPr>
              <a:t>控制器的设计</a:t>
            </a:r>
          </a:p>
        </p:txBody>
      </p:sp>
      <p:cxnSp>
        <p:nvCxnSpPr>
          <p:cNvPr id="4" name="直接箭头连接符 3"/>
          <p:cNvCxnSpPr/>
          <p:nvPr/>
        </p:nvCxnSpPr>
        <p:spPr>
          <a:xfrm>
            <a:off x="3093720" y="2055403"/>
            <a:ext cx="5762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 name="流程图: 汇总连接 4"/>
          <p:cNvSpPr/>
          <p:nvPr/>
        </p:nvSpPr>
        <p:spPr>
          <a:xfrm>
            <a:off x="3669983" y="1912528"/>
            <a:ext cx="288925" cy="287337"/>
          </a:xfrm>
          <a:prstGeom prst="flowChartSummingJuncti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6" name="TextBox 9"/>
          <p:cNvSpPr txBox="1">
            <a:spLocks noChangeArrowheads="1"/>
          </p:cNvSpPr>
          <p:nvPr/>
        </p:nvSpPr>
        <p:spPr bwMode="auto">
          <a:xfrm>
            <a:off x="4966970" y="1861728"/>
            <a:ext cx="1439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smtClean="0">
                <a:latin typeface="+mj-ea"/>
                <a:ea typeface="+mj-ea"/>
                <a:cs typeface="Times New Roman" panose="02020603050405020304" pitchFamily="18" charset="0"/>
              </a:rPr>
              <a:t>PID</a:t>
            </a:r>
            <a:r>
              <a:rPr lang="zh-CN" altLang="en-US" sz="2000" dirty="0" smtClean="0">
                <a:latin typeface="+mn-ea"/>
                <a:ea typeface="+mn-ea"/>
                <a:cs typeface="Times New Roman" panose="02020603050405020304" pitchFamily="18" charset="0"/>
              </a:rPr>
              <a:t>控制器</a:t>
            </a:r>
            <a:endParaRPr lang="zh-CN" altLang="en-US" sz="2000" dirty="0">
              <a:latin typeface="+mn-ea"/>
              <a:ea typeface="+mn-ea"/>
              <a:cs typeface="Times New Roman" panose="02020603050405020304" pitchFamily="18" charset="0"/>
            </a:endParaRPr>
          </a:p>
        </p:txBody>
      </p:sp>
      <p:sp>
        <p:nvSpPr>
          <p:cNvPr id="7" name="矩形 6"/>
          <p:cNvSpPr/>
          <p:nvPr/>
        </p:nvSpPr>
        <p:spPr>
          <a:xfrm>
            <a:off x="4966970" y="1861728"/>
            <a:ext cx="1366838" cy="431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8" name="直接箭头连接符 7"/>
          <p:cNvCxnSpPr/>
          <p:nvPr/>
        </p:nvCxnSpPr>
        <p:spPr>
          <a:xfrm>
            <a:off x="4533583" y="2077628"/>
            <a:ext cx="43338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58908" y="2077628"/>
            <a:ext cx="358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17683" y="1934753"/>
            <a:ext cx="215900" cy="14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6910070" y="2077628"/>
            <a:ext cx="43338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341870" y="1788703"/>
            <a:ext cx="792163" cy="504825"/>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cxnSp>
        <p:nvCxnSpPr>
          <p:cNvPr id="13" name="直接箭头连接符 12"/>
          <p:cNvCxnSpPr/>
          <p:nvPr/>
        </p:nvCxnSpPr>
        <p:spPr>
          <a:xfrm>
            <a:off x="8134033" y="2055403"/>
            <a:ext cx="7207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351520" y="2076040"/>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3814445" y="2199865"/>
            <a:ext cx="0" cy="360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814445" y="2580865"/>
            <a:ext cx="45354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24"/>
          <p:cNvSpPr txBox="1">
            <a:spLocks noChangeArrowheads="1"/>
          </p:cNvSpPr>
          <p:nvPr/>
        </p:nvSpPr>
        <p:spPr bwMode="auto">
          <a:xfrm>
            <a:off x="3093720" y="1696628"/>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u</a:t>
            </a:r>
            <a:r>
              <a:rPr lang="en-US" altLang="zh-CN">
                <a:latin typeface="+mn-ea"/>
                <a:ea typeface="+mn-ea"/>
                <a:cs typeface="Times New Roman" panose="02020603050405020304" pitchFamily="18" charset="0"/>
              </a:rPr>
              <a:t>(t)</a:t>
            </a:r>
            <a:endParaRPr lang="zh-CN" altLang="en-US">
              <a:latin typeface="+mn-ea"/>
              <a:ea typeface="+mn-ea"/>
              <a:cs typeface="Times New Roman" panose="02020603050405020304" pitchFamily="18" charset="0"/>
            </a:endParaRPr>
          </a:p>
        </p:txBody>
      </p:sp>
      <p:sp>
        <p:nvSpPr>
          <p:cNvPr id="18" name="TextBox 25"/>
          <p:cNvSpPr txBox="1">
            <a:spLocks noChangeArrowheads="1"/>
          </p:cNvSpPr>
          <p:nvPr/>
        </p:nvSpPr>
        <p:spPr bwMode="auto">
          <a:xfrm>
            <a:off x="8278495" y="1644240"/>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y</a:t>
            </a:r>
            <a:r>
              <a:rPr lang="en-US" altLang="zh-CN">
                <a:latin typeface="+mn-ea"/>
                <a:ea typeface="+mn-ea"/>
                <a:cs typeface="Times New Roman" panose="02020603050405020304" pitchFamily="18" charset="0"/>
              </a:rPr>
              <a:t>(t)</a:t>
            </a:r>
            <a:endParaRPr lang="zh-CN" altLang="en-US">
              <a:latin typeface="+mn-ea"/>
              <a:ea typeface="+mn-ea"/>
              <a:cs typeface="Times New Roman" panose="02020603050405020304" pitchFamily="18" charset="0"/>
            </a:endParaRPr>
          </a:p>
        </p:txBody>
      </p:sp>
      <p:graphicFrame>
        <p:nvGraphicFramePr>
          <p:cNvPr id="19" name="Object 2"/>
          <p:cNvGraphicFramePr>
            <a:graphicFrameLocks noChangeAspect="1"/>
          </p:cNvGraphicFramePr>
          <p:nvPr>
            <p:extLst>
              <p:ext uri="{D42A27DB-BD31-4B8C-83A1-F6EECF244321}">
                <p14:modId xmlns:p14="http://schemas.microsoft.com/office/powerpoint/2010/main" val="193035361"/>
              </p:ext>
            </p:extLst>
          </p:nvPr>
        </p:nvGraphicFramePr>
        <p:xfrm>
          <a:off x="7414895" y="1861728"/>
          <a:ext cx="647700" cy="406400"/>
        </p:xfrm>
        <a:graphic>
          <a:graphicData uri="http://schemas.openxmlformats.org/presentationml/2006/ole">
            <mc:AlternateContent xmlns:mc="http://schemas.openxmlformats.org/markup-compatibility/2006">
              <mc:Choice xmlns:v="urn:schemas-microsoft-com:vml" Requires="v">
                <p:oleObj spid="_x0000_s58412" name="公式" r:id="rId3" imgW="241200" imgH="152280" progId="Equations">
                  <p:embed/>
                </p:oleObj>
              </mc:Choice>
              <mc:Fallback>
                <p:oleObj name="公式" r:id="rId3" imgW="241200" imgH="152280" progId="Equations">
                  <p:embed/>
                  <p:pic>
                    <p:nvPicPr>
                      <p:cNvPr id="5734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4895" y="1861728"/>
                        <a:ext cx="647700" cy="406400"/>
                      </a:xfrm>
                      <a:prstGeom prst="rect">
                        <a:avLst/>
                      </a:prstGeom>
                      <a:noFill/>
                      <a:ln>
                        <a:noFill/>
                      </a:ln>
                      <a:effectLst/>
                    </p:spPr>
                  </p:pic>
                </p:oleObj>
              </mc:Fallback>
            </mc:AlternateContent>
          </a:graphicData>
        </a:graphic>
      </p:graphicFrame>
      <p:sp>
        <p:nvSpPr>
          <p:cNvPr id="20" name="TextBox 28"/>
          <p:cNvSpPr txBox="1">
            <a:spLocks noChangeArrowheads="1"/>
          </p:cNvSpPr>
          <p:nvPr/>
        </p:nvSpPr>
        <p:spPr bwMode="auto">
          <a:xfrm>
            <a:off x="3814445" y="2077628"/>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_</a:t>
            </a:r>
            <a:endParaRPr lang="zh-CN" altLang="en-US">
              <a:latin typeface="+mn-ea"/>
              <a:ea typeface="+mn-ea"/>
              <a:cs typeface="Times New Roman" panose="02020603050405020304" pitchFamily="18" charset="0"/>
            </a:endParaRPr>
          </a:p>
        </p:txBody>
      </p:sp>
      <p:sp>
        <p:nvSpPr>
          <p:cNvPr id="21" name="TextBox 24"/>
          <p:cNvSpPr txBox="1">
            <a:spLocks noChangeArrowheads="1"/>
          </p:cNvSpPr>
          <p:nvPr/>
        </p:nvSpPr>
        <p:spPr bwMode="auto">
          <a:xfrm>
            <a:off x="3885883" y="1717265"/>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e</a:t>
            </a:r>
            <a:r>
              <a:rPr lang="en-US" altLang="zh-CN">
                <a:latin typeface="+mn-ea"/>
                <a:ea typeface="+mn-ea"/>
                <a:cs typeface="Times New Roman" panose="02020603050405020304" pitchFamily="18" charset="0"/>
              </a:rPr>
              <a:t>(t)</a:t>
            </a:r>
            <a:endParaRPr lang="zh-CN" altLang="en-US">
              <a:latin typeface="+mn-ea"/>
              <a:ea typeface="+mn-ea"/>
              <a:cs typeface="Times New Roman" panose="02020603050405020304" pitchFamily="18" charset="0"/>
            </a:endParaRPr>
          </a:p>
        </p:txBody>
      </p:sp>
      <p:graphicFrame>
        <p:nvGraphicFramePr>
          <p:cNvPr id="22" name="Object 7"/>
          <p:cNvGraphicFramePr>
            <a:graphicFrameLocks noChangeAspect="1"/>
          </p:cNvGraphicFramePr>
          <p:nvPr>
            <p:extLst>
              <p:ext uri="{D42A27DB-BD31-4B8C-83A1-F6EECF244321}">
                <p14:modId xmlns:p14="http://schemas.microsoft.com/office/powerpoint/2010/main" val="2731963561"/>
              </p:ext>
            </p:extLst>
          </p:nvPr>
        </p:nvGraphicFramePr>
        <p:xfrm>
          <a:off x="3551238" y="3010669"/>
          <a:ext cx="5456237" cy="646112"/>
        </p:xfrm>
        <a:graphic>
          <a:graphicData uri="http://schemas.openxmlformats.org/presentationml/2006/ole">
            <mc:AlternateContent xmlns:mc="http://schemas.openxmlformats.org/markup-compatibility/2006">
              <mc:Choice xmlns:v="urn:schemas-microsoft-com:vml" Requires="v">
                <p:oleObj spid="_x0000_s58413" name="公式" r:id="rId5" imgW="2450880" imgH="291960" progId="Equations">
                  <p:embed/>
                </p:oleObj>
              </mc:Choice>
              <mc:Fallback>
                <p:oleObj name="公式" r:id="rId5" imgW="2450880" imgH="291960" progId="Equations">
                  <p:embed/>
                  <p:pic>
                    <p:nvPicPr>
                      <p:cNvPr id="57347"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1238" y="3010669"/>
                        <a:ext cx="5456237" cy="646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 name="TextBox 24"/>
          <p:cNvSpPr txBox="1">
            <a:spLocks noChangeArrowheads="1"/>
          </p:cNvSpPr>
          <p:nvPr/>
        </p:nvSpPr>
        <p:spPr bwMode="auto">
          <a:xfrm>
            <a:off x="6333808" y="1717265"/>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mn-ea"/>
                <a:ea typeface="+mn-ea"/>
                <a:cs typeface="Times New Roman" panose="02020603050405020304" pitchFamily="18" charset="0"/>
              </a:rPr>
              <a:t>c</a:t>
            </a:r>
            <a:r>
              <a:rPr lang="en-US" altLang="zh-CN">
                <a:latin typeface="+mn-ea"/>
                <a:ea typeface="+mn-ea"/>
                <a:cs typeface="Times New Roman" panose="02020603050405020304" pitchFamily="18" charset="0"/>
              </a:rPr>
              <a:t>(t)</a:t>
            </a:r>
            <a:endParaRPr lang="zh-CN" altLang="en-US">
              <a:latin typeface="+mn-ea"/>
              <a:ea typeface="+mn-ea"/>
              <a:cs typeface="Times New Roman" panose="02020603050405020304" pitchFamily="18" charset="0"/>
            </a:endParaRPr>
          </a:p>
        </p:txBody>
      </p:sp>
      <p:cxnSp>
        <p:nvCxnSpPr>
          <p:cNvPr id="24" name="直接连接符 23"/>
          <p:cNvCxnSpPr/>
          <p:nvPr/>
        </p:nvCxnSpPr>
        <p:spPr>
          <a:xfrm>
            <a:off x="6333808" y="2077628"/>
            <a:ext cx="3603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6694170" y="1934753"/>
            <a:ext cx="215900" cy="14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42"/>
          <p:cNvSpPr txBox="1">
            <a:spLocks noChangeArrowheads="1"/>
          </p:cNvSpPr>
          <p:nvPr/>
        </p:nvSpPr>
        <p:spPr bwMode="auto">
          <a:xfrm>
            <a:off x="1145540" y="2703941"/>
            <a:ext cx="2319020"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mn-ea"/>
                <a:ea typeface="+mn-ea"/>
                <a:cs typeface="Times New Roman" panose="02020603050405020304" pitchFamily="18" charset="0"/>
              </a:rPr>
              <a:t>连续 </a:t>
            </a:r>
            <a:r>
              <a:rPr lang="en-US" altLang="zh-CN" b="1" dirty="0" smtClean="0">
                <a:latin typeface="+mj-ea"/>
                <a:ea typeface="+mj-ea"/>
                <a:cs typeface="Times New Roman" panose="02020603050405020304" pitchFamily="18" charset="0"/>
              </a:rPr>
              <a:t>PID </a:t>
            </a:r>
            <a:r>
              <a:rPr lang="zh-CN" altLang="en-US" dirty="0" smtClean="0">
                <a:latin typeface="+mn-ea"/>
                <a:ea typeface="+mn-ea"/>
                <a:cs typeface="Times New Roman" panose="02020603050405020304" pitchFamily="18" charset="0"/>
              </a:rPr>
              <a:t>控制器</a:t>
            </a:r>
            <a:r>
              <a:rPr lang="zh-CN" altLang="en-US" dirty="0">
                <a:latin typeface="+mn-ea"/>
                <a:ea typeface="+mn-ea"/>
                <a:cs typeface="Times New Roman" panose="02020603050405020304" pitchFamily="18" charset="0"/>
              </a:rPr>
              <a:t>为</a:t>
            </a:r>
          </a:p>
        </p:txBody>
      </p:sp>
      <p:sp>
        <p:nvSpPr>
          <p:cNvPr id="27" name="TextBox 42"/>
          <p:cNvSpPr txBox="1">
            <a:spLocks noChangeArrowheads="1"/>
          </p:cNvSpPr>
          <p:nvPr/>
        </p:nvSpPr>
        <p:spPr bwMode="auto">
          <a:xfrm>
            <a:off x="1145540" y="3454659"/>
            <a:ext cx="122396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离散化</a:t>
            </a:r>
          </a:p>
        </p:txBody>
      </p:sp>
      <p:graphicFrame>
        <p:nvGraphicFramePr>
          <p:cNvPr id="28" name="Object 4"/>
          <p:cNvGraphicFramePr>
            <a:graphicFrameLocks noChangeAspect="1"/>
          </p:cNvGraphicFramePr>
          <p:nvPr>
            <p:extLst>
              <p:ext uri="{D42A27DB-BD31-4B8C-83A1-F6EECF244321}">
                <p14:modId xmlns:p14="http://schemas.microsoft.com/office/powerpoint/2010/main" val="3417721491"/>
              </p:ext>
            </p:extLst>
          </p:nvPr>
        </p:nvGraphicFramePr>
        <p:xfrm>
          <a:off x="3979863" y="3846513"/>
          <a:ext cx="1754187" cy="784225"/>
        </p:xfrm>
        <a:graphic>
          <a:graphicData uri="http://schemas.openxmlformats.org/presentationml/2006/ole">
            <mc:AlternateContent xmlns:mc="http://schemas.openxmlformats.org/markup-compatibility/2006">
              <mc:Choice xmlns:v="urn:schemas-microsoft-com:vml" Requires="v">
                <p:oleObj spid="_x0000_s58414" name="公式" r:id="rId7" imgW="1015920" imgH="457200" progId="Equations">
                  <p:embed/>
                </p:oleObj>
              </mc:Choice>
              <mc:Fallback>
                <p:oleObj name="公式" r:id="rId7" imgW="1015920" imgH="457200" progId="Equations">
                  <p:embed/>
                  <p:pic>
                    <p:nvPicPr>
                      <p:cNvPr id="5734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9863" y="3846513"/>
                        <a:ext cx="1754187" cy="7842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9" name="Object 20"/>
          <p:cNvGraphicFramePr>
            <a:graphicFrameLocks noChangeAspect="1"/>
          </p:cNvGraphicFramePr>
          <p:nvPr>
            <p:extLst>
              <p:ext uri="{D42A27DB-BD31-4B8C-83A1-F6EECF244321}">
                <p14:modId xmlns:p14="http://schemas.microsoft.com/office/powerpoint/2010/main" val="3716380477"/>
              </p:ext>
            </p:extLst>
          </p:nvPr>
        </p:nvGraphicFramePr>
        <p:xfrm>
          <a:off x="6811963" y="3994150"/>
          <a:ext cx="1643062" cy="500063"/>
        </p:xfrm>
        <a:graphic>
          <a:graphicData uri="http://schemas.openxmlformats.org/presentationml/2006/ole">
            <mc:AlternateContent xmlns:mc="http://schemas.openxmlformats.org/markup-compatibility/2006">
              <mc:Choice xmlns:v="urn:schemas-microsoft-com:vml" Requires="v">
                <p:oleObj spid="_x0000_s58415" name="公式" r:id="rId9" imgW="952200" imgH="291960" progId="Equations">
                  <p:embed/>
                </p:oleObj>
              </mc:Choice>
              <mc:Fallback>
                <p:oleObj name="公式" r:id="rId9" imgW="952200" imgH="291960" progId="Equations">
                  <p:embed/>
                  <p:pic>
                    <p:nvPicPr>
                      <p:cNvPr id="57349" name="Object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11963" y="3994150"/>
                        <a:ext cx="1643062" cy="500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21"/>
          <p:cNvGraphicFramePr>
            <a:graphicFrameLocks noChangeAspect="1"/>
          </p:cNvGraphicFramePr>
          <p:nvPr>
            <p:extLst>
              <p:ext uri="{D42A27DB-BD31-4B8C-83A1-F6EECF244321}">
                <p14:modId xmlns:p14="http://schemas.microsoft.com/office/powerpoint/2010/main" val="205503311"/>
              </p:ext>
            </p:extLst>
          </p:nvPr>
        </p:nvGraphicFramePr>
        <p:xfrm>
          <a:off x="3789363" y="4689475"/>
          <a:ext cx="5089525" cy="927100"/>
        </p:xfrm>
        <a:graphic>
          <a:graphicData uri="http://schemas.openxmlformats.org/presentationml/2006/ole">
            <mc:AlternateContent xmlns:mc="http://schemas.openxmlformats.org/markup-compatibility/2006">
              <mc:Choice xmlns:v="urn:schemas-microsoft-com:vml" Requires="v">
                <p:oleObj spid="_x0000_s58416" name="公式" r:id="rId11" imgW="2286000" imgH="419040" progId="Equations">
                  <p:embed/>
                </p:oleObj>
              </mc:Choice>
              <mc:Fallback>
                <p:oleObj name="公式" r:id="rId11" imgW="2286000" imgH="419040" progId="Equations">
                  <p:embed/>
                  <p:pic>
                    <p:nvPicPr>
                      <p:cNvPr id="57350" name="Object 2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89363" y="4689475"/>
                        <a:ext cx="5089525" cy="92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TextBox 42"/>
          <p:cNvSpPr txBox="1">
            <a:spLocks noChangeArrowheads="1"/>
          </p:cNvSpPr>
          <p:nvPr/>
        </p:nvSpPr>
        <p:spPr bwMode="auto">
          <a:xfrm>
            <a:off x="1935163" y="3978703"/>
            <a:ext cx="122396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latin typeface="+mn-ea"/>
                <a:ea typeface="+mn-ea"/>
                <a:cs typeface="Times New Roman" panose="02020603050405020304" pitchFamily="18" charset="0"/>
              </a:rPr>
              <a:t>由于</a:t>
            </a:r>
          </a:p>
        </p:txBody>
      </p:sp>
      <p:sp>
        <p:nvSpPr>
          <p:cNvPr id="32" name="TextBox 42"/>
          <p:cNvSpPr txBox="1">
            <a:spLocks noChangeArrowheads="1"/>
          </p:cNvSpPr>
          <p:nvPr/>
        </p:nvSpPr>
        <p:spPr bwMode="auto">
          <a:xfrm>
            <a:off x="2707323" y="4846222"/>
            <a:ext cx="55245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有</a:t>
            </a:r>
          </a:p>
        </p:txBody>
      </p:sp>
      <p:graphicFrame>
        <p:nvGraphicFramePr>
          <p:cNvPr id="33" name="Object 22"/>
          <p:cNvGraphicFramePr>
            <a:graphicFrameLocks noChangeAspect="1"/>
          </p:cNvGraphicFramePr>
          <p:nvPr>
            <p:extLst>
              <p:ext uri="{D42A27DB-BD31-4B8C-83A1-F6EECF244321}">
                <p14:modId xmlns:p14="http://schemas.microsoft.com/office/powerpoint/2010/main" val="2169140386"/>
              </p:ext>
            </p:extLst>
          </p:nvPr>
        </p:nvGraphicFramePr>
        <p:xfrm>
          <a:off x="3429476" y="5697538"/>
          <a:ext cx="5954713" cy="863600"/>
        </p:xfrm>
        <a:graphic>
          <a:graphicData uri="http://schemas.openxmlformats.org/presentationml/2006/ole">
            <mc:AlternateContent xmlns:mc="http://schemas.openxmlformats.org/markup-compatibility/2006">
              <mc:Choice xmlns:v="urn:schemas-microsoft-com:vml" Requires="v">
                <p:oleObj spid="_x0000_s58417" name="公式" r:id="rId13" imgW="2869920" imgH="419040" progId="Equations">
                  <p:embed/>
                </p:oleObj>
              </mc:Choice>
              <mc:Fallback>
                <p:oleObj name="公式" r:id="rId13" imgW="2869920" imgH="419040" progId="Equations">
                  <p:embed/>
                  <p:pic>
                    <p:nvPicPr>
                      <p:cNvPr id="57351" name="Object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29476" y="5697538"/>
                        <a:ext cx="5954713" cy="863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42"/>
          <p:cNvSpPr txBox="1">
            <a:spLocks noChangeArrowheads="1"/>
          </p:cNvSpPr>
          <p:nvPr/>
        </p:nvSpPr>
        <p:spPr bwMode="auto">
          <a:xfrm>
            <a:off x="2707323" y="5836319"/>
            <a:ext cx="576262"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或</a:t>
            </a:r>
          </a:p>
        </p:txBody>
      </p:sp>
    </p:spTree>
    <p:extLst>
      <p:ext uri="{BB962C8B-B14F-4D97-AF65-F5344CB8AC3E}">
        <p14:creationId xmlns:p14="http://schemas.microsoft.com/office/powerpoint/2010/main" val="746120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515938" y="1098927"/>
            <a:ext cx="111601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solidFill>
                  <a:srgbClr val="C00000"/>
                </a:solidFill>
                <a:latin typeface="+mj-ea"/>
                <a:ea typeface="+mj-ea"/>
              </a:rPr>
              <a:t>(2</a:t>
            </a:r>
            <a:r>
              <a:rPr lang="en-US" altLang="zh-CN" sz="2000" b="1" dirty="0" smtClean="0">
                <a:solidFill>
                  <a:srgbClr val="C00000"/>
                </a:solidFill>
                <a:latin typeface="+mj-ea"/>
                <a:ea typeface="+mj-ea"/>
              </a:rPr>
              <a:t>) </a:t>
            </a:r>
            <a:r>
              <a:rPr lang="zh-CN" altLang="en-US" sz="2000" b="1" dirty="0" smtClean="0">
                <a:solidFill>
                  <a:srgbClr val="C00000"/>
                </a:solidFill>
                <a:latin typeface="+mj-ea"/>
                <a:ea typeface="+mj-ea"/>
              </a:rPr>
              <a:t>保持</a:t>
            </a:r>
            <a:r>
              <a:rPr lang="zh-CN" altLang="en-US" sz="2000" b="1" dirty="0">
                <a:solidFill>
                  <a:srgbClr val="C00000"/>
                </a:solidFill>
                <a:latin typeface="+mj-ea"/>
                <a:ea typeface="+mj-ea"/>
              </a:rPr>
              <a:t>器：</a:t>
            </a:r>
            <a:r>
              <a:rPr lang="zh-CN" altLang="en-US" sz="2000" dirty="0">
                <a:latin typeface="+mn-ea"/>
                <a:ea typeface="+mn-ea"/>
              </a:rPr>
              <a:t>将离散信号（数字信号）转换为连续信号的装置</a:t>
            </a:r>
          </a:p>
        </p:txBody>
      </p:sp>
      <p:sp>
        <p:nvSpPr>
          <p:cNvPr id="4" name="Line 8"/>
          <p:cNvSpPr>
            <a:spLocks noChangeShapeType="1"/>
          </p:cNvSpPr>
          <p:nvPr/>
        </p:nvSpPr>
        <p:spPr bwMode="auto">
          <a:xfrm flipV="1">
            <a:off x="2216468" y="1716088"/>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 name="Freeform 9"/>
          <p:cNvSpPr>
            <a:spLocks/>
          </p:cNvSpPr>
          <p:nvPr/>
        </p:nvSpPr>
        <p:spPr bwMode="auto">
          <a:xfrm>
            <a:off x="2216468" y="1860550"/>
            <a:ext cx="1800225" cy="554038"/>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6" name="Text Box 10"/>
          <p:cNvSpPr txBox="1">
            <a:spLocks noChangeArrowheads="1"/>
          </p:cNvSpPr>
          <p:nvPr/>
        </p:nvSpPr>
        <p:spPr bwMode="auto">
          <a:xfrm>
            <a:off x="1927543" y="3084513"/>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7" name="Text Box 11"/>
          <p:cNvSpPr txBox="1">
            <a:spLocks noChangeArrowheads="1"/>
          </p:cNvSpPr>
          <p:nvPr/>
        </p:nvSpPr>
        <p:spPr bwMode="auto">
          <a:xfrm>
            <a:off x="4016693" y="3157538"/>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8" name="Line 12"/>
          <p:cNvSpPr>
            <a:spLocks noChangeShapeType="1"/>
          </p:cNvSpPr>
          <p:nvPr/>
        </p:nvSpPr>
        <p:spPr bwMode="auto">
          <a:xfrm>
            <a:off x="2505393" y="2078038"/>
            <a:ext cx="0" cy="10795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 name="Line 13"/>
          <p:cNvSpPr>
            <a:spLocks noChangeShapeType="1"/>
          </p:cNvSpPr>
          <p:nvPr/>
        </p:nvSpPr>
        <p:spPr bwMode="auto">
          <a:xfrm>
            <a:off x="3368993" y="2222500"/>
            <a:ext cx="0" cy="93503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Line 16"/>
          <p:cNvSpPr>
            <a:spLocks noChangeShapeType="1"/>
          </p:cNvSpPr>
          <p:nvPr/>
        </p:nvSpPr>
        <p:spPr bwMode="auto">
          <a:xfrm>
            <a:off x="2216468" y="2365375"/>
            <a:ext cx="0" cy="7921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1" name="Line 27"/>
          <p:cNvSpPr>
            <a:spLocks noChangeShapeType="1"/>
          </p:cNvSpPr>
          <p:nvPr/>
        </p:nvSpPr>
        <p:spPr bwMode="auto">
          <a:xfrm>
            <a:off x="2216468" y="3157538"/>
            <a:ext cx="21605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28"/>
          <p:cNvSpPr>
            <a:spLocks noChangeShapeType="1"/>
          </p:cNvSpPr>
          <p:nvPr/>
        </p:nvSpPr>
        <p:spPr bwMode="auto">
          <a:xfrm>
            <a:off x="2792730" y="1933575"/>
            <a:ext cx="0" cy="12239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30"/>
          <p:cNvSpPr>
            <a:spLocks noChangeShapeType="1"/>
          </p:cNvSpPr>
          <p:nvPr/>
        </p:nvSpPr>
        <p:spPr bwMode="auto">
          <a:xfrm>
            <a:off x="3080068" y="2006600"/>
            <a:ext cx="0" cy="115093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31"/>
          <p:cNvSpPr>
            <a:spLocks noChangeShapeType="1"/>
          </p:cNvSpPr>
          <p:nvPr/>
        </p:nvSpPr>
        <p:spPr bwMode="auto">
          <a:xfrm>
            <a:off x="3656330" y="2365375"/>
            <a:ext cx="0" cy="7921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Text Box 32"/>
          <p:cNvSpPr txBox="1">
            <a:spLocks noChangeArrowheads="1"/>
          </p:cNvSpPr>
          <p:nvPr/>
        </p:nvSpPr>
        <p:spPr bwMode="auto">
          <a:xfrm>
            <a:off x="1713230" y="1646238"/>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a:t>
            </a:r>
            <a:r>
              <a:rPr lang="en-US" altLang="zh-CN" sz="1600" baseline="30000">
                <a:latin typeface="+mn-ea"/>
                <a:ea typeface="+mn-ea"/>
              </a:rPr>
              <a:t>*</a:t>
            </a:r>
            <a:r>
              <a:rPr lang="en-US" altLang="zh-CN" sz="1600">
                <a:latin typeface="+mn-ea"/>
                <a:ea typeface="+mn-ea"/>
              </a:rPr>
              <a:t>(t)</a:t>
            </a:r>
          </a:p>
        </p:txBody>
      </p:sp>
      <p:sp>
        <p:nvSpPr>
          <p:cNvPr id="16" name="Line 33"/>
          <p:cNvSpPr>
            <a:spLocks noChangeShapeType="1"/>
          </p:cNvSpPr>
          <p:nvPr/>
        </p:nvSpPr>
        <p:spPr bwMode="auto">
          <a:xfrm flipV="1">
            <a:off x="7843838" y="1716088"/>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7" name="Freeform 34"/>
          <p:cNvSpPr>
            <a:spLocks/>
          </p:cNvSpPr>
          <p:nvPr/>
        </p:nvSpPr>
        <p:spPr bwMode="auto">
          <a:xfrm>
            <a:off x="7916863" y="1933575"/>
            <a:ext cx="1800225" cy="554038"/>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18" name="Text Box 35"/>
          <p:cNvSpPr txBox="1">
            <a:spLocks noChangeArrowheads="1"/>
          </p:cNvSpPr>
          <p:nvPr/>
        </p:nvSpPr>
        <p:spPr bwMode="auto">
          <a:xfrm>
            <a:off x="7554913" y="3084513"/>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19" name="Text Box 36"/>
          <p:cNvSpPr txBox="1">
            <a:spLocks noChangeArrowheads="1"/>
          </p:cNvSpPr>
          <p:nvPr/>
        </p:nvSpPr>
        <p:spPr bwMode="auto">
          <a:xfrm>
            <a:off x="9644063" y="3157538"/>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20" name="Line 37"/>
          <p:cNvSpPr>
            <a:spLocks noChangeShapeType="1"/>
          </p:cNvSpPr>
          <p:nvPr/>
        </p:nvSpPr>
        <p:spPr bwMode="auto">
          <a:xfrm>
            <a:off x="8132763" y="2078038"/>
            <a:ext cx="0" cy="10795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38"/>
          <p:cNvSpPr>
            <a:spLocks noChangeShapeType="1"/>
          </p:cNvSpPr>
          <p:nvPr/>
        </p:nvSpPr>
        <p:spPr bwMode="auto">
          <a:xfrm>
            <a:off x="8996363" y="2292350"/>
            <a:ext cx="0" cy="86518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Line 39"/>
          <p:cNvSpPr>
            <a:spLocks noChangeShapeType="1"/>
          </p:cNvSpPr>
          <p:nvPr/>
        </p:nvSpPr>
        <p:spPr bwMode="auto">
          <a:xfrm>
            <a:off x="7843838" y="2365375"/>
            <a:ext cx="0" cy="7921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3" name="Line 40"/>
          <p:cNvSpPr>
            <a:spLocks noChangeShapeType="1"/>
          </p:cNvSpPr>
          <p:nvPr/>
        </p:nvSpPr>
        <p:spPr bwMode="auto">
          <a:xfrm>
            <a:off x="7843838" y="3157538"/>
            <a:ext cx="21605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4" name="Line 41"/>
          <p:cNvSpPr>
            <a:spLocks noChangeShapeType="1"/>
          </p:cNvSpPr>
          <p:nvPr/>
        </p:nvSpPr>
        <p:spPr bwMode="auto">
          <a:xfrm>
            <a:off x="8420100" y="1933575"/>
            <a:ext cx="0" cy="12239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5" name="Line 42"/>
          <p:cNvSpPr>
            <a:spLocks noChangeShapeType="1"/>
          </p:cNvSpPr>
          <p:nvPr/>
        </p:nvSpPr>
        <p:spPr bwMode="auto">
          <a:xfrm flipH="1">
            <a:off x="8707438" y="2005013"/>
            <a:ext cx="1587" cy="115252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6" name="Line 43"/>
          <p:cNvSpPr>
            <a:spLocks noChangeShapeType="1"/>
          </p:cNvSpPr>
          <p:nvPr/>
        </p:nvSpPr>
        <p:spPr bwMode="auto">
          <a:xfrm>
            <a:off x="9283700" y="2365375"/>
            <a:ext cx="0" cy="7921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7" name="Text Box 44"/>
          <p:cNvSpPr txBox="1">
            <a:spLocks noChangeArrowheads="1"/>
          </p:cNvSpPr>
          <p:nvPr/>
        </p:nvSpPr>
        <p:spPr bwMode="auto">
          <a:xfrm>
            <a:off x="7412038" y="1644650"/>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28" name="Line 45"/>
          <p:cNvSpPr>
            <a:spLocks noChangeShapeType="1"/>
          </p:cNvSpPr>
          <p:nvPr/>
        </p:nvSpPr>
        <p:spPr bwMode="auto">
          <a:xfrm>
            <a:off x="7843838" y="2365375"/>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Line 46"/>
          <p:cNvSpPr>
            <a:spLocks noChangeShapeType="1"/>
          </p:cNvSpPr>
          <p:nvPr/>
        </p:nvSpPr>
        <p:spPr bwMode="auto">
          <a:xfrm>
            <a:off x="8132763" y="2076450"/>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0" name="Line 47"/>
          <p:cNvSpPr>
            <a:spLocks noChangeShapeType="1"/>
          </p:cNvSpPr>
          <p:nvPr/>
        </p:nvSpPr>
        <p:spPr bwMode="auto">
          <a:xfrm>
            <a:off x="8420100" y="1933575"/>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1" name="Line 48"/>
          <p:cNvSpPr>
            <a:spLocks noChangeShapeType="1"/>
          </p:cNvSpPr>
          <p:nvPr/>
        </p:nvSpPr>
        <p:spPr bwMode="auto">
          <a:xfrm>
            <a:off x="8709025" y="200501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2" name="Line 49"/>
          <p:cNvSpPr>
            <a:spLocks noChangeShapeType="1"/>
          </p:cNvSpPr>
          <p:nvPr/>
        </p:nvSpPr>
        <p:spPr bwMode="auto">
          <a:xfrm>
            <a:off x="8996363" y="2292350"/>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3" name="Line 50"/>
          <p:cNvSpPr>
            <a:spLocks noChangeShapeType="1"/>
          </p:cNvSpPr>
          <p:nvPr/>
        </p:nvSpPr>
        <p:spPr bwMode="auto">
          <a:xfrm>
            <a:off x="9285288" y="243681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4" name="Line 51"/>
          <p:cNvSpPr>
            <a:spLocks noChangeShapeType="1"/>
          </p:cNvSpPr>
          <p:nvPr/>
        </p:nvSpPr>
        <p:spPr bwMode="auto">
          <a:xfrm>
            <a:off x="8996363" y="2005013"/>
            <a:ext cx="0" cy="2873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5" name="Line 52"/>
          <p:cNvSpPr>
            <a:spLocks noChangeShapeType="1"/>
          </p:cNvSpPr>
          <p:nvPr/>
        </p:nvSpPr>
        <p:spPr bwMode="auto">
          <a:xfrm>
            <a:off x="9285288" y="2292350"/>
            <a:ext cx="0" cy="730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6" name="Line 53"/>
          <p:cNvSpPr>
            <a:spLocks noChangeShapeType="1"/>
          </p:cNvSpPr>
          <p:nvPr/>
        </p:nvSpPr>
        <p:spPr bwMode="auto">
          <a:xfrm>
            <a:off x="8709025" y="1933575"/>
            <a:ext cx="0" cy="714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7" name="Text Box 54"/>
          <p:cNvSpPr txBox="1">
            <a:spLocks noChangeArrowheads="1"/>
          </p:cNvSpPr>
          <p:nvPr/>
        </p:nvSpPr>
        <p:spPr bwMode="auto">
          <a:xfrm>
            <a:off x="5478780" y="2508250"/>
            <a:ext cx="9350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保持器</a:t>
            </a:r>
          </a:p>
        </p:txBody>
      </p:sp>
      <p:sp>
        <p:nvSpPr>
          <p:cNvPr id="38" name="Rectangle 55"/>
          <p:cNvSpPr>
            <a:spLocks noChangeArrowheads="1"/>
          </p:cNvSpPr>
          <p:nvPr/>
        </p:nvSpPr>
        <p:spPr bwMode="auto">
          <a:xfrm>
            <a:off x="5550218" y="2508250"/>
            <a:ext cx="792162" cy="433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mn-ea"/>
              <a:ea typeface="+mn-ea"/>
            </a:endParaRPr>
          </a:p>
        </p:txBody>
      </p:sp>
      <p:sp>
        <p:nvSpPr>
          <p:cNvPr id="39" name="Line 56"/>
          <p:cNvSpPr>
            <a:spLocks noChangeShapeType="1"/>
          </p:cNvSpPr>
          <p:nvPr/>
        </p:nvSpPr>
        <p:spPr bwMode="auto">
          <a:xfrm>
            <a:off x="6342380" y="2725738"/>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0" name="Line 57"/>
          <p:cNvSpPr>
            <a:spLocks noChangeShapeType="1"/>
          </p:cNvSpPr>
          <p:nvPr/>
        </p:nvSpPr>
        <p:spPr bwMode="auto">
          <a:xfrm>
            <a:off x="4758055" y="2725738"/>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1" name="Text Box 58"/>
          <p:cNvSpPr txBox="1">
            <a:spLocks noChangeArrowheads="1"/>
          </p:cNvSpPr>
          <p:nvPr/>
        </p:nvSpPr>
        <p:spPr bwMode="auto">
          <a:xfrm>
            <a:off x="4829493" y="2365375"/>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a:t>
            </a:r>
            <a:r>
              <a:rPr lang="en-US" altLang="zh-CN" sz="1600" baseline="30000">
                <a:latin typeface="+mn-ea"/>
                <a:ea typeface="+mn-ea"/>
              </a:rPr>
              <a:t>*</a:t>
            </a:r>
            <a:r>
              <a:rPr lang="en-US" altLang="zh-CN" sz="1600">
                <a:latin typeface="+mn-ea"/>
                <a:ea typeface="+mn-ea"/>
              </a:rPr>
              <a:t>(t)</a:t>
            </a:r>
          </a:p>
        </p:txBody>
      </p:sp>
      <p:sp>
        <p:nvSpPr>
          <p:cNvPr id="42" name="Text Box 59"/>
          <p:cNvSpPr txBox="1">
            <a:spLocks noChangeArrowheads="1"/>
          </p:cNvSpPr>
          <p:nvPr/>
        </p:nvSpPr>
        <p:spPr bwMode="auto">
          <a:xfrm>
            <a:off x="6558280" y="2365375"/>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43" name="Text Box 60"/>
          <p:cNvSpPr txBox="1">
            <a:spLocks noChangeArrowheads="1"/>
          </p:cNvSpPr>
          <p:nvPr/>
        </p:nvSpPr>
        <p:spPr bwMode="auto">
          <a:xfrm>
            <a:off x="9140825" y="1428750"/>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dirty="0">
                <a:latin typeface="+mn-ea"/>
                <a:ea typeface="+mn-ea"/>
              </a:rPr>
              <a:t>数值保持</a:t>
            </a:r>
          </a:p>
        </p:txBody>
      </p:sp>
      <p:sp>
        <p:nvSpPr>
          <p:cNvPr id="44" name="Line 61"/>
          <p:cNvSpPr>
            <a:spLocks noChangeShapeType="1"/>
          </p:cNvSpPr>
          <p:nvPr/>
        </p:nvSpPr>
        <p:spPr bwMode="auto">
          <a:xfrm flipH="1">
            <a:off x="8853488" y="1717675"/>
            <a:ext cx="431800" cy="287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5" name="Line 62"/>
          <p:cNvSpPr>
            <a:spLocks noChangeShapeType="1"/>
          </p:cNvSpPr>
          <p:nvPr/>
        </p:nvSpPr>
        <p:spPr bwMode="auto">
          <a:xfrm flipH="1">
            <a:off x="9140825" y="1717675"/>
            <a:ext cx="144463" cy="5746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6" name="Text Box 63"/>
          <p:cNvSpPr txBox="1">
            <a:spLocks noChangeArrowheads="1"/>
          </p:cNvSpPr>
          <p:nvPr/>
        </p:nvSpPr>
        <p:spPr bwMode="auto">
          <a:xfrm>
            <a:off x="515938" y="3449955"/>
            <a:ext cx="11160125"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30000"/>
              </a:spcBef>
            </a:pPr>
            <a:r>
              <a:rPr lang="zh-CN" altLang="en-US" sz="2000" b="1" dirty="0" smtClean="0">
                <a:solidFill>
                  <a:srgbClr val="0070C0"/>
                </a:solidFill>
                <a:latin typeface="+mj-ea"/>
                <a:ea typeface="+mj-ea"/>
              </a:rPr>
              <a:t>保持</a:t>
            </a:r>
            <a:r>
              <a:rPr lang="zh-CN" altLang="en-US" sz="2000" b="1" dirty="0">
                <a:solidFill>
                  <a:srgbClr val="0070C0"/>
                </a:solidFill>
                <a:latin typeface="+mj-ea"/>
                <a:ea typeface="+mj-ea"/>
              </a:rPr>
              <a:t>器是一种在时域内的数值外推装置</a:t>
            </a:r>
            <a:r>
              <a:rPr lang="zh-CN" altLang="en-US" sz="2000" dirty="0">
                <a:latin typeface="+mn-ea"/>
                <a:ea typeface="+mn-ea"/>
              </a:rPr>
              <a:t>。按常数、线性函数和抛物线函数外推的保持器，分别称为零阶、一阶、二阶保持器。</a:t>
            </a:r>
          </a:p>
        </p:txBody>
      </p:sp>
      <p:sp>
        <p:nvSpPr>
          <p:cNvPr id="47" name="Line 33"/>
          <p:cNvSpPr>
            <a:spLocks noChangeShapeType="1"/>
          </p:cNvSpPr>
          <p:nvPr/>
        </p:nvSpPr>
        <p:spPr bwMode="auto">
          <a:xfrm flipV="1">
            <a:off x="2145030" y="4452938"/>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8" name="Freeform 34"/>
          <p:cNvSpPr>
            <a:spLocks/>
          </p:cNvSpPr>
          <p:nvPr/>
        </p:nvSpPr>
        <p:spPr bwMode="auto">
          <a:xfrm>
            <a:off x="2218055" y="4670425"/>
            <a:ext cx="1800225" cy="554038"/>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9" name="Text Box 35"/>
          <p:cNvSpPr txBox="1">
            <a:spLocks noChangeArrowheads="1"/>
          </p:cNvSpPr>
          <p:nvPr/>
        </p:nvSpPr>
        <p:spPr bwMode="auto">
          <a:xfrm>
            <a:off x="1856105" y="5821363"/>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50" name="Text Box 36"/>
          <p:cNvSpPr txBox="1">
            <a:spLocks noChangeArrowheads="1"/>
          </p:cNvSpPr>
          <p:nvPr/>
        </p:nvSpPr>
        <p:spPr bwMode="auto">
          <a:xfrm>
            <a:off x="3945255" y="5894388"/>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51" name="Line 37"/>
          <p:cNvSpPr>
            <a:spLocks noChangeShapeType="1"/>
          </p:cNvSpPr>
          <p:nvPr/>
        </p:nvSpPr>
        <p:spPr bwMode="auto">
          <a:xfrm>
            <a:off x="2433955" y="4814888"/>
            <a:ext cx="0" cy="10795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2" name="Line 38"/>
          <p:cNvSpPr>
            <a:spLocks noChangeShapeType="1"/>
          </p:cNvSpPr>
          <p:nvPr/>
        </p:nvSpPr>
        <p:spPr bwMode="auto">
          <a:xfrm>
            <a:off x="3297555" y="5029200"/>
            <a:ext cx="0" cy="86518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3" name="Line 39"/>
          <p:cNvSpPr>
            <a:spLocks noChangeShapeType="1"/>
          </p:cNvSpPr>
          <p:nvPr/>
        </p:nvSpPr>
        <p:spPr bwMode="auto">
          <a:xfrm>
            <a:off x="2145030" y="5102225"/>
            <a:ext cx="0" cy="7921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4" name="Line 40"/>
          <p:cNvSpPr>
            <a:spLocks noChangeShapeType="1"/>
          </p:cNvSpPr>
          <p:nvPr/>
        </p:nvSpPr>
        <p:spPr bwMode="auto">
          <a:xfrm>
            <a:off x="2145030" y="5894388"/>
            <a:ext cx="21605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5" name="Line 41"/>
          <p:cNvSpPr>
            <a:spLocks noChangeShapeType="1"/>
          </p:cNvSpPr>
          <p:nvPr/>
        </p:nvSpPr>
        <p:spPr bwMode="auto">
          <a:xfrm>
            <a:off x="2721293" y="4670425"/>
            <a:ext cx="0" cy="12239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6" name="Line 42"/>
          <p:cNvSpPr>
            <a:spLocks noChangeShapeType="1"/>
          </p:cNvSpPr>
          <p:nvPr/>
        </p:nvSpPr>
        <p:spPr bwMode="auto">
          <a:xfrm flipH="1">
            <a:off x="3008630" y="4741863"/>
            <a:ext cx="1588" cy="115252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7" name="Line 43"/>
          <p:cNvSpPr>
            <a:spLocks noChangeShapeType="1"/>
          </p:cNvSpPr>
          <p:nvPr/>
        </p:nvSpPr>
        <p:spPr bwMode="auto">
          <a:xfrm>
            <a:off x="3584893" y="5102225"/>
            <a:ext cx="0" cy="792163"/>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8" name="Text Box 44"/>
          <p:cNvSpPr txBox="1">
            <a:spLocks noChangeArrowheads="1"/>
          </p:cNvSpPr>
          <p:nvPr/>
        </p:nvSpPr>
        <p:spPr bwMode="auto">
          <a:xfrm>
            <a:off x="1713230" y="4381500"/>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59" name="Line 45"/>
          <p:cNvSpPr>
            <a:spLocks noChangeShapeType="1"/>
          </p:cNvSpPr>
          <p:nvPr/>
        </p:nvSpPr>
        <p:spPr bwMode="auto">
          <a:xfrm>
            <a:off x="2145030" y="5102225"/>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0" name="Line 46"/>
          <p:cNvSpPr>
            <a:spLocks noChangeShapeType="1"/>
          </p:cNvSpPr>
          <p:nvPr/>
        </p:nvSpPr>
        <p:spPr bwMode="auto">
          <a:xfrm>
            <a:off x="2433955" y="4813300"/>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1" name="Line 47"/>
          <p:cNvSpPr>
            <a:spLocks noChangeShapeType="1"/>
          </p:cNvSpPr>
          <p:nvPr/>
        </p:nvSpPr>
        <p:spPr bwMode="auto">
          <a:xfrm>
            <a:off x="2721293" y="4670425"/>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2" name="Line 48"/>
          <p:cNvSpPr>
            <a:spLocks noChangeShapeType="1"/>
          </p:cNvSpPr>
          <p:nvPr/>
        </p:nvSpPr>
        <p:spPr bwMode="auto">
          <a:xfrm>
            <a:off x="3010218" y="474186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3" name="Line 49"/>
          <p:cNvSpPr>
            <a:spLocks noChangeShapeType="1"/>
          </p:cNvSpPr>
          <p:nvPr/>
        </p:nvSpPr>
        <p:spPr bwMode="auto">
          <a:xfrm>
            <a:off x="3297555" y="5029200"/>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4" name="Line 50"/>
          <p:cNvSpPr>
            <a:spLocks noChangeShapeType="1"/>
          </p:cNvSpPr>
          <p:nvPr/>
        </p:nvSpPr>
        <p:spPr bwMode="auto">
          <a:xfrm>
            <a:off x="3586480" y="517366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5" name="Line 51"/>
          <p:cNvSpPr>
            <a:spLocks noChangeShapeType="1"/>
          </p:cNvSpPr>
          <p:nvPr/>
        </p:nvSpPr>
        <p:spPr bwMode="auto">
          <a:xfrm>
            <a:off x="3297555" y="4741863"/>
            <a:ext cx="0" cy="2873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6" name="Line 52"/>
          <p:cNvSpPr>
            <a:spLocks noChangeShapeType="1"/>
          </p:cNvSpPr>
          <p:nvPr/>
        </p:nvSpPr>
        <p:spPr bwMode="auto">
          <a:xfrm>
            <a:off x="3586480" y="5029200"/>
            <a:ext cx="0" cy="730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7" name="Line 53"/>
          <p:cNvSpPr>
            <a:spLocks noChangeShapeType="1"/>
          </p:cNvSpPr>
          <p:nvPr/>
        </p:nvSpPr>
        <p:spPr bwMode="auto">
          <a:xfrm>
            <a:off x="3010218" y="4670425"/>
            <a:ext cx="0" cy="714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8" name="Line 33"/>
          <p:cNvSpPr>
            <a:spLocks noChangeShapeType="1"/>
          </p:cNvSpPr>
          <p:nvPr/>
        </p:nvSpPr>
        <p:spPr bwMode="auto">
          <a:xfrm flipV="1">
            <a:off x="5024755" y="4451350"/>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9" name="Freeform 34"/>
          <p:cNvSpPr>
            <a:spLocks/>
          </p:cNvSpPr>
          <p:nvPr/>
        </p:nvSpPr>
        <p:spPr bwMode="auto">
          <a:xfrm>
            <a:off x="5097780" y="4668838"/>
            <a:ext cx="1800225"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70" name="Text Box 35"/>
          <p:cNvSpPr txBox="1">
            <a:spLocks noChangeArrowheads="1"/>
          </p:cNvSpPr>
          <p:nvPr/>
        </p:nvSpPr>
        <p:spPr bwMode="auto">
          <a:xfrm>
            <a:off x="4735830" y="5819775"/>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71" name="Text Box 36"/>
          <p:cNvSpPr txBox="1">
            <a:spLocks noChangeArrowheads="1"/>
          </p:cNvSpPr>
          <p:nvPr/>
        </p:nvSpPr>
        <p:spPr bwMode="auto">
          <a:xfrm>
            <a:off x="6824980" y="5892800"/>
            <a:ext cx="3603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72" name="Line 37"/>
          <p:cNvSpPr>
            <a:spLocks noChangeShapeType="1"/>
          </p:cNvSpPr>
          <p:nvPr/>
        </p:nvSpPr>
        <p:spPr bwMode="auto">
          <a:xfrm>
            <a:off x="5313680" y="4884738"/>
            <a:ext cx="0" cy="10080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3" name="Line 38"/>
          <p:cNvSpPr>
            <a:spLocks noChangeShapeType="1"/>
          </p:cNvSpPr>
          <p:nvPr/>
        </p:nvSpPr>
        <p:spPr bwMode="auto">
          <a:xfrm>
            <a:off x="6177280" y="5027613"/>
            <a:ext cx="0" cy="86518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4" name="Line 39"/>
          <p:cNvSpPr>
            <a:spLocks noChangeShapeType="1"/>
          </p:cNvSpPr>
          <p:nvPr/>
        </p:nvSpPr>
        <p:spPr bwMode="auto">
          <a:xfrm>
            <a:off x="5024755" y="5100638"/>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5" name="Line 40"/>
          <p:cNvSpPr>
            <a:spLocks noChangeShapeType="1"/>
          </p:cNvSpPr>
          <p:nvPr/>
        </p:nvSpPr>
        <p:spPr bwMode="auto">
          <a:xfrm>
            <a:off x="5024755" y="5892800"/>
            <a:ext cx="21605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6" name="Line 41"/>
          <p:cNvSpPr>
            <a:spLocks noChangeShapeType="1"/>
          </p:cNvSpPr>
          <p:nvPr/>
        </p:nvSpPr>
        <p:spPr bwMode="auto">
          <a:xfrm flipH="1">
            <a:off x="5601018" y="4741863"/>
            <a:ext cx="0" cy="115093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7" name="Line 42"/>
          <p:cNvSpPr>
            <a:spLocks noChangeShapeType="1"/>
          </p:cNvSpPr>
          <p:nvPr/>
        </p:nvSpPr>
        <p:spPr bwMode="auto">
          <a:xfrm flipH="1">
            <a:off x="5888355" y="4740275"/>
            <a:ext cx="1588" cy="115252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8" name="Line 43"/>
          <p:cNvSpPr>
            <a:spLocks noChangeShapeType="1"/>
          </p:cNvSpPr>
          <p:nvPr/>
        </p:nvSpPr>
        <p:spPr bwMode="auto">
          <a:xfrm>
            <a:off x="6464618" y="5100638"/>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9" name="Text Box 44"/>
          <p:cNvSpPr txBox="1">
            <a:spLocks noChangeArrowheads="1"/>
          </p:cNvSpPr>
          <p:nvPr/>
        </p:nvSpPr>
        <p:spPr bwMode="auto">
          <a:xfrm>
            <a:off x="4592955" y="43799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80" name="Line 45"/>
          <p:cNvSpPr>
            <a:spLocks noChangeShapeType="1"/>
          </p:cNvSpPr>
          <p:nvPr/>
        </p:nvSpPr>
        <p:spPr bwMode="auto">
          <a:xfrm flipV="1">
            <a:off x="5024755" y="4884738"/>
            <a:ext cx="288925" cy="21590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1" name="Line 46"/>
          <p:cNvSpPr>
            <a:spLocks noChangeShapeType="1"/>
          </p:cNvSpPr>
          <p:nvPr/>
        </p:nvSpPr>
        <p:spPr bwMode="auto">
          <a:xfrm flipV="1">
            <a:off x="5313680" y="4741863"/>
            <a:ext cx="287338" cy="142875"/>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2" name="Line 47"/>
          <p:cNvSpPr>
            <a:spLocks noChangeShapeType="1"/>
          </p:cNvSpPr>
          <p:nvPr/>
        </p:nvSpPr>
        <p:spPr bwMode="auto">
          <a:xfrm flipV="1">
            <a:off x="5601018" y="474186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3" name="Line 48"/>
          <p:cNvSpPr>
            <a:spLocks noChangeShapeType="1"/>
          </p:cNvSpPr>
          <p:nvPr/>
        </p:nvSpPr>
        <p:spPr bwMode="auto">
          <a:xfrm>
            <a:off x="5889943" y="4741863"/>
            <a:ext cx="287337" cy="21590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4" name="Line 49"/>
          <p:cNvSpPr>
            <a:spLocks noChangeShapeType="1"/>
          </p:cNvSpPr>
          <p:nvPr/>
        </p:nvSpPr>
        <p:spPr bwMode="auto">
          <a:xfrm>
            <a:off x="6177280" y="4957763"/>
            <a:ext cx="288925" cy="21590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5" name="Line 50"/>
          <p:cNvSpPr>
            <a:spLocks noChangeShapeType="1"/>
          </p:cNvSpPr>
          <p:nvPr/>
        </p:nvSpPr>
        <p:spPr bwMode="auto">
          <a:xfrm flipV="1">
            <a:off x="6466205" y="5173663"/>
            <a:ext cx="287338"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6" name="Line 51"/>
          <p:cNvSpPr>
            <a:spLocks noChangeShapeType="1"/>
          </p:cNvSpPr>
          <p:nvPr/>
        </p:nvSpPr>
        <p:spPr bwMode="auto">
          <a:xfrm>
            <a:off x="6177280" y="4957763"/>
            <a:ext cx="0" cy="698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7" name="Line 33"/>
          <p:cNvSpPr>
            <a:spLocks noChangeShapeType="1"/>
          </p:cNvSpPr>
          <p:nvPr/>
        </p:nvSpPr>
        <p:spPr bwMode="auto">
          <a:xfrm flipV="1">
            <a:off x="7833043" y="4451350"/>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8" name="Freeform 34"/>
          <p:cNvSpPr>
            <a:spLocks/>
          </p:cNvSpPr>
          <p:nvPr/>
        </p:nvSpPr>
        <p:spPr bwMode="auto">
          <a:xfrm>
            <a:off x="7906068" y="4668838"/>
            <a:ext cx="1800225"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89" name="Text Box 35"/>
          <p:cNvSpPr txBox="1">
            <a:spLocks noChangeArrowheads="1"/>
          </p:cNvSpPr>
          <p:nvPr/>
        </p:nvSpPr>
        <p:spPr bwMode="auto">
          <a:xfrm>
            <a:off x="7544118" y="5819775"/>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a:t>
            </a:r>
          </a:p>
        </p:txBody>
      </p:sp>
      <p:sp>
        <p:nvSpPr>
          <p:cNvPr id="90" name="Text Box 36"/>
          <p:cNvSpPr txBox="1">
            <a:spLocks noChangeArrowheads="1"/>
          </p:cNvSpPr>
          <p:nvPr/>
        </p:nvSpPr>
        <p:spPr bwMode="auto">
          <a:xfrm>
            <a:off x="9633268" y="5892800"/>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t</a:t>
            </a:r>
          </a:p>
        </p:txBody>
      </p:sp>
      <p:sp>
        <p:nvSpPr>
          <p:cNvPr id="91" name="Line 37"/>
          <p:cNvSpPr>
            <a:spLocks noChangeShapeType="1"/>
          </p:cNvSpPr>
          <p:nvPr/>
        </p:nvSpPr>
        <p:spPr bwMode="auto">
          <a:xfrm>
            <a:off x="8121968" y="4813300"/>
            <a:ext cx="0" cy="10795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2" name="Line 38"/>
          <p:cNvSpPr>
            <a:spLocks noChangeShapeType="1"/>
          </p:cNvSpPr>
          <p:nvPr/>
        </p:nvSpPr>
        <p:spPr bwMode="auto">
          <a:xfrm>
            <a:off x="8985568" y="5027613"/>
            <a:ext cx="0" cy="86518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3" name="Line 39"/>
          <p:cNvSpPr>
            <a:spLocks noChangeShapeType="1"/>
          </p:cNvSpPr>
          <p:nvPr/>
        </p:nvSpPr>
        <p:spPr bwMode="auto">
          <a:xfrm>
            <a:off x="7833043" y="5100638"/>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4" name="Line 40"/>
          <p:cNvSpPr>
            <a:spLocks noChangeShapeType="1"/>
          </p:cNvSpPr>
          <p:nvPr/>
        </p:nvSpPr>
        <p:spPr bwMode="auto">
          <a:xfrm>
            <a:off x="7833043" y="5892800"/>
            <a:ext cx="21605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5" name="Line 41"/>
          <p:cNvSpPr>
            <a:spLocks noChangeShapeType="1"/>
          </p:cNvSpPr>
          <p:nvPr/>
        </p:nvSpPr>
        <p:spPr bwMode="auto">
          <a:xfrm>
            <a:off x="8409305" y="4668838"/>
            <a:ext cx="0" cy="12239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6" name="Line 42"/>
          <p:cNvSpPr>
            <a:spLocks noChangeShapeType="1"/>
          </p:cNvSpPr>
          <p:nvPr/>
        </p:nvSpPr>
        <p:spPr bwMode="auto">
          <a:xfrm flipH="1">
            <a:off x="8696643" y="4740275"/>
            <a:ext cx="1587" cy="115252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7" name="Line 43"/>
          <p:cNvSpPr>
            <a:spLocks noChangeShapeType="1"/>
          </p:cNvSpPr>
          <p:nvPr/>
        </p:nvSpPr>
        <p:spPr bwMode="auto">
          <a:xfrm>
            <a:off x="9272905" y="5100638"/>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8" name="Text Box 44"/>
          <p:cNvSpPr txBox="1">
            <a:spLocks noChangeArrowheads="1"/>
          </p:cNvSpPr>
          <p:nvPr/>
        </p:nvSpPr>
        <p:spPr bwMode="auto">
          <a:xfrm>
            <a:off x="7401243" y="43799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y(t)</a:t>
            </a:r>
          </a:p>
        </p:txBody>
      </p:sp>
      <p:sp>
        <p:nvSpPr>
          <p:cNvPr id="99" name="任意多边形 98"/>
          <p:cNvSpPr/>
          <p:nvPr/>
        </p:nvSpPr>
        <p:spPr>
          <a:xfrm>
            <a:off x="7834630" y="4835525"/>
            <a:ext cx="280988" cy="292100"/>
          </a:xfrm>
          <a:custGeom>
            <a:avLst/>
            <a:gdLst>
              <a:gd name="connsiteX0" fmla="*/ 0 w 282223"/>
              <a:gd name="connsiteY0" fmla="*/ 293512 h 293512"/>
              <a:gd name="connsiteX1" fmla="*/ 135467 w 282223"/>
              <a:gd name="connsiteY1" fmla="*/ 101600 h 293512"/>
              <a:gd name="connsiteX2" fmla="*/ 282223 w 282223"/>
              <a:gd name="connsiteY2" fmla="*/ 0 h 293512"/>
            </a:gdLst>
            <a:ahLst/>
            <a:cxnLst>
              <a:cxn ang="0">
                <a:pos x="connsiteX0" y="connsiteY0"/>
              </a:cxn>
              <a:cxn ang="0">
                <a:pos x="connsiteX1" y="connsiteY1"/>
              </a:cxn>
              <a:cxn ang="0">
                <a:pos x="connsiteX2" y="connsiteY2"/>
              </a:cxn>
            </a:cxnLst>
            <a:rect l="l" t="t" r="r" b="b"/>
            <a:pathLst>
              <a:path w="282223" h="293512">
                <a:moveTo>
                  <a:pt x="0" y="293512"/>
                </a:moveTo>
                <a:cubicBezTo>
                  <a:pt x="44215" y="222015"/>
                  <a:pt x="88430" y="150519"/>
                  <a:pt x="135467" y="101600"/>
                </a:cubicBezTo>
                <a:cubicBezTo>
                  <a:pt x="182504" y="52681"/>
                  <a:pt x="232363" y="26340"/>
                  <a:pt x="282223" y="0"/>
                </a:cubicBezTo>
              </a:path>
            </a:pathLst>
          </a:custGeom>
          <a:ln w="38100">
            <a:solidFill>
              <a:srgbClr val="58872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100" name="任意多边形 99"/>
          <p:cNvSpPr/>
          <p:nvPr/>
        </p:nvSpPr>
        <p:spPr>
          <a:xfrm>
            <a:off x="8420418" y="4676775"/>
            <a:ext cx="282575" cy="112713"/>
          </a:xfrm>
          <a:custGeom>
            <a:avLst/>
            <a:gdLst>
              <a:gd name="connsiteX0" fmla="*/ 0 w 282222"/>
              <a:gd name="connsiteY0" fmla="*/ 0 h 112889"/>
              <a:gd name="connsiteX1" fmla="*/ 158044 w 282222"/>
              <a:gd name="connsiteY1" fmla="*/ 11289 h 112889"/>
              <a:gd name="connsiteX2" fmla="*/ 282222 w 282222"/>
              <a:gd name="connsiteY2" fmla="*/ 112889 h 112889"/>
            </a:gdLst>
            <a:ahLst/>
            <a:cxnLst>
              <a:cxn ang="0">
                <a:pos x="connsiteX0" y="connsiteY0"/>
              </a:cxn>
              <a:cxn ang="0">
                <a:pos x="connsiteX1" y="connsiteY1"/>
              </a:cxn>
              <a:cxn ang="0">
                <a:pos x="connsiteX2" y="connsiteY2"/>
              </a:cxn>
            </a:cxnLst>
            <a:rect l="l" t="t" r="r" b="b"/>
            <a:pathLst>
              <a:path w="282222" h="112889">
                <a:moveTo>
                  <a:pt x="0" y="0"/>
                </a:moveTo>
                <a:lnTo>
                  <a:pt x="158044" y="11289"/>
                </a:lnTo>
                <a:cubicBezTo>
                  <a:pt x="205081" y="30104"/>
                  <a:pt x="243651" y="71496"/>
                  <a:pt x="282222" y="112889"/>
                </a:cubicBezTo>
              </a:path>
            </a:pathLst>
          </a:custGeom>
          <a:ln w="38100">
            <a:solidFill>
              <a:srgbClr val="58872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101" name="任意多边形 100"/>
          <p:cNvSpPr/>
          <p:nvPr/>
        </p:nvSpPr>
        <p:spPr>
          <a:xfrm>
            <a:off x="8702993" y="4767263"/>
            <a:ext cx="293687" cy="282575"/>
          </a:xfrm>
          <a:custGeom>
            <a:avLst/>
            <a:gdLst>
              <a:gd name="connsiteX0" fmla="*/ 0 w 293511"/>
              <a:gd name="connsiteY0" fmla="*/ 0 h 282222"/>
              <a:gd name="connsiteX1" fmla="*/ 180622 w 293511"/>
              <a:gd name="connsiteY1" fmla="*/ 112889 h 282222"/>
              <a:gd name="connsiteX2" fmla="*/ 293511 w 293511"/>
              <a:gd name="connsiteY2" fmla="*/ 282222 h 282222"/>
            </a:gdLst>
            <a:ahLst/>
            <a:cxnLst>
              <a:cxn ang="0">
                <a:pos x="connsiteX0" y="connsiteY0"/>
              </a:cxn>
              <a:cxn ang="0">
                <a:pos x="connsiteX1" y="connsiteY1"/>
              </a:cxn>
              <a:cxn ang="0">
                <a:pos x="connsiteX2" y="connsiteY2"/>
              </a:cxn>
            </a:cxnLst>
            <a:rect l="l" t="t" r="r" b="b"/>
            <a:pathLst>
              <a:path w="293511" h="282222">
                <a:moveTo>
                  <a:pt x="0" y="0"/>
                </a:moveTo>
                <a:cubicBezTo>
                  <a:pt x="65852" y="32926"/>
                  <a:pt x="131704" y="65852"/>
                  <a:pt x="180622" y="112889"/>
                </a:cubicBezTo>
                <a:cubicBezTo>
                  <a:pt x="229540" y="159926"/>
                  <a:pt x="261525" y="221074"/>
                  <a:pt x="293511" y="282222"/>
                </a:cubicBezTo>
              </a:path>
            </a:pathLst>
          </a:custGeom>
          <a:ln w="38100">
            <a:solidFill>
              <a:srgbClr val="58872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102" name="任意多边形 101"/>
          <p:cNvSpPr/>
          <p:nvPr/>
        </p:nvSpPr>
        <p:spPr>
          <a:xfrm>
            <a:off x="8985568" y="5038725"/>
            <a:ext cx="304800" cy="106363"/>
          </a:xfrm>
          <a:custGeom>
            <a:avLst/>
            <a:gdLst>
              <a:gd name="connsiteX0" fmla="*/ 0 w 304800"/>
              <a:gd name="connsiteY0" fmla="*/ 0 h 107245"/>
              <a:gd name="connsiteX1" fmla="*/ 146756 w 304800"/>
              <a:gd name="connsiteY1" fmla="*/ 90312 h 107245"/>
              <a:gd name="connsiteX2" fmla="*/ 304800 w 304800"/>
              <a:gd name="connsiteY2" fmla="*/ 101600 h 107245"/>
            </a:gdLst>
            <a:ahLst/>
            <a:cxnLst>
              <a:cxn ang="0">
                <a:pos x="connsiteX0" y="connsiteY0"/>
              </a:cxn>
              <a:cxn ang="0">
                <a:pos x="connsiteX1" y="connsiteY1"/>
              </a:cxn>
              <a:cxn ang="0">
                <a:pos x="connsiteX2" y="connsiteY2"/>
              </a:cxn>
            </a:cxnLst>
            <a:rect l="l" t="t" r="r" b="b"/>
            <a:pathLst>
              <a:path w="304800" h="107245">
                <a:moveTo>
                  <a:pt x="0" y="0"/>
                </a:moveTo>
                <a:cubicBezTo>
                  <a:pt x="47978" y="36689"/>
                  <a:pt x="95956" y="73379"/>
                  <a:pt x="146756" y="90312"/>
                </a:cubicBezTo>
                <a:cubicBezTo>
                  <a:pt x="197556" y="107245"/>
                  <a:pt x="251178" y="104422"/>
                  <a:pt x="304800" y="101600"/>
                </a:cubicBezTo>
              </a:path>
            </a:pathLst>
          </a:custGeom>
          <a:ln w="38100">
            <a:solidFill>
              <a:srgbClr val="58872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
        <p:nvSpPr>
          <p:cNvPr id="103" name="TextBox 134"/>
          <p:cNvSpPr txBox="1">
            <a:spLocks noChangeArrowheads="1"/>
          </p:cNvSpPr>
          <p:nvPr/>
        </p:nvSpPr>
        <p:spPr bwMode="auto">
          <a:xfrm>
            <a:off x="2360930" y="6181725"/>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latin typeface="+mn-ea"/>
                <a:ea typeface="+mn-ea"/>
              </a:rPr>
              <a:t>零阶保持器</a:t>
            </a:r>
          </a:p>
        </p:txBody>
      </p:sp>
      <p:sp>
        <p:nvSpPr>
          <p:cNvPr id="104" name="TextBox 135"/>
          <p:cNvSpPr txBox="1">
            <a:spLocks noChangeArrowheads="1"/>
          </p:cNvSpPr>
          <p:nvPr/>
        </p:nvSpPr>
        <p:spPr bwMode="auto">
          <a:xfrm>
            <a:off x="5240655" y="6181725"/>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latin typeface="+mn-ea"/>
                <a:ea typeface="+mn-ea"/>
              </a:rPr>
              <a:t>一阶保持器</a:t>
            </a:r>
          </a:p>
        </p:txBody>
      </p:sp>
      <p:sp>
        <p:nvSpPr>
          <p:cNvPr id="105" name="TextBox 136"/>
          <p:cNvSpPr txBox="1">
            <a:spLocks noChangeArrowheads="1"/>
          </p:cNvSpPr>
          <p:nvPr/>
        </p:nvSpPr>
        <p:spPr bwMode="auto">
          <a:xfrm>
            <a:off x="8121968" y="6181725"/>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latin typeface="+mn-ea"/>
                <a:ea typeface="+mn-ea"/>
              </a:rPr>
              <a:t>二阶保持器</a:t>
            </a:r>
          </a:p>
        </p:txBody>
      </p:sp>
      <p:sp>
        <p:nvSpPr>
          <p:cNvPr id="106" name="任意多边形 105"/>
          <p:cNvSpPr/>
          <p:nvPr/>
        </p:nvSpPr>
        <p:spPr>
          <a:xfrm>
            <a:off x="8139430" y="4699000"/>
            <a:ext cx="258763" cy="136525"/>
          </a:xfrm>
          <a:custGeom>
            <a:avLst/>
            <a:gdLst>
              <a:gd name="connsiteX0" fmla="*/ 0 w 259645"/>
              <a:gd name="connsiteY0" fmla="*/ 135466 h 135466"/>
              <a:gd name="connsiteX1" fmla="*/ 124178 w 259645"/>
              <a:gd name="connsiteY1" fmla="*/ 33866 h 135466"/>
              <a:gd name="connsiteX2" fmla="*/ 259645 w 259645"/>
              <a:gd name="connsiteY2" fmla="*/ 0 h 135466"/>
            </a:gdLst>
            <a:ahLst/>
            <a:cxnLst>
              <a:cxn ang="0">
                <a:pos x="connsiteX0" y="connsiteY0"/>
              </a:cxn>
              <a:cxn ang="0">
                <a:pos x="connsiteX1" y="connsiteY1"/>
              </a:cxn>
              <a:cxn ang="0">
                <a:pos x="connsiteX2" y="connsiteY2"/>
              </a:cxn>
            </a:cxnLst>
            <a:rect l="l" t="t" r="r" b="b"/>
            <a:pathLst>
              <a:path w="259645" h="135466">
                <a:moveTo>
                  <a:pt x="0" y="135466"/>
                </a:moveTo>
                <a:cubicBezTo>
                  <a:pt x="40452" y="95955"/>
                  <a:pt x="80904" y="56444"/>
                  <a:pt x="124178" y="33866"/>
                </a:cubicBezTo>
                <a:cubicBezTo>
                  <a:pt x="167452" y="11288"/>
                  <a:pt x="213548" y="5644"/>
                  <a:pt x="259645" y="0"/>
                </a:cubicBezTo>
              </a:path>
            </a:pathLst>
          </a:custGeom>
          <a:ln w="38100">
            <a:solidFill>
              <a:srgbClr val="588725"/>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latin typeface="+mn-ea"/>
            </a:endParaRPr>
          </a:p>
        </p:txBody>
      </p:sp>
    </p:spTree>
    <p:extLst>
      <p:ext uri="{BB962C8B-B14F-4D97-AF65-F5344CB8AC3E}">
        <p14:creationId xmlns:p14="http://schemas.microsoft.com/office/powerpoint/2010/main" val="190884667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1300480" y="2370112"/>
            <a:ext cx="9504680" cy="1079500"/>
          </a:xfrm>
          <a:prstGeom prst="round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42"/>
          <p:cNvSpPr txBox="1">
            <a:spLocks noChangeArrowheads="1"/>
          </p:cNvSpPr>
          <p:nvPr/>
        </p:nvSpPr>
        <p:spPr bwMode="auto">
          <a:xfrm>
            <a:off x="1558450" y="3535214"/>
            <a:ext cx="144383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dirty="0" smtClean="0">
                <a:latin typeface="+mj-ea"/>
                <a:ea typeface="+mj-ea"/>
                <a:cs typeface="Times New Roman" panose="02020603050405020304" pitchFamily="18" charset="0"/>
              </a:rPr>
              <a:t>z </a:t>
            </a:r>
            <a:r>
              <a:rPr lang="zh-CN" altLang="en-US" dirty="0" smtClean="0">
                <a:latin typeface="+mn-ea"/>
                <a:ea typeface="+mn-ea"/>
                <a:cs typeface="Times New Roman" panose="02020603050405020304" pitchFamily="18" charset="0"/>
              </a:rPr>
              <a:t>变换</a:t>
            </a:r>
            <a:r>
              <a:rPr lang="zh-CN" altLang="en-US" dirty="0">
                <a:latin typeface="+mn-ea"/>
                <a:ea typeface="+mn-ea"/>
                <a:cs typeface="Times New Roman" panose="02020603050405020304" pitchFamily="18" charset="0"/>
              </a:rPr>
              <a:t>为</a:t>
            </a:r>
          </a:p>
        </p:txBody>
      </p:sp>
      <p:graphicFrame>
        <p:nvGraphicFramePr>
          <p:cNvPr id="4" name="Object 4"/>
          <p:cNvGraphicFramePr>
            <a:graphicFrameLocks noChangeAspect="1"/>
          </p:cNvGraphicFramePr>
          <p:nvPr>
            <p:extLst>
              <p:ext uri="{D42A27DB-BD31-4B8C-83A1-F6EECF244321}">
                <p14:modId xmlns:p14="http://schemas.microsoft.com/office/powerpoint/2010/main" val="807064776"/>
              </p:ext>
            </p:extLst>
          </p:nvPr>
        </p:nvGraphicFramePr>
        <p:xfrm>
          <a:off x="2941955" y="4128647"/>
          <a:ext cx="3425825" cy="904875"/>
        </p:xfrm>
        <a:graphic>
          <a:graphicData uri="http://schemas.openxmlformats.org/presentationml/2006/ole">
            <mc:AlternateContent xmlns:mc="http://schemas.openxmlformats.org/markup-compatibility/2006">
              <mc:Choice xmlns:v="urn:schemas-microsoft-com:vml" Requires="v">
                <p:oleObj spid="_x0000_s59450" name="公式" r:id="rId3" imgW="1828800" imgH="482400" progId="Equations">
                  <p:embed/>
                </p:oleObj>
              </mc:Choice>
              <mc:Fallback>
                <p:oleObj name="公式" r:id="rId3" imgW="1828800" imgH="482400" progId="Equations">
                  <p:embed/>
                  <p:pic>
                    <p:nvPicPr>
                      <p:cNvPr id="5837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955" y="4128647"/>
                        <a:ext cx="3425825" cy="904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5"/>
          <p:cNvGraphicFramePr>
            <a:graphicFrameLocks noChangeAspect="1"/>
          </p:cNvGraphicFramePr>
          <p:nvPr>
            <p:extLst>
              <p:ext uri="{D42A27DB-BD31-4B8C-83A1-F6EECF244321}">
                <p14:modId xmlns:p14="http://schemas.microsoft.com/office/powerpoint/2010/main" val="2826015189"/>
              </p:ext>
            </p:extLst>
          </p:nvPr>
        </p:nvGraphicFramePr>
        <p:xfrm>
          <a:off x="2741930" y="5125597"/>
          <a:ext cx="3452813" cy="652463"/>
        </p:xfrm>
        <a:graphic>
          <a:graphicData uri="http://schemas.openxmlformats.org/presentationml/2006/ole">
            <mc:AlternateContent xmlns:mc="http://schemas.openxmlformats.org/markup-compatibility/2006">
              <mc:Choice xmlns:v="urn:schemas-microsoft-com:vml" Requires="v">
                <p:oleObj spid="_x0000_s59451" name="公式" r:id="rId5" imgW="1841400" imgH="342720" progId="Equations">
                  <p:embed/>
                </p:oleObj>
              </mc:Choice>
              <mc:Fallback>
                <p:oleObj name="公式" r:id="rId5" imgW="1841400" imgH="342720" progId="Equations">
                  <p:embed/>
                  <p:pic>
                    <p:nvPicPr>
                      <p:cNvPr id="58371"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1930" y="5125597"/>
                        <a:ext cx="3452813" cy="652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9"/>
          <p:cNvGraphicFramePr>
            <a:graphicFrameLocks noChangeAspect="1"/>
          </p:cNvGraphicFramePr>
          <p:nvPr>
            <p:extLst>
              <p:ext uri="{D42A27DB-BD31-4B8C-83A1-F6EECF244321}">
                <p14:modId xmlns:p14="http://schemas.microsoft.com/office/powerpoint/2010/main" val="1597580602"/>
              </p:ext>
            </p:extLst>
          </p:nvPr>
        </p:nvGraphicFramePr>
        <p:xfrm>
          <a:off x="3779838" y="3635058"/>
          <a:ext cx="1409700" cy="360362"/>
        </p:xfrm>
        <a:graphic>
          <a:graphicData uri="http://schemas.openxmlformats.org/presentationml/2006/ole">
            <mc:AlternateContent xmlns:mc="http://schemas.openxmlformats.org/markup-compatibility/2006">
              <mc:Choice xmlns:v="urn:schemas-microsoft-com:vml" Requires="v">
                <p:oleObj spid="_x0000_s59452" name="公式" r:id="rId7" imgW="647640" imgH="164880" progId="Equations">
                  <p:embed/>
                </p:oleObj>
              </mc:Choice>
              <mc:Fallback>
                <p:oleObj name="公式" r:id="rId7" imgW="647640" imgH="164880" progId="Equations">
                  <p:embed/>
                  <p:pic>
                    <p:nvPicPr>
                      <p:cNvPr id="58372"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79838" y="3635058"/>
                        <a:ext cx="1409700" cy="360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 name="直接箭头连接符 6"/>
          <p:cNvCxnSpPr/>
          <p:nvPr/>
        </p:nvCxnSpPr>
        <p:spPr>
          <a:xfrm>
            <a:off x="6275705" y="5424047"/>
            <a:ext cx="86518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8" name="Object 7"/>
          <p:cNvGraphicFramePr>
            <a:graphicFrameLocks noChangeAspect="1"/>
          </p:cNvGraphicFramePr>
          <p:nvPr>
            <p:extLst>
              <p:ext uri="{D42A27DB-BD31-4B8C-83A1-F6EECF244321}">
                <p14:modId xmlns:p14="http://schemas.microsoft.com/office/powerpoint/2010/main" val="3136445779"/>
              </p:ext>
            </p:extLst>
          </p:nvPr>
        </p:nvGraphicFramePr>
        <p:xfrm>
          <a:off x="7212330" y="4200085"/>
          <a:ext cx="1577975" cy="587375"/>
        </p:xfrm>
        <a:graphic>
          <a:graphicData uri="http://schemas.openxmlformats.org/presentationml/2006/ole">
            <mc:AlternateContent xmlns:mc="http://schemas.openxmlformats.org/markup-compatibility/2006">
              <mc:Choice xmlns:v="urn:schemas-microsoft-com:vml" Requires="v">
                <p:oleObj spid="_x0000_s59453" name="公式" r:id="rId9" imgW="787320" imgH="291960" progId="Equations">
                  <p:embed/>
                </p:oleObj>
              </mc:Choice>
              <mc:Fallback>
                <p:oleObj name="公式" r:id="rId9" imgW="787320" imgH="291960" progId="Equations">
                  <p:embed/>
                  <p:pic>
                    <p:nvPicPr>
                      <p:cNvPr id="58373"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12330" y="4200085"/>
                        <a:ext cx="1577975"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14"/>
          <p:cNvGraphicFramePr>
            <a:graphicFrameLocks noChangeAspect="1"/>
          </p:cNvGraphicFramePr>
          <p:nvPr>
            <p:extLst>
              <p:ext uri="{D42A27DB-BD31-4B8C-83A1-F6EECF244321}">
                <p14:modId xmlns:p14="http://schemas.microsoft.com/office/powerpoint/2010/main" val="3135069618"/>
              </p:ext>
            </p:extLst>
          </p:nvPr>
        </p:nvGraphicFramePr>
        <p:xfrm>
          <a:off x="7279005" y="5136710"/>
          <a:ext cx="1938338" cy="595312"/>
        </p:xfrm>
        <a:graphic>
          <a:graphicData uri="http://schemas.openxmlformats.org/presentationml/2006/ole">
            <mc:AlternateContent xmlns:mc="http://schemas.openxmlformats.org/markup-compatibility/2006">
              <mc:Choice xmlns:v="urn:schemas-microsoft-com:vml" Requires="v">
                <p:oleObj spid="_x0000_s59454" name="公式" r:id="rId11" imgW="952200" imgH="291960" progId="Equations">
                  <p:embed/>
                </p:oleObj>
              </mc:Choice>
              <mc:Fallback>
                <p:oleObj name="公式" r:id="rId11" imgW="952200" imgH="291960" progId="Equations">
                  <p:embed/>
                  <p:pic>
                    <p:nvPicPr>
                      <p:cNvPr id="58374"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79005" y="5136710"/>
                        <a:ext cx="1938338" cy="595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0" name="直接箭头连接符 9"/>
          <p:cNvCxnSpPr/>
          <p:nvPr/>
        </p:nvCxnSpPr>
        <p:spPr>
          <a:xfrm>
            <a:off x="6470968" y="4558860"/>
            <a:ext cx="5032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42"/>
          <p:cNvSpPr txBox="1">
            <a:spLocks noChangeArrowheads="1"/>
          </p:cNvSpPr>
          <p:nvPr/>
        </p:nvSpPr>
        <p:spPr bwMode="auto">
          <a:xfrm>
            <a:off x="1558450" y="5887085"/>
            <a:ext cx="35274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dirty="0" smtClean="0">
                <a:latin typeface="+mj-ea"/>
                <a:ea typeface="+mj-ea"/>
                <a:cs typeface="Times New Roman" panose="02020603050405020304" pitchFamily="18" charset="0"/>
              </a:rPr>
              <a:t>PID </a:t>
            </a:r>
            <a:r>
              <a:rPr lang="zh-CN" altLang="en-US" dirty="0" smtClean="0">
                <a:latin typeface="+mn-ea"/>
                <a:ea typeface="+mn-ea"/>
                <a:cs typeface="Times New Roman" panose="02020603050405020304" pitchFamily="18" charset="0"/>
              </a:rPr>
              <a:t>控制器</a:t>
            </a:r>
            <a:r>
              <a:rPr lang="zh-CN" altLang="en-US" dirty="0">
                <a:latin typeface="+mn-ea"/>
                <a:ea typeface="+mn-ea"/>
                <a:cs typeface="Times New Roman" panose="02020603050405020304" pitchFamily="18" charset="0"/>
              </a:rPr>
              <a:t>的脉冲传递函数为</a:t>
            </a:r>
          </a:p>
        </p:txBody>
      </p:sp>
      <p:graphicFrame>
        <p:nvGraphicFramePr>
          <p:cNvPr id="12" name="Object 7"/>
          <p:cNvGraphicFramePr>
            <a:graphicFrameLocks noChangeAspect="1"/>
          </p:cNvGraphicFramePr>
          <p:nvPr>
            <p:extLst>
              <p:ext uri="{D42A27DB-BD31-4B8C-83A1-F6EECF244321}">
                <p14:modId xmlns:p14="http://schemas.microsoft.com/office/powerpoint/2010/main" val="1002350608"/>
              </p:ext>
            </p:extLst>
          </p:nvPr>
        </p:nvGraphicFramePr>
        <p:xfrm>
          <a:off x="5344795" y="5881247"/>
          <a:ext cx="3443287" cy="647700"/>
        </p:xfrm>
        <a:graphic>
          <a:graphicData uri="http://schemas.openxmlformats.org/presentationml/2006/ole">
            <mc:AlternateContent xmlns:mc="http://schemas.openxmlformats.org/markup-compatibility/2006">
              <mc:Choice xmlns:v="urn:schemas-microsoft-com:vml" Requires="v">
                <p:oleObj spid="_x0000_s59455" name="公式" r:id="rId13" imgW="1688760" imgH="317160" progId="Equations">
                  <p:embed/>
                </p:oleObj>
              </mc:Choice>
              <mc:Fallback>
                <p:oleObj name="公式" r:id="rId13" imgW="1688760" imgH="317160" progId="Equations">
                  <p:embed/>
                  <p:pic>
                    <p:nvPicPr>
                      <p:cNvPr id="5837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44795" y="5881247"/>
                        <a:ext cx="3443287"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TextBox 42"/>
          <p:cNvSpPr txBox="1">
            <a:spLocks noChangeArrowheads="1"/>
          </p:cNvSpPr>
          <p:nvPr/>
        </p:nvSpPr>
        <p:spPr bwMode="auto">
          <a:xfrm>
            <a:off x="515939" y="1111275"/>
            <a:ext cx="294862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所以</a:t>
            </a:r>
            <a:r>
              <a:rPr lang="zh-CN" altLang="en-US" dirty="0" smtClean="0">
                <a:latin typeface="+mn-ea"/>
                <a:ea typeface="+mn-ea"/>
                <a:cs typeface="Times New Roman" panose="02020603050405020304" pitchFamily="18" charset="0"/>
              </a:rPr>
              <a:t>离散 </a:t>
            </a:r>
            <a:r>
              <a:rPr lang="en-US" altLang="zh-CN" b="1" dirty="0" smtClean="0">
                <a:latin typeface="+mj-ea"/>
                <a:ea typeface="+mj-ea"/>
                <a:cs typeface="Times New Roman" panose="02020603050405020304" pitchFamily="18" charset="0"/>
              </a:rPr>
              <a:t>PID </a:t>
            </a:r>
            <a:r>
              <a:rPr lang="zh-CN" altLang="en-US" dirty="0" smtClean="0">
                <a:latin typeface="+mn-ea"/>
                <a:ea typeface="+mn-ea"/>
                <a:cs typeface="Times New Roman" panose="02020603050405020304" pitchFamily="18" charset="0"/>
              </a:rPr>
              <a:t>控制器</a:t>
            </a:r>
            <a:r>
              <a:rPr lang="zh-CN" altLang="en-US" dirty="0">
                <a:latin typeface="+mn-ea"/>
                <a:ea typeface="+mn-ea"/>
                <a:cs typeface="Times New Roman" panose="02020603050405020304" pitchFamily="18" charset="0"/>
              </a:rPr>
              <a:t>就是</a:t>
            </a:r>
          </a:p>
        </p:txBody>
      </p:sp>
      <p:graphicFrame>
        <p:nvGraphicFramePr>
          <p:cNvPr id="14" name="Object 8"/>
          <p:cNvGraphicFramePr>
            <a:graphicFrameLocks noChangeAspect="1"/>
          </p:cNvGraphicFramePr>
          <p:nvPr>
            <p:extLst>
              <p:ext uri="{D42A27DB-BD31-4B8C-83A1-F6EECF244321}">
                <p14:modId xmlns:p14="http://schemas.microsoft.com/office/powerpoint/2010/main" val="1170297455"/>
              </p:ext>
            </p:extLst>
          </p:nvPr>
        </p:nvGraphicFramePr>
        <p:xfrm>
          <a:off x="3236118" y="1425575"/>
          <a:ext cx="5089525" cy="927100"/>
        </p:xfrm>
        <a:graphic>
          <a:graphicData uri="http://schemas.openxmlformats.org/presentationml/2006/ole">
            <mc:AlternateContent xmlns:mc="http://schemas.openxmlformats.org/markup-compatibility/2006">
              <mc:Choice xmlns:v="urn:schemas-microsoft-com:vml" Requires="v">
                <p:oleObj spid="_x0000_s59456" name="公式" r:id="rId15" imgW="2286000" imgH="419040" progId="Equations">
                  <p:embed/>
                </p:oleObj>
              </mc:Choice>
              <mc:Fallback>
                <p:oleObj name="公式" r:id="rId15" imgW="2286000" imgH="419040" progId="Equations">
                  <p:embed/>
                  <p:pic>
                    <p:nvPicPr>
                      <p:cNvPr id="58376"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236118" y="1425575"/>
                        <a:ext cx="5089525" cy="92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42"/>
          <p:cNvSpPr txBox="1">
            <a:spLocks noChangeArrowheads="1"/>
          </p:cNvSpPr>
          <p:nvPr/>
        </p:nvSpPr>
        <p:spPr bwMode="auto">
          <a:xfrm>
            <a:off x="1558450" y="2484412"/>
            <a:ext cx="863600" cy="45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cs typeface="Times New Roman" panose="02020603050405020304" pitchFamily="18" charset="0"/>
              </a:rPr>
              <a:t>或是</a:t>
            </a:r>
          </a:p>
        </p:txBody>
      </p:sp>
      <p:graphicFrame>
        <p:nvGraphicFramePr>
          <p:cNvPr id="16" name="Object 12"/>
          <p:cNvGraphicFramePr>
            <a:graphicFrameLocks noChangeAspect="1"/>
          </p:cNvGraphicFramePr>
          <p:nvPr>
            <p:extLst>
              <p:ext uri="{D42A27DB-BD31-4B8C-83A1-F6EECF244321}">
                <p14:modId xmlns:p14="http://schemas.microsoft.com/office/powerpoint/2010/main" val="1859996523"/>
              </p:ext>
            </p:extLst>
          </p:nvPr>
        </p:nvGraphicFramePr>
        <p:xfrm>
          <a:off x="2295208" y="2441549"/>
          <a:ext cx="8031162" cy="646113"/>
        </p:xfrm>
        <a:graphic>
          <a:graphicData uri="http://schemas.openxmlformats.org/presentationml/2006/ole">
            <mc:AlternateContent xmlns:mc="http://schemas.openxmlformats.org/markup-compatibility/2006">
              <mc:Choice xmlns:v="urn:schemas-microsoft-com:vml" Requires="v">
                <p:oleObj spid="_x0000_s59457" name="公式" r:id="rId17" imgW="3606480" imgH="291960" progId="Equations">
                  <p:embed/>
                </p:oleObj>
              </mc:Choice>
              <mc:Fallback>
                <p:oleObj name="公式" r:id="rId17" imgW="3606480" imgH="291960" progId="Equations">
                  <p:embed/>
                  <p:pic>
                    <p:nvPicPr>
                      <p:cNvPr id="58377" name="Object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95208" y="2441549"/>
                        <a:ext cx="8031162" cy="646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42"/>
          <p:cNvSpPr txBox="1">
            <a:spLocks noChangeArrowheads="1"/>
          </p:cNvSpPr>
          <p:nvPr/>
        </p:nvSpPr>
        <p:spPr bwMode="auto">
          <a:xfrm>
            <a:off x="7624445" y="2976275"/>
            <a:ext cx="2327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600" dirty="0">
                <a:latin typeface="+mn-ea"/>
                <a:ea typeface="+mn-ea"/>
                <a:cs typeface="Times New Roman" panose="02020603050405020304" pitchFamily="18" charset="0"/>
              </a:rPr>
              <a:t>增量</a:t>
            </a:r>
            <a:r>
              <a:rPr lang="zh-CN" altLang="en-US" sz="1600" dirty="0" smtClean="0">
                <a:latin typeface="+mn-ea"/>
                <a:ea typeface="+mn-ea"/>
                <a:cs typeface="Times New Roman" panose="02020603050405020304" pitchFamily="18" charset="0"/>
              </a:rPr>
              <a:t>式 </a:t>
            </a:r>
            <a:r>
              <a:rPr lang="en-US" altLang="zh-CN" sz="1600" b="1" dirty="0" smtClean="0">
                <a:latin typeface="+mj-ea"/>
                <a:ea typeface="+mj-ea"/>
                <a:cs typeface="Times New Roman" panose="02020603050405020304" pitchFamily="18" charset="0"/>
              </a:rPr>
              <a:t>PID </a:t>
            </a:r>
            <a:r>
              <a:rPr lang="zh-CN" altLang="en-US" sz="1600" dirty="0" smtClean="0">
                <a:latin typeface="+mn-ea"/>
                <a:ea typeface="+mn-ea"/>
                <a:cs typeface="Times New Roman" panose="02020603050405020304" pitchFamily="18" charset="0"/>
              </a:rPr>
              <a:t>控制</a:t>
            </a:r>
            <a:r>
              <a:rPr lang="zh-CN" altLang="en-US" sz="1600" dirty="0">
                <a:latin typeface="+mn-ea"/>
                <a:ea typeface="+mn-ea"/>
                <a:cs typeface="Times New Roman" panose="02020603050405020304" pitchFamily="18" charset="0"/>
              </a:rPr>
              <a:t>算法</a:t>
            </a:r>
          </a:p>
        </p:txBody>
      </p:sp>
    </p:spTree>
    <p:extLst>
      <p:ext uri="{BB962C8B-B14F-4D97-AF65-F5344CB8AC3E}">
        <p14:creationId xmlns:p14="http://schemas.microsoft.com/office/powerpoint/2010/main" val="396703986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6"/>
          <p:cNvSpPr txBox="1"/>
          <p:nvPr/>
        </p:nvSpPr>
        <p:spPr>
          <a:xfrm>
            <a:off x="515938" y="1085693"/>
            <a:ext cx="11160125" cy="1015663"/>
          </a:xfrm>
          <a:prstGeom prst="rect">
            <a:avLst/>
          </a:prstGeom>
          <a:noFill/>
        </p:spPr>
        <p:txBody>
          <a:bodyPr wrap="square">
            <a:spAutoFit/>
          </a:bodyPr>
          <a:lstStyle/>
          <a:p>
            <a:pPr marL="833438" indent="-833438">
              <a:lnSpc>
                <a:spcPct val="150000"/>
              </a:lnSpc>
              <a:defRPr/>
            </a:pPr>
            <a:r>
              <a:rPr lang="zh-CN" altLang="en-US" sz="2000" dirty="0">
                <a:latin typeface="+mn-ea"/>
              </a:rPr>
              <a:t>例</a:t>
            </a:r>
            <a:r>
              <a:rPr lang="en-US" altLang="zh-CN" sz="2000" b="1" dirty="0">
                <a:latin typeface="+mj-ea"/>
                <a:ea typeface="+mj-ea"/>
              </a:rPr>
              <a:t>17</a:t>
            </a:r>
            <a:r>
              <a:rPr lang="zh-CN" altLang="en-US" sz="2000" dirty="0">
                <a:latin typeface="+mn-ea"/>
              </a:rPr>
              <a:t>：离散控制系统如下图所示，</a:t>
            </a:r>
            <a:r>
              <a:rPr lang="zh-CN" altLang="zh-CN" sz="2000" dirty="0">
                <a:latin typeface="+mn-ea"/>
              </a:rPr>
              <a:t>试设计</a:t>
            </a:r>
            <a:r>
              <a:rPr lang="zh-CN" altLang="en-US" sz="2000" dirty="0">
                <a:latin typeface="+mn-ea"/>
              </a:rPr>
              <a:t>恰当</a:t>
            </a:r>
            <a:r>
              <a:rPr lang="zh-CN" altLang="en-US" sz="2000" dirty="0" smtClean="0">
                <a:latin typeface="+mn-ea"/>
              </a:rPr>
              <a:t>的 </a:t>
            </a:r>
            <a:r>
              <a:rPr lang="en-US" altLang="zh-CN" sz="2000" b="1" dirty="0" smtClean="0">
                <a:latin typeface="+mj-ea"/>
                <a:ea typeface="+mj-ea"/>
              </a:rPr>
              <a:t>PID </a:t>
            </a:r>
            <a:r>
              <a:rPr lang="zh-CN" altLang="zh-CN" sz="2000" dirty="0" smtClean="0">
                <a:latin typeface="+mn-ea"/>
              </a:rPr>
              <a:t>控制器</a:t>
            </a:r>
            <a:r>
              <a:rPr lang="zh-CN" altLang="zh-CN" sz="2000" dirty="0">
                <a:latin typeface="+mn-ea"/>
              </a:rPr>
              <a:t>，并分析</a:t>
            </a:r>
            <a:r>
              <a:rPr lang="zh-CN" altLang="zh-CN" sz="2000" dirty="0" smtClean="0">
                <a:latin typeface="+mn-ea"/>
              </a:rPr>
              <a:t>引入</a:t>
            </a:r>
            <a:r>
              <a:rPr lang="en-US" altLang="zh-CN" sz="2000" dirty="0" smtClean="0">
                <a:latin typeface="+mn-ea"/>
              </a:rPr>
              <a:t> </a:t>
            </a:r>
            <a:r>
              <a:rPr lang="en-US" altLang="zh-CN" sz="2000" b="1" dirty="0" smtClean="0">
                <a:latin typeface="+mj-ea"/>
                <a:ea typeface="+mj-ea"/>
              </a:rPr>
              <a:t>PID </a:t>
            </a:r>
            <a:r>
              <a:rPr lang="zh-CN" altLang="zh-CN" sz="2000" dirty="0" smtClean="0">
                <a:latin typeface="+mn-ea"/>
              </a:rPr>
              <a:t>控制器</a:t>
            </a:r>
            <a:r>
              <a:rPr lang="zh-CN" altLang="zh-CN" sz="2000" dirty="0">
                <a:latin typeface="+mn-ea"/>
              </a:rPr>
              <a:t>前后系统在单位阶跃信号输入下的稳态输出</a:t>
            </a:r>
            <a:r>
              <a:rPr lang="zh-CN" altLang="en-US" sz="2000" dirty="0">
                <a:latin typeface="+mn-ea"/>
              </a:rPr>
              <a:t>（</a:t>
            </a:r>
            <a:r>
              <a:rPr lang="en-US" altLang="zh-CN" sz="2000" b="1" i="1" dirty="0">
                <a:latin typeface="+mj-ea"/>
                <a:ea typeface="+mj-ea"/>
                <a:cs typeface="Times New Roman" pitchFamily="18" charset="0"/>
              </a:rPr>
              <a:t>T</a:t>
            </a:r>
            <a:r>
              <a:rPr lang="en-US" altLang="zh-CN" sz="2000" b="1" dirty="0">
                <a:latin typeface="+mj-ea"/>
                <a:ea typeface="+mj-ea"/>
                <a:cs typeface="Times New Roman" pitchFamily="18" charset="0"/>
              </a:rPr>
              <a:t>=0.1</a:t>
            </a:r>
            <a:r>
              <a:rPr lang="zh-CN" altLang="en-US" sz="2000" dirty="0">
                <a:latin typeface="+mn-ea"/>
              </a:rPr>
              <a:t>）。</a:t>
            </a:r>
          </a:p>
        </p:txBody>
      </p:sp>
      <p:graphicFrame>
        <p:nvGraphicFramePr>
          <p:cNvPr id="4" name="Object 1"/>
          <p:cNvGraphicFramePr>
            <a:graphicFrameLocks noChangeAspect="1"/>
          </p:cNvGraphicFramePr>
          <p:nvPr>
            <p:extLst>
              <p:ext uri="{D42A27DB-BD31-4B8C-83A1-F6EECF244321}">
                <p14:modId xmlns:p14="http://schemas.microsoft.com/office/powerpoint/2010/main" val="3649919653"/>
              </p:ext>
            </p:extLst>
          </p:nvPr>
        </p:nvGraphicFramePr>
        <p:xfrm>
          <a:off x="6530340" y="2275385"/>
          <a:ext cx="2303463" cy="561975"/>
        </p:xfrm>
        <a:graphic>
          <a:graphicData uri="http://schemas.openxmlformats.org/presentationml/2006/ole">
            <mc:AlternateContent xmlns:mc="http://schemas.openxmlformats.org/markup-compatibility/2006">
              <mc:Choice xmlns:v="urn:schemas-microsoft-com:vml" Requires="v">
                <p:oleObj spid="_x0000_s60446" name="公式" r:id="rId3" imgW="1256755" imgH="304668" progId="Equations">
                  <p:embed/>
                </p:oleObj>
              </mc:Choice>
              <mc:Fallback>
                <p:oleObj name="公式" r:id="rId3" imgW="1256755" imgH="304668" progId="Equations">
                  <p:embed/>
                  <p:pic>
                    <p:nvPicPr>
                      <p:cNvPr id="59394"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0340" y="2275385"/>
                        <a:ext cx="2303463" cy="561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5" name="直接箭头连接符 4"/>
          <p:cNvCxnSpPr/>
          <p:nvPr/>
        </p:nvCxnSpPr>
        <p:spPr>
          <a:xfrm>
            <a:off x="2207578" y="2542085"/>
            <a:ext cx="57626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流程图: 汇总连接 5"/>
          <p:cNvSpPr/>
          <p:nvPr/>
        </p:nvSpPr>
        <p:spPr>
          <a:xfrm>
            <a:off x="2783840" y="2399210"/>
            <a:ext cx="288925" cy="287337"/>
          </a:xfrm>
          <a:prstGeom prst="flowChartSummingJunction">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TextBox 9"/>
          <p:cNvSpPr txBox="1">
            <a:spLocks noChangeArrowheads="1"/>
          </p:cNvSpPr>
          <p:nvPr/>
        </p:nvSpPr>
        <p:spPr bwMode="auto">
          <a:xfrm>
            <a:off x="4080828" y="2348410"/>
            <a:ext cx="14398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i="1" dirty="0">
                <a:latin typeface="+mj-ea"/>
                <a:ea typeface="+mj-ea"/>
                <a:cs typeface="Times New Roman" panose="02020603050405020304" pitchFamily="18" charset="0"/>
              </a:rPr>
              <a:t>PID</a:t>
            </a:r>
            <a:r>
              <a:rPr lang="zh-CN" altLang="en-US" sz="2000" dirty="0">
                <a:latin typeface="+mn-ea"/>
                <a:ea typeface="+mn-ea"/>
                <a:cs typeface="Times New Roman" panose="02020603050405020304" pitchFamily="18" charset="0"/>
              </a:rPr>
              <a:t>控制器</a:t>
            </a:r>
          </a:p>
        </p:txBody>
      </p:sp>
      <p:sp>
        <p:nvSpPr>
          <p:cNvPr id="8" name="矩形 7"/>
          <p:cNvSpPr/>
          <p:nvPr/>
        </p:nvSpPr>
        <p:spPr>
          <a:xfrm>
            <a:off x="4080828" y="2348410"/>
            <a:ext cx="1368425" cy="43180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9" name="直接箭头连接符 8"/>
          <p:cNvCxnSpPr/>
          <p:nvPr/>
        </p:nvCxnSpPr>
        <p:spPr>
          <a:xfrm>
            <a:off x="3649028" y="2564310"/>
            <a:ext cx="43338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072765" y="2564310"/>
            <a:ext cx="3603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433128" y="2421435"/>
            <a:ext cx="215900" cy="14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6025515" y="2564310"/>
            <a:ext cx="43338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457315" y="2203947"/>
            <a:ext cx="2449513" cy="71913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 name="直接箭头连接符 13"/>
          <p:cNvCxnSpPr/>
          <p:nvPr/>
        </p:nvCxnSpPr>
        <p:spPr>
          <a:xfrm>
            <a:off x="8906828" y="2542085"/>
            <a:ext cx="7207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124315" y="2562722"/>
            <a:ext cx="0" cy="5048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2928303" y="2686547"/>
            <a:ext cx="0" cy="3603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929890" y="3067547"/>
            <a:ext cx="61928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24"/>
          <p:cNvSpPr txBox="1">
            <a:spLocks noChangeArrowheads="1"/>
          </p:cNvSpPr>
          <p:nvPr/>
        </p:nvSpPr>
        <p:spPr bwMode="auto">
          <a:xfrm>
            <a:off x="2207578" y="2183310"/>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u</a:t>
            </a:r>
            <a:r>
              <a:rPr lang="en-US" altLang="zh-CN">
                <a:latin typeface="Times New Roman" panose="02020603050405020304" pitchFamily="18" charset="0"/>
                <a:cs typeface="Times New Roman" panose="02020603050405020304" pitchFamily="18" charset="0"/>
              </a:rPr>
              <a:t>(t)</a:t>
            </a:r>
            <a:endParaRPr lang="zh-CN" altLang="en-US">
              <a:latin typeface="Times New Roman" panose="02020603050405020304" pitchFamily="18" charset="0"/>
              <a:cs typeface="Times New Roman" panose="02020603050405020304" pitchFamily="18" charset="0"/>
            </a:endParaRPr>
          </a:p>
        </p:txBody>
      </p:sp>
      <p:sp>
        <p:nvSpPr>
          <p:cNvPr id="19" name="TextBox 25"/>
          <p:cNvSpPr txBox="1">
            <a:spLocks noChangeArrowheads="1"/>
          </p:cNvSpPr>
          <p:nvPr/>
        </p:nvSpPr>
        <p:spPr bwMode="auto">
          <a:xfrm>
            <a:off x="9051290" y="2130922"/>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y</a:t>
            </a:r>
            <a:r>
              <a:rPr lang="en-US" altLang="zh-CN">
                <a:latin typeface="Times New Roman" panose="02020603050405020304" pitchFamily="18" charset="0"/>
                <a:cs typeface="Times New Roman" panose="02020603050405020304" pitchFamily="18" charset="0"/>
              </a:rPr>
              <a:t>(t)</a:t>
            </a:r>
            <a:endParaRPr lang="zh-CN" altLang="en-US">
              <a:latin typeface="Times New Roman" panose="02020603050405020304" pitchFamily="18" charset="0"/>
              <a:cs typeface="Times New Roman" panose="02020603050405020304" pitchFamily="18" charset="0"/>
            </a:endParaRPr>
          </a:p>
        </p:txBody>
      </p:sp>
      <p:sp>
        <p:nvSpPr>
          <p:cNvPr id="20" name="TextBox 28"/>
          <p:cNvSpPr txBox="1">
            <a:spLocks noChangeArrowheads="1"/>
          </p:cNvSpPr>
          <p:nvPr/>
        </p:nvSpPr>
        <p:spPr bwMode="auto">
          <a:xfrm>
            <a:off x="2928303" y="2564310"/>
            <a:ext cx="50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_</a:t>
            </a:r>
            <a:endParaRPr lang="zh-CN" altLang="en-US">
              <a:latin typeface="Times New Roman" panose="02020603050405020304" pitchFamily="18" charset="0"/>
              <a:cs typeface="Times New Roman" panose="02020603050405020304" pitchFamily="18" charset="0"/>
            </a:endParaRPr>
          </a:p>
        </p:txBody>
      </p:sp>
      <p:sp>
        <p:nvSpPr>
          <p:cNvPr id="21" name="TextBox 24"/>
          <p:cNvSpPr txBox="1">
            <a:spLocks noChangeArrowheads="1"/>
          </p:cNvSpPr>
          <p:nvPr/>
        </p:nvSpPr>
        <p:spPr bwMode="auto">
          <a:xfrm>
            <a:off x="3001328" y="2203947"/>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e</a:t>
            </a:r>
            <a:r>
              <a:rPr lang="en-US" altLang="zh-CN">
                <a:latin typeface="Times New Roman" panose="02020603050405020304" pitchFamily="18" charset="0"/>
                <a:cs typeface="Times New Roman" panose="02020603050405020304" pitchFamily="18" charset="0"/>
              </a:rPr>
              <a:t>(t)</a:t>
            </a:r>
            <a:endParaRPr lang="zh-CN" altLang="en-US">
              <a:latin typeface="Times New Roman" panose="02020603050405020304" pitchFamily="18" charset="0"/>
              <a:cs typeface="Times New Roman" panose="02020603050405020304" pitchFamily="18" charset="0"/>
            </a:endParaRPr>
          </a:p>
        </p:txBody>
      </p:sp>
      <p:sp>
        <p:nvSpPr>
          <p:cNvPr id="22" name="TextBox 24"/>
          <p:cNvSpPr txBox="1">
            <a:spLocks noChangeArrowheads="1"/>
          </p:cNvSpPr>
          <p:nvPr/>
        </p:nvSpPr>
        <p:spPr bwMode="auto">
          <a:xfrm>
            <a:off x="5449253" y="2203947"/>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latin typeface="Times New Roman" panose="02020603050405020304" pitchFamily="18" charset="0"/>
                <a:cs typeface="Times New Roman" panose="02020603050405020304" pitchFamily="18" charset="0"/>
              </a:rPr>
              <a:t>c</a:t>
            </a:r>
            <a:r>
              <a:rPr lang="en-US" altLang="zh-CN">
                <a:latin typeface="Times New Roman" panose="02020603050405020304" pitchFamily="18" charset="0"/>
                <a:cs typeface="Times New Roman" panose="02020603050405020304" pitchFamily="18" charset="0"/>
              </a:rPr>
              <a:t>(t)</a:t>
            </a:r>
            <a:endParaRPr lang="zh-CN" altLang="en-US">
              <a:latin typeface="Times New Roman" panose="02020603050405020304" pitchFamily="18" charset="0"/>
              <a:cs typeface="Times New Roman" panose="02020603050405020304" pitchFamily="18" charset="0"/>
            </a:endParaRPr>
          </a:p>
        </p:txBody>
      </p:sp>
      <p:cxnSp>
        <p:nvCxnSpPr>
          <p:cNvPr id="23" name="直接连接符 22"/>
          <p:cNvCxnSpPr/>
          <p:nvPr/>
        </p:nvCxnSpPr>
        <p:spPr>
          <a:xfrm>
            <a:off x="5449253" y="2564310"/>
            <a:ext cx="3587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811203" y="2421435"/>
            <a:ext cx="215900" cy="14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8"/>
          <p:cNvSpPr txBox="1">
            <a:spLocks noChangeArrowheads="1"/>
          </p:cNvSpPr>
          <p:nvPr/>
        </p:nvSpPr>
        <p:spPr bwMode="auto">
          <a:xfrm>
            <a:off x="515938" y="3068638"/>
            <a:ext cx="136826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解：因为</a:t>
            </a:r>
          </a:p>
        </p:txBody>
      </p:sp>
      <p:graphicFrame>
        <p:nvGraphicFramePr>
          <p:cNvPr id="26" name="Object 5"/>
          <p:cNvGraphicFramePr>
            <a:graphicFrameLocks noChangeAspect="1"/>
          </p:cNvGraphicFramePr>
          <p:nvPr>
            <p:extLst>
              <p:ext uri="{D42A27DB-BD31-4B8C-83A1-F6EECF244321}">
                <p14:modId xmlns:p14="http://schemas.microsoft.com/office/powerpoint/2010/main" val="1409404608"/>
              </p:ext>
            </p:extLst>
          </p:nvPr>
        </p:nvGraphicFramePr>
        <p:xfrm>
          <a:off x="2677318" y="3445094"/>
          <a:ext cx="6837363" cy="636587"/>
        </p:xfrm>
        <a:graphic>
          <a:graphicData uri="http://schemas.openxmlformats.org/presentationml/2006/ole">
            <mc:AlternateContent xmlns:mc="http://schemas.openxmlformats.org/markup-compatibility/2006">
              <mc:Choice xmlns:v="urn:schemas-microsoft-com:vml" Requires="v">
                <p:oleObj spid="_x0000_s60447" name="公式" r:id="rId5" imgW="3708360" imgH="342720" progId="Equations">
                  <p:embed/>
                </p:oleObj>
              </mc:Choice>
              <mc:Fallback>
                <p:oleObj name="公式" r:id="rId5" imgW="3708360" imgH="342720" progId="Equations">
                  <p:embed/>
                  <p:pic>
                    <p:nvPicPr>
                      <p:cNvPr id="59395"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7318" y="3445094"/>
                        <a:ext cx="6837363" cy="636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27" name="直接箭头连接符 26"/>
          <p:cNvCxnSpPr>
            <a:stCxn id="21" idx="3"/>
          </p:cNvCxnSpPr>
          <p:nvPr/>
        </p:nvCxnSpPr>
        <p:spPr>
          <a:xfrm>
            <a:off x="3506153" y="2388097"/>
            <a:ext cx="73025" cy="2476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5884228" y="2388097"/>
            <a:ext cx="73025" cy="2476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9" name="TextBox 38"/>
          <p:cNvSpPr txBox="1">
            <a:spLocks noChangeArrowheads="1"/>
          </p:cNvSpPr>
          <p:nvPr/>
        </p:nvSpPr>
        <p:spPr bwMode="auto">
          <a:xfrm>
            <a:off x="3361690" y="2635747"/>
            <a:ext cx="360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latin typeface="Times New Roman" panose="02020603050405020304" pitchFamily="18" charset="0"/>
                <a:cs typeface="Times New Roman" panose="02020603050405020304" pitchFamily="18" charset="0"/>
              </a:rPr>
              <a:t>T</a:t>
            </a:r>
            <a:endParaRPr lang="zh-CN" altLang="en-US" sz="1400" i="1">
              <a:latin typeface="Times New Roman" panose="02020603050405020304" pitchFamily="18" charset="0"/>
              <a:cs typeface="Times New Roman" panose="02020603050405020304" pitchFamily="18" charset="0"/>
            </a:endParaRPr>
          </a:p>
        </p:txBody>
      </p:sp>
      <p:sp>
        <p:nvSpPr>
          <p:cNvPr id="30" name="TextBox 39"/>
          <p:cNvSpPr txBox="1">
            <a:spLocks noChangeArrowheads="1"/>
          </p:cNvSpPr>
          <p:nvPr/>
        </p:nvSpPr>
        <p:spPr bwMode="auto">
          <a:xfrm>
            <a:off x="5738178" y="2615110"/>
            <a:ext cx="360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latin typeface="Times New Roman" panose="02020603050405020304" pitchFamily="18" charset="0"/>
                <a:cs typeface="Times New Roman" panose="02020603050405020304" pitchFamily="18" charset="0"/>
              </a:rPr>
              <a:t>T</a:t>
            </a:r>
            <a:endParaRPr lang="zh-CN" altLang="en-US" sz="1400" i="1">
              <a:latin typeface="Times New Roman" panose="02020603050405020304" pitchFamily="18" charset="0"/>
              <a:cs typeface="Times New Roman" panose="02020603050405020304" pitchFamily="18" charset="0"/>
            </a:endParaRPr>
          </a:p>
        </p:txBody>
      </p:sp>
      <p:sp>
        <p:nvSpPr>
          <p:cNvPr id="31" name="TextBox 8"/>
          <p:cNvSpPr txBox="1">
            <a:spLocks noChangeArrowheads="1"/>
          </p:cNvSpPr>
          <p:nvPr/>
        </p:nvSpPr>
        <p:spPr bwMode="auto">
          <a:xfrm>
            <a:off x="1035686" y="4248557"/>
            <a:ext cx="167925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有（</a:t>
            </a:r>
            <a:r>
              <a:rPr lang="en-US" altLang="zh-CN" sz="2000" b="1" i="1" dirty="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=0.1</a:t>
            </a:r>
            <a:r>
              <a:rPr lang="zh-CN" altLang="en-US" sz="2000" dirty="0">
                <a:latin typeface="+mn-ea"/>
                <a:ea typeface="+mn-ea"/>
              </a:rPr>
              <a:t>）</a:t>
            </a:r>
            <a:endParaRPr lang="zh-CN" altLang="en-US" dirty="0">
              <a:latin typeface="+mn-ea"/>
              <a:ea typeface="+mn-ea"/>
            </a:endParaRPr>
          </a:p>
        </p:txBody>
      </p:sp>
      <p:graphicFrame>
        <p:nvGraphicFramePr>
          <p:cNvPr id="32" name="Object 34"/>
          <p:cNvGraphicFramePr>
            <a:graphicFrameLocks noChangeAspect="1"/>
          </p:cNvGraphicFramePr>
          <p:nvPr>
            <p:extLst>
              <p:ext uri="{D42A27DB-BD31-4B8C-83A1-F6EECF244321}">
                <p14:modId xmlns:p14="http://schemas.microsoft.com/office/powerpoint/2010/main" val="2367046160"/>
              </p:ext>
            </p:extLst>
          </p:nvPr>
        </p:nvGraphicFramePr>
        <p:xfrm>
          <a:off x="3234690" y="4214218"/>
          <a:ext cx="5581650" cy="708025"/>
        </p:xfrm>
        <a:graphic>
          <a:graphicData uri="http://schemas.openxmlformats.org/presentationml/2006/ole">
            <mc:AlternateContent xmlns:mc="http://schemas.openxmlformats.org/markup-compatibility/2006">
              <mc:Choice xmlns:v="urn:schemas-microsoft-com:vml" Requires="v">
                <p:oleObj spid="_x0000_s60448" name="公式" r:id="rId7" imgW="2717640" imgH="342720" progId="Equations">
                  <p:embed/>
                </p:oleObj>
              </mc:Choice>
              <mc:Fallback>
                <p:oleObj name="公式" r:id="rId7" imgW="2717640" imgH="342720" progId="Equations">
                  <p:embed/>
                  <p:pic>
                    <p:nvPicPr>
                      <p:cNvPr id="59396"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4690" y="4214218"/>
                        <a:ext cx="5581650" cy="708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3" name="TextBox 8"/>
          <p:cNvSpPr txBox="1">
            <a:spLocks noChangeArrowheads="1"/>
          </p:cNvSpPr>
          <p:nvPr/>
        </p:nvSpPr>
        <p:spPr bwMode="auto">
          <a:xfrm>
            <a:off x="1035685" y="4868863"/>
            <a:ext cx="10805795"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试</a:t>
            </a:r>
            <a:r>
              <a:rPr lang="zh-CN" altLang="en-US" sz="2000" dirty="0" smtClean="0">
                <a:latin typeface="+mn-ea"/>
                <a:ea typeface="+mn-ea"/>
              </a:rPr>
              <a:t>取 </a:t>
            </a:r>
            <a:r>
              <a:rPr lang="en-US" altLang="zh-CN" sz="2000" b="1" i="1" dirty="0" smtClean="0">
                <a:latin typeface="+mj-ea"/>
                <a:ea typeface="+mj-ea"/>
                <a:cs typeface="Times New Roman" panose="02020603050405020304" pitchFamily="18" charset="0"/>
              </a:rPr>
              <a:t>K</a:t>
            </a:r>
            <a:r>
              <a:rPr lang="en-US" altLang="zh-CN" sz="2000" b="1" i="1" baseline="-25000" dirty="0" smtClean="0">
                <a:latin typeface="+mj-ea"/>
                <a:ea typeface="+mj-ea"/>
                <a:cs typeface="Times New Roman" panose="02020603050405020304" pitchFamily="18" charset="0"/>
              </a:rPr>
              <a:t>P</a:t>
            </a:r>
            <a:r>
              <a:rPr lang="en-US" altLang="zh-CN" sz="2000" b="1" dirty="0" smtClean="0">
                <a:latin typeface="+mj-ea"/>
                <a:ea typeface="+mj-ea"/>
                <a:cs typeface="Times New Roman" panose="02020603050405020304" pitchFamily="18" charset="0"/>
              </a:rPr>
              <a:t>=1</a:t>
            </a:r>
            <a:r>
              <a:rPr lang="en-US" altLang="zh-CN" sz="2000" dirty="0" smtClean="0">
                <a:latin typeface="+mn-ea"/>
                <a:ea typeface="+mn-ea"/>
                <a:cs typeface="Times New Roman" panose="02020603050405020304" pitchFamily="18" charset="0"/>
              </a:rPr>
              <a:t> </a:t>
            </a:r>
            <a:r>
              <a:rPr lang="zh-CN" altLang="zh-CN" sz="2000" dirty="0">
                <a:latin typeface="+mn-ea"/>
                <a:ea typeface="+mn-ea"/>
                <a:cs typeface="Times New Roman" panose="02020603050405020304" pitchFamily="18" charset="0"/>
              </a:rPr>
              <a:t>，且</a:t>
            </a:r>
            <a:r>
              <a:rPr lang="zh-CN" altLang="en-US" sz="2000" dirty="0" smtClean="0">
                <a:latin typeface="+mn-ea"/>
                <a:ea typeface="+mn-ea"/>
                <a:cs typeface="Times New Roman" panose="02020603050405020304" pitchFamily="18" charset="0"/>
              </a:rPr>
              <a:t>要求 </a:t>
            </a:r>
            <a:r>
              <a:rPr lang="en-US" altLang="zh-CN" sz="2000" b="1" dirty="0" smtClean="0">
                <a:latin typeface="+mj-ea"/>
                <a:ea typeface="+mj-ea"/>
                <a:cs typeface="Times New Roman" panose="02020603050405020304" pitchFamily="18" charset="0"/>
              </a:rPr>
              <a:t>PID </a:t>
            </a:r>
            <a:r>
              <a:rPr lang="zh-CN" altLang="zh-CN" sz="2000" dirty="0" smtClean="0">
                <a:latin typeface="+mn-ea"/>
                <a:ea typeface="+mn-ea"/>
                <a:cs typeface="Times New Roman" panose="02020603050405020304" pitchFamily="18" charset="0"/>
              </a:rPr>
              <a:t>控制器</a:t>
            </a:r>
            <a:r>
              <a:rPr lang="zh-CN" altLang="zh-CN" sz="2000" dirty="0">
                <a:latin typeface="+mn-ea"/>
                <a:ea typeface="+mn-ea"/>
                <a:cs typeface="Times New Roman" panose="02020603050405020304" pitchFamily="18" charset="0"/>
              </a:rPr>
              <a:t>的二个零点抵消离散系统连续部分脉冲传递函数</a:t>
            </a:r>
            <a:r>
              <a:rPr lang="en-US" altLang="zh-CN" sz="2000" dirty="0">
                <a:latin typeface="+mn-ea"/>
                <a:ea typeface="+mn-ea"/>
                <a:cs typeface="Times New Roman" panose="02020603050405020304" pitchFamily="18" charset="0"/>
              </a:rPr>
              <a:t> </a:t>
            </a:r>
            <a:r>
              <a:rPr lang="zh-CN" altLang="zh-CN" sz="2000" dirty="0">
                <a:latin typeface="+mn-ea"/>
                <a:ea typeface="+mn-ea"/>
                <a:cs typeface="Times New Roman" panose="02020603050405020304" pitchFamily="18" charset="0"/>
              </a:rPr>
              <a:t>中的二个极点</a:t>
            </a:r>
            <a:r>
              <a:rPr lang="zh-CN" altLang="en-US" sz="2000" dirty="0">
                <a:latin typeface="+mn-ea"/>
                <a:ea typeface="+mn-ea"/>
                <a:cs typeface="Times New Roman" panose="02020603050405020304" pitchFamily="18" charset="0"/>
              </a:rPr>
              <a:t>，即要求</a:t>
            </a:r>
          </a:p>
        </p:txBody>
      </p:sp>
      <p:graphicFrame>
        <p:nvGraphicFramePr>
          <p:cNvPr id="34" name="Object 35"/>
          <p:cNvGraphicFramePr>
            <a:graphicFrameLocks noChangeAspect="1"/>
          </p:cNvGraphicFramePr>
          <p:nvPr>
            <p:extLst>
              <p:ext uri="{D42A27DB-BD31-4B8C-83A1-F6EECF244321}">
                <p14:modId xmlns:p14="http://schemas.microsoft.com/office/powerpoint/2010/main" val="3617075707"/>
              </p:ext>
            </p:extLst>
          </p:nvPr>
        </p:nvGraphicFramePr>
        <p:xfrm>
          <a:off x="3103721" y="5563612"/>
          <a:ext cx="5843587" cy="393700"/>
        </p:xfrm>
        <a:graphic>
          <a:graphicData uri="http://schemas.openxmlformats.org/presentationml/2006/ole">
            <mc:AlternateContent xmlns:mc="http://schemas.openxmlformats.org/markup-compatibility/2006">
              <mc:Choice xmlns:v="urn:schemas-microsoft-com:vml" Requires="v">
                <p:oleObj spid="_x0000_s60449" name="公式" r:id="rId9" imgW="2844720" imgH="190440" progId="Equations">
                  <p:embed/>
                </p:oleObj>
              </mc:Choice>
              <mc:Fallback>
                <p:oleObj name="公式" r:id="rId9" imgW="2844720" imgH="190440" progId="Equations">
                  <p:embed/>
                  <p:pic>
                    <p:nvPicPr>
                      <p:cNvPr id="59397" name="Object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03721" y="5563612"/>
                        <a:ext cx="5843587" cy="39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5" name="TextBox 8"/>
          <p:cNvSpPr txBox="1">
            <a:spLocks noChangeArrowheads="1"/>
          </p:cNvSpPr>
          <p:nvPr/>
        </p:nvSpPr>
        <p:spPr bwMode="auto">
          <a:xfrm>
            <a:off x="1035685" y="5992872"/>
            <a:ext cx="10640378"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计算</a:t>
            </a:r>
            <a:r>
              <a:rPr lang="zh-CN" altLang="en-US" sz="2000" dirty="0">
                <a:latin typeface="+mn-ea"/>
                <a:ea typeface="+mn-ea"/>
                <a:cs typeface="Times New Roman" panose="02020603050405020304" pitchFamily="18" charset="0"/>
              </a:rPr>
              <a:t>有                         </a:t>
            </a:r>
            <a:r>
              <a:rPr lang="zh-CN" altLang="en-US" sz="2000" dirty="0" smtClean="0">
                <a:latin typeface="+mn-ea"/>
                <a:ea typeface="+mn-ea"/>
                <a:cs typeface="Times New Roman" panose="02020603050405020304" pitchFamily="18" charset="0"/>
              </a:rPr>
              <a:t>    </a:t>
            </a:r>
            <a:r>
              <a:rPr lang="en-US" altLang="zh-CN" sz="2000" b="1" i="1" dirty="0" smtClean="0">
                <a:latin typeface="+mj-ea"/>
                <a:ea typeface="+mj-ea"/>
                <a:cs typeface="Times New Roman" panose="02020603050405020304" pitchFamily="18" charset="0"/>
              </a:rPr>
              <a:t>K</a:t>
            </a:r>
            <a:r>
              <a:rPr lang="en-US" altLang="zh-CN" sz="2000" b="1" i="1" baseline="-25000" dirty="0" smtClean="0">
                <a:latin typeface="+mj-ea"/>
                <a:ea typeface="+mj-ea"/>
                <a:cs typeface="Times New Roman" panose="02020603050405020304" pitchFamily="18" charset="0"/>
              </a:rPr>
              <a:t>P</a:t>
            </a:r>
            <a:r>
              <a:rPr lang="en-US" altLang="zh-CN" sz="2000" b="1" dirty="0" smtClean="0">
                <a:latin typeface="+mj-ea"/>
                <a:ea typeface="+mj-ea"/>
                <a:cs typeface="Times New Roman" panose="02020603050405020304" pitchFamily="18" charset="0"/>
              </a:rPr>
              <a:t>=1.0</a:t>
            </a:r>
            <a:r>
              <a:rPr lang="zh-CN" altLang="en-US" sz="2000" b="1" dirty="0" smtClean="0">
                <a:latin typeface="+mj-ea"/>
                <a:ea typeface="+mj-ea"/>
                <a:cs typeface="Times New Roman" panose="02020603050405020304" pitchFamily="18" charset="0"/>
              </a:rPr>
              <a:t>     </a:t>
            </a:r>
            <a:r>
              <a:rPr lang="en-US" altLang="zh-CN" sz="2000" b="1" i="1" dirty="0">
                <a:latin typeface="+mj-ea"/>
                <a:ea typeface="+mj-ea"/>
                <a:cs typeface="Times New Roman" panose="02020603050405020304" pitchFamily="18" charset="0"/>
              </a:rPr>
              <a:t>K</a:t>
            </a:r>
            <a:r>
              <a:rPr lang="en-US" altLang="zh-CN" sz="2000" b="1" i="1" baseline="-25000" dirty="0">
                <a:latin typeface="+mj-ea"/>
                <a:ea typeface="+mj-ea"/>
                <a:cs typeface="Times New Roman" panose="02020603050405020304" pitchFamily="18" charset="0"/>
              </a:rPr>
              <a:t>I</a:t>
            </a:r>
            <a:r>
              <a:rPr lang="en-US" altLang="zh-CN" sz="2000" b="1" dirty="0">
                <a:latin typeface="+mj-ea"/>
                <a:ea typeface="+mj-ea"/>
                <a:cs typeface="Times New Roman" panose="02020603050405020304" pitchFamily="18" charset="0"/>
              </a:rPr>
              <a:t>=1.72     </a:t>
            </a:r>
            <a:r>
              <a:rPr lang="en-US" altLang="zh-CN" sz="2000" b="1" i="1" dirty="0">
                <a:latin typeface="+mj-ea"/>
                <a:ea typeface="+mj-ea"/>
                <a:cs typeface="Times New Roman" panose="02020603050405020304" pitchFamily="18" charset="0"/>
              </a:rPr>
              <a:t>K</a:t>
            </a:r>
            <a:r>
              <a:rPr lang="en-US" altLang="zh-CN" sz="2000" b="1" i="1" baseline="-25000" dirty="0">
                <a:latin typeface="+mj-ea"/>
                <a:ea typeface="+mj-ea"/>
                <a:cs typeface="Times New Roman" panose="02020603050405020304" pitchFamily="18" charset="0"/>
              </a:rPr>
              <a:t>D</a:t>
            </a:r>
            <a:r>
              <a:rPr lang="en-US" altLang="zh-CN" sz="2000" b="1" dirty="0">
                <a:latin typeface="+mj-ea"/>
                <a:ea typeface="+mj-ea"/>
                <a:cs typeface="Times New Roman" panose="02020603050405020304" pitchFamily="18" charset="0"/>
              </a:rPr>
              <a:t>=0.33</a:t>
            </a:r>
            <a:endParaRPr lang="zh-CN" altLang="en-US" b="1" dirty="0">
              <a:latin typeface="+mj-ea"/>
              <a:ea typeface="+mj-ea"/>
              <a:cs typeface="Times New Roman" panose="02020603050405020304" pitchFamily="18" charset="0"/>
            </a:endParaRPr>
          </a:p>
        </p:txBody>
      </p:sp>
    </p:spTree>
    <p:extLst>
      <p:ext uri="{BB962C8B-B14F-4D97-AF65-F5344CB8AC3E}">
        <p14:creationId xmlns:p14="http://schemas.microsoft.com/office/powerpoint/2010/main" val="278505496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8"/>
          <p:cNvSpPr txBox="1">
            <a:spLocks noChangeArrowheads="1"/>
          </p:cNvSpPr>
          <p:nvPr/>
        </p:nvSpPr>
        <p:spPr bwMode="auto">
          <a:xfrm>
            <a:off x="515938" y="1164476"/>
            <a:ext cx="111601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所以，</a:t>
            </a:r>
            <a:r>
              <a:rPr lang="en-US" altLang="zh-CN" sz="2000" b="1" dirty="0" smtClean="0">
                <a:latin typeface="+mj-ea"/>
                <a:ea typeface="+mj-ea"/>
              </a:rPr>
              <a:t>PID </a:t>
            </a:r>
            <a:r>
              <a:rPr lang="zh-CN" altLang="en-US" sz="2000" dirty="0" smtClean="0">
                <a:latin typeface="+mn-ea"/>
                <a:ea typeface="+mn-ea"/>
              </a:rPr>
              <a:t>控制器</a:t>
            </a:r>
            <a:r>
              <a:rPr lang="zh-CN" altLang="en-US" sz="2000" dirty="0">
                <a:latin typeface="+mn-ea"/>
                <a:ea typeface="+mn-ea"/>
              </a:rPr>
              <a:t>的脉冲传递函数为</a:t>
            </a:r>
            <a:r>
              <a:rPr lang="zh-CN" altLang="en-US" sz="2000" b="1" dirty="0">
                <a:latin typeface="+mj-ea"/>
                <a:ea typeface="+mj-ea"/>
              </a:rPr>
              <a:t>（</a:t>
            </a:r>
            <a:r>
              <a:rPr lang="en-US" altLang="zh-CN" sz="2000" b="1" i="1" dirty="0">
                <a:latin typeface="+mj-ea"/>
                <a:ea typeface="+mj-ea"/>
                <a:cs typeface="Times New Roman" panose="02020603050405020304" pitchFamily="18" charset="0"/>
              </a:rPr>
              <a:t> </a:t>
            </a:r>
            <a:r>
              <a:rPr lang="en-US" altLang="zh-CN" b="1" i="1" dirty="0">
                <a:latin typeface="+mj-ea"/>
                <a:ea typeface="+mj-ea"/>
                <a:cs typeface="Times New Roman" panose="02020603050405020304" pitchFamily="18" charset="0"/>
              </a:rPr>
              <a:t>K</a:t>
            </a:r>
            <a:r>
              <a:rPr lang="en-US" altLang="zh-CN" b="1" i="1" baseline="-25000" dirty="0">
                <a:latin typeface="+mj-ea"/>
                <a:ea typeface="+mj-ea"/>
                <a:cs typeface="Times New Roman" panose="02020603050405020304" pitchFamily="18" charset="0"/>
              </a:rPr>
              <a:t>P</a:t>
            </a:r>
            <a:r>
              <a:rPr lang="en-US" altLang="zh-CN" b="1" dirty="0">
                <a:latin typeface="+mj-ea"/>
                <a:ea typeface="+mj-ea"/>
                <a:cs typeface="Times New Roman" panose="02020603050405020304" pitchFamily="18" charset="0"/>
              </a:rPr>
              <a:t>=1.0</a:t>
            </a:r>
            <a:r>
              <a:rPr lang="zh-CN" altLang="en-US" b="1" dirty="0">
                <a:latin typeface="+mj-ea"/>
                <a:ea typeface="+mj-ea"/>
                <a:cs typeface="Times New Roman" panose="02020603050405020304" pitchFamily="18" charset="0"/>
              </a:rPr>
              <a:t>     </a:t>
            </a:r>
            <a:r>
              <a:rPr lang="en-US" altLang="zh-CN" b="1" i="1" dirty="0">
                <a:latin typeface="+mj-ea"/>
                <a:ea typeface="+mj-ea"/>
                <a:cs typeface="Times New Roman" panose="02020603050405020304" pitchFamily="18" charset="0"/>
              </a:rPr>
              <a:t>K</a:t>
            </a:r>
            <a:r>
              <a:rPr lang="en-US" altLang="zh-CN" b="1" i="1" baseline="-25000" dirty="0">
                <a:latin typeface="+mj-ea"/>
                <a:ea typeface="+mj-ea"/>
                <a:cs typeface="Times New Roman" panose="02020603050405020304" pitchFamily="18" charset="0"/>
              </a:rPr>
              <a:t>I</a:t>
            </a:r>
            <a:r>
              <a:rPr lang="en-US" altLang="zh-CN" b="1" dirty="0">
                <a:latin typeface="+mj-ea"/>
                <a:ea typeface="+mj-ea"/>
                <a:cs typeface="Times New Roman" panose="02020603050405020304" pitchFamily="18" charset="0"/>
              </a:rPr>
              <a:t>=1.72      </a:t>
            </a:r>
            <a:r>
              <a:rPr lang="en-US" altLang="zh-CN" b="1" i="1" dirty="0">
                <a:latin typeface="+mj-ea"/>
                <a:ea typeface="+mj-ea"/>
                <a:cs typeface="Times New Roman" panose="02020603050405020304" pitchFamily="18" charset="0"/>
              </a:rPr>
              <a:t>K</a:t>
            </a:r>
            <a:r>
              <a:rPr lang="en-US" altLang="zh-CN" b="1" i="1" baseline="-25000" dirty="0">
                <a:latin typeface="+mj-ea"/>
                <a:ea typeface="+mj-ea"/>
                <a:cs typeface="Times New Roman" panose="02020603050405020304" pitchFamily="18" charset="0"/>
              </a:rPr>
              <a:t>D</a:t>
            </a:r>
            <a:r>
              <a:rPr lang="en-US" altLang="zh-CN" b="1" dirty="0">
                <a:latin typeface="+mj-ea"/>
                <a:ea typeface="+mj-ea"/>
                <a:cs typeface="Times New Roman" panose="02020603050405020304" pitchFamily="18" charset="0"/>
              </a:rPr>
              <a:t>=0.33 </a:t>
            </a:r>
            <a:r>
              <a:rPr lang="zh-CN" altLang="en-US" sz="2000" dirty="0">
                <a:latin typeface="+mn-ea"/>
                <a:ea typeface="+mn-ea"/>
              </a:rPr>
              <a:t>）</a:t>
            </a:r>
            <a:endParaRPr lang="en-US" altLang="zh-CN" sz="2000" dirty="0">
              <a:latin typeface="+mn-ea"/>
              <a:ea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714118551"/>
              </p:ext>
            </p:extLst>
          </p:nvPr>
        </p:nvGraphicFramePr>
        <p:xfrm>
          <a:off x="3168650" y="1808751"/>
          <a:ext cx="5370512" cy="709612"/>
        </p:xfrm>
        <a:graphic>
          <a:graphicData uri="http://schemas.openxmlformats.org/presentationml/2006/ole">
            <mc:AlternateContent xmlns:mc="http://schemas.openxmlformats.org/markup-compatibility/2006">
              <mc:Choice xmlns:v="urn:schemas-microsoft-com:vml" Requires="v">
                <p:oleObj spid="_x0000_s61466" name="公式" r:id="rId3" imgW="2616120" imgH="342720" progId="Equations">
                  <p:embed/>
                </p:oleObj>
              </mc:Choice>
              <mc:Fallback>
                <p:oleObj name="公式" r:id="rId3" imgW="2616120" imgH="342720" progId="Equations">
                  <p:embed/>
                  <p:pic>
                    <p:nvPicPr>
                      <p:cNvPr id="6041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650" y="1808751"/>
                        <a:ext cx="5370512" cy="709612"/>
                      </a:xfrm>
                      <a:prstGeom prst="rect">
                        <a:avLst/>
                      </a:prstGeom>
                      <a:noFill/>
                    </p:spPr>
                  </p:pic>
                </p:oleObj>
              </mc:Fallback>
            </mc:AlternateContent>
          </a:graphicData>
        </a:graphic>
      </p:graphicFrame>
      <p:sp>
        <p:nvSpPr>
          <p:cNvPr id="5" name="TextBox 11"/>
          <p:cNvSpPr txBox="1">
            <a:spLocks noChangeArrowheads="1"/>
          </p:cNvSpPr>
          <p:nvPr/>
        </p:nvSpPr>
        <p:spPr bwMode="auto">
          <a:xfrm>
            <a:off x="514668" y="2708082"/>
            <a:ext cx="72723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那么，</a:t>
            </a:r>
            <a:r>
              <a:rPr lang="en-US" altLang="zh-CN" sz="2000" b="1" dirty="0" smtClean="0">
                <a:latin typeface="+mj-ea"/>
                <a:ea typeface="+mj-ea"/>
              </a:rPr>
              <a:t>PID </a:t>
            </a:r>
            <a:r>
              <a:rPr lang="zh-CN" altLang="en-US" sz="2000" dirty="0" smtClean="0">
                <a:latin typeface="+mn-ea"/>
                <a:ea typeface="+mn-ea"/>
              </a:rPr>
              <a:t>控制</a:t>
            </a:r>
            <a:r>
              <a:rPr lang="zh-CN" altLang="en-US" sz="2000" dirty="0">
                <a:latin typeface="+mn-ea"/>
                <a:ea typeface="+mn-ea"/>
              </a:rPr>
              <a:t>下的系统脉冲开环传递函数为</a:t>
            </a:r>
            <a:endParaRPr lang="en-US" altLang="zh-CN" sz="2000" dirty="0">
              <a:latin typeface="+mn-ea"/>
              <a:ea typeface="+mn-ea"/>
            </a:endParaRPr>
          </a:p>
        </p:txBody>
      </p:sp>
      <p:graphicFrame>
        <p:nvGraphicFramePr>
          <p:cNvPr id="6" name="Object 1"/>
          <p:cNvGraphicFramePr>
            <a:graphicFrameLocks noChangeAspect="1"/>
          </p:cNvGraphicFramePr>
          <p:nvPr>
            <p:extLst>
              <p:ext uri="{D42A27DB-BD31-4B8C-83A1-F6EECF244321}">
                <p14:modId xmlns:p14="http://schemas.microsoft.com/office/powerpoint/2010/main" val="3310377396"/>
              </p:ext>
            </p:extLst>
          </p:nvPr>
        </p:nvGraphicFramePr>
        <p:xfrm>
          <a:off x="2174875" y="3456697"/>
          <a:ext cx="7358062" cy="619125"/>
        </p:xfrm>
        <a:graphic>
          <a:graphicData uri="http://schemas.openxmlformats.org/presentationml/2006/ole">
            <mc:AlternateContent xmlns:mc="http://schemas.openxmlformats.org/markup-compatibility/2006">
              <mc:Choice xmlns:v="urn:schemas-microsoft-com:vml" Requires="v">
                <p:oleObj spid="_x0000_s61467" name="Equation" r:id="rId5" imgW="5778360" imgH="482400" progId="Equation.DSMT4">
                  <p:embed/>
                </p:oleObj>
              </mc:Choice>
              <mc:Fallback>
                <p:oleObj name="Equation" r:id="rId5" imgW="5778360" imgH="482400" progId="Equation.DSMT4">
                  <p:embed/>
                  <p:pic>
                    <p:nvPicPr>
                      <p:cNvPr id="60419"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4875" y="3456697"/>
                        <a:ext cx="7358062" cy="619125"/>
                      </a:xfrm>
                      <a:prstGeom prst="rect">
                        <a:avLst/>
                      </a:prstGeom>
                      <a:noFill/>
                    </p:spPr>
                  </p:pic>
                </p:oleObj>
              </mc:Fallback>
            </mc:AlternateContent>
          </a:graphicData>
        </a:graphic>
      </p:graphicFrame>
      <p:sp>
        <p:nvSpPr>
          <p:cNvPr id="7" name="TextBox 13"/>
          <p:cNvSpPr txBox="1">
            <a:spLocks noChangeArrowheads="1"/>
          </p:cNvSpPr>
          <p:nvPr/>
        </p:nvSpPr>
        <p:spPr bwMode="auto">
          <a:xfrm>
            <a:off x="514668" y="4104255"/>
            <a:ext cx="727233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a:latin typeface="+mn-ea"/>
                <a:ea typeface="+mn-ea"/>
              </a:rPr>
              <a:t>相应的闭环脉冲传递函数为</a:t>
            </a:r>
            <a:endParaRPr lang="en-US" altLang="zh-CN" sz="2000">
              <a:latin typeface="+mn-ea"/>
              <a:ea typeface="+mn-ea"/>
            </a:endParaRPr>
          </a:p>
        </p:txBody>
      </p:sp>
      <p:sp>
        <p:nvSpPr>
          <p:cNvPr id="8" name="TextBox 14"/>
          <p:cNvSpPr txBox="1">
            <a:spLocks noChangeArrowheads="1"/>
          </p:cNvSpPr>
          <p:nvPr/>
        </p:nvSpPr>
        <p:spPr bwMode="auto">
          <a:xfrm>
            <a:off x="2174875" y="4794250"/>
            <a:ext cx="24225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rPr>
              <a:t>没有 </a:t>
            </a:r>
            <a:r>
              <a:rPr lang="en-US" altLang="zh-CN" sz="2000" b="1" dirty="0" smtClean="0">
                <a:latin typeface="+mj-ea"/>
                <a:ea typeface="+mj-ea"/>
              </a:rPr>
              <a:t>PID </a:t>
            </a:r>
            <a:r>
              <a:rPr lang="zh-CN" altLang="en-US" sz="2000" dirty="0" smtClean="0">
                <a:latin typeface="+mn-ea"/>
                <a:ea typeface="+mn-ea"/>
              </a:rPr>
              <a:t>控制器</a:t>
            </a:r>
            <a:r>
              <a:rPr lang="zh-CN" altLang="en-US" sz="2000" dirty="0">
                <a:latin typeface="+mn-ea"/>
                <a:ea typeface="+mn-ea"/>
              </a:rPr>
              <a:t>时</a:t>
            </a:r>
            <a:endParaRPr lang="en-US" altLang="zh-CN" sz="2000" dirty="0">
              <a:latin typeface="+mn-ea"/>
              <a:ea typeface="+mn-ea"/>
            </a:endParaRPr>
          </a:p>
        </p:txBody>
      </p:sp>
      <p:sp>
        <p:nvSpPr>
          <p:cNvPr id="9" name="TextBox 15"/>
          <p:cNvSpPr txBox="1">
            <a:spLocks noChangeArrowheads="1"/>
          </p:cNvSpPr>
          <p:nvPr/>
        </p:nvSpPr>
        <p:spPr bwMode="auto">
          <a:xfrm>
            <a:off x="2174875" y="5708015"/>
            <a:ext cx="2232025"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rPr>
              <a:t>有 </a:t>
            </a:r>
            <a:r>
              <a:rPr lang="en-US" altLang="zh-CN" sz="2000" b="1" dirty="0" smtClean="0">
                <a:latin typeface="+mj-ea"/>
                <a:ea typeface="+mj-ea"/>
              </a:rPr>
              <a:t>PID </a:t>
            </a:r>
            <a:r>
              <a:rPr lang="zh-CN" altLang="en-US" sz="2000" dirty="0" smtClean="0">
                <a:latin typeface="+mn-ea"/>
                <a:ea typeface="+mn-ea"/>
              </a:rPr>
              <a:t>控制器</a:t>
            </a:r>
            <a:r>
              <a:rPr lang="zh-CN" altLang="en-US" sz="2000" dirty="0">
                <a:latin typeface="+mn-ea"/>
                <a:ea typeface="+mn-ea"/>
              </a:rPr>
              <a:t>时</a:t>
            </a:r>
            <a:endParaRPr lang="en-US" altLang="zh-CN" sz="2000" dirty="0">
              <a:latin typeface="+mn-ea"/>
              <a:ea typeface="+mn-ea"/>
            </a:endParaRPr>
          </a:p>
        </p:txBody>
      </p:sp>
      <p:graphicFrame>
        <p:nvGraphicFramePr>
          <p:cNvPr id="10" name="Object 5"/>
          <p:cNvGraphicFramePr>
            <a:graphicFrameLocks noChangeAspect="1"/>
          </p:cNvGraphicFramePr>
          <p:nvPr>
            <p:extLst>
              <p:ext uri="{D42A27DB-BD31-4B8C-83A1-F6EECF244321}">
                <p14:modId xmlns:p14="http://schemas.microsoft.com/office/powerpoint/2010/main" val="1949719124"/>
              </p:ext>
            </p:extLst>
          </p:nvPr>
        </p:nvGraphicFramePr>
        <p:xfrm>
          <a:off x="4863783" y="5723255"/>
          <a:ext cx="3929062" cy="577850"/>
        </p:xfrm>
        <a:graphic>
          <a:graphicData uri="http://schemas.openxmlformats.org/presentationml/2006/ole">
            <mc:AlternateContent xmlns:mc="http://schemas.openxmlformats.org/markup-compatibility/2006">
              <mc:Choice xmlns:v="urn:schemas-microsoft-com:vml" Requires="v">
                <p:oleObj spid="_x0000_s61468" name="Equation" r:id="rId7" imgW="3301920" imgH="482400" progId="Equation.DSMT4">
                  <p:embed/>
                </p:oleObj>
              </mc:Choice>
              <mc:Fallback>
                <p:oleObj name="Equation" r:id="rId7" imgW="3301920" imgH="482400" progId="Equation.DSMT4">
                  <p:embed/>
                  <p:pic>
                    <p:nvPicPr>
                      <p:cNvPr id="6042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3783" y="5723255"/>
                        <a:ext cx="3929062" cy="577850"/>
                      </a:xfrm>
                      <a:prstGeom prst="rect">
                        <a:avLst/>
                      </a:prstGeom>
                      <a:noFill/>
                    </p:spPr>
                  </p:pic>
                </p:oleObj>
              </mc:Fallback>
            </mc:AlternateContent>
          </a:graphicData>
        </a:graphic>
      </p:graphicFrame>
      <p:graphicFrame>
        <p:nvGraphicFramePr>
          <p:cNvPr id="11" name="Object 6"/>
          <p:cNvGraphicFramePr>
            <a:graphicFrameLocks noChangeAspect="1"/>
          </p:cNvGraphicFramePr>
          <p:nvPr>
            <p:extLst>
              <p:ext uri="{D42A27DB-BD31-4B8C-83A1-F6EECF244321}">
                <p14:modId xmlns:p14="http://schemas.microsoft.com/office/powerpoint/2010/main" val="326996921"/>
              </p:ext>
            </p:extLst>
          </p:nvPr>
        </p:nvGraphicFramePr>
        <p:xfrm>
          <a:off x="4938395" y="4802505"/>
          <a:ext cx="3370263" cy="657225"/>
        </p:xfrm>
        <a:graphic>
          <a:graphicData uri="http://schemas.openxmlformats.org/presentationml/2006/ole">
            <mc:AlternateContent xmlns:mc="http://schemas.openxmlformats.org/markup-compatibility/2006">
              <mc:Choice xmlns:v="urn:schemas-microsoft-com:vml" Requires="v">
                <p:oleObj spid="_x0000_s61469" name="公式" r:id="rId9" imgW="1638000" imgH="317160" progId="Equations">
                  <p:embed/>
                </p:oleObj>
              </mc:Choice>
              <mc:Fallback>
                <p:oleObj name="公式" r:id="rId9" imgW="1638000" imgH="317160" progId="Equations">
                  <p:embed/>
                  <p:pic>
                    <p:nvPicPr>
                      <p:cNvPr id="60421"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38395" y="4802505"/>
                        <a:ext cx="3370263" cy="657225"/>
                      </a:xfrm>
                      <a:prstGeom prst="rect">
                        <a:avLst/>
                      </a:prstGeom>
                      <a:noFill/>
                    </p:spPr>
                  </p:pic>
                </p:oleObj>
              </mc:Fallback>
            </mc:AlternateContent>
          </a:graphicData>
        </a:graphic>
      </p:graphicFrame>
    </p:spTree>
    <p:extLst>
      <p:ext uri="{BB962C8B-B14F-4D97-AF65-F5344CB8AC3E}">
        <p14:creationId xmlns:p14="http://schemas.microsoft.com/office/powerpoint/2010/main" val="60913219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8"/>
          <p:cNvSpPr txBox="1">
            <a:spLocks noChangeArrowheads="1"/>
          </p:cNvSpPr>
          <p:nvPr/>
        </p:nvSpPr>
        <p:spPr bwMode="auto">
          <a:xfrm>
            <a:off x="515938" y="1089025"/>
            <a:ext cx="444881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rPr>
              <a:t>验算 </a:t>
            </a:r>
            <a:r>
              <a:rPr lang="en-US" altLang="zh-CN" sz="2000" b="1" dirty="0" smtClean="0">
                <a:latin typeface="+mj-ea"/>
                <a:ea typeface="+mj-ea"/>
              </a:rPr>
              <a:t>PID </a:t>
            </a:r>
            <a:r>
              <a:rPr lang="zh-CN" altLang="en-US" sz="2000" dirty="0" smtClean="0">
                <a:latin typeface="+mn-ea"/>
                <a:ea typeface="+mn-ea"/>
              </a:rPr>
              <a:t>控制器</a:t>
            </a:r>
            <a:r>
              <a:rPr lang="zh-CN" altLang="en-US" sz="2000" dirty="0">
                <a:latin typeface="+mn-ea"/>
                <a:ea typeface="+mn-ea"/>
              </a:rPr>
              <a:t>引入后的控制效果：</a:t>
            </a:r>
            <a:endParaRPr lang="en-US" altLang="zh-CN" sz="2000" dirty="0">
              <a:latin typeface="+mn-ea"/>
              <a:ea typeface="+mn-ea"/>
            </a:endParaRPr>
          </a:p>
        </p:txBody>
      </p:sp>
      <p:sp>
        <p:nvSpPr>
          <p:cNvPr id="4" name="TextBox 9"/>
          <p:cNvSpPr txBox="1">
            <a:spLocks noChangeArrowheads="1"/>
          </p:cNvSpPr>
          <p:nvPr/>
        </p:nvSpPr>
        <p:spPr bwMode="auto">
          <a:xfrm>
            <a:off x="5316220" y="5935702"/>
            <a:ext cx="151130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en-US" altLang="zh-CN" sz="2000" b="1" dirty="0" smtClean="0">
                <a:latin typeface="+mj-ea"/>
                <a:ea typeface="+mj-ea"/>
              </a:rPr>
              <a:t>Bode </a:t>
            </a:r>
            <a:r>
              <a:rPr lang="zh-CN" altLang="en-US" sz="2000" dirty="0" smtClean="0">
                <a:latin typeface="+mn-ea"/>
                <a:ea typeface="+mn-ea"/>
              </a:rPr>
              <a:t>图</a:t>
            </a:r>
            <a:endParaRPr lang="en-US" altLang="zh-CN" sz="2000" dirty="0">
              <a:latin typeface="+mn-ea"/>
              <a:ea typeface="+mn-ea"/>
            </a:endParaRPr>
          </a:p>
        </p:txBody>
      </p:sp>
      <p:sp>
        <p:nvSpPr>
          <p:cNvPr id="5" name="TextBox 10"/>
          <p:cNvSpPr txBox="1">
            <a:spLocks noChangeArrowheads="1"/>
          </p:cNvSpPr>
          <p:nvPr/>
        </p:nvSpPr>
        <p:spPr bwMode="auto">
          <a:xfrm>
            <a:off x="2589848" y="5364797"/>
            <a:ext cx="180022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dirty="0" smtClean="0">
                <a:latin typeface="+mn-ea"/>
                <a:ea typeface="+mn-ea"/>
              </a:rPr>
              <a:t>没有 </a:t>
            </a:r>
            <a:r>
              <a:rPr lang="en-US" altLang="zh-CN" sz="1600" b="1" dirty="0" smtClean="0">
                <a:latin typeface="+mj-ea"/>
                <a:ea typeface="+mj-ea"/>
              </a:rPr>
              <a:t>PID </a:t>
            </a:r>
            <a:r>
              <a:rPr lang="zh-CN" altLang="en-US" sz="1600" dirty="0" smtClean="0">
                <a:latin typeface="+mn-ea"/>
                <a:ea typeface="+mn-ea"/>
              </a:rPr>
              <a:t>控制</a:t>
            </a:r>
            <a:endParaRPr lang="en-US" altLang="zh-CN" sz="1600" dirty="0">
              <a:latin typeface="+mn-ea"/>
              <a:ea typeface="+mn-ea"/>
            </a:endParaRPr>
          </a:p>
        </p:txBody>
      </p:sp>
      <p:sp>
        <p:nvSpPr>
          <p:cNvPr id="6" name="TextBox 11"/>
          <p:cNvSpPr txBox="1">
            <a:spLocks noChangeArrowheads="1"/>
          </p:cNvSpPr>
          <p:nvPr/>
        </p:nvSpPr>
        <p:spPr bwMode="auto">
          <a:xfrm>
            <a:off x="7573645" y="5428297"/>
            <a:ext cx="180022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dirty="0" smtClean="0">
                <a:latin typeface="+mn-ea"/>
                <a:ea typeface="+mn-ea"/>
              </a:rPr>
              <a:t>有 </a:t>
            </a:r>
            <a:r>
              <a:rPr lang="en-US" altLang="zh-CN" sz="1600" b="1" dirty="0" smtClean="0">
                <a:latin typeface="+mj-ea"/>
                <a:ea typeface="+mj-ea"/>
              </a:rPr>
              <a:t>PID </a:t>
            </a:r>
            <a:r>
              <a:rPr lang="zh-CN" altLang="en-US" sz="1600" dirty="0" smtClean="0">
                <a:latin typeface="+mn-ea"/>
                <a:ea typeface="+mn-ea"/>
              </a:rPr>
              <a:t>控制</a:t>
            </a:r>
            <a:endParaRPr lang="en-US" altLang="zh-CN" sz="1600" dirty="0">
              <a:latin typeface="+mn-ea"/>
              <a:ea typeface="+mn-ea"/>
            </a:endParaRP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8399" y="1805622"/>
            <a:ext cx="4727576" cy="35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4560" y="1805622"/>
            <a:ext cx="4748212"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直接连接符 8"/>
          <p:cNvCxnSpPr/>
          <p:nvPr/>
        </p:nvCxnSpPr>
        <p:spPr>
          <a:xfrm>
            <a:off x="3663950" y="2597785"/>
            <a:ext cx="0" cy="1944687"/>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628697" y="2813685"/>
            <a:ext cx="0" cy="1512887"/>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836535" y="3893185"/>
            <a:ext cx="576262"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014662" y="4326572"/>
            <a:ext cx="576263"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014662" y="4542472"/>
            <a:ext cx="720725"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836535" y="4326572"/>
            <a:ext cx="865187"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28"/>
          <p:cNvSpPr txBox="1">
            <a:spLocks noChangeArrowheads="1"/>
          </p:cNvSpPr>
          <p:nvPr/>
        </p:nvSpPr>
        <p:spPr bwMode="auto">
          <a:xfrm rot="854858">
            <a:off x="7722235" y="2396271"/>
            <a:ext cx="1082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olidFill>
                  <a:srgbClr val="FF0000"/>
                </a:solidFill>
                <a:latin typeface="+mn-lt"/>
                <a:ea typeface="+mn-ea"/>
                <a:cs typeface="Times New Roman" panose="02020603050405020304" pitchFamily="18" charset="0"/>
              </a:rPr>
              <a:t>-20</a:t>
            </a:r>
            <a:r>
              <a:rPr lang="en-US" altLang="zh-CN" sz="1400" i="1">
                <a:solidFill>
                  <a:srgbClr val="FF0000"/>
                </a:solidFill>
                <a:latin typeface="+mn-lt"/>
                <a:ea typeface="+mn-ea"/>
                <a:cs typeface="Times New Roman" panose="02020603050405020304" pitchFamily="18" charset="0"/>
              </a:rPr>
              <a:t>dB</a:t>
            </a:r>
            <a:r>
              <a:rPr lang="en-US" altLang="zh-CN" sz="1400">
                <a:solidFill>
                  <a:srgbClr val="FF0000"/>
                </a:solidFill>
                <a:latin typeface="+mn-lt"/>
                <a:ea typeface="+mn-ea"/>
                <a:cs typeface="Times New Roman" panose="02020603050405020304" pitchFamily="18" charset="0"/>
              </a:rPr>
              <a:t>/dec</a:t>
            </a:r>
            <a:endParaRPr lang="zh-CN" altLang="en-US" sz="1400">
              <a:solidFill>
                <a:srgbClr val="FF0000"/>
              </a:solidFill>
              <a:latin typeface="+mn-lt"/>
              <a:ea typeface="+mn-ea"/>
              <a:cs typeface="Times New Roman" panose="02020603050405020304" pitchFamily="18" charset="0"/>
            </a:endParaRPr>
          </a:p>
        </p:txBody>
      </p:sp>
      <p:sp>
        <p:nvSpPr>
          <p:cNvPr id="16" name="TextBox 29"/>
          <p:cNvSpPr txBox="1">
            <a:spLocks noChangeArrowheads="1"/>
          </p:cNvSpPr>
          <p:nvPr/>
        </p:nvSpPr>
        <p:spPr bwMode="auto">
          <a:xfrm>
            <a:off x="2727325" y="4182110"/>
            <a:ext cx="360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dirty="0">
                <a:latin typeface="+mn-lt"/>
                <a:ea typeface="+mn-ea"/>
                <a:cs typeface="Times New Roman" panose="02020603050405020304" pitchFamily="18" charset="0"/>
              </a:rPr>
              <a:t>γ</a:t>
            </a:r>
            <a:endParaRPr lang="zh-CN" altLang="en-US" dirty="0">
              <a:latin typeface="+mn-lt"/>
              <a:ea typeface="+mn-ea"/>
              <a:cs typeface="Times New Roman" panose="02020603050405020304" pitchFamily="18" charset="0"/>
            </a:endParaRPr>
          </a:p>
        </p:txBody>
      </p:sp>
      <p:sp>
        <p:nvSpPr>
          <p:cNvPr id="17" name="TextBox 30"/>
          <p:cNvSpPr txBox="1">
            <a:spLocks noChangeArrowheads="1"/>
          </p:cNvSpPr>
          <p:nvPr/>
        </p:nvSpPr>
        <p:spPr bwMode="auto">
          <a:xfrm>
            <a:off x="7765097" y="3893185"/>
            <a:ext cx="360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latin typeface="+mn-lt"/>
                <a:ea typeface="+mn-ea"/>
                <a:cs typeface="Times New Roman" panose="02020603050405020304" pitchFamily="18" charset="0"/>
              </a:rPr>
              <a:t>γ</a:t>
            </a:r>
            <a:endParaRPr lang="zh-CN" altLang="en-US">
              <a:latin typeface="+mn-lt"/>
              <a:ea typeface="+mn-ea"/>
              <a:cs typeface="Times New Roman" panose="02020603050405020304" pitchFamily="18" charset="0"/>
            </a:endParaRPr>
          </a:p>
        </p:txBody>
      </p:sp>
      <p:cxnSp>
        <p:nvCxnSpPr>
          <p:cNvPr id="18" name="直接箭头连接符 17"/>
          <p:cNvCxnSpPr/>
          <p:nvPr/>
        </p:nvCxnSpPr>
        <p:spPr>
          <a:xfrm>
            <a:off x="8125460" y="3893185"/>
            <a:ext cx="0" cy="433387"/>
          </a:xfrm>
          <a:prstGeom prst="straightConnector1">
            <a:avLst/>
          </a:prstGeom>
          <a:ln w="63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3087687" y="4326572"/>
            <a:ext cx="0" cy="215900"/>
          </a:xfrm>
          <a:prstGeom prst="straightConnector1">
            <a:avLst/>
          </a:prstGeom>
          <a:ln w="63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TextBox 35"/>
          <p:cNvSpPr txBox="1">
            <a:spLocks noChangeArrowheads="1"/>
          </p:cNvSpPr>
          <p:nvPr/>
        </p:nvSpPr>
        <p:spPr bwMode="auto">
          <a:xfrm rot="1753734">
            <a:off x="3668712" y="2555021"/>
            <a:ext cx="10842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dirty="0">
                <a:solidFill>
                  <a:srgbClr val="FF0000"/>
                </a:solidFill>
                <a:latin typeface="+mn-lt"/>
                <a:ea typeface="+mn-ea"/>
                <a:cs typeface="Times New Roman" panose="02020603050405020304" pitchFamily="18" charset="0"/>
              </a:rPr>
              <a:t>-40</a:t>
            </a:r>
            <a:r>
              <a:rPr lang="en-US" altLang="zh-CN" sz="1400" i="1" dirty="0">
                <a:solidFill>
                  <a:srgbClr val="FF0000"/>
                </a:solidFill>
                <a:latin typeface="+mn-lt"/>
                <a:ea typeface="+mn-ea"/>
                <a:cs typeface="Times New Roman" panose="02020603050405020304" pitchFamily="18" charset="0"/>
              </a:rPr>
              <a:t>dB</a:t>
            </a:r>
            <a:r>
              <a:rPr lang="en-US" altLang="zh-CN" sz="1400" dirty="0">
                <a:solidFill>
                  <a:srgbClr val="FF0000"/>
                </a:solidFill>
                <a:latin typeface="+mn-lt"/>
                <a:ea typeface="+mn-ea"/>
                <a:cs typeface="Times New Roman" panose="02020603050405020304" pitchFamily="18" charset="0"/>
              </a:rPr>
              <a:t>/</a:t>
            </a:r>
            <a:r>
              <a:rPr lang="en-US" altLang="zh-CN" sz="1400" dirty="0" err="1">
                <a:solidFill>
                  <a:srgbClr val="FF0000"/>
                </a:solidFill>
                <a:latin typeface="+mn-lt"/>
                <a:ea typeface="+mn-ea"/>
                <a:cs typeface="Times New Roman" panose="02020603050405020304" pitchFamily="18" charset="0"/>
              </a:rPr>
              <a:t>dec</a:t>
            </a:r>
            <a:endParaRPr lang="zh-CN" altLang="en-US" sz="1400" dirty="0">
              <a:solidFill>
                <a:srgbClr val="FF0000"/>
              </a:solidFill>
              <a:latin typeface="+mn-lt"/>
              <a:ea typeface="+mn-ea"/>
              <a:cs typeface="Times New Roman" panose="02020603050405020304" pitchFamily="18" charset="0"/>
            </a:endParaRPr>
          </a:p>
        </p:txBody>
      </p:sp>
    </p:spTree>
    <p:extLst>
      <p:ext uri="{BB962C8B-B14F-4D97-AF65-F5344CB8AC3E}">
        <p14:creationId xmlns:p14="http://schemas.microsoft.com/office/powerpoint/2010/main" val="156237150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7.6 </a:t>
            </a:r>
            <a:r>
              <a:rPr lang="zh-CN" altLang="en-US" dirty="0"/>
              <a:t>离散控制系统的</a:t>
            </a:r>
            <a:r>
              <a:rPr lang="zh-CN" altLang="en-US" dirty="0" smtClean="0"/>
              <a:t>设计</a:t>
            </a:r>
            <a:endParaRPr lang="zh-CN" altLang="en-US" dirty="0"/>
          </a:p>
        </p:txBody>
      </p:sp>
      <p:sp>
        <p:nvSpPr>
          <p:cNvPr id="3" name="TextBox 8"/>
          <p:cNvSpPr txBox="1">
            <a:spLocks noChangeArrowheads="1"/>
          </p:cNvSpPr>
          <p:nvPr/>
        </p:nvSpPr>
        <p:spPr bwMode="auto">
          <a:xfrm>
            <a:off x="515938" y="1338198"/>
            <a:ext cx="29587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latin typeface="+mn-ea"/>
                <a:ea typeface="+mn-ea"/>
              </a:rPr>
              <a:t>单位阶跃响应图</a:t>
            </a:r>
            <a:endParaRPr lang="en-US" altLang="zh-CN" sz="2400" dirty="0">
              <a:latin typeface="+mn-ea"/>
              <a:ea typeface="+mn-ea"/>
            </a:endParaRPr>
          </a:p>
        </p:txBody>
      </p:sp>
      <p:sp>
        <p:nvSpPr>
          <p:cNvPr id="4" name="TextBox 9"/>
          <p:cNvSpPr txBox="1">
            <a:spLocks noChangeArrowheads="1"/>
          </p:cNvSpPr>
          <p:nvPr/>
        </p:nvSpPr>
        <p:spPr bwMode="auto">
          <a:xfrm>
            <a:off x="2386648" y="5656263"/>
            <a:ext cx="1800225"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dirty="0" smtClean="0">
                <a:latin typeface="+mn-ea"/>
                <a:ea typeface="+mn-ea"/>
              </a:rPr>
              <a:t>没有 </a:t>
            </a:r>
            <a:r>
              <a:rPr lang="en-US" altLang="zh-CN" sz="1600" b="1" dirty="0" smtClean="0">
                <a:latin typeface="+mj-ea"/>
                <a:ea typeface="+mj-ea"/>
              </a:rPr>
              <a:t>PID </a:t>
            </a:r>
            <a:r>
              <a:rPr lang="zh-CN" altLang="en-US" sz="1600" dirty="0" smtClean="0">
                <a:latin typeface="+mn-ea"/>
                <a:ea typeface="+mn-ea"/>
              </a:rPr>
              <a:t>控制</a:t>
            </a:r>
            <a:endParaRPr lang="en-US" altLang="zh-CN" sz="1600" dirty="0">
              <a:latin typeface="+mn-ea"/>
              <a:ea typeface="+mn-ea"/>
            </a:endParaRPr>
          </a:p>
        </p:txBody>
      </p:sp>
      <p:sp>
        <p:nvSpPr>
          <p:cNvPr id="5" name="TextBox 10"/>
          <p:cNvSpPr txBox="1">
            <a:spLocks noChangeArrowheads="1"/>
          </p:cNvSpPr>
          <p:nvPr/>
        </p:nvSpPr>
        <p:spPr bwMode="auto">
          <a:xfrm>
            <a:off x="7837805" y="5656263"/>
            <a:ext cx="1800225" cy="41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dirty="0" smtClean="0">
                <a:latin typeface="+mn-ea"/>
                <a:ea typeface="+mn-ea"/>
              </a:rPr>
              <a:t>有 </a:t>
            </a:r>
            <a:r>
              <a:rPr lang="en-US" altLang="zh-CN" sz="1600" b="1" dirty="0" smtClean="0">
                <a:latin typeface="+mj-ea"/>
                <a:ea typeface="+mj-ea"/>
              </a:rPr>
              <a:t>PID </a:t>
            </a:r>
            <a:r>
              <a:rPr lang="zh-CN" altLang="en-US" sz="1600" dirty="0" smtClean="0">
                <a:latin typeface="+mn-ea"/>
                <a:ea typeface="+mn-ea"/>
              </a:rPr>
              <a:t>控制</a:t>
            </a:r>
            <a:endParaRPr lang="en-US" altLang="zh-CN" sz="1600" dirty="0">
              <a:latin typeface="+mn-ea"/>
              <a:ea typeface="+mn-ea"/>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760" y="1912938"/>
            <a:ext cx="4679950" cy="350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6143" y="1839913"/>
            <a:ext cx="4802187"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1451610" y="2992438"/>
            <a:ext cx="503238" cy="287337"/>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9" name="椭圆 8"/>
          <p:cNvSpPr/>
          <p:nvPr/>
        </p:nvSpPr>
        <p:spPr>
          <a:xfrm>
            <a:off x="6397943" y="2560638"/>
            <a:ext cx="503237" cy="287337"/>
          </a:xfrm>
          <a:prstGeom prst="ellipse">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Tree>
    <p:extLst>
      <p:ext uri="{BB962C8B-B14F-4D97-AF65-F5344CB8AC3E}">
        <p14:creationId xmlns:p14="http://schemas.microsoft.com/office/powerpoint/2010/main" val="163084983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总  </a:t>
            </a:r>
            <a:r>
              <a:rPr lang="zh-CN" altLang="en-US" dirty="0" smtClean="0"/>
              <a:t>结</a:t>
            </a:r>
            <a:endParaRPr lang="zh-CN" altLang="en-US" dirty="0"/>
          </a:p>
        </p:txBody>
      </p:sp>
      <p:sp>
        <p:nvSpPr>
          <p:cNvPr id="3" name="Text Box 6"/>
          <p:cNvSpPr txBox="1">
            <a:spLocks noChangeArrowheads="1"/>
          </p:cNvSpPr>
          <p:nvPr/>
        </p:nvSpPr>
        <p:spPr bwMode="auto">
          <a:xfrm>
            <a:off x="515938" y="1184794"/>
            <a:ext cx="11160125" cy="4304157"/>
          </a:xfrm>
          <a:prstGeom prst="roundRect">
            <a:avLst/>
          </a:prstGeom>
          <a:noFill/>
          <a:ln w="9525">
            <a:noFill/>
            <a:miter lim="800000"/>
            <a:headEnd/>
            <a:tailEnd/>
          </a:ln>
        </p:spPr>
        <p:txBody>
          <a:bodyPr wrap="square">
            <a:spAutoFit/>
          </a:bodyPr>
          <a:lstStyle/>
          <a:p>
            <a:pPr marL="342900" indent="-342900">
              <a:lnSpc>
                <a:spcPct val="135000"/>
              </a:lnSpc>
              <a:spcBef>
                <a:spcPts val="1200"/>
              </a:spcBef>
              <a:buFont typeface="Arial" panose="020B0604020202020204" pitchFamily="34" charset="0"/>
              <a:buChar char="•"/>
              <a:defRPr/>
            </a:pPr>
            <a:r>
              <a:rPr lang="zh-CN" altLang="en-US" sz="2400" dirty="0" smtClean="0">
                <a:latin typeface="+mn-ea"/>
                <a:cs typeface="Times New Roman" pitchFamily="18" charset="0"/>
              </a:rPr>
              <a:t>离散控制系统</a:t>
            </a:r>
            <a:r>
              <a:rPr lang="zh-CN" altLang="en-US" sz="2400" dirty="0">
                <a:latin typeface="+mn-ea"/>
                <a:cs typeface="Times New Roman" pitchFamily="18" charset="0"/>
              </a:rPr>
              <a:t>的传递函数</a:t>
            </a:r>
            <a:r>
              <a:rPr lang="zh-CN" altLang="en-US" sz="2400" dirty="0" smtClean="0">
                <a:latin typeface="+mn-ea"/>
                <a:cs typeface="Times New Roman" pitchFamily="18" charset="0"/>
              </a:rPr>
              <a:t>是 </a:t>
            </a:r>
            <a:r>
              <a:rPr lang="en-US" altLang="zh-CN" sz="2400" b="1" dirty="0" smtClean="0">
                <a:latin typeface="+mj-ea"/>
                <a:ea typeface="+mj-ea"/>
                <a:cs typeface="Times New Roman" pitchFamily="18" charset="0"/>
              </a:rPr>
              <a:t>z </a:t>
            </a:r>
            <a:r>
              <a:rPr lang="zh-CN" altLang="en-US" sz="2400" dirty="0" smtClean="0">
                <a:latin typeface="+mn-ea"/>
                <a:cs typeface="Times New Roman" pitchFamily="18" charset="0"/>
              </a:rPr>
              <a:t>域</a:t>
            </a:r>
            <a:r>
              <a:rPr lang="zh-CN" altLang="en-US" sz="2400" dirty="0">
                <a:latin typeface="+mn-ea"/>
                <a:cs typeface="Times New Roman" pitchFamily="18" charset="0"/>
              </a:rPr>
              <a:t>上的有理复变函数，</a:t>
            </a:r>
            <a:r>
              <a:rPr lang="zh-CN" altLang="en-US" sz="2400" dirty="0" smtClean="0">
                <a:latin typeface="+mn-ea"/>
                <a:cs typeface="Times New Roman" pitchFamily="18" charset="0"/>
              </a:rPr>
              <a:t>与 </a:t>
            </a:r>
            <a:r>
              <a:rPr lang="en-US" altLang="zh-CN" sz="2400" b="1" dirty="0" smtClean="0">
                <a:latin typeface="+mj-ea"/>
                <a:ea typeface="+mj-ea"/>
                <a:cs typeface="Times New Roman" pitchFamily="18" charset="0"/>
              </a:rPr>
              <a:t>s </a:t>
            </a:r>
            <a:r>
              <a:rPr lang="zh-CN" altLang="en-US" sz="2400" dirty="0" smtClean="0">
                <a:latin typeface="+mn-ea"/>
                <a:cs typeface="Times New Roman" pitchFamily="18" charset="0"/>
              </a:rPr>
              <a:t>域</a:t>
            </a:r>
            <a:r>
              <a:rPr lang="zh-CN" altLang="en-US" sz="2400" dirty="0">
                <a:latin typeface="+mn-ea"/>
                <a:cs typeface="Times New Roman" pitchFamily="18" charset="0"/>
              </a:rPr>
              <a:t>的对应关系是</a:t>
            </a:r>
            <a:r>
              <a:rPr lang="en-US" altLang="zh-CN" sz="2400" b="1" dirty="0">
                <a:solidFill>
                  <a:srgbClr val="C00000"/>
                </a:solidFill>
                <a:latin typeface="+mj-ea"/>
                <a:ea typeface="+mj-ea"/>
                <a:cs typeface="Times New Roman" pitchFamily="18" charset="0"/>
              </a:rPr>
              <a:t>z=</a:t>
            </a:r>
            <a:r>
              <a:rPr lang="en-US" altLang="zh-CN" sz="2400" b="1" i="1" dirty="0" err="1">
                <a:solidFill>
                  <a:srgbClr val="C00000"/>
                </a:solidFill>
                <a:latin typeface="+mj-ea"/>
                <a:ea typeface="+mj-ea"/>
                <a:cs typeface="Times New Roman" pitchFamily="18" charset="0"/>
              </a:rPr>
              <a:t>e</a:t>
            </a:r>
            <a:r>
              <a:rPr lang="en-US" altLang="zh-CN" sz="2400" b="1" i="1" baseline="30000" dirty="0" err="1">
                <a:solidFill>
                  <a:srgbClr val="C00000"/>
                </a:solidFill>
                <a:latin typeface="+mj-ea"/>
                <a:ea typeface="+mj-ea"/>
                <a:cs typeface="Times New Roman" pitchFamily="18" charset="0"/>
              </a:rPr>
              <a:t>Ts</a:t>
            </a:r>
            <a:r>
              <a:rPr lang="zh-CN" altLang="en-US" sz="2400" dirty="0" smtClean="0">
                <a:latin typeface="+mn-ea"/>
                <a:cs typeface="Times New Roman" pitchFamily="18" charset="0"/>
              </a:rPr>
              <a:t>（ </a:t>
            </a:r>
            <a:r>
              <a:rPr lang="en-US" altLang="zh-CN" sz="2400" b="1" dirty="0" smtClean="0">
                <a:latin typeface="+mj-ea"/>
                <a:ea typeface="+mj-ea"/>
                <a:cs typeface="Times New Roman" pitchFamily="18" charset="0"/>
              </a:rPr>
              <a:t>T </a:t>
            </a:r>
            <a:r>
              <a:rPr lang="zh-CN" altLang="en-US" sz="2400" dirty="0" smtClean="0">
                <a:latin typeface="+mn-ea"/>
                <a:cs typeface="Times New Roman" pitchFamily="18" charset="0"/>
              </a:rPr>
              <a:t>为</a:t>
            </a:r>
            <a:r>
              <a:rPr lang="zh-CN" altLang="en-US" sz="2400" dirty="0">
                <a:latin typeface="+mn-ea"/>
                <a:cs typeface="Times New Roman" pitchFamily="18" charset="0"/>
              </a:rPr>
              <a:t>采样周期）。</a:t>
            </a:r>
            <a:endParaRPr lang="en-US" altLang="zh-CN" sz="2400" dirty="0">
              <a:latin typeface="+mn-ea"/>
              <a:cs typeface="Times New Roman" pitchFamily="18" charset="0"/>
            </a:endParaRPr>
          </a:p>
          <a:p>
            <a:pPr marL="342900" indent="-342900">
              <a:lnSpc>
                <a:spcPct val="135000"/>
              </a:lnSpc>
              <a:spcBef>
                <a:spcPts val="1200"/>
              </a:spcBef>
              <a:buFont typeface="Arial" panose="020B0604020202020204" pitchFamily="34" charset="0"/>
              <a:buChar char="•"/>
              <a:defRPr/>
            </a:pPr>
            <a:r>
              <a:rPr lang="zh-CN" altLang="en-US" sz="2400" dirty="0">
                <a:latin typeface="+mn-ea"/>
                <a:cs typeface="Times New Roman" pitchFamily="18" charset="0"/>
              </a:rPr>
              <a:t>分析离散控制系统的主要方法：</a:t>
            </a:r>
            <a:r>
              <a:rPr lang="zh-CN" altLang="en-US" sz="2400" b="1" dirty="0">
                <a:solidFill>
                  <a:srgbClr val="0070C0"/>
                </a:solidFill>
                <a:latin typeface="+mj-ea"/>
                <a:ea typeface="+mj-ea"/>
                <a:cs typeface="Times New Roman" pitchFamily="18" charset="0"/>
              </a:rPr>
              <a:t>时域法、根轨迹法和频域法</a:t>
            </a:r>
            <a:r>
              <a:rPr lang="zh-CN" altLang="en-US" sz="2400" dirty="0">
                <a:latin typeface="+mn-ea"/>
                <a:cs typeface="Times New Roman" pitchFamily="18" charset="0"/>
              </a:rPr>
              <a:t>。但是，</a:t>
            </a:r>
            <a:r>
              <a:rPr lang="zh-CN" altLang="en-US" sz="2400" b="1" dirty="0">
                <a:solidFill>
                  <a:srgbClr val="0070C0"/>
                </a:solidFill>
                <a:latin typeface="+mj-ea"/>
                <a:ea typeface="+mj-ea"/>
                <a:cs typeface="Times New Roman" pitchFamily="18" charset="0"/>
              </a:rPr>
              <a:t>在</a:t>
            </a:r>
            <a:r>
              <a:rPr lang="en-US" altLang="zh-CN" sz="2400" b="1" dirty="0">
                <a:solidFill>
                  <a:srgbClr val="0070C0"/>
                </a:solidFill>
                <a:latin typeface="+mj-ea"/>
                <a:ea typeface="+mj-ea"/>
                <a:cs typeface="Times New Roman" pitchFamily="18" charset="0"/>
              </a:rPr>
              <a:t>z</a:t>
            </a:r>
            <a:r>
              <a:rPr lang="zh-CN" altLang="en-US" sz="2400" b="1" dirty="0">
                <a:solidFill>
                  <a:srgbClr val="0070C0"/>
                </a:solidFill>
                <a:latin typeface="+mj-ea"/>
                <a:ea typeface="+mj-ea"/>
                <a:cs typeface="Times New Roman" pitchFamily="18" charset="0"/>
              </a:rPr>
              <a:t>域上分析</a:t>
            </a:r>
            <a:r>
              <a:rPr lang="zh-CN" altLang="en-US" sz="2400" dirty="0">
                <a:latin typeface="+mn-ea"/>
                <a:cs typeface="Times New Roman" pitchFamily="18" charset="0"/>
              </a:rPr>
              <a:t>，与连续控制系统采用的分析方法在具体计算上就有些不一样，如稳定性分析、稳态误差计算等。</a:t>
            </a:r>
            <a:endParaRPr lang="en-US" altLang="zh-CN" sz="2400" dirty="0">
              <a:latin typeface="+mn-ea"/>
              <a:cs typeface="Times New Roman" pitchFamily="18" charset="0"/>
            </a:endParaRPr>
          </a:p>
          <a:p>
            <a:pPr marL="342900" indent="-342900">
              <a:lnSpc>
                <a:spcPct val="135000"/>
              </a:lnSpc>
              <a:spcBef>
                <a:spcPts val="1200"/>
              </a:spcBef>
              <a:buFont typeface="Arial" panose="020B0604020202020204" pitchFamily="34" charset="0"/>
              <a:buChar char="•"/>
              <a:defRPr/>
            </a:pPr>
            <a:r>
              <a:rPr lang="zh-CN" altLang="en-US" sz="2400" dirty="0">
                <a:latin typeface="+mn-ea"/>
                <a:cs typeface="Times New Roman" pitchFamily="18" charset="0"/>
              </a:rPr>
              <a:t>离散控制系统的设计是计算机控制技术的基础，设计思想仍是通过引入校正装置（控制器）来改变系统极点的分布，从而改善系统的控制性能。</a:t>
            </a:r>
          </a:p>
        </p:txBody>
      </p:sp>
      <p:grpSp>
        <p:nvGrpSpPr>
          <p:cNvPr id="4" name="组合 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6DA107B-A8A4-4545-A07D-877A1C1E9975}"/>
              </a:ext>
            </a:extLst>
          </p:cNvPr>
          <p:cNvGrpSpPr>
            <a:grpSpLocks noChangeAspect="1"/>
          </p:cNvGrpSpPr>
          <p:nvPr/>
        </p:nvGrpSpPr>
        <p:grpSpPr>
          <a:xfrm>
            <a:off x="7249160" y="5446494"/>
            <a:ext cx="1869440" cy="992406"/>
            <a:chOff x="3370079" y="2353956"/>
            <a:chExt cx="5451842" cy="3396214"/>
          </a:xfrm>
        </p:grpSpPr>
        <p:sp>
          <p:nvSpPr>
            <p:cNvPr id="5" name="ïṥľîdê">
              <a:extLst>
                <a:ext uri="{FF2B5EF4-FFF2-40B4-BE49-F238E27FC236}">
                  <a16:creationId xmlns:a16="http://schemas.microsoft.com/office/drawing/2014/main" id="{9293C1BC-9EF8-46FD-9289-1BDDF9E5E70A}"/>
                </a:ext>
              </a:extLst>
            </p:cNvPr>
            <p:cNvSpPr/>
            <p:nvPr/>
          </p:nvSpPr>
          <p:spPr bwMode="auto">
            <a:xfrm>
              <a:off x="5240866" y="2959068"/>
              <a:ext cx="1877597" cy="1876625"/>
            </a:xfrm>
            <a:prstGeom prst="ellipse">
              <a:avLst/>
            </a:prstGeom>
            <a:solidFill>
              <a:srgbClr val="F1C60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í$ḷidè">
              <a:extLst>
                <a:ext uri="{FF2B5EF4-FFF2-40B4-BE49-F238E27FC236}">
                  <a16:creationId xmlns:a16="http://schemas.microsoft.com/office/drawing/2014/main" id="{42233125-F16A-4FCF-810C-5CAAEDAD649E}"/>
                </a:ext>
              </a:extLst>
            </p:cNvPr>
            <p:cNvSpPr/>
            <p:nvPr/>
          </p:nvSpPr>
          <p:spPr bwMode="auto">
            <a:xfrm>
              <a:off x="6534755" y="3595311"/>
              <a:ext cx="92421" cy="214027"/>
            </a:xfrm>
            <a:custGeom>
              <a:avLst/>
              <a:gdLst>
                <a:gd name="T0" fmla="*/ 23 w 46"/>
                <a:gd name="T1" fmla="*/ 2 h 106"/>
                <a:gd name="T2" fmla="*/ 18 w 46"/>
                <a:gd name="T3" fmla="*/ 101 h 106"/>
                <a:gd name="T4" fmla="*/ 23 w 46"/>
                <a:gd name="T5" fmla="*/ 2 h 106"/>
              </a:gdLst>
              <a:ahLst/>
              <a:cxnLst>
                <a:cxn ang="0">
                  <a:pos x="T0" y="T1"/>
                </a:cxn>
                <a:cxn ang="0">
                  <a:pos x="T2" y="T3"/>
                </a:cxn>
                <a:cxn ang="0">
                  <a:pos x="T4" y="T5"/>
                </a:cxn>
              </a:cxnLst>
              <a:rect l="0" t="0" r="r" b="b"/>
              <a:pathLst>
                <a:path w="46" h="106">
                  <a:moveTo>
                    <a:pt x="23" y="2"/>
                  </a:moveTo>
                  <a:cubicBezTo>
                    <a:pt x="0" y="0"/>
                    <a:pt x="5" y="95"/>
                    <a:pt x="18" y="101"/>
                  </a:cubicBezTo>
                  <a:cubicBezTo>
                    <a:pt x="31" y="106"/>
                    <a:pt x="46" y="4"/>
                    <a:pt x="23" y="2"/>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ï$1ïḋé">
              <a:extLst>
                <a:ext uri="{FF2B5EF4-FFF2-40B4-BE49-F238E27FC236}">
                  <a16:creationId xmlns:a16="http://schemas.microsoft.com/office/drawing/2014/main" id="{772DD9B6-02DD-4658-9356-D1A84A6BF501}"/>
                </a:ext>
              </a:extLst>
            </p:cNvPr>
            <p:cNvSpPr/>
            <p:nvPr/>
          </p:nvSpPr>
          <p:spPr bwMode="auto">
            <a:xfrm>
              <a:off x="6386882" y="3769451"/>
              <a:ext cx="183868" cy="71991"/>
            </a:xfrm>
            <a:custGeom>
              <a:avLst/>
              <a:gdLst>
                <a:gd name="T0" fmla="*/ 3 w 91"/>
                <a:gd name="T1" fmla="*/ 10 h 36"/>
                <a:gd name="T2" fmla="*/ 91 w 91"/>
                <a:gd name="T3" fmla="*/ 15 h 36"/>
                <a:gd name="T4" fmla="*/ 3 w 91"/>
                <a:gd name="T5" fmla="*/ 10 h 36"/>
              </a:gdLst>
              <a:ahLst/>
              <a:cxnLst>
                <a:cxn ang="0">
                  <a:pos x="T0" y="T1"/>
                </a:cxn>
                <a:cxn ang="0">
                  <a:pos x="T2" y="T3"/>
                </a:cxn>
                <a:cxn ang="0">
                  <a:pos x="T4" y="T5"/>
                </a:cxn>
              </a:cxnLst>
              <a:rect l="0" t="0" r="r" b="b"/>
              <a:pathLst>
                <a:path w="91" h="36">
                  <a:moveTo>
                    <a:pt x="3" y="10"/>
                  </a:moveTo>
                  <a:cubicBezTo>
                    <a:pt x="14" y="36"/>
                    <a:pt x="91" y="30"/>
                    <a:pt x="91" y="15"/>
                  </a:cubicBezTo>
                  <a:cubicBezTo>
                    <a:pt x="90" y="0"/>
                    <a:pt x="0" y="1"/>
                    <a:pt x="3" y="10"/>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sḻídé">
              <a:extLst>
                <a:ext uri="{FF2B5EF4-FFF2-40B4-BE49-F238E27FC236}">
                  <a16:creationId xmlns:a16="http://schemas.microsoft.com/office/drawing/2014/main" id="{AF146A0D-2D01-4AB5-A87E-CDE15394E82E}"/>
                </a:ext>
              </a:extLst>
            </p:cNvPr>
            <p:cNvSpPr/>
            <p:nvPr/>
          </p:nvSpPr>
          <p:spPr bwMode="auto">
            <a:xfrm>
              <a:off x="6455954" y="3848251"/>
              <a:ext cx="175113" cy="96312"/>
            </a:xfrm>
            <a:custGeom>
              <a:avLst/>
              <a:gdLst>
                <a:gd name="T0" fmla="*/ 3 w 87"/>
                <a:gd name="T1" fmla="*/ 26 h 48"/>
                <a:gd name="T2" fmla="*/ 86 w 87"/>
                <a:gd name="T3" fmla="*/ 17 h 48"/>
                <a:gd name="T4" fmla="*/ 3 w 87"/>
                <a:gd name="T5" fmla="*/ 26 h 48"/>
              </a:gdLst>
              <a:ahLst/>
              <a:cxnLst>
                <a:cxn ang="0">
                  <a:pos x="T0" y="T1"/>
                </a:cxn>
                <a:cxn ang="0">
                  <a:pos x="T2" y="T3"/>
                </a:cxn>
                <a:cxn ang="0">
                  <a:pos x="T4" y="T5"/>
                </a:cxn>
              </a:cxnLst>
              <a:rect l="0" t="0" r="r" b="b"/>
              <a:pathLst>
                <a:path w="87" h="48">
                  <a:moveTo>
                    <a:pt x="3" y="26"/>
                  </a:moveTo>
                  <a:cubicBezTo>
                    <a:pt x="5" y="48"/>
                    <a:pt x="87" y="34"/>
                    <a:pt x="86" y="17"/>
                  </a:cubicBezTo>
                  <a:cubicBezTo>
                    <a:pt x="86" y="0"/>
                    <a:pt x="0" y="3"/>
                    <a:pt x="3" y="26"/>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sļiḍe">
              <a:extLst>
                <a:ext uri="{FF2B5EF4-FFF2-40B4-BE49-F238E27FC236}">
                  <a16:creationId xmlns:a16="http://schemas.microsoft.com/office/drawing/2014/main" id="{19B42BC1-FA91-449B-A01A-D935C6F76E9A}"/>
                </a:ext>
              </a:extLst>
            </p:cNvPr>
            <p:cNvSpPr/>
            <p:nvPr/>
          </p:nvSpPr>
          <p:spPr bwMode="auto">
            <a:xfrm>
              <a:off x="6587288" y="3647844"/>
              <a:ext cx="153710" cy="236402"/>
            </a:xfrm>
            <a:custGeom>
              <a:avLst/>
              <a:gdLst>
                <a:gd name="T0" fmla="*/ 60 w 76"/>
                <a:gd name="T1" fmla="*/ 8 h 117"/>
                <a:gd name="T2" fmla="*/ 21 w 76"/>
                <a:gd name="T3" fmla="*/ 116 h 117"/>
                <a:gd name="T4" fmla="*/ 60 w 76"/>
                <a:gd name="T5" fmla="*/ 8 h 117"/>
              </a:gdLst>
              <a:ahLst/>
              <a:cxnLst>
                <a:cxn ang="0">
                  <a:pos x="T0" y="T1"/>
                </a:cxn>
                <a:cxn ang="0">
                  <a:pos x="T2" y="T3"/>
                </a:cxn>
                <a:cxn ang="0">
                  <a:pos x="T4" y="T5"/>
                </a:cxn>
              </a:cxnLst>
              <a:rect l="0" t="0" r="r" b="b"/>
              <a:pathLst>
                <a:path w="76" h="117">
                  <a:moveTo>
                    <a:pt x="60" y="8"/>
                  </a:moveTo>
                  <a:cubicBezTo>
                    <a:pt x="44" y="0"/>
                    <a:pt x="0" y="115"/>
                    <a:pt x="21" y="116"/>
                  </a:cubicBezTo>
                  <a:cubicBezTo>
                    <a:pt x="42" y="117"/>
                    <a:pt x="76" y="16"/>
                    <a:pt x="60" y="8"/>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ṥļîďe">
              <a:extLst>
                <a:ext uri="{FF2B5EF4-FFF2-40B4-BE49-F238E27FC236}">
                  <a16:creationId xmlns:a16="http://schemas.microsoft.com/office/drawing/2014/main" id="{2A82EFB3-EDC3-4A85-B99C-F3CBD2247353}"/>
                </a:ext>
              </a:extLst>
            </p:cNvPr>
            <p:cNvSpPr/>
            <p:nvPr/>
          </p:nvSpPr>
          <p:spPr bwMode="auto">
            <a:xfrm>
              <a:off x="6516270" y="3938726"/>
              <a:ext cx="179977" cy="97285"/>
            </a:xfrm>
            <a:custGeom>
              <a:avLst/>
              <a:gdLst>
                <a:gd name="T0" fmla="*/ 4 w 89"/>
                <a:gd name="T1" fmla="*/ 30 h 48"/>
                <a:gd name="T2" fmla="*/ 87 w 89"/>
                <a:gd name="T3" fmla="*/ 16 h 48"/>
                <a:gd name="T4" fmla="*/ 4 w 89"/>
                <a:gd name="T5" fmla="*/ 30 h 48"/>
              </a:gdLst>
              <a:ahLst/>
              <a:cxnLst>
                <a:cxn ang="0">
                  <a:pos x="T0" y="T1"/>
                </a:cxn>
                <a:cxn ang="0">
                  <a:pos x="T2" y="T3"/>
                </a:cxn>
                <a:cxn ang="0">
                  <a:pos x="T4" y="T5"/>
                </a:cxn>
              </a:cxnLst>
              <a:rect l="0" t="0" r="r" b="b"/>
              <a:pathLst>
                <a:path w="89" h="48">
                  <a:moveTo>
                    <a:pt x="4" y="30"/>
                  </a:moveTo>
                  <a:cubicBezTo>
                    <a:pt x="0" y="48"/>
                    <a:pt x="89" y="32"/>
                    <a:pt x="87" y="16"/>
                  </a:cubicBezTo>
                  <a:cubicBezTo>
                    <a:pt x="85" y="0"/>
                    <a:pt x="8" y="13"/>
                    <a:pt x="4" y="30"/>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í$liḓê">
              <a:extLst>
                <a:ext uri="{FF2B5EF4-FFF2-40B4-BE49-F238E27FC236}">
                  <a16:creationId xmlns:a16="http://schemas.microsoft.com/office/drawing/2014/main" id="{50C04A3E-5B6B-4E7C-957D-997514625AF7}"/>
                </a:ext>
              </a:extLst>
            </p:cNvPr>
            <p:cNvSpPr/>
            <p:nvPr/>
          </p:nvSpPr>
          <p:spPr bwMode="auto">
            <a:xfrm>
              <a:off x="6653442" y="3777233"/>
              <a:ext cx="135226" cy="195543"/>
            </a:xfrm>
            <a:custGeom>
              <a:avLst/>
              <a:gdLst>
                <a:gd name="T0" fmla="*/ 53 w 67"/>
                <a:gd name="T1" fmla="*/ 10 h 97"/>
                <a:gd name="T2" fmla="*/ 19 w 67"/>
                <a:gd name="T3" fmla="*/ 96 h 97"/>
                <a:gd name="T4" fmla="*/ 53 w 67"/>
                <a:gd name="T5" fmla="*/ 10 h 97"/>
              </a:gdLst>
              <a:ahLst/>
              <a:cxnLst>
                <a:cxn ang="0">
                  <a:pos x="T0" y="T1"/>
                </a:cxn>
                <a:cxn ang="0">
                  <a:pos x="T2" y="T3"/>
                </a:cxn>
                <a:cxn ang="0">
                  <a:pos x="T4" y="T5"/>
                </a:cxn>
              </a:cxnLst>
              <a:rect l="0" t="0" r="r" b="b"/>
              <a:pathLst>
                <a:path w="67" h="97">
                  <a:moveTo>
                    <a:pt x="53" y="10"/>
                  </a:moveTo>
                  <a:cubicBezTo>
                    <a:pt x="39" y="0"/>
                    <a:pt x="0" y="97"/>
                    <a:pt x="19" y="96"/>
                  </a:cubicBezTo>
                  <a:cubicBezTo>
                    <a:pt x="38" y="95"/>
                    <a:pt x="67" y="19"/>
                    <a:pt x="53" y="10"/>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şḷiḑé">
              <a:extLst>
                <a:ext uri="{FF2B5EF4-FFF2-40B4-BE49-F238E27FC236}">
                  <a16:creationId xmlns:a16="http://schemas.microsoft.com/office/drawing/2014/main" id="{0CE0A5A8-1649-479D-9AF3-231C6C57277E}"/>
                </a:ext>
              </a:extLst>
            </p:cNvPr>
            <p:cNvSpPr/>
            <p:nvPr/>
          </p:nvSpPr>
          <p:spPr bwMode="auto">
            <a:xfrm>
              <a:off x="6595071" y="4032120"/>
              <a:ext cx="163439" cy="70045"/>
            </a:xfrm>
            <a:custGeom>
              <a:avLst/>
              <a:gdLst>
                <a:gd name="T0" fmla="*/ 2 w 81"/>
                <a:gd name="T1" fmla="*/ 16 h 35"/>
                <a:gd name="T2" fmla="*/ 77 w 81"/>
                <a:gd name="T3" fmla="*/ 16 h 35"/>
                <a:gd name="T4" fmla="*/ 2 w 81"/>
                <a:gd name="T5" fmla="*/ 16 h 35"/>
              </a:gdLst>
              <a:ahLst/>
              <a:cxnLst>
                <a:cxn ang="0">
                  <a:pos x="T0" y="T1"/>
                </a:cxn>
                <a:cxn ang="0">
                  <a:pos x="T2" y="T3"/>
                </a:cxn>
                <a:cxn ang="0">
                  <a:pos x="T4" y="T5"/>
                </a:cxn>
              </a:cxnLst>
              <a:rect l="0" t="0" r="r" b="b"/>
              <a:pathLst>
                <a:path w="81" h="35">
                  <a:moveTo>
                    <a:pt x="2" y="16"/>
                  </a:moveTo>
                  <a:cubicBezTo>
                    <a:pt x="0" y="35"/>
                    <a:pt x="74" y="31"/>
                    <a:pt x="77" y="16"/>
                  </a:cubicBezTo>
                  <a:cubicBezTo>
                    <a:pt x="81" y="0"/>
                    <a:pt x="3" y="1"/>
                    <a:pt x="2" y="16"/>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slïḍè">
              <a:extLst>
                <a:ext uri="{FF2B5EF4-FFF2-40B4-BE49-F238E27FC236}">
                  <a16:creationId xmlns:a16="http://schemas.microsoft.com/office/drawing/2014/main" id="{49FEE3CA-B177-4786-91D9-B3252ECEA5E7}"/>
                </a:ext>
              </a:extLst>
            </p:cNvPr>
            <p:cNvSpPr/>
            <p:nvPr/>
          </p:nvSpPr>
          <p:spPr bwMode="auto">
            <a:xfrm>
              <a:off x="6724460" y="3896894"/>
              <a:ext cx="88529" cy="177058"/>
            </a:xfrm>
            <a:custGeom>
              <a:avLst/>
              <a:gdLst>
                <a:gd name="T0" fmla="*/ 37 w 44"/>
                <a:gd name="T1" fmla="*/ 12 h 88"/>
                <a:gd name="T2" fmla="*/ 13 w 44"/>
                <a:gd name="T3" fmla="*/ 83 h 88"/>
                <a:gd name="T4" fmla="*/ 37 w 44"/>
                <a:gd name="T5" fmla="*/ 12 h 88"/>
              </a:gdLst>
              <a:ahLst/>
              <a:cxnLst>
                <a:cxn ang="0">
                  <a:pos x="T0" y="T1"/>
                </a:cxn>
                <a:cxn ang="0">
                  <a:pos x="T2" y="T3"/>
                </a:cxn>
                <a:cxn ang="0">
                  <a:pos x="T4" y="T5"/>
                </a:cxn>
              </a:cxnLst>
              <a:rect l="0" t="0" r="r" b="b"/>
              <a:pathLst>
                <a:path w="44" h="88">
                  <a:moveTo>
                    <a:pt x="37" y="12"/>
                  </a:moveTo>
                  <a:cubicBezTo>
                    <a:pt x="29" y="0"/>
                    <a:pt x="0" y="88"/>
                    <a:pt x="13" y="83"/>
                  </a:cubicBezTo>
                  <a:cubicBezTo>
                    <a:pt x="27" y="78"/>
                    <a:pt x="44" y="24"/>
                    <a:pt x="37" y="12"/>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ṡľïḋe">
              <a:extLst>
                <a:ext uri="{FF2B5EF4-FFF2-40B4-BE49-F238E27FC236}">
                  <a16:creationId xmlns:a16="http://schemas.microsoft.com/office/drawing/2014/main" id="{2AB4F5D7-F07A-45DA-AC96-CFDAF8E63085}"/>
                </a:ext>
              </a:extLst>
            </p:cNvPr>
            <p:cNvSpPr/>
            <p:nvPr/>
          </p:nvSpPr>
          <p:spPr bwMode="auto">
            <a:xfrm>
              <a:off x="6490004" y="3690650"/>
              <a:ext cx="326877" cy="456266"/>
            </a:xfrm>
            <a:custGeom>
              <a:avLst/>
              <a:gdLst>
                <a:gd name="T0" fmla="*/ 0 w 162"/>
                <a:gd name="T1" fmla="*/ 5 h 226"/>
                <a:gd name="T2" fmla="*/ 5 w 162"/>
                <a:gd name="T3" fmla="*/ 12 h 226"/>
                <a:gd name="T4" fmla="*/ 156 w 162"/>
                <a:gd name="T5" fmla="*/ 226 h 226"/>
                <a:gd name="T6" fmla="*/ 162 w 162"/>
                <a:gd name="T7" fmla="*/ 222 h 226"/>
                <a:gd name="T8" fmla="*/ 6 w 162"/>
                <a:gd name="T9" fmla="*/ 0 h 226"/>
                <a:gd name="T10" fmla="*/ 0 w 162"/>
                <a:gd name="T11" fmla="*/ 5 h 226"/>
              </a:gdLst>
              <a:ahLst/>
              <a:cxnLst>
                <a:cxn ang="0">
                  <a:pos x="T0" y="T1"/>
                </a:cxn>
                <a:cxn ang="0">
                  <a:pos x="T2" y="T3"/>
                </a:cxn>
                <a:cxn ang="0">
                  <a:pos x="T4" y="T5"/>
                </a:cxn>
                <a:cxn ang="0">
                  <a:pos x="T6" y="T7"/>
                </a:cxn>
                <a:cxn ang="0">
                  <a:pos x="T8" y="T9"/>
                </a:cxn>
                <a:cxn ang="0">
                  <a:pos x="T10" y="T11"/>
                </a:cxn>
              </a:cxnLst>
              <a:rect l="0" t="0" r="r" b="b"/>
              <a:pathLst>
                <a:path w="162" h="226">
                  <a:moveTo>
                    <a:pt x="0" y="5"/>
                  </a:moveTo>
                  <a:cubicBezTo>
                    <a:pt x="0" y="5"/>
                    <a:pt x="2" y="7"/>
                    <a:pt x="5" y="12"/>
                  </a:cubicBezTo>
                  <a:cubicBezTo>
                    <a:pt x="29" y="44"/>
                    <a:pt x="124" y="178"/>
                    <a:pt x="156" y="226"/>
                  </a:cubicBezTo>
                  <a:cubicBezTo>
                    <a:pt x="162" y="222"/>
                    <a:pt x="162" y="222"/>
                    <a:pt x="162" y="222"/>
                  </a:cubicBezTo>
                  <a:cubicBezTo>
                    <a:pt x="125" y="167"/>
                    <a:pt x="6" y="0"/>
                    <a:pt x="6" y="0"/>
                  </a:cubicBezTo>
                  <a:cubicBezTo>
                    <a:pt x="0" y="5"/>
                    <a:pt x="0" y="5"/>
                    <a:pt x="0" y="5"/>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ṡḷîḓé">
              <a:extLst>
                <a:ext uri="{FF2B5EF4-FFF2-40B4-BE49-F238E27FC236}">
                  <a16:creationId xmlns:a16="http://schemas.microsoft.com/office/drawing/2014/main" id="{F281D0B3-C917-40A8-A974-63AA9CB9D125}"/>
                </a:ext>
              </a:extLst>
            </p:cNvPr>
            <p:cNvSpPr/>
            <p:nvPr/>
          </p:nvSpPr>
          <p:spPr bwMode="auto">
            <a:xfrm>
              <a:off x="6405366" y="3572935"/>
              <a:ext cx="157601" cy="202352"/>
            </a:xfrm>
            <a:custGeom>
              <a:avLst/>
              <a:gdLst>
                <a:gd name="T0" fmla="*/ 8 w 78"/>
                <a:gd name="T1" fmla="*/ 15 h 100"/>
                <a:gd name="T2" fmla="*/ 59 w 78"/>
                <a:gd name="T3" fmla="*/ 82 h 100"/>
                <a:gd name="T4" fmla="*/ 8 w 78"/>
                <a:gd name="T5" fmla="*/ 15 h 100"/>
              </a:gdLst>
              <a:ahLst/>
              <a:cxnLst>
                <a:cxn ang="0">
                  <a:pos x="T0" y="T1"/>
                </a:cxn>
                <a:cxn ang="0">
                  <a:pos x="T2" y="T3"/>
                </a:cxn>
                <a:cxn ang="0">
                  <a:pos x="T4" y="T5"/>
                </a:cxn>
              </a:cxnLst>
              <a:rect l="0" t="0" r="r" b="b"/>
              <a:pathLst>
                <a:path w="78" h="100">
                  <a:moveTo>
                    <a:pt x="8" y="15"/>
                  </a:moveTo>
                  <a:cubicBezTo>
                    <a:pt x="0" y="25"/>
                    <a:pt x="40" y="100"/>
                    <a:pt x="59" y="82"/>
                  </a:cubicBezTo>
                  <a:cubicBezTo>
                    <a:pt x="78" y="65"/>
                    <a:pt x="19" y="0"/>
                    <a:pt x="8" y="15"/>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śľiḑe">
              <a:extLst>
                <a:ext uri="{FF2B5EF4-FFF2-40B4-BE49-F238E27FC236}">
                  <a16:creationId xmlns:a16="http://schemas.microsoft.com/office/drawing/2014/main" id="{695C0A19-F86D-4E6E-B0DE-E6026461D0F4}"/>
                </a:ext>
              </a:extLst>
            </p:cNvPr>
            <p:cNvSpPr/>
            <p:nvPr/>
          </p:nvSpPr>
          <p:spPr bwMode="auto">
            <a:xfrm>
              <a:off x="3828291" y="3272325"/>
              <a:ext cx="709206" cy="521447"/>
            </a:xfrm>
            <a:custGeom>
              <a:avLst/>
              <a:gdLst>
                <a:gd name="T0" fmla="*/ 0 w 351"/>
                <a:gd name="T1" fmla="*/ 166 h 258"/>
                <a:gd name="T2" fmla="*/ 30 w 351"/>
                <a:gd name="T3" fmla="*/ 119 h 258"/>
                <a:gd name="T4" fmla="*/ 72 w 351"/>
                <a:gd name="T5" fmla="*/ 131 h 258"/>
                <a:gd name="T6" fmla="*/ 93 w 351"/>
                <a:gd name="T7" fmla="*/ 11 h 258"/>
                <a:gd name="T8" fmla="*/ 145 w 351"/>
                <a:gd name="T9" fmla="*/ 92 h 258"/>
                <a:gd name="T10" fmla="*/ 235 w 351"/>
                <a:gd name="T11" fmla="*/ 11 h 258"/>
                <a:gd name="T12" fmla="*/ 239 w 351"/>
                <a:gd name="T13" fmla="*/ 126 h 258"/>
                <a:gd name="T14" fmla="*/ 346 w 351"/>
                <a:gd name="T15" fmla="*/ 258 h 258"/>
                <a:gd name="T16" fmla="*/ 104 w 351"/>
                <a:gd name="T17" fmla="*/ 234 h 258"/>
                <a:gd name="T18" fmla="*/ 0 w 351"/>
                <a:gd name="T19" fmla="*/ 16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1" h="258">
                  <a:moveTo>
                    <a:pt x="0" y="166"/>
                  </a:moveTo>
                  <a:cubicBezTo>
                    <a:pt x="0" y="166"/>
                    <a:pt x="3" y="133"/>
                    <a:pt x="30" y="119"/>
                  </a:cubicBezTo>
                  <a:cubicBezTo>
                    <a:pt x="57" y="104"/>
                    <a:pt x="72" y="131"/>
                    <a:pt x="72" y="131"/>
                  </a:cubicBezTo>
                  <a:cubicBezTo>
                    <a:pt x="72" y="131"/>
                    <a:pt x="56" y="20"/>
                    <a:pt x="93" y="11"/>
                  </a:cubicBezTo>
                  <a:cubicBezTo>
                    <a:pt x="130" y="1"/>
                    <a:pt x="145" y="92"/>
                    <a:pt x="145" y="92"/>
                  </a:cubicBezTo>
                  <a:cubicBezTo>
                    <a:pt x="145" y="92"/>
                    <a:pt x="200" y="0"/>
                    <a:pt x="235" y="11"/>
                  </a:cubicBezTo>
                  <a:cubicBezTo>
                    <a:pt x="271" y="22"/>
                    <a:pt x="239" y="126"/>
                    <a:pt x="239" y="126"/>
                  </a:cubicBezTo>
                  <a:cubicBezTo>
                    <a:pt x="239" y="126"/>
                    <a:pt x="351" y="176"/>
                    <a:pt x="346" y="258"/>
                  </a:cubicBezTo>
                  <a:cubicBezTo>
                    <a:pt x="104" y="234"/>
                    <a:pt x="104" y="234"/>
                    <a:pt x="104" y="234"/>
                  </a:cubicBezTo>
                  <a:lnTo>
                    <a:pt x="0" y="166"/>
                  </a:ln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sľiḍe">
              <a:extLst>
                <a:ext uri="{FF2B5EF4-FFF2-40B4-BE49-F238E27FC236}">
                  <a16:creationId xmlns:a16="http://schemas.microsoft.com/office/drawing/2014/main" id="{4C4EC4FE-55C6-449F-ACCC-4AA6237F8D2A}"/>
                </a:ext>
              </a:extLst>
            </p:cNvPr>
            <p:cNvSpPr/>
            <p:nvPr/>
          </p:nvSpPr>
          <p:spPr bwMode="auto">
            <a:xfrm>
              <a:off x="4955822" y="3835604"/>
              <a:ext cx="994251" cy="658618"/>
            </a:xfrm>
            <a:custGeom>
              <a:avLst/>
              <a:gdLst>
                <a:gd name="T0" fmla="*/ 0 w 492"/>
                <a:gd name="T1" fmla="*/ 49 h 326"/>
                <a:gd name="T2" fmla="*/ 185 w 492"/>
                <a:gd name="T3" fmla="*/ 24 h 326"/>
                <a:gd name="T4" fmla="*/ 217 w 492"/>
                <a:gd name="T5" fmla="*/ 90 h 326"/>
                <a:gd name="T6" fmla="*/ 437 w 492"/>
                <a:gd name="T7" fmla="*/ 62 h 326"/>
                <a:gd name="T8" fmla="*/ 381 w 492"/>
                <a:gd name="T9" fmla="*/ 208 h 326"/>
                <a:gd name="T10" fmla="*/ 489 w 492"/>
                <a:gd name="T11" fmla="*/ 241 h 326"/>
                <a:gd name="T12" fmla="*/ 433 w 492"/>
                <a:gd name="T13" fmla="*/ 326 h 326"/>
                <a:gd name="T14" fmla="*/ 0 w 492"/>
                <a:gd name="T15" fmla="*/ 49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2" h="326">
                  <a:moveTo>
                    <a:pt x="0" y="49"/>
                  </a:moveTo>
                  <a:cubicBezTo>
                    <a:pt x="0" y="49"/>
                    <a:pt x="122" y="0"/>
                    <a:pt x="185" y="24"/>
                  </a:cubicBezTo>
                  <a:cubicBezTo>
                    <a:pt x="248" y="47"/>
                    <a:pt x="217" y="90"/>
                    <a:pt x="217" y="90"/>
                  </a:cubicBezTo>
                  <a:cubicBezTo>
                    <a:pt x="217" y="90"/>
                    <a:pt x="381" y="6"/>
                    <a:pt x="437" y="62"/>
                  </a:cubicBezTo>
                  <a:cubicBezTo>
                    <a:pt x="492" y="117"/>
                    <a:pt x="381" y="208"/>
                    <a:pt x="381" y="208"/>
                  </a:cubicBezTo>
                  <a:cubicBezTo>
                    <a:pt x="381" y="208"/>
                    <a:pt x="492" y="201"/>
                    <a:pt x="489" y="241"/>
                  </a:cubicBezTo>
                  <a:cubicBezTo>
                    <a:pt x="486" y="281"/>
                    <a:pt x="433" y="326"/>
                    <a:pt x="433" y="326"/>
                  </a:cubicBezTo>
                  <a:lnTo>
                    <a:pt x="0" y="49"/>
                  </a:ln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ļïḑè">
              <a:extLst>
                <a:ext uri="{FF2B5EF4-FFF2-40B4-BE49-F238E27FC236}">
                  <a16:creationId xmlns:a16="http://schemas.microsoft.com/office/drawing/2014/main" id="{66C3894A-4127-4E3E-9F3F-AF103C3C890D}"/>
                </a:ext>
              </a:extLst>
            </p:cNvPr>
            <p:cNvSpPr/>
            <p:nvPr/>
          </p:nvSpPr>
          <p:spPr bwMode="auto">
            <a:xfrm>
              <a:off x="4085123" y="2676942"/>
              <a:ext cx="652781" cy="1332802"/>
            </a:xfrm>
            <a:custGeom>
              <a:avLst/>
              <a:gdLst>
                <a:gd name="T0" fmla="*/ 0 w 323"/>
                <a:gd name="T1" fmla="*/ 7 h 660"/>
                <a:gd name="T2" fmla="*/ 1 w 323"/>
                <a:gd name="T3" fmla="*/ 8 h 660"/>
                <a:gd name="T4" fmla="*/ 272 w 323"/>
                <a:gd name="T5" fmla="*/ 434 h 660"/>
                <a:gd name="T6" fmla="*/ 306 w 323"/>
                <a:gd name="T7" fmla="*/ 592 h 660"/>
                <a:gd name="T8" fmla="*/ 313 w 323"/>
                <a:gd name="T9" fmla="*/ 641 h 660"/>
                <a:gd name="T10" fmla="*/ 314 w 323"/>
                <a:gd name="T11" fmla="*/ 655 h 660"/>
                <a:gd name="T12" fmla="*/ 315 w 323"/>
                <a:gd name="T13" fmla="*/ 660 h 660"/>
                <a:gd name="T14" fmla="*/ 323 w 323"/>
                <a:gd name="T15" fmla="*/ 659 h 660"/>
                <a:gd name="T16" fmla="*/ 280 w 323"/>
                <a:gd name="T17" fmla="*/ 432 h 660"/>
                <a:gd name="T18" fmla="*/ 6 w 323"/>
                <a:gd name="T19" fmla="*/ 0 h 660"/>
                <a:gd name="T20" fmla="*/ 0 w 323"/>
                <a:gd name="T21" fmla="*/ 7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660">
                  <a:moveTo>
                    <a:pt x="0" y="7"/>
                  </a:moveTo>
                  <a:cubicBezTo>
                    <a:pt x="0" y="7"/>
                    <a:pt x="1" y="7"/>
                    <a:pt x="1" y="8"/>
                  </a:cubicBezTo>
                  <a:cubicBezTo>
                    <a:pt x="12" y="16"/>
                    <a:pt x="198" y="168"/>
                    <a:pt x="272" y="434"/>
                  </a:cubicBezTo>
                  <a:cubicBezTo>
                    <a:pt x="288" y="494"/>
                    <a:pt x="299" y="550"/>
                    <a:pt x="306" y="592"/>
                  </a:cubicBezTo>
                  <a:cubicBezTo>
                    <a:pt x="309" y="612"/>
                    <a:pt x="311" y="630"/>
                    <a:pt x="313" y="641"/>
                  </a:cubicBezTo>
                  <a:cubicBezTo>
                    <a:pt x="313" y="647"/>
                    <a:pt x="314" y="652"/>
                    <a:pt x="314" y="655"/>
                  </a:cubicBezTo>
                  <a:cubicBezTo>
                    <a:pt x="314" y="658"/>
                    <a:pt x="315" y="660"/>
                    <a:pt x="315" y="660"/>
                  </a:cubicBezTo>
                  <a:cubicBezTo>
                    <a:pt x="323" y="659"/>
                    <a:pt x="323" y="659"/>
                    <a:pt x="323" y="659"/>
                  </a:cubicBezTo>
                  <a:cubicBezTo>
                    <a:pt x="323" y="659"/>
                    <a:pt x="313" y="552"/>
                    <a:pt x="280" y="432"/>
                  </a:cubicBezTo>
                  <a:cubicBezTo>
                    <a:pt x="203" y="155"/>
                    <a:pt x="6" y="1"/>
                    <a:pt x="6" y="0"/>
                  </a:cubicBezTo>
                  <a:cubicBezTo>
                    <a:pt x="0" y="7"/>
                    <a:pt x="0" y="7"/>
                    <a:pt x="0" y="7"/>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ṣ1ídè">
              <a:extLst>
                <a:ext uri="{FF2B5EF4-FFF2-40B4-BE49-F238E27FC236}">
                  <a16:creationId xmlns:a16="http://schemas.microsoft.com/office/drawing/2014/main" id="{9A36BE49-AC4F-4191-9A7B-95D104103863}"/>
                </a:ext>
              </a:extLst>
            </p:cNvPr>
            <p:cNvSpPr/>
            <p:nvPr/>
          </p:nvSpPr>
          <p:spPr bwMode="auto">
            <a:xfrm>
              <a:off x="3889580" y="2555336"/>
              <a:ext cx="326877" cy="252941"/>
            </a:xfrm>
            <a:custGeom>
              <a:avLst/>
              <a:gdLst>
                <a:gd name="T0" fmla="*/ 21 w 162"/>
                <a:gd name="T1" fmla="*/ 20 h 125"/>
                <a:gd name="T2" fmla="*/ 141 w 162"/>
                <a:gd name="T3" fmla="*/ 103 h 125"/>
                <a:gd name="T4" fmla="*/ 21 w 162"/>
                <a:gd name="T5" fmla="*/ 20 h 125"/>
              </a:gdLst>
              <a:ahLst/>
              <a:cxnLst>
                <a:cxn ang="0">
                  <a:pos x="T0" y="T1"/>
                </a:cxn>
                <a:cxn ang="0">
                  <a:pos x="T2" y="T3"/>
                </a:cxn>
                <a:cxn ang="0">
                  <a:pos x="T4" y="T5"/>
                </a:cxn>
              </a:cxnLst>
              <a:rect l="0" t="0" r="r" b="b"/>
              <a:pathLst>
                <a:path w="162" h="125">
                  <a:moveTo>
                    <a:pt x="21" y="20"/>
                  </a:moveTo>
                  <a:cubicBezTo>
                    <a:pt x="0" y="41"/>
                    <a:pt x="121" y="125"/>
                    <a:pt x="141" y="103"/>
                  </a:cubicBezTo>
                  <a:cubicBezTo>
                    <a:pt x="162" y="80"/>
                    <a:pt x="43" y="0"/>
                    <a:pt x="21" y="20"/>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ṣ1iḑè">
              <a:extLst>
                <a:ext uri="{FF2B5EF4-FFF2-40B4-BE49-F238E27FC236}">
                  <a16:creationId xmlns:a16="http://schemas.microsoft.com/office/drawing/2014/main" id="{C1BDA1E3-34CF-4CC6-9CE0-B88B45C85AB9}"/>
                </a:ext>
              </a:extLst>
            </p:cNvPr>
            <p:cNvSpPr/>
            <p:nvPr/>
          </p:nvSpPr>
          <p:spPr bwMode="auto">
            <a:xfrm>
              <a:off x="4227158" y="2585494"/>
              <a:ext cx="155656" cy="309366"/>
            </a:xfrm>
            <a:custGeom>
              <a:avLst/>
              <a:gdLst>
                <a:gd name="T0" fmla="*/ 50 w 77"/>
                <a:gd name="T1" fmla="*/ 4 h 153"/>
                <a:gd name="T2" fmla="*/ 26 w 77"/>
                <a:gd name="T3" fmla="*/ 146 h 153"/>
                <a:gd name="T4" fmla="*/ 50 w 77"/>
                <a:gd name="T5" fmla="*/ 4 h 153"/>
              </a:gdLst>
              <a:ahLst/>
              <a:cxnLst>
                <a:cxn ang="0">
                  <a:pos x="T0" y="T1"/>
                </a:cxn>
                <a:cxn ang="0">
                  <a:pos x="T2" y="T3"/>
                </a:cxn>
                <a:cxn ang="0">
                  <a:pos x="T4" y="T5"/>
                </a:cxn>
              </a:cxnLst>
              <a:rect l="0" t="0" r="r" b="b"/>
              <a:pathLst>
                <a:path w="77" h="153">
                  <a:moveTo>
                    <a:pt x="50" y="4"/>
                  </a:moveTo>
                  <a:cubicBezTo>
                    <a:pt x="23" y="0"/>
                    <a:pt x="0" y="138"/>
                    <a:pt x="26" y="146"/>
                  </a:cubicBezTo>
                  <a:cubicBezTo>
                    <a:pt x="52" y="153"/>
                    <a:pt x="77" y="7"/>
                    <a:pt x="50" y="4"/>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liḍe">
              <a:extLst>
                <a:ext uri="{FF2B5EF4-FFF2-40B4-BE49-F238E27FC236}">
                  <a16:creationId xmlns:a16="http://schemas.microsoft.com/office/drawing/2014/main" id="{D08A2BEC-7A7C-4C71-B0F1-FCFAD7A0364E}"/>
                </a:ext>
              </a:extLst>
            </p:cNvPr>
            <p:cNvSpPr/>
            <p:nvPr/>
          </p:nvSpPr>
          <p:spPr bwMode="auto">
            <a:xfrm>
              <a:off x="3985892" y="2769362"/>
              <a:ext cx="313257" cy="145927"/>
            </a:xfrm>
            <a:custGeom>
              <a:avLst/>
              <a:gdLst>
                <a:gd name="T0" fmla="*/ 14 w 155"/>
                <a:gd name="T1" fmla="*/ 28 h 72"/>
                <a:gd name="T2" fmla="*/ 145 w 155"/>
                <a:gd name="T3" fmla="*/ 55 h 72"/>
                <a:gd name="T4" fmla="*/ 14 w 155"/>
                <a:gd name="T5" fmla="*/ 28 h 72"/>
              </a:gdLst>
              <a:ahLst/>
              <a:cxnLst>
                <a:cxn ang="0">
                  <a:pos x="T0" y="T1"/>
                </a:cxn>
                <a:cxn ang="0">
                  <a:pos x="T2" y="T3"/>
                </a:cxn>
                <a:cxn ang="0">
                  <a:pos x="T4" y="T5"/>
                </a:cxn>
              </a:cxnLst>
              <a:rect l="0" t="0" r="r" b="b"/>
              <a:pathLst>
                <a:path w="155" h="72">
                  <a:moveTo>
                    <a:pt x="14" y="28"/>
                  </a:moveTo>
                  <a:cubicBezTo>
                    <a:pt x="0" y="56"/>
                    <a:pt x="155" y="72"/>
                    <a:pt x="145" y="55"/>
                  </a:cubicBezTo>
                  <a:cubicBezTo>
                    <a:pt x="135" y="38"/>
                    <a:pt x="28" y="0"/>
                    <a:pt x="14" y="28"/>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śļiḍe">
              <a:extLst>
                <a:ext uri="{FF2B5EF4-FFF2-40B4-BE49-F238E27FC236}">
                  <a16:creationId xmlns:a16="http://schemas.microsoft.com/office/drawing/2014/main" id="{C0DC8493-1AA2-4555-901E-0CE6877347E8}"/>
                </a:ext>
              </a:extLst>
            </p:cNvPr>
            <p:cNvSpPr/>
            <p:nvPr/>
          </p:nvSpPr>
          <p:spPr bwMode="auto">
            <a:xfrm>
              <a:off x="4347792" y="2771308"/>
              <a:ext cx="196515" cy="273370"/>
            </a:xfrm>
            <a:custGeom>
              <a:avLst/>
              <a:gdLst>
                <a:gd name="T0" fmla="*/ 69 w 97"/>
                <a:gd name="T1" fmla="*/ 7 h 135"/>
                <a:gd name="T2" fmla="*/ 21 w 97"/>
                <a:gd name="T3" fmla="*/ 127 h 135"/>
                <a:gd name="T4" fmla="*/ 69 w 97"/>
                <a:gd name="T5" fmla="*/ 7 h 135"/>
              </a:gdLst>
              <a:ahLst/>
              <a:cxnLst>
                <a:cxn ang="0">
                  <a:pos x="T0" y="T1"/>
                </a:cxn>
                <a:cxn ang="0">
                  <a:pos x="T2" y="T3"/>
                </a:cxn>
                <a:cxn ang="0">
                  <a:pos x="T4" y="T5"/>
                </a:cxn>
              </a:cxnLst>
              <a:rect l="0" t="0" r="r" b="b"/>
              <a:pathLst>
                <a:path w="97" h="135">
                  <a:moveTo>
                    <a:pt x="69" y="7"/>
                  </a:moveTo>
                  <a:cubicBezTo>
                    <a:pt x="41" y="0"/>
                    <a:pt x="0" y="120"/>
                    <a:pt x="21" y="127"/>
                  </a:cubicBezTo>
                  <a:cubicBezTo>
                    <a:pt x="42" y="135"/>
                    <a:pt x="97" y="14"/>
                    <a:pt x="69" y="7"/>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śḻíďê">
              <a:extLst>
                <a:ext uri="{FF2B5EF4-FFF2-40B4-BE49-F238E27FC236}">
                  <a16:creationId xmlns:a16="http://schemas.microsoft.com/office/drawing/2014/main" id="{831457C4-ED3B-441D-9BAA-EE1D7D1CF187}"/>
                </a:ext>
              </a:extLst>
            </p:cNvPr>
            <p:cNvSpPr/>
            <p:nvPr/>
          </p:nvSpPr>
          <p:spPr bwMode="auto">
            <a:xfrm>
              <a:off x="4169760" y="2977552"/>
              <a:ext cx="234456" cy="93393"/>
            </a:xfrm>
            <a:custGeom>
              <a:avLst/>
              <a:gdLst>
                <a:gd name="T0" fmla="*/ 7 w 116"/>
                <a:gd name="T1" fmla="*/ 16 h 46"/>
                <a:gd name="T2" fmla="*/ 109 w 116"/>
                <a:gd name="T3" fmla="*/ 25 h 46"/>
                <a:gd name="T4" fmla="*/ 7 w 116"/>
                <a:gd name="T5" fmla="*/ 16 h 46"/>
              </a:gdLst>
              <a:ahLst/>
              <a:cxnLst>
                <a:cxn ang="0">
                  <a:pos x="T0" y="T1"/>
                </a:cxn>
                <a:cxn ang="0">
                  <a:pos x="T2" y="T3"/>
                </a:cxn>
                <a:cxn ang="0">
                  <a:pos x="T4" y="T5"/>
                </a:cxn>
              </a:cxnLst>
              <a:rect l="0" t="0" r="r" b="b"/>
              <a:pathLst>
                <a:path w="116" h="46">
                  <a:moveTo>
                    <a:pt x="7" y="16"/>
                  </a:moveTo>
                  <a:cubicBezTo>
                    <a:pt x="0" y="32"/>
                    <a:pt x="103" y="46"/>
                    <a:pt x="109" y="25"/>
                  </a:cubicBezTo>
                  <a:cubicBezTo>
                    <a:pt x="116" y="5"/>
                    <a:pt x="15" y="0"/>
                    <a:pt x="7" y="16"/>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ṥḷíďe">
              <a:extLst>
                <a:ext uri="{FF2B5EF4-FFF2-40B4-BE49-F238E27FC236}">
                  <a16:creationId xmlns:a16="http://schemas.microsoft.com/office/drawing/2014/main" id="{A8175AA2-23A1-4381-8D32-8F9A140973A2}"/>
                </a:ext>
              </a:extLst>
            </p:cNvPr>
            <p:cNvSpPr/>
            <p:nvPr/>
          </p:nvSpPr>
          <p:spPr bwMode="auto">
            <a:xfrm>
              <a:off x="4268991" y="3139045"/>
              <a:ext cx="260723" cy="125497"/>
            </a:xfrm>
            <a:custGeom>
              <a:avLst/>
              <a:gdLst>
                <a:gd name="T0" fmla="*/ 5 w 129"/>
                <a:gd name="T1" fmla="*/ 19 h 62"/>
                <a:gd name="T2" fmla="*/ 121 w 129"/>
                <a:gd name="T3" fmla="*/ 48 h 62"/>
                <a:gd name="T4" fmla="*/ 5 w 129"/>
                <a:gd name="T5" fmla="*/ 19 h 62"/>
              </a:gdLst>
              <a:ahLst/>
              <a:cxnLst>
                <a:cxn ang="0">
                  <a:pos x="T0" y="T1"/>
                </a:cxn>
                <a:cxn ang="0">
                  <a:pos x="T2" y="T3"/>
                </a:cxn>
                <a:cxn ang="0">
                  <a:pos x="T4" y="T5"/>
                </a:cxn>
              </a:cxnLst>
              <a:rect l="0" t="0" r="r" b="b"/>
              <a:pathLst>
                <a:path w="129" h="62">
                  <a:moveTo>
                    <a:pt x="5" y="19"/>
                  </a:moveTo>
                  <a:cubicBezTo>
                    <a:pt x="0" y="38"/>
                    <a:pt x="129" y="62"/>
                    <a:pt x="121" y="48"/>
                  </a:cubicBezTo>
                  <a:cubicBezTo>
                    <a:pt x="114" y="34"/>
                    <a:pt x="10" y="0"/>
                    <a:pt x="5" y="19"/>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îṩlïḑê">
              <a:extLst>
                <a:ext uri="{FF2B5EF4-FFF2-40B4-BE49-F238E27FC236}">
                  <a16:creationId xmlns:a16="http://schemas.microsoft.com/office/drawing/2014/main" id="{BBB222F5-8BF4-4936-8782-D38D08834081}"/>
                </a:ext>
              </a:extLst>
            </p:cNvPr>
            <p:cNvSpPr/>
            <p:nvPr/>
          </p:nvSpPr>
          <p:spPr bwMode="auto">
            <a:xfrm>
              <a:off x="4467452" y="3041760"/>
              <a:ext cx="208190" cy="210135"/>
            </a:xfrm>
            <a:custGeom>
              <a:avLst/>
              <a:gdLst>
                <a:gd name="T0" fmla="*/ 94 w 103"/>
                <a:gd name="T1" fmla="*/ 2 h 104"/>
                <a:gd name="T2" fmla="*/ 23 w 103"/>
                <a:gd name="T3" fmla="*/ 96 h 104"/>
                <a:gd name="T4" fmla="*/ 94 w 103"/>
                <a:gd name="T5" fmla="*/ 2 h 104"/>
              </a:gdLst>
              <a:ahLst/>
              <a:cxnLst>
                <a:cxn ang="0">
                  <a:pos x="T0" y="T1"/>
                </a:cxn>
                <a:cxn ang="0">
                  <a:pos x="T2" y="T3"/>
                </a:cxn>
                <a:cxn ang="0">
                  <a:pos x="T4" y="T5"/>
                </a:cxn>
              </a:cxnLst>
              <a:rect l="0" t="0" r="r" b="b"/>
              <a:pathLst>
                <a:path w="103" h="104">
                  <a:moveTo>
                    <a:pt x="94" y="2"/>
                  </a:moveTo>
                  <a:cubicBezTo>
                    <a:pt x="62" y="0"/>
                    <a:pt x="0" y="87"/>
                    <a:pt x="23" y="96"/>
                  </a:cubicBezTo>
                  <a:cubicBezTo>
                    <a:pt x="46" y="104"/>
                    <a:pt x="103" y="3"/>
                    <a:pt x="94" y="2"/>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śľide">
              <a:extLst>
                <a:ext uri="{FF2B5EF4-FFF2-40B4-BE49-F238E27FC236}">
                  <a16:creationId xmlns:a16="http://schemas.microsoft.com/office/drawing/2014/main" id="{2B10E729-3FB8-4D1B-B0DF-1084BF86E434}"/>
                </a:ext>
              </a:extLst>
            </p:cNvPr>
            <p:cNvSpPr/>
            <p:nvPr/>
          </p:nvSpPr>
          <p:spPr bwMode="auto">
            <a:xfrm>
              <a:off x="4330280" y="3296646"/>
              <a:ext cx="272398" cy="151764"/>
            </a:xfrm>
            <a:custGeom>
              <a:avLst/>
              <a:gdLst>
                <a:gd name="T0" fmla="*/ 21 w 135"/>
                <a:gd name="T1" fmla="*/ 14 h 75"/>
                <a:gd name="T2" fmla="*/ 130 w 135"/>
                <a:gd name="T3" fmla="*/ 54 h 75"/>
                <a:gd name="T4" fmla="*/ 21 w 135"/>
                <a:gd name="T5" fmla="*/ 14 h 75"/>
              </a:gdLst>
              <a:ahLst/>
              <a:cxnLst>
                <a:cxn ang="0">
                  <a:pos x="T0" y="T1"/>
                </a:cxn>
                <a:cxn ang="0">
                  <a:pos x="T2" y="T3"/>
                </a:cxn>
                <a:cxn ang="0">
                  <a:pos x="T4" y="T5"/>
                </a:cxn>
              </a:cxnLst>
              <a:rect l="0" t="0" r="r" b="b"/>
              <a:pathLst>
                <a:path w="135" h="75">
                  <a:moveTo>
                    <a:pt x="21" y="14"/>
                  </a:moveTo>
                  <a:cubicBezTo>
                    <a:pt x="0" y="28"/>
                    <a:pt x="124" y="75"/>
                    <a:pt x="130" y="54"/>
                  </a:cubicBezTo>
                  <a:cubicBezTo>
                    <a:pt x="135" y="34"/>
                    <a:pt x="39" y="0"/>
                    <a:pt x="21" y="14"/>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ŝḻíḑè">
              <a:extLst>
                <a:ext uri="{FF2B5EF4-FFF2-40B4-BE49-F238E27FC236}">
                  <a16:creationId xmlns:a16="http://schemas.microsoft.com/office/drawing/2014/main" id="{17DBF6B6-A28A-4F1F-8818-67862278BE8D}"/>
                </a:ext>
              </a:extLst>
            </p:cNvPr>
            <p:cNvSpPr/>
            <p:nvPr/>
          </p:nvSpPr>
          <p:spPr bwMode="auto">
            <a:xfrm>
              <a:off x="4550144" y="3163366"/>
              <a:ext cx="212081" cy="268506"/>
            </a:xfrm>
            <a:custGeom>
              <a:avLst/>
              <a:gdLst>
                <a:gd name="T0" fmla="*/ 85 w 105"/>
                <a:gd name="T1" fmla="*/ 9 h 133"/>
                <a:gd name="T2" fmla="*/ 21 w 105"/>
                <a:gd name="T3" fmla="*/ 120 h 133"/>
                <a:gd name="T4" fmla="*/ 85 w 105"/>
                <a:gd name="T5" fmla="*/ 9 h 133"/>
              </a:gdLst>
              <a:ahLst/>
              <a:cxnLst>
                <a:cxn ang="0">
                  <a:pos x="T0" y="T1"/>
                </a:cxn>
                <a:cxn ang="0">
                  <a:pos x="T2" y="T3"/>
                </a:cxn>
                <a:cxn ang="0">
                  <a:pos x="T4" y="T5"/>
                </a:cxn>
              </a:cxnLst>
              <a:rect l="0" t="0" r="r" b="b"/>
              <a:pathLst>
                <a:path w="105" h="133">
                  <a:moveTo>
                    <a:pt x="85" y="9"/>
                  </a:moveTo>
                  <a:cubicBezTo>
                    <a:pt x="65" y="0"/>
                    <a:pt x="0" y="108"/>
                    <a:pt x="21" y="120"/>
                  </a:cubicBezTo>
                  <a:cubicBezTo>
                    <a:pt x="42" y="133"/>
                    <a:pt x="105" y="19"/>
                    <a:pt x="85" y="9"/>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ŝlïḍê">
              <a:extLst>
                <a:ext uri="{FF2B5EF4-FFF2-40B4-BE49-F238E27FC236}">
                  <a16:creationId xmlns:a16="http://schemas.microsoft.com/office/drawing/2014/main" id="{E86B060B-04F4-4C54-A6CD-81F9917BBB76}"/>
                </a:ext>
              </a:extLst>
            </p:cNvPr>
            <p:cNvSpPr/>
            <p:nvPr/>
          </p:nvSpPr>
          <p:spPr bwMode="auto">
            <a:xfrm>
              <a:off x="6764347" y="3292755"/>
              <a:ext cx="487397" cy="839568"/>
            </a:xfrm>
            <a:custGeom>
              <a:avLst/>
              <a:gdLst>
                <a:gd name="T0" fmla="*/ 0 w 241"/>
                <a:gd name="T1" fmla="*/ 0 h 416"/>
                <a:gd name="T2" fmla="*/ 131 w 241"/>
                <a:gd name="T3" fmla="*/ 309 h 416"/>
                <a:gd name="T4" fmla="*/ 238 w 241"/>
                <a:gd name="T5" fmla="*/ 416 h 416"/>
                <a:gd name="T6" fmla="*/ 241 w 241"/>
                <a:gd name="T7" fmla="*/ 412 h 416"/>
                <a:gd name="T8" fmla="*/ 239 w 241"/>
                <a:gd name="T9" fmla="*/ 410 h 416"/>
                <a:gd name="T10" fmla="*/ 135 w 241"/>
                <a:gd name="T11" fmla="*/ 305 h 416"/>
                <a:gd name="T12" fmla="*/ 25 w 241"/>
                <a:gd name="T13" fmla="*/ 99 h 416"/>
                <a:gd name="T14" fmla="*/ 9 w 241"/>
                <a:gd name="T15" fmla="*/ 27 h 416"/>
                <a:gd name="T16" fmla="*/ 6 w 241"/>
                <a:gd name="T17" fmla="*/ 7 h 416"/>
                <a:gd name="T18" fmla="*/ 5 w 241"/>
                <a:gd name="T19" fmla="*/ 2 h 416"/>
                <a:gd name="T20" fmla="*/ 5 w 241"/>
                <a:gd name="T21" fmla="*/ 0 h 416"/>
                <a:gd name="T22" fmla="*/ 0 w 241"/>
                <a:gd name="T23"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416">
                  <a:moveTo>
                    <a:pt x="0" y="0"/>
                  </a:moveTo>
                  <a:cubicBezTo>
                    <a:pt x="0" y="1"/>
                    <a:pt x="10" y="164"/>
                    <a:pt x="131" y="309"/>
                  </a:cubicBezTo>
                  <a:cubicBezTo>
                    <a:pt x="183" y="371"/>
                    <a:pt x="238" y="416"/>
                    <a:pt x="238" y="416"/>
                  </a:cubicBezTo>
                  <a:cubicBezTo>
                    <a:pt x="241" y="412"/>
                    <a:pt x="241" y="412"/>
                    <a:pt x="241" y="412"/>
                  </a:cubicBezTo>
                  <a:cubicBezTo>
                    <a:pt x="241" y="412"/>
                    <a:pt x="240" y="411"/>
                    <a:pt x="239" y="410"/>
                  </a:cubicBezTo>
                  <a:cubicBezTo>
                    <a:pt x="228" y="400"/>
                    <a:pt x="181" y="359"/>
                    <a:pt x="135" y="305"/>
                  </a:cubicBezTo>
                  <a:cubicBezTo>
                    <a:pt x="75" y="234"/>
                    <a:pt x="43" y="157"/>
                    <a:pt x="25" y="99"/>
                  </a:cubicBezTo>
                  <a:cubicBezTo>
                    <a:pt x="16" y="70"/>
                    <a:pt x="11" y="45"/>
                    <a:pt x="9" y="27"/>
                  </a:cubicBezTo>
                  <a:cubicBezTo>
                    <a:pt x="7" y="19"/>
                    <a:pt x="6" y="12"/>
                    <a:pt x="6" y="7"/>
                  </a:cubicBezTo>
                  <a:cubicBezTo>
                    <a:pt x="6" y="5"/>
                    <a:pt x="5" y="3"/>
                    <a:pt x="5" y="2"/>
                  </a:cubicBezTo>
                  <a:cubicBezTo>
                    <a:pt x="5" y="1"/>
                    <a:pt x="5" y="0"/>
                    <a:pt x="5" y="0"/>
                  </a:cubicBezTo>
                  <a:cubicBezTo>
                    <a:pt x="0" y="0"/>
                    <a:pt x="0" y="0"/>
                    <a:pt x="0" y="0"/>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ḷiḓe">
              <a:extLst>
                <a:ext uri="{FF2B5EF4-FFF2-40B4-BE49-F238E27FC236}">
                  <a16:creationId xmlns:a16="http://schemas.microsoft.com/office/drawing/2014/main" id="{2A9A8FAC-4A0F-4EB0-88F9-19409A54BEB2}"/>
                </a:ext>
              </a:extLst>
            </p:cNvPr>
            <p:cNvSpPr/>
            <p:nvPr/>
          </p:nvSpPr>
          <p:spPr bwMode="auto">
            <a:xfrm>
              <a:off x="6740998" y="3165312"/>
              <a:ext cx="80746" cy="208190"/>
            </a:xfrm>
            <a:custGeom>
              <a:avLst/>
              <a:gdLst>
                <a:gd name="T0" fmla="*/ 20 w 40"/>
                <a:gd name="T1" fmla="*/ 4 h 103"/>
                <a:gd name="T2" fmla="*/ 20 w 40"/>
                <a:gd name="T3" fmla="*/ 100 h 103"/>
                <a:gd name="T4" fmla="*/ 20 w 40"/>
                <a:gd name="T5" fmla="*/ 4 h 103"/>
              </a:gdLst>
              <a:ahLst/>
              <a:cxnLst>
                <a:cxn ang="0">
                  <a:pos x="T0" y="T1"/>
                </a:cxn>
                <a:cxn ang="0">
                  <a:pos x="T2" y="T3"/>
                </a:cxn>
                <a:cxn ang="0">
                  <a:pos x="T4" y="T5"/>
                </a:cxn>
              </a:cxnLst>
              <a:rect l="0" t="0" r="r" b="b"/>
              <a:pathLst>
                <a:path w="40" h="103">
                  <a:moveTo>
                    <a:pt x="20" y="4"/>
                  </a:moveTo>
                  <a:cubicBezTo>
                    <a:pt x="39" y="0"/>
                    <a:pt x="40" y="97"/>
                    <a:pt x="20" y="100"/>
                  </a:cubicBezTo>
                  <a:cubicBezTo>
                    <a:pt x="0" y="103"/>
                    <a:pt x="1" y="9"/>
                    <a:pt x="20" y="4"/>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ṥliḑê">
              <a:extLst>
                <a:ext uri="{FF2B5EF4-FFF2-40B4-BE49-F238E27FC236}">
                  <a16:creationId xmlns:a16="http://schemas.microsoft.com/office/drawing/2014/main" id="{6EC51B99-B1F6-453A-BD21-0369F9D521BC}"/>
                </a:ext>
              </a:extLst>
            </p:cNvPr>
            <p:cNvSpPr/>
            <p:nvPr/>
          </p:nvSpPr>
          <p:spPr bwMode="auto">
            <a:xfrm>
              <a:off x="6615501" y="3353071"/>
              <a:ext cx="201380" cy="147873"/>
            </a:xfrm>
            <a:custGeom>
              <a:avLst/>
              <a:gdLst>
                <a:gd name="T0" fmla="*/ 9 w 100"/>
                <a:gd name="T1" fmla="*/ 16 h 73"/>
                <a:gd name="T2" fmla="*/ 94 w 100"/>
                <a:gd name="T3" fmla="*/ 56 h 73"/>
                <a:gd name="T4" fmla="*/ 9 w 100"/>
                <a:gd name="T5" fmla="*/ 16 h 73"/>
              </a:gdLst>
              <a:ahLst/>
              <a:cxnLst>
                <a:cxn ang="0">
                  <a:pos x="T0" y="T1"/>
                </a:cxn>
                <a:cxn ang="0">
                  <a:pos x="T2" y="T3"/>
                </a:cxn>
                <a:cxn ang="0">
                  <a:pos x="T4" y="T5"/>
                </a:cxn>
              </a:cxnLst>
              <a:rect l="0" t="0" r="r" b="b"/>
              <a:pathLst>
                <a:path w="100" h="73">
                  <a:moveTo>
                    <a:pt x="9" y="16"/>
                  </a:moveTo>
                  <a:cubicBezTo>
                    <a:pt x="17" y="0"/>
                    <a:pt x="100" y="40"/>
                    <a:pt x="94" y="56"/>
                  </a:cubicBezTo>
                  <a:cubicBezTo>
                    <a:pt x="89" y="73"/>
                    <a:pt x="0" y="32"/>
                    <a:pt x="9" y="16"/>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ṡḷîde">
              <a:extLst>
                <a:ext uri="{FF2B5EF4-FFF2-40B4-BE49-F238E27FC236}">
                  <a16:creationId xmlns:a16="http://schemas.microsoft.com/office/drawing/2014/main" id="{2A1E3AD4-8538-405A-BFDB-FF7F59715F97}"/>
                </a:ext>
              </a:extLst>
            </p:cNvPr>
            <p:cNvSpPr/>
            <p:nvPr/>
          </p:nvSpPr>
          <p:spPr bwMode="auto">
            <a:xfrm>
              <a:off x="6795478" y="3298592"/>
              <a:ext cx="120633" cy="191651"/>
            </a:xfrm>
            <a:custGeom>
              <a:avLst/>
              <a:gdLst>
                <a:gd name="T0" fmla="*/ 40 w 60"/>
                <a:gd name="T1" fmla="*/ 2 h 95"/>
                <a:gd name="T2" fmla="*/ 5 w 60"/>
                <a:gd name="T3" fmla="*/ 83 h 95"/>
                <a:gd name="T4" fmla="*/ 40 w 60"/>
                <a:gd name="T5" fmla="*/ 2 h 95"/>
              </a:gdLst>
              <a:ahLst/>
              <a:cxnLst>
                <a:cxn ang="0">
                  <a:pos x="T0" y="T1"/>
                </a:cxn>
                <a:cxn ang="0">
                  <a:pos x="T2" y="T3"/>
                </a:cxn>
                <a:cxn ang="0">
                  <a:pos x="T4" y="T5"/>
                </a:cxn>
              </a:cxnLst>
              <a:rect l="0" t="0" r="r" b="b"/>
              <a:pathLst>
                <a:path w="60" h="95">
                  <a:moveTo>
                    <a:pt x="40" y="2"/>
                  </a:moveTo>
                  <a:cubicBezTo>
                    <a:pt x="60" y="5"/>
                    <a:pt x="11" y="95"/>
                    <a:pt x="5" y="83"/>
                  </a:cubicBezTo>
                  <a:cubicBezTo>
                    <a:pt x="0" y="72"/>
                    <a:pt x="19" y="0"/>
                    <a:pt x="40" y="2"/>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ṣlîḑe">
              <a:extLst>
                <a:ext uri="{FF2B5EF4-FFF2-40B4-BE49-F238E27FC236}">
                  <a16:creationId xmlns:a16="http://schemas.microsoft.com/office/drawing/2014/main" id="{E2ACF932-8003-404F-9873-8958C0816103}"/>
                </a:ext>
              </a:extLst>
            </p:cNvPr>
            <p:cNvSpPr/>
            <p:nvPr/>
          </p:nvSpPr>
          <p:spPr bwMode="auto">
            <a:xfrm>
              <a:off x="6664143" y="3508727"/>
              <a:ext cx="187760" cy="103122"/>
            </a:xfrm>
            <a:custGeom>
              <a:avLst/>
              <a:gdLst>
                <a:gd name="T0" fmla="*/ 7 w 93"/>
                <a:gd name="T1" fmla="*/ 17 h 51"/>
                <a:gd name="T2" fmla="*/ 90 w 93"/>
                <a:gd name="T3" fmla="*/ 37 h 51"/>
                <a:gd name="T4" fmla="*/ 7 w 93"/>
                <a:gd name="T5" fmla="*/ 17 h 51"/>
              </a:gdLst>
              <a:ahLst/>
              <a:cxnLst>
                <a:cxn ang="0">
                  <a:pos x="T0" y="T1"/>
                </a:cxn>
                <a:cxn ang="0">
                  <a:pos x="T2" y="T3"/>
                </a:cxn>
                <a:cxn ang="0">
                  <a:pos x="T4" y="T5"/>
                </a:cxn>
              </a:cxnLst>
              <a:rect l="0" t="0" r="r" b="b"/>
              <a:pathLst>
                <a:path w="93" h="51">
                  <a:moveTo>
                    <a:pt x="7" y="17"/>
                  </a:moveTo>
                  <a:cubicBezTo>
                    <a:pt x="13" y="0"/>
                    <a:pt x="93" y="22"/>
                    <a:pt x="90" y="37"/>
                  </a:cubicBezTo>
                  <a:cubicBezTo>
                    <a:pt x="86" y="51"/>
                    <a:pt x="0" y="35"/>
                    <a:pt x="7" y="17"/>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s1íďe">
              <a:extLst>
                <a:ext uri="{FF2B5EF4-FFF2-40B4-BE49-F238E27FC236}">
                  <a16:creationId xmlns:a16="http://schemas.microsoft.com/office/drawing/2014/main" id="{D80C3586-842C-4803-9DC9-C69A68408FC5}"/>
                </a:ext>
              </a:extLst>
            </p:cNvPr>
            <p:cNvSpPr/>
            <p:nvPr/>
          </p:nvSpPr>
          <p:spPr bwMode="auto">
            <a:xfrm>
              <a:off x="6816881" y="3460085"/>
              <a:ext cx="117715" cy="131335"/>
            </a:xfrm>
            <a:custGeom>
              <a:avLst/>
              <a:gdLst>
                <a:gd name="T0" fmla="*/ 46 w 58"/>
                <a:gd name="T1" fmla="*/ 2 h 65"/>
                <a:gd name="T2" fmla="*/ 14 w 58"/>
                <a:gd name="T3" fmla="*/ 61 h 65"/>
                <a:gd name="T4" fmla="*/ 46 w 58"/>
                <a:gd name="T5" fmla="*/ 2 h 65"/>
              </a:gdLst>
              <a:ahLst/>
              <a:cxnLst>
                <a:cxn ang="0">
                  <a:pos x="T0" y="T1"/>
                </a:cxn>
                <a:cxn ang="0">
                  <a:pos x="T2" y="T3"/>
                </a:cxn>
                <a:cxn ang="0">
                  <a:pos x="T4" y="T5"/>
                </a:cxn>
              </a:cxnLst>
              <a:rect l="0" t="0" r="r" b="b"/>
              <a:pathLst>
                <a:path w="58" h="65">
                  <a:moveTo>
                    <a:pt x="46" y="2"/>
                  </a:moveTo>
                  <a:cubicBezTo>
                    <a:pt x="58" y="4"/>
                    <a:pt x="27" y="65"/>
                    <a:pt x="14" y="61"/>
                  </a:cubicBezTo>
                  <a:cubicBezTo>
                    <a:pt x="0" y="56"/>
                    <a:pt x="35" y="0"/>
                    <a:pt x="46" y="2"/>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ṣḻíḍè">
              <a:extLst>
                <a:ext uri="{FF2B5EF4-FFF2-40B4-BE49-F238E27FC236}">
                  <a16:creationId xmlns:a16="http://schemas.microsoft.com/office/drawing/2014/main" id="{80BC2DB1-CBD6-400F-AA21-8289481E489E}"/>
                </a:ext>
              </a:extLst>
            </p:cNvPr>
            <p:cNvSpPr/>
            <p:nvPr/>
          </p:nvSpPr>
          <p:spPr bwMode="auto">
            <a:xfrm>
              <a:off x="6900546" y="3569044"/>
              <a:ext cx="90475" cy="176086"/>
            </a:xfrm>
            <a:custGeom>
              <a:avLst/>
              <a:gdLst>
                <a:gd name="T0" fmla="*/ 33 w 45"/>
                <a:gd name="T1" fmla="*/ 4 h 87"/>
                <a:gd name="T2" fmla="*/ 5 w 45"/>
                <a:gd name="T3" fmla="*/ 77 h 87"/>
                <a:gd name="T4" fmla="*/ 33 w 45"/>
                <a:gd name="T5" fmla="*/ 4 h 87"/>
              </a:gdLst>
              <a:ahLst/>
              <a:cxnLst>
                <a:cxn ang="0">
                  <a:pos x="T0" y="T1"/>
                </a:cxn>
                <a:cxn ang="0">
                  <a:pos x="T2" y="T3"/>
                </a:cxn>
                <a:cxn ang="0">
                  <a:pos x="T4" y="T5"/>
                </a:cxn>
              </a:cxnLst>
              <a:rect l="0" t="0" r="r" b="b"/>
              <a:pathLst>
                <a:path w="45" h="87">
                  <a:moveTo>
                    <a:pt x="33" y="4"/>
                  </a:moveTo>
                  <a:cubicBezTo>
                    <a:pt x="45" y="8"/>
                    <a:pt x="10" y="87"/>
                    <a:pt x="5" y="77"/>
                  </a:cubicBezTo>
                  <a:cubicBezTo>
                    <a:pt x="0" y="68"/>
                    <a:pt x="21" y="0"/>
                    <a:pt x="33" y="4"/>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şļíḑé">
              <a:extLst>
                <a:ext uri="{FF2B5EF4-FFF2-40B4-BE49-F238E27FC236}">
                  <a16:creationId xmlns:a16="http://schemas.microsoft.com/office/drawing/2014/main" id="{37FEF8AC-1D2B-4CEB-9B1C-4266952F0417}"/>
                </a:ext>
              </a:extLst>
            </p:cNvPr>
            <p:cNvSpPr/>
            <p:nvPr/>
          </p:nvSpPr>
          <p:spPr bwMode="auto">
            <a:xfrm>
              <a:off x="6750727" y="3694541"/>
              <a:ext cx="167330" cy="62262"/>
            </a:xfrm>
            <a:custGeom>
              <a:avLst/>
              <a:gdLst>
                <a:gd name="T0" fmla="*/ 3 w 83"/>
                <a:gd name="T1" fmla="*/ 19 h 31"/>
                <a:gd name="T2" fmla="*/ 79 w 83"/>
                <a:gd name="T3" fmla="*/ 15 h 31"/>
                <a:gd name="T4" fmla="*/ 3 w 83"/>
                <a:gd name="T5" fmla="*/ 19 h 31"/>
              </a:gdLst>
              <a:ahLst/>
              <a:cxnLst>
                <a:cxn ang="0">
                  <a:pos x="T0" y="T1"/>
                </a:cxn>
                <a:cxn ang="0">
                  <a:pos x="T2" y="T3"/>
                </a:cxn>
                <a:cxn ang="0">
                  <a:pos x="T4" y="T5"/>
                </a:cxn>
              </a:cxnLst>
              <a:rect l="0" t="0" r="r" b="b"/>
              <a:pathLst>
                <a:path w="83" h="31">
                  <a:moveTo>
                    <a:pt x="3" y="19"/>
                  </a:moveTo>
                  <a:cubicBezTo>
                    <a:pt x="13" y="1"/>
                    <a:pt x="83" y="0"/>
                    <a:pt x="79" y="15"/>
                  </a:cubicBezTo>
                  <a:cubicBezTo>
                    <a:pt x="75" y="31"/>
                    <a:pt x="0" y="24"/>
                    <a:pt x="3" y="19"/>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ŝ1ïḍe">
              <a:extLst>
                <a:ext uri="{FF2B5EF4-FFF2-40B4-BE49-F238E27FC236}">
                  <a16:creationId xmlns:a16="http://schemas.microsoft.com/office/drawing/2014/main" id="{B4FFD467-2F1F-451E-A9AD-47ED544548BC}"/>
                </a:ext>
              </a:extLst>
            </p:cNvPr>
            <p:cNvSpPr/>
            <p:nvPr/>
          </p:nvSpPr>
          <p:spPr bwMode="auto">
            <a:xfrm>
              <a:off x="6948215" y="3670220"/>
              <a:ext cx="95339" cy="169276"/>
            </a:xfrm>
            <a:custGeom>
              <a:avLst/>
              <a:gdLst>
                <a:gd name="T0" fmla="*/ 31 w 47"/>
                <a:gd name="T1" fmla="*/ 6 h 84"/>
                <a:gd name="T2" fmla="*/ 13 w 47"/>
                <a:gd name="T3" fmla="*/ 80 h 84"/>
                <a:gd name="T4" fmla="*/ 31 w 47"/>
                <a:gd name="T5" fmla="*/ 6 h 84"/>
              </a:gdLst>
              <a:ahLst/>
              <a:cxnLst>
                <a:cxn ang="0">
                  <a:pos x="T0" y="T1"/>
                </a:cxn>
                <a:cxn ang="0">
                  <a:pos x="T2" y="T3"/>
                </a:cxn>
                <a:cxn ang="0">
                  <a:pos x="T4" y="T5"/>
                </a:cxn>
              </a:cxnLst>
              <a:rect l="0" t="0" r="r" b="b"/>
              <a:pathLst>
                <a:path w="47" h="84">
                  <a:moveTo>
                    <a:pt x="31" y="6"/>
                  </a:moveTo>
                  <a:cubicBezTo>
                    <a:pt x="47" y="0"/>
                    <a:pt x="26" y="84"/>
                    <a:pt x="13" y="80"/>
                  </a:cubicBezTo>
                  <a:cubicBezTo>
                    <a:pt x="0" y="75"/>
                    <a:pt x="17" y="11"/>
                    <a:pt x="31" y="6"/>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şḷidê">
              <a:extLst>
                <a:ext uri="{FF2B5EF4-FFF2-40B4-BE49-F238E27FC236}">
                  <a16:creationId xmlns:a16="http://schemas.microsoft.com/office/drawing/2014/main" id="{689CFA42-406E-4599-A3F7-ACF83779E15B}"/>
                </a:ext>
              </a:extLst>
            </p:cNvPr>
            <p:cNvSpPr/>
            <p:nvPr/>
          </p:nvSpPr>
          <p:spPr bwMode="auto">
            <a:xfrm>
              <a:off x="6801315" y="3789880"/>
              <a:ext cx="176086" cy="73936"/>
            </a:xfrm>
            <a:custGeom>
              <a:avLst/>
              <a:gdLst>
                <a:gd name="T0" fmla="*/ 2 w 87"/>
                <a:gd name="T1" fmla="*/ 14 h 37"/>
                <a:gd name="T2" fmla="*/ 86 w 87"/>
                <a:gd name="T3" fmla="*/ 21 h 37"/>
                <a:gd name="T4" fmla="*/ 2 w 87"/>
                <a:gd name="T5" fmla="*/ 14 h 37"/>
              </a:gdLst>
              <a:ahLst/>
              <a:cxnLst>
                <a:cxn ang="0">
                  <a:pos x="T0" y="T1"/>
                </a:cxn>
                <a:cxn ang="0">
                  <a:pos x="T2" y="T3"/>
                </a:cxn>
                <a:cxn ang="0">
                  <a:pos x="T4" y="T5"/>
                </a:cxn>
              </a:cxnLst>
              <a:rect l="0" t="0" r="r" b="b"/>
              <a:pathLst>
                <a:path w="87" h="37">
                  <a:moveTo>
                    <a:pt x="2" y="14"/>
                  </a:moveTo>
                  <a:cubicBezTo>
                    <a:pt x="4" y="0"/>
                    <a:pt x="87" y="5"/>
                    <a:pt x="86" y="21"/>
                  </a:cubicBezTo>
                  <a:cubicBezTo>
                    <a:pt x="84" y="37"/>
                    <a:pt x="0" y="28"/>
                    <a:pt x="2" y="14"/>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ṧḷíďé">
              <a:extLst>
                <a:ext uri="{FF2B5EF4-FFF2-40B4-BE49-F238E27FC236}">
                  <a16:creationId xmlns:a16="http://schemas.microsoft.com/office/drawing/2014/main" id="{FC9C37FF-25EC-433D-8AF7-C6CBFC97D196}"/>
                </a:ext>
              </a:extLst>
            </p:cNvPr>
            <p:cNvSpPr/>
            <p:nvPr/>
          </p:nvSpPr>
          <p:spPr bwMode="auto">
            <a:xfrm>
              <a:off x="4827406" y="3538885"/>
              <a:ext cx="394004" cy="202352"/>
            </a:xfrm>
            <a:custGeom>
              <a:avLst/>
              <a:gdLst>
                <a:gd name="T0" fmla="*/ 20 w 195"/>
                <a:gd name="T1" fmla="*/ 30 h 100"/>
                <a:gd name="T2" fmla="*/ 181 w 195"/>
                <a:gd name="T3" fmla="*/ 79 h 100"/>
                <a:gd name="T4" fmla="*/ 20 w 195"/>
                <a:gd name="T5" fmla="*/ 30 h 100"/>
              </a:gdLst>
              <a:ahLst/>
              <a:cxnLst>
                <a:cxn ang="0">
                  <a:pos x="T0" y="T1"/>
                </a:cxn>
                <a:cxn ang="0">
                  <a:pos x="T2" y="T3"/>
                </a:cxn>
                <a:cxn ang="0">
                  <a:pos x="T4" y="T5"/>
                </a:cxn>
              </a:cxnLst>
              <a:rect l="0" t="0" r="r" b="b"/>
              <a:pathLst>
                <a:path w="195" h="100">
                  <a:moveTo>
                    <a:pt x="20" y="30"/>
                  </a:moveTo>
                  <a:cubicBezTo>
                    <a:pt x="0" y="68"/>
                    <a:pt x="167" y="100"/>
                    <a:pt x="181" y="79"/>
                  </a:cubicBezTo>
                  <a:cubicBezTo>
                    <a:pt x="195" y="57"/>
                    <a:pt x="35" y="0"/>
                    <a:pt x="20" y="30"/>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ḷiḋe">
              <a:extLst>
                <a:ext uri="{FF2B5EF4-FFF2-40B4-BE49-F238E27FC236}">
                  <a16:creationId xmlns:a16="http://schemas.microsoft.com/office/drawing/2014/main" id="{1ACE437D-B707-4EC1-BE5F-65CF335F8072}"/>
                </a:ext>
              </a:extLst>
            </p:cNvPr>
            <p:cNvSpPr/>
            <p:nvPr/>
          </p:nvSpPr>
          <p:spPr bwMode="auto">
            <a:xfrm>
              <a:off x="6597017" y="3927052"/>
              <a:ext cx="650836" cy="518528"/>
            </a:xfrm>
            <a:custGeom>
              <a:avLst/>
              <a:gdLst>
                <a:gd name="T0" fmla="*/ 26 w 322"/>
                <a:gd name="T1" fmla="*/ 257 h 257"/>
                <a:gd name="T2" fmla="*/ 26 w 322"/>
                <a:gd name="T3" fmla="*/ 125 h 257"/>
                <a:gd name="T4" fmla="*/ 81 w 322"/>
                <a:gd name="T5" fmla="*/ 155 h 257"/>
                <a:gd name="T6" fmla="*/ 117 w 322"/>
                <a:gd name="T7" fmla="*/ 41 h 257"/>
                <a:gd name="T8" fmla="*/ 175 w 322"/>
                <a:gd name="T9" fmla="*/ 75 h 257"/>
                <a:gd name="T10" fmla="*/ 220 w 322"/>
                <a:gd name="T11" fmla="*/ 7 h 257"/>
                <a:gd name="T12" fmla="*/ 251 w 322"/>
                <a:gd name="T13" fmla="*/ 42 h 257"/>
                <a:gd name="T14" fmla="*/ 295 w 322"/>
                <a:gd name="T15" fmla="*/ 14 h 257"/>
                <a:gd name="T16" fmla="*/ 304 w 322"/>
                <a:gd name="T17" fmla="*/ 71 h 257"/>
                <a:gd name="T18" fmla="*/ 26 w 322"/>
                <a:gd name="T19"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257">
                  <a:moveTo>
                    <a:pt x="26" y="257"/>
                  </a:moveTo>
                  <a:cubicBezTo>
                    <a:pt x="26" y="257"/>
                    <a:pt x="0" y="153"/>
                    <a:pt x="26" y="125"/>
                  </a:cubicBezTo>
                  <a:cubicBezTo>
                    <a:pt x="53" y="97"/>
                    <a:pt x="81" y="155"/>
                    <a:pt x="81" y="155"/>
                  </a:cubicBezTo>
                  <a:cubicBezTo>
                    <a:pt x="81" y="155"/>
                    <a:pt x="80" y="60"/>
                    <a:pt x="117" y="41"/>
                  </a:cubicBezTo>
                  <a:cubicBezTo>
                    <a:pt x="154" y="21"/>
                    <a:pt x="175" y="75"/>
                    <a:pt x="175" y="75"/>
                  </a:cubicBezTo>
                  <a:cubicBezTo>
                    <a:pt x="175" y="75"/>
                    <a:pt x="186" y="15"/>
                    <a:pt x="220" y="7"/>
                  </a:cubicBezTo>
                  <a:cubicBezTo>
                    <a:pt x="254" y="0"/>
                    <a:pt x="251" y="42"/>
                    <a:pt x="251" y="42"/>
                  </a:cubicBezTo>
                  <a:cubicBezTo>
                    <a:pt x="251" y="42"/>
                    <a:pt x="269" y="14"/>
                    <a:pt x="295" y="14"/>
                  </a:cubicBezTo>
                  <a:cubicBezTo>
                    <a:pt x="322" y="14"/>
                    <a:pt x="304" y="71"/>
                    <a:pt x="304" y="71"/>
                  </a:cubicBezTo>
                  <a:lnTo>
                    <a:pt x="26" y="257"/>
                  </a:ln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ṣḻíḍe">
              <a:extLst>
                <a:ext uri="{FF2B5EF4-FFF2-40B4-BE49-F238E27FC236}">
                  <a16:creationId xmlns:a16="http://schemas.microsoft.com/office/drawing/2014/main" id="{C6E1A906-3685-4ECE-BAB7-31543F1FAFF8}"/>
                </a:ext>
              </a:extLst>
            </p:cNvPr>
            <p:cNvSpPr/>
            <p:nvPr/>
          </p:nvSpPr>
          <p:spPr bwMode="auto">
            <a:xfrm>
              <a:off x="7263418" y="3201307"/>
              <a:ext cx="1301671" cy="840541"/>
            </a:xfrm>
            <a:custGeom>
              <a:avLst/>
              <a:gdLst>
                <a:gd name="T0" fmla="*/ 29 w 644"/>
                <a:gd name="T1" fmla="*/ 416 h 416"/>
                <a:gd name="T2" fmla="*/ 43 w 644"/>
                <a:gd name="T3" fmla="*/ 318 h 416"/>
                <a:gd name="T4" fmla="*/ 105 w 644"/>
                <a:gd name="T5" fmla="*/ 333 h 416"/>
                <a:gd name="T6" fmla="*/ 205 w 644"/>
                <a:gd name="T7" fmla="*/ 190 h 416"/>
                <a:gd name="T8" fmla="*/ 221 w 644"/>
                <a:gd name="T9" fmla="*/ 271 h 416"/>
                <a:gd name="T10" fmla="*/ 296 w 644"/>
                <a:gd name="T11" fmla="*/ 158 h 416"/>
                <a:gd name="T12" fmla="*/ 313 w 644"/>
                <a:gd name="T13" fmla="*/ 241 h 416"/>
                <a:gd name="T14" fmla="*/ 411 w 644"/>
                <a:gd name="T15" fmla="*/ 125 h 416"/>
                <a:gd name="T16" fmla="*/ 455 w 644"/>
                <a:gd name="T17" fmla="*/ 176 h 416"/>
                <a:gd name="T18" fmla="*/ 586 w 644"/>
                <a:gd name="T19" fmla="*/ 15 h 416"/>
                <a:gd name="T20" fmla="*/ 546 w 644"/>
                <a:gd name="T21" fmla="*/ 291 h 416"/>
                <a:gd name="T22" fmla="*/ 29 w 644"/>
                <a:gd name="T23"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4" h="416">
                  <a:moveTo>
                    <a:pt x="29" y="416"/>
                  </a:moveTo>
                  <a:cubicBezTo>
                    <a:pt x="29" y="416"/>
                    <a:pt x="0" y="340"/>
                    <a:pt x="43" y="318"/>
                  </a:cubicBezTo>
                  <a:cubicBezTo>
                    <a:pt x="85" y="296"/>
                    <a:pt x="105" y="333"/>
                    <a:pt x="105" y="333"/>
                  </a:cubicBezTo>
                  <a:cubicBezTo>
                    <a:pt x="105" y="333"/>
                    <a:pt x="174" y="200"/>
                    <a:pt x="205" y="190"/>
                  </a:cubicBezTo>
                  <a:cubicBezTo>
                    <a:pt x="236" y="179"/>
                    <a:pt x="221" y="271"/>
                    <a:pt x="221" y="271"/>
                  </a:cubicBezTo>
                  <a:cubicBezTo>
                    <a:pt x="221" y="271"/>
                    <a:pt x="270" y="161"/>
                    <a:pt x="296" y="158"/>
                  </a:cubicBezTo>
                  <a:cubicBezTo>
                    <a:pt x="322" y="155"/>
                    <a:pt x="313" y="241"/>
                    <a:pt x="313" y="241"/>
                  </a:cubicBezTo>
                  <a:cubicBezTo>
                    <a:pt x="313" y="241"/>
                    <a:pt x="371" y="122"/>
                    <a:pt x="411" y="125"/>
                  </a:cubicBezTo>
                  <a:cubicBezTo>
                    <a:pt x="451" y="127"/>
                    <a:pt x="455" y="176"/>
                    <a:pt x="455" y="176"/>
                  </a:cubicBezTo>
                  <a:cubicBezTo>
                    <a:pt x="455" y="176"/>
                    <a:pt x="527" y="0"/>
                    <a:pt x="586" y="15"/>
                  </a:cubicBezTo>
                  <a:cubicBezTo>
                    <a:pt x="644" y="30"/>
                    <a:pt x="546" y="291"/>
                    <a:pt x="546" y="291"/>
                  </a:cubicBezTo>
                  <a:lnTo>
                    <a:pt x="29" y="416"/>
                  </a:ln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ṡ1îḓê">
              <a:extLst>
                <a:ext uri="{FF2B5EF4-FFF2-40B4-BE49-F238E27FC236}">
                  <a16:creationId xmlns:a16="http://schemas.microsoft.com/office/drawing/2014/main" id="{950AA4B1-D014-46F3-95AF-2BE18670C4CB}"/>
                </a:ext>
              </a:extLst>
            </p:cNvPr>
            <p:cNvSpPr/>
            <p:nvPr/>
          </p:nvSpPr>
          <p:spPr bwMode="auto">
            <a:xfrm>
              <a:off x="7136948" y="3508727"/>
              <a:ext cx="282126" cy="595383"/>
            </a:xfrm>
            <a:custGeom>
              <a:avLst/>
              <a:gdLst>
                <a:gd name="T0" fmla="*/ 132 w 140"/>
                <a:gd name="T1" fmla="*/ 0 h 295"/>
                <a:gd name="T2" fmla="*/ 96 w 140"/>
                <a:gd name="T3" fmla="*/ 54 h 295"/>
                <a:gd name="T4" fmla="*/ 0 w 140"/>
                <a:gd name="T5" fmla="*/ 291 h 295"/>
                <a:gd name="T6" fmla="*/ 11 w 140"/>
                <a:gd name="T7" fmla="*/ 295 h 295"/>
                <a:gd name="T8" fmla="*/ 107 w 140"/>
                <a:gd name="T9" fmla="*/ 60 h 295"/>
                <a:gd name="T10" fmla="*/ 132 w 140"/>
                <a:gd name="T11" fmla="*/ 19 h 295"/>
                <a:gd name="T12" fmla="*/ 138 w 140"/>
                <a:gd name="T13" fmla="*/ 11 h 295"/>
                <a:gd name="T14" fmla="*/ 140 w 140"/>
                <a:gd name="T15" fmla="*/ 10 h 295"/>
                <a:gd name="T16" fmla="*/ 140 w 140"/>
                <a:gd name="T17" fmla="*/ 9 h 295"/>
                <a:gd name="T18" fmla="*/ 140 w 140"/>
                <a:gd name="T19" fmla="*/ 9 h 295"/>
                <a:gd name="T20" fmla="*/ 138 w 140"/>
                <a:gd name="T21" fmla="*/ 7 h 295"/>
                <a:gd name="T22" fmla="*/ 140 w 140"/>
                <a:gd name="T23" fmla="*/ 9 h 295"/>
                <a:gd name="T24" fmla="*/ 140 w 140"/>
                <a:gd name="T25" fmla="*/ 9 h 295"/>
                <a:gd name="T26" fmla="*/ 138 w 140"/>
                <a:gd name="T27" fmla="*/ 7 h 295"/>
                <a:gd name="T28" fmla="*/ 140 w 140"/>
                <a:gd name="T29" fmla="*/ 9 h 295"/>
                <a:gd name="T30" fmla="*/ 132 w 140"/>
                <a:gd name="T31"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 h="295">
                  <a:moveTo>
                    <a:pt x="132" y="0"/>
                  </a:moveTo>
                  <a:cubicBezTo>
                    <a:pt x="131" y="1"/>
                    <a:pt x="119" y="12"/>
                    <a:pt x="96" y="54"/>
                  </a:cubicBezTo>
                  <a:cubicBezTo>
                    <a:pt x="74" y="96"/>
                    <a:pt x="41" y="168"/>
                    <a:pt x="0" y="291"/>
                  </a:cubicBezTo>
                  <a:cubicBezTo>
                    <a:pt x="11" y="295"/>
                    <a:pt x="11" y="295"/>
                    <a:pt x="11" y="295"/>
                  </a:cubicBezTo>
                  <a:cubicBezTo>
                    <a:pt x="52" y="173"/>
                    <a:pt x="85" y="101"/>
                    <a:pt x="107" y="60"/>
                  </a:cubicBezTo>
                  <a:cubicBezTo>
                    <a:pt x="118" y="39"/>
                    <a:pt x="126" y="27"/>
                    <a:pt x="132" y="19"/>
                  </a:cubicBezTo>
                  <a:cubicBezTo>
                    <a:pt x="135" y="15"/>
                    <a:pt x="137" y="13"/>
                    <a:pt x="138" y="11"/>
                  </a:cubicBezTo>
                  <a:cubicBezTo>
                    <a:pt x="139" y="10"/>
                    <a:pt x="139" y="10"/>
                    <a:pt x="140" y="10"/>
                  </a:cubicBezTo>
                  <a:cubicBezTo>
                    <a:pt x="140" y="9"/>
                    <a:pt x="140" y="9"/>
                    <a:pt x="140" y="9"/>
                  </a:cubicBezTo>
                  <a:cubicBezTo>
                    <a:pt x="140" y="9"/>
                    <a:pt x="140" y="9"/>
                    <a:pt x="140" y="9"/>
                  </a:cubicBezTo>
                  <a:cubicBezTo>
                    <a:pt x="138" y="7"/>
                    <a:pt x="138" y="7"/>
                    <a:pt x="138" y="7"/>
                  </a:cubicBezTo>
                  <a:cubicBezTo>
                    <a:pt x="140" y="9"/>
                    <a:pt x="140" y="9"/>
                    <a:pt x="140" y="9"/>
                  </a:cubicBezTo>
                  <a:cubicBezTo>
                    <a:pt x="140" y="9"/>
                    <a:pt x="140" y="9"/>
                    <a:pt x="140" y="9"/>
                  </a:cubicBezTo>
                  <a:cubicBezTo>
                    <a:pt x="138" y="7"/>
                    <a:pt x="138" y="7"/>
                    <a:pt x="138" y="7"/>
                  </a:cubicBezTo>
                  <a:cubicBezTo>
                    <a:pt x="140" y="9"/>
                    <a:pt x="140" y="9"/>
                    <a:pt x="140" y="9"/>
                  </a:cubicBezTo>
                  <a:cubicBezTo>
                    <a:pt x="132" y="0"/>
                    <a:pt x="132" y="0"/>
                    <a:pt x="132" y="0"/>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sḷïḓê">
              <a:extLst>
                <a:ext uri="{FF2B5EF4-FFF2-40B4-BE49-F238E27FC236}">
                  <a16:creationId xmlns:a16="http://schemas.microsoft.com/office/drawing/2014/main" id="{3D92C64F-318E-402F-8BEC-6230CDE2AE43}"/>
                </a:ext>
              </a:extLst>
            </p:cNvPr>
            <p:cNvSpPr/>
            <p:nvPr/>
          </p:nvSpPr>
          <p:spPr bwMode="auto">
            <a:xfrm>
              <a:off x="6878170" y="3033977"/>
              <a:ext cx="375519" cy="779252"/>
            </a:xfrm>
            <a:custGeom>
              <a:avLst/>
              <a:gdLst>
                <a:gd name="T0" fmla="*/ 42 w 186"/>
                <a:gd name="T1" fmla="*/ 0 h 386"/>
                <a:gd name="T2" fmla="*/ 186 w 186"/>
                <a:gd name="T3" fmla="*/ 386 h 386"/>
                <a:gd name="T4" fmla="*/ 42 w 186"/>
                <a:gd name="T5" fmla="*/ 0 h 386"/>
              </a:gdLst>
              <a:ahLst/>
              <a:cxnLst>
                <a:cxn ang="0">
                  <a:pos x="T0" y="T1"/>
                </a:cxn>
                <a:cxn ang="0">
                  <a:pos x="T2" y="T3"/>
                </a:cxn>
                <a:cxn ang="0">
                  <a:pos x="T4" y="T5"/>
                </a:cxn>
              </a:cxnLst>
              <a:rect l="0" t="0" r="r" b="b"/>
              <a:pathLst>
                <a:path w="186" h="386">
                  <a:moveTo>
                    <a:pt x="42" y="0"/>
                  </a:moveTo>
                  <a:cubicBezTo>
                    <a:pt x="0" y="175"/>
                    <a:pt x="122" y="333"/>
                    <a:pt x="186" y="386"/>
                  </a:cubicBezTo>
                  <a:cubicBezTo>
                    <a:pt x="186" y="386"/>
                    <a:pt x="151" y="12"/>
                    <a:pt x="42" y="0"/>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íṧľiḓé">
              <a:extLst>
                <a:ext uri="{FF2B5EF4-FFF2-40B4-BE49-F238E27FC236}">
                  <a16:creationId xmlns:a16="http://schemas.microsoft.com/office/drawing/2014/main" id="{0E109D63-0C31-49D5-9F76-438ADFB9C623}"/>
                </a:ext>
              </a:extLst>
            </p:cNvPr>
            <p:cNvSpPr/>
            <p:nvPr/>
          </p:nvSpPr>
          <p:spPr bwMode="auto">
            <a:xfrm>
              <a:off x="7235205" y="2731421"/>
              <a:ext cx="905722" cy="869727"/>
            </a:xfrm>
            <a:custGeom>
              <a:avLst/>
              <a:gdLst>
                <a:gd name="T0" fmla="*/ 144 w 448"/>
                <a:gd name="T1" fmla="*/ 60 h 431"/>
                <a:gd name="T2" fmla="*/ 87 w 448"/>
                <a:gd name="T3" fmla="*/ 390 h 431"/>
                <a:gd name="T4" fmla="*/ 433 w 448"/>
                <a:gd name="T5" fmla="*/ 192 h 431"/>
                <a:gd name="T6" fmla="*/ 306 w 448"/>
                <a:gd name="T7" fmla="*/ 211 h 431"/>
                <a:gd name="T8" fmla="*/ 381 w 448"/>
                <a:gd name="T9" fmla="*/ 91 h 431"/>
                <a:gd name="T10" fmla="*/ 264 w 448"/>
                <a:gd name="T11" fmla="*/ 148 h 431"/>
                <a:gd name="T12" fmla="*/ 283 w 448"/>
                <a:gd name="T13" fmla="*/ 22 h 431"/>
                <a:gd name="T14" fmla="*/ 146 w 448"/>
                <a:gd name="T15" fmla="*/ 152 h 431"/>
                <a:gd name="T16" fmla="*/ 144 w 448"/>
                <a:gd name="T17" fmla="*/ 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431">
                  <a:moveTo>
                    <a:pt x="144" y="60"/>
                  </a:moveTo>
                  <a:cubicBezTo>
                    <a:pt x="104" y="59"/>
                    <a:pt x="0" y="349"/>
                    <a:pt x="87" y="390"/>
                  </a:cubicBezTo>
                  <a:cubicBezTo>
                    <a:pt x="174" y="431"/>
                    <a:pt x="448" y="233"/>
                    <a:pt x="433" y="192"/>
                  </a:cubicBezTo>
                  <a:cubicBezTo>
                    <a:pt x="418" y="151"/>
                    <a:pt x="306" y="211"/>
                    <a:pt x="306" y="211"/>
                  </a:cubicBezTo>
                  <a:cubicBezTo>
                    <a:pt x="306" y="211"/>
                    <a:pt x="407" y="118"/>
                    <a:pt x="381" y="91"/>
                  </a:cubicBezTo>
                  <a:cubicBezTo>
                    <a:pt x="355" y="64"/>
                    <a:pt x="264" y="161"/>
                    <a:pt x="264" y="148"/>
                  </a:cubicBezTo>
                  <a:cubicBezTo>
                    <a:pt x="264" y="135"/>
                    <a:pt x="315" y="44"/>
                    <a:pt x="283" y="22"/>
                  </a:cubicBezTo>
                  <a:cubicBezTo>
                    <a:pt x="251" y="0"/>
                    <a:pt x="146" y="152"/>
                    <a:pt x="146" y="152"/>
                  </a:cubicBezTo>
                  <a:cubicBezTo>
                    <a:pt x="146" y="152"/>
                    <a:pt x="170" y="61"/>
                    <a:pt x="144" y="60"/>
                  </a:cubicBezTo>
                  <a:close/>
                </a:path>
              </a:pathLst>
            </a:custGeom>
            <a:solidFill>
              <a:srgbClr val="E15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ṧ1ïḋè">
              <a:extLst>
                <a:ext uri="{FF2B5EF4-FFF2-40B4-BE49-F238E27FC236}">
                  <a16:creationId xmlns:a16="http://schemas.microsoft.com/office/drawing/2014/main" id="{F67066E2-9E97-44B1-B48D-9D61327E1FCA}"/>
                </a:ext>
              </a:extLst>
            </p:cNvPr>
            <p:cNvSpPr/>
            <p:nvPr/>
          </p:nvSpPr>
          <p:spPr bwMode="auto">
            <a:xfrm>
              <a:off x="7261472" y="3199361"/>
              <a:ext cx="425135" cy="424162"/>
            </a:xfrm>
            <a:custGeom>
              <a:avLst/>
              <a:gdLst>
                <a:gd name="T0" fmla="*/ 27 w 210"/>
                <a:gd name="T1" fmla="*/ 0 h 210"/>
                <a:gd name="T2" fmla="*/ 210 w 210"/>
                <a:gd name="T3" fmla="*/ 157 h 210"/>
                <a:gd name="T4" fmla="*/ 53 w 210"/>
                <a:gd name="T5" fmla="*/ 180 h 210"/>
                <a:gd name="T6" fmla="*/ 27 w 210"/>
                <a:gd name="T7" fmla="*/ 0 h 210"/>
              </a:gdLst>
              <a:ahLst/>
              <a:cxnLst>
                <a:cxn ang="0">
                  <a:pos x="T0" y="T1"/>
                </a:cxn>
                <a:cxn ang="0">
                  <a:pos x="T2" y="T3"/>
                </a:cxn>
                <a:cxn ang="0">
                  <a:pos x="T4" y="T5"/>
                </a:cxn>
                <a:cxn ang="0">
                  <a:pos x="T6" y="T7"/>
                </a:cxn>
              </a:cxnLst>
              <a:rect l="0" t="0" r="r" b="b"/>
              <a:pathLst>
                <a:path w="210" h="210">
                  <a:moveTo>
                    <a:pt x="27" y="0"/>
                  </a:moveTo>
                  <a:cubicBezTo>
                    <a:pt x="210" y="157"/>
                    <a:pt x="210" y="157"/>
                    <a:pt x="210" y="157"/>
                  </a:cubicBezTo>
                  <a:cubicBezTo>
                    <a:pt x="210" y="157"/>
                    <a:pt x="106" y="210"/>
                    <a:pt x="53" y="180"/>
                  </a:cubicBezTo>
                  <a:cubicBezTo>
                    <a:pt x="0" y="151"/>
                    <a:pt x="27" y="0"/>
                    <a:pt x="27" y="0"/>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ṧľiďê">
              <a:extLst>
                <a:ext uri="{FF2B5EF4-FFF2-40B4-BE49-F238E27FC236}">
                  <a16:creationId xmlns:a16="http://schemas.microsoft.com/office/drawing/2014/main" id="{C4D06031-883F-435A-8F9A-9DB11AEED91C}"/>
                </a:ext>
              </a:extLst>
            </p:cNvPr>
            <p:cNvSpPr/>
            <p:nvPr/>
          </p:nvSpPr>
          <p:spPr bwMode="auto">
            <a:xfrm>
              <a:off x="3876933" y="3260651"/>
              <a:ext cx="226674" cy="421243"/>
            </a:xfrm>
            <a:custGeom>
              <a:avLst/>
              <a:gdLst>
                <a:gd name="T0" fmla="*/ 0 w 112"/>
                <a:gd name="T1" fmla="*/ 3 h 209"/>
                <a:gd name="T2" fmla="*/ 1 w 112"/>
                <a:gd name="T3" fmla="*/ 4 h 209"/>
                <a:gd name="T4" fmla="*/ 106 w 112"/>
                <a:gd name="T5" fmla="*/ 209 h 209"/>
                <a:gd name="T6" fmla="*/ 112 w 112"/>
                <a:gd name="T7" fmla="*/ 207 h 209"/>
                <a:gd name="T8" fmla="*/ 5 w 112"/>
                <a:gd name="T9" fmla="*/ 0 h 209"/>
                <a:gd name="T10" fmla="*/ 0 w 112"/>
                <a:gd name="T11" fmla="*/ 3 h 209"/>
              </a:gdLst>
              <a:ahLst/>
              <a:cxnLst>
                <a:cxn ang="0">
                  <a:pos x="T0" y="T1"/>
                </a:cxn>
                <a:cxn ang="0">
                  <a:pos x="T2" y="T3"/>
                </a:cxn>
                <a:cxn ang="0">
                  <a:pos x="T4" y="T5"/>
                </a:cxn>
                <a:cxn ang="0">
                  <a:pos x="T6" y="T7"/>
                </a:cxn>
                <a:cxn ang="0">
                  <a:pos x="T8" y="T9"/>
                </a:cxn>
                <a:cxn ang="0">
                  <a:pos x="T10" y="T11"/>
                </a:cxn>
              </a:cxnLst>
              <a:rect l="0" t="0" r="r" b="b"/>
              <a:pathLst>
                <a:path w="112" h="209">
                  <a:moveTo>
                    <a:pt x="0" y="3"/>
                  </a:moveTo>
                  <a:cubicBezTo>
                    <a:pt x="0" y="3"/>
                    <a:pt x="1" y="3"/>
                    <a:pt x="1" y="4"/>
                  </a:cubicBezTo>
                  <a:cubicBezTo>
                    <a:pt x="9" y="15"/>
                    <a:pt x="71" y="103"/>
                    <a:pt x="106" y="209"/>
                  </a:cubicBezTo>
                  <a:cubicBezTo>
                    <a:pt x="112" y="207"/>
                    <a:pt x="112" y="207"/>
                    <a:pt x="112" y="207"/>
                  </a:cubicBezTo>
                  <a:cubicBezTo>
                    <a:pt x="74" y="94"/>
                    <a:pt x="5" y="0"/>
                    <a:pt x="5" y="0"/>
                  </a:cubicBezTo>
                  <a:cubicBezTo>
                    <a:pt x="0" y="3"/>
                    <a:pt x="0" y="3"/>
                    <a:pt x="0" y="3"/>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śļîḍê">
              <a:extLst>
                <a:ext uri="{FF2B5EF4-FFF2-40B4-BE49-F238E27FC236}">
                  <a16:creationId xmlns:a16="http://schemas.microsoft.com/office/drawing/2014/main" id="{019901CE-960D-4436-9E57-4E803553F3CA}"/>
                </a:ext>
              </a:extLst>
            </p:cNvPr>
            <p:cNvSpPr/>
            <p:nvPr/>
          </p:nvSpPr>
          <p:spPr bwMode="auto">
            <a:xfrm>
              <a:off x="3955734" y="3037868"/>
              <a:ext cx="174140" cy="361900"/>
            </a:xfrm>
            <a:custGeom>
              <a:avLst/>
              <a:gdLst>
                <a:gd name="T0" fmla="*/ 66 w 86"/>
                <a:gd name="T1" fmla="*/ 0 h 179"/>
                <a:gd name="T2" fmla="*/ 0 w 86"/>
                <a:gd name="T3" fmla="*/ 179 h 179"/>
                <a:gd name="T4" fmla="*/ 66 w 86"/>
                <a:gd name="T5" fmla="*/ 0 h 179"/>
              </a:gdLst>
              <a:ahLst/>
              <a:cxnLst>
                <a:cxn ang="0">
                  <a:pos x="T0" y="T1"/>
                </a:cxn>
                <a:cxn ang="0">
                  <a:pos x="T2" y="T3"/>
                </a:cxn>
                <a:cxn ang="0">
                  <a:pos x="T4" y="T5"/>
                </a:cxn>
              </a:cxnLst>
              <a:rect l="0" t="0" r="r" b="b"/>
              <a:pathLst>
                <a:path w="86" h="179">
                  <a:moveTo>
                    <a:pt x="66" y="0"/>
                  </a:moveTo>
                  <a:cubicBezTo>
                    <a:pt x="86" y="81"/>
                    <a:pt x="29" y="154"/>
                    <a:pt x="0" y="179"/>
                  </a:cubicBezTo>
                  <a:cubicBezTo>
                    <a:pt x="0" y="179"/>
                    <a:pt x="16" y="6"/>
                    <a:pt x="66" y="0"/>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Sḻïḋê">
              <a:extLst>
                <a:ext uri="{FF2B5EF4-FFF2-40B4-BE49-F238E27FC236}">
                  <a16:creationId xmlns:a16="http://schemas.microsoft.com/office/drawing/2014/main" id="{445489EF-76C2-489D-9F35-ECB62320B381}"/>
                </a:ext>
              </a:extLst>
            </p:cNvPr>
            <p:cNvSpPr/>
            <p:nvPr/>
          </p:nvSpPr>
          <p:spPr bwMode="auto">
            <a:xfrm>
              <a:off x="3546165" y="2900697"/>
              <a:ext cx="418325" cy="399841"/>
            </a:xfrm>
            <a:custGeom>
              <a:avLst/>
              <a:gdLst>
                <a:gd name="T0" fmla="*/ 141 w 207"/>
                <a:gd name="T1" fmla="*/ 27 h 198"/>
                <a:gd name="T2" fmla="*/ 167 w 207"/>
                <a:gd name="T3" fmla="*/ 179 h 198"/>
                <a:gd name="T4" fmla="*/ 7 w 207"/>
                <a:gd name="T5" fmla="*/ 88 h 198"/>
                <a:gd name="T6" fmla="*/ 66 w 207"/>
                <a:gd name="T7" fmla="*/ 97 h 198"/>
                <a:gd name="T8" fmla="*/ 31 w 207"/>
                <a:gd name="T9" fmla="*/ 41 h 198"/>
                <a:gd name="T10" fmla="*/ 85 w 207"/>
                <a:gd name="T11" fmla="*/ 68 h 198"/>
                <a:gd name="T12" fmla="*/ 76 w 207"/>
                <a:gd name="T13" fmla="*/ 10 h 198"/>
                <a:gd name="T14" fmla="*/ 139 w 207"/>
                <a:gd name="T15" fmla="*/ 70 h 198"/>
                <a:gd name="T16" fmla="*/ 141 w 207"/>
                <a:gd name="T17" fmla="*/ 27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198">
                  <a:moveTo>
                    <a:pt x="141" y="27"/>
                  </a:moveTo>
                  <a:cubicBezTo>
                    <a:pt x="159" y="27"/>
                    <a:pt x="207" y="160"/>
                    <a:pt x="167" y="179"/>
                  </a:cubicBezTo>
                  <a:cubicBezTo>
                    <a:pt x="126" y="198"/>
                    <a:pt x="0" y="107"/>
                    <a:pt x="7" y="88"/>
                  </a:cubicBezTo>
                  <a:cubicBezTo>
                    <a:pt x="14" y="69"/>
                    <a:pt x="66" y="97"/>
                    <a:pt x="66" y="97"/>
                  </a:cubicBezTo>
                  <a:cubicBezTo>
                    <a:pt x="66" y="97"/>
                    <a:pt x="19" y="54"/>
                    <a:pt x="31" y="41"/>
                  </a:cubicBezTo>
                  <a:cubicBezTo>
                    <a:pt x="43" y="29"/>
                    <a:pt x="85" y="74"/>
                    <a:pt x="85" y="68"/>
                  </a:cubicBezTo>
                  <a:cubicBezTo>
                    <a:pt x="85" y="61"/>
                    <a:pt x="62" y="20"/>
                    <a:pt x="76" y="10"/>
                  </a:cubicBezTo>
                  <a:cubicBezTo>
                    <a:pt x="91" y="0"/>
                    <a:pt x="139" y="70"/>
                    <a:pt x="139" y="70"/>
                  </a:cubicBezTo>
                  <a:cubicBezTo>
                    <a:pt x="139" y="70"/>
                    <a:pt x="128" y="27"/>
                    <a:pt x="141" y="27"/>
                  </a:cubicBezTo>
                  <a:close/>
                </a:path>
              </a:pathLst>
            </a:custGeom>
            <a:solidFill>
              <a:srgbClr val="E15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śľïḓè">
              <a:extLst>
                <a:ext uri="{FF2B5EF4-FFF2-40B4-BE49-F238E27FC236}">
                  <a16:creationId xmlns:a16="http://schemas.microsoft.com/office/drawing/2014/main" id="{964DB551-9B62-4323-A296-1393643DA124}"/>
                </a:ext>
              </a:extLst>
            </p:cNvPr>
            <p:cNvSpPr/>
            <p:nvPr/>
          </p:nvSpPr>
          <p:spPr bwMode="auto">
            <a:xfrm>
              <a:off x="3756300" y="3114724"/>
              <a:ext cx="195543" cy="196515"/>
            </a:xfrm>
            <a:custGeom>
              <a:avLst/>
              <a:gdLst>
                <a:gd name="T0" fmla="*/ 85 w 97"/>
                <a:gd name="T1" fmla="*/ 0 h 97"/>
                <a:gd name="T2" fmla="*/ 0 w 97"/>
                <a:gd name="T3" fmla="*/ 73 h 97"/>
                <a:gd name="T4" fmla="*/ 72 w 97"/>
                <a:gd name="T5" fmla="*/ 84 h 97"/>
                <a:gd name="T6" fmla="*/ 85 w 97"/>
                <a:gd name="T7" fmla="*/ 0 h 97"/>
              </a:gdLst>
              <a:ahLst/>
              <a:cxnLst>
                <a:cxn ang="0">
                  <a:pos x="T0" y="T1"/>
                </a:cxn>
                <a:cxn ang="0">
                  <a:pos x="T2" y="T3"/>
                </a:cxn>
                <a:cxn ang="0">
                  <a:pos x="T4" y="T5"/>
                </a:cxn>
                <a:cxn ang="0">
                  <a:pos x="T6" y="T7"/>
                </a:cxn>
              </a:cxnLst>
              <a:rect l="0" t="0" r="r" b="b"/>
              <a:pathLst>
                <a:path w="97" h="97">
                  <a:moveTo>
                    <a:pt x="85" y="0"/>
                  </a:moveTo>
                  <a:cubicBezTo>
                    <a:pt x="0" y="73"/>
                    <a:pt x="0" y="73"/>
                    <a:pt x="0" y="73"/>
                  </a:cubicBezTo>
                  <a:cubicBezTo>
                    <a:pt x="0" y="73"/>
                    <a:pt x="48" y="97"/>
                    <a:pt x="72" y="84"/>
                  </a:cubicBezTo>
                  <a:cubicBezTo>
                    <a:pt x="97" y="70"/>
                    <a:pt x="85" y="0"/>
                    <a:pt x="85" y="0"/>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ṧḻíḓé">
              <a:extLst>
                <a:ext uri="{FF2B5EF4-FFF2-40B4-BE49-F238E27FC236}">
                  <a16:creationId xmlns:a16="http://schemas.microsoft.com/office/drawing/2014/main" id="{FB819DE2-7986-403D-96BD-6F0326F430E7}"/>
                </a:ext>
              </a:extLst>
            </p:cNvPr>
            <p:cNvSpPr/>
            <p:nvPr/>
          </p:nvSpPr>
          <p:spPr bwMode="auto">
            <a:xfrm>
              <a:off x="5176658" y="3508727"/>
              <a:ext cx="431945" cy="276289"/>
            </a:xfrm>
            <a:custGeom>
              <a:avLst/>
              <a:gdLst>
                <a:gd name="T0" fmla="*/ 192 w 214"/>
                <a:gd name="T1" fmla="*/ 19 h 137"/>
                <a:gd name="T2" fmla="*/ 8 w 214"/>
                <a:gd name="T3" fmla="*/ 94 h 137"/>
                <a:gd name="T4" fmla="*/ 192 w 214"/>
                <a:gd name="T5" fmla="*/ 19 h 137"/>
              </a:gdLst>
              <a:ahLst/>
              <a:cxnLst>
                <a:cxn ang="0">
                  <a:pos x="T0" y="T1"/>
                </a:cxn>
                <a:cxn ang="0">
                  <a:pos x="T2" y="T3"/>
                </a:cxn>
                <a:cxn ang="0">
                  <a:pos x="T4" y="T5"/>
                </a:cxn>
              </a:cxnLst>
              <a:rect l="0" t="0" r="r" b="b"/>
              <a:pathLst>
                <a:path w="214" h="137">
                  <a:moveTo>
                    <a:pt x="192" y="19"/>
                  </a:moveTo>
                  <a:cubicBezTo>
                    <a:pt x="170" y="0"/>
                    <a:pt x="0" y="50"/>
                    <a:pt x="8" y="94"/>
                  </a:cubicBezTo>
                  <a:cubicBezTo>
                    <a:pt x="16" y="137"/>
                    <a:pt x="214" y="38"/>
                    <a:pt x="192" y="19"/>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ŝ1îḓe">
              <a:extLst>
                <a:ext uri="{FF2B5EF4-FFF2-40B4-BE49-F238E27FC236}">
                  <a16:creationId xmlns:a16="http://schemas.microsoft.com/office/drawing/2014/main" id="{376C85BE-C64E-4BF8-9A74-5C00E7CBB8BD}"/>
                </a:ext>
              </a:extLst>
            </p:cNvPr>
            <p:cNvSpPr/>
            <p:nvPr/>
          </p:nvSpPr>
          <p:spPr bwMode="auto">
            <a:xfrm>
              <a:off x="5079374" y="3234384"/>
              <a:ext cx="151764" cy="726718"/>
            </a:xfrm>
            <a:custGeom>
              <a:avLst/>
              <a:gdLst>
                <a:gd name="T0" fmla="*/ 0 w 75"/>
                <a:gd name="T1" fmla="*/ 3 h 360"/>
                <a:gd name="T2" fmla="*/ 1 w 75"/>
                <a:gd name="T3" fmla="*/ 5 h 360"/>
                <a:gd name="T4" fmla="*/ 63 w 75"/>
                <a:gd name="T5" fmla="*/ 360 h 360"/>
                <a:gd name="T6" fmla="*/ 75 w 75"/>
                <a:gd name="T7" fmla="*/ 360 h 360"/>
                <a:gd name="T8" fmla="*/ 11 w 75"/>
                <a:gd name="T9" fmla="*/ 0 h 360"/>
                <a:gd name="T10" fmla="*/ 0 w 75"/>
                <a:gd name="T11" fmla="*/ 3 h 360"/>
              </a:gdLst>
              <a:ahLst/>
              <a:cxnLst>
                <a:cxn ang="0">
                  <a:pos x="T0" y="T1"/>
                </a:cxn>
                <a:cxn ang="0">
                  <a:pos x="T2" y="T3"/>
                </a:cxn>
                <a:cxn ang="0">
                  <a:pos x="T4" y="T5"/>
                </a:cxn>
                <a:cxn ang="0">
                  <a:pos x="T6" y="T7"/>
                </a:cxn>
                <a:cxn ang="0">
                  <a:pos x="T8" y="T9"/>
                </a:cxn>
                <a:cxn ang="0">
                  <a:pos x="T10" y="T11"/>
                </a:cxn>
              </a:cxnLst>
              <a:rect l="0" t="0" r="r" b="b"/>
              <a:pathLst>
                <a:path w="75" h="360">
                  <a:moveTo>
                    <a:pt x="0" y="3"/>
                  </a:moveTo>
                  <a:cubicBezTo>
                    <a:pt x="0" y="3"/>
                    <a:pt x="0" y="4"/>
                    <a:pt x="1" y="5"/>
                  </a:cubicBezTo>
                  <a:cubicBezTo>
                    <a:pt x="6" y="24"/>
                    <a:pt x="54" y="180"/>
                    <a:pt x="63" y="360"/>
                  </a:cubicBezTo>
                  <a:cubicBezTo>
                    <a:pt x="75" y="360"/>
                    <a:pt x="75" y="360"/>
                    <a:pt x="75" y="360"/>
                  </a:cubicBezTo>
                  <a:cubicBezTo>
                    <a:pt x="66" y="165"/>
                    <a:pt x="11" y="0"/>
                    <a:pt x="11" y="0"/>
                  </a:cubicBezTo>
                  <a:cubicBezTo>
                    <a:pt x="0" y="3"/>
                    <a:pt x="0" y="3"/>
                    <a:pt x="0" y="3"/>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slïḑè">
              <a:extLst>
                <a:ext uri="{FF2B5EF4-FFF2-40B4-BE49-F238E27FC236}">
                  <a16:creationId xmlns:a16="http://schemas.microsoft.com/office/drawing/2014/main" id="{C8FEC588-62DC-4BA4-80ED-8C2ABDCA7C51}"/>
                </a:ext>
              </a:extLst>
            </p:cNvPr>
            <p:cNvSpPr/>
            <p:nvPr/>
          </p:nvSpPr>
          <p:spPr bwMode="auto">
            <a:xfrm>
              <a:off x="4616298" y="2818005"/>
              <a:ext cx="1106129" cy="797736"/>
            </a:xfrm>
            <a:custGeom>
              <a:avLst/>
              <a:gdLst>
                <a:gd name="T0" fmla="*/ 254 w 547"/>
                <a:gd name="T1" fmla="*/ 282 h 395"/>
                <a:gd name="T2" fmla="*/ 413 w 547"/>
                <a:gd name="T3" fmla="*/ 365 h 395"/>
                <a:gd name="T4" fmla="*/ 365 w 547"/>
                <a:gd name="T5" fmla="*/ 248 h 395"/>
                <a:gd name="T6" fmla="*/ 545 w 547"/>
                <a:gd name="T7" fmla="*/ 189 h 395"/>
                <a:gd name="T8" fmla="*/ 365 w 547"/>
                <a:gd name="T9" fmla="*/ 198 h 395"/>
                <a:gd name="T10" fmla="*/ 413 w 547"/>
                <a:gd name="T11" fmla="*/ 72 h 395"/>
                <a:gd name="T12" fmla="*/ 289 w 547"/>
                <a:gd name="T13" fmla="*/ 161 h 395"/>
                <a:gd name="T14" fmla="*/ 254 w 547"/>
                <a:gd name="T15" fmla="*/ 0 h 395"/>
                <a:gd name="T16" fmla="*/ 217 w 547"/>
                <a:gd name="T17" fmla="*/ 161 h 395"/>
                <a:gd name="T18" fmla="*/ 54 w 547"/>
                <a:gd name="T19" fmla="*/ 139 h 395"/>
                <a:gd name="T20" fmla="*/ 176 w 547"/>
                <a:gd name="T21" fmla="*/ 211 h 395"/>
                <a:gd name="T22" fmla="*/ 31 w 547"/>
                <a:gd name="T23" fmla="*/ 293 h 395"/>
                <a:gd name="T24" fmla="*/ 180 w 547"/>
                <a:gd name="T25" fmla="*/ 259 h 395"/>
                <a:gd name="T26" fmla="*/ 178 w 547"/>
                <a:gd name="T27" fmla="*/ 380 h 395"/>
                <a:gd name="T28" fmla="*/ 254 w 547"/>
                <a:gd name="T29" fmla="*/ 282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7" h="395">
                  <a:moveTo>
                    <a:pt x="254" y="282"/>
                  </a:moveTo>
                  <a:cubicBezTo>
                    <a:pt x="254" y="282"/>
                    <a:pt x="376" y="395"/>
                    <a:pt x="413" y="365"/>
                  </a:cubicBezTo>
                  <a:cubicBezTo>
                    <a:pt x="450" y="335"/>
                    <a:pt x="365" y="248"/>
                    <a:pt x="365" y="248"/>
                  </a:cubicBezTo>
                  <a:cubicBezTo>
                    <a:pt x="365" y="248"/>
                    <a:pt x="543" y="213"/>
                    <a:pt x="545" y="189"/>
                  </a:cubicBezTo>
                  <a:cubicBezTo>
                    <a:pt x="547" y="165"/>
                    <a:pt x="365" y="198"/>
                    <a:pt x="365" y="198"/>
                  </a:cubicBezTo>
                  <a:cubicBezTo>
                    <a:pt x="365" y="198"/>
                    <a:pt x="441" y="91"/>
                    <a:pt x="413" y="72"/>
                  </a:cubicBezTo>
                  <a:cubicBezTo>
                    <a:pt x="384" y="52"/>
                    <a:pt x="289" y="161"/>
                    <a:pt x="289" y="161"/>
                  </a:cubicBezTo>
                  <a:cubicBezTo>
                    <a:pt x="289" y="161"/>
                    <a:pt x="293" y="0"/>
                    <a:pt x="254" y="0"/>
                  </a:cubicBezTo>
                  <a:cubicBezTo>
                    <a:pt x="215" y="0"/>
                    <a:pt x="217" y="161"/>
                    <a:pt x="217" y="161"/>
                  </a:cubicBezTo>
                  <a:cubicBezTo>
                    <a:pt x="217" y="161"/>
                    <a:pt x="76" y="100"/>
                    <a:pt x="54" y="139"/>
                  </a:cubicBezTo>
                  <a:cubicBezTo>
                    <a:pt x="33" y="178"/>
                    <a:pt x="176" y="211"/>
                    <a:pt x="176" y="211"/>
                  </a:cubicBezTo>
                  <a:cubicBezTo>
                    <a:pt x="176" y="211"/>
                    <a:pt x="0" y="267"/>
                    <a:pt x="31" y="293"/>
                  </a:cubicBezTo>
                  <a:cubicBezTo>
                    <a:pt x="61" y="319"/>
                    <a:pt x="180" y="259"/>
                    <a:pt x="180" y="259"/>
                  </a:cubicBezTo>
                  <a:cubicBezTo>
                    <a:pt x="180" y="259"/>
                    <a:pt x="137" y="376"/>
                    <a:pt x="178" y="380"/>
                  </a:cubicBezTo>
                  <a:cubicBezTo>
                    <a:pt x="219" y="384"/>
                    <a:pt x="254" y="282"/>
                    <a:pt x="254" y="282"/>
                  </a:cubicBezTo>
                  <a:close/>
                </a:path>
              </a:pathLst>
            </a:custGeom>
            <a:solidFill>
              <a:srgbClr val="E15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ŝľîḍé">
              <a:extLst>
                <a:ext uri="{FF2B5EF4-FFF2-40B4-BE49-F238E27FC236}">
                  <a16:creationId xmlns:a16="http://schemas.microsoft.com/office/drawing/2014/main" id="{B2E9DDF2-7243-43C7-BDC6-C62278841DEE}"/>
                </a:ext>
              </a:extLst>
            </p:cNvPr>
            <p:cNvSpPr/>
            <p:nvPr/>
          </p:nvSpPr>
          <p:spPr bwMode="auto">
            <a:xfrm>
              <a:off x="5077428" y="3225628"/>
              <a:ext cx="97285" cy="97285"/>
            </a:xfrm>
            <a:prstGeom prst="ellipse">
              <a:avLst/>
            </a:pr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šļiďe">
              <a:extLst>
                <a:ext uri="{FF2B5EF4-FFF2-40B4-BE49-F238E27FC236}">
                  <a16:creationId xmlns:a16="http://schemas.microsoft.com/office/drawing/2014/main" id="{472145E2-E242-415C-9CCC-6A6B95FCAFC8}"/>
                </a:ext>
              </a:extLst>
            </p:cNvPr>
            <p:cNvSpPr/>
            <p:nvPr/>
          </p:nvSpPr>
          <p:spPr bwMode="auto">
            <a:xfrm>
              <a:off x="5540504" y="3758749"/>
              <a:ext cx="335633" cy="519501"/>
            </a:xfrm>
            <a:custGeom>
              <a:avLst/>
              <a:gdLst>
                <a:gd name="T0" fmla="*/ 158 w 166"/>
                <a:gd name="T1" fmla="*/ 8 h 257"/>
                <a:gd name="T2" fmla="*/ 160 w 166"/>
                <a:gd name="T3" fmla="*/ 5 h 257"/>
                <a:gd name="T4" fmla="*/ 157 w 166"/>
                <a:gd name="T5" fmla="*/ 6 h 257"/>
                <a:gd name="T6" fmla="*/ 158 w 166"/>
                <a:gd name="T7" fmla="*/ 8 h 257"/>
                <a:gd name="T8" fmla="*/ 160 w 166"/>
                <a:gd name="T9" fmla="*/ 5 h 257"/>
                <a:gd name="T10" fmla="*/ 157 w 166"/>
                <a:gd name="T11" fmla="*/ 6 h 257"/>
                <a:gd name="T12" fmla="*/ 160 w 166"/>
                <a:gd name="T13" fmla="*/ 5 h 257"/>
                <a:gd name="T14" fmla="*/ 156 w 166"/>
                <a:gd name="T15" fmla="*/ 5 h 257"/>
                <a:gd name="T16" fmla="*/ 157 w 166"/>
                <a:gd name="T17" fmla="*/ 6 h 257"/>
                <a:gd name="T18" fmla="*/ 160 w 166"/>
                <a:gd name="T19" fmla="*/ 5 h 257"/>
                <a:gd name="T20" fmla="*/ 156 w 166"/>
                <a:gd name="T21" fmla="*/ 5 h 257"/>
                <a:gd name="T22" fmla="*/ 159 w 166"/>
                <a:gd name="T23" fmla="*/ 5 h 257"/>
                <a:gd name="T24" fmla="*/ 157 w 166"/>
                <a:gd name="T25" fmla="*/ 4 h 257"/>
                <a:gd name="T26" fmla="*/ 156 w 166"/>
                <a:gd name="T27" fmla="*/ 5 h 257"/>
                <a:gd name="T28" fmla="*/ 159 w 166"/>
                <a:gd name="T29" fmla="*/ 5 h 257"/>
                <a:gd name="T30" fmla="*/ 157 w 166"/>
                <a:gd name="T31" fmla="*/ 4 h 257"/>
                <a:gd name="T32" fmla="*/ 157 w 166"/>
                <a:gd name="T33" fmla="*/ 4 h 257"/>
                <a:gd name="T34" fmla="*/ 157 w 166"/>
                <a:gd name="T35" fmla="*/ 4 h 257"/>
                <a:gd name="T36" fmla="*/ 157 w 166"/>
                <a:gd name="T37" fmla="*/ 4 h 257"/>
                <a:gd name="T38" fmla="*/ 157 w 166"/>
                <a:gd name="T39" fmla="*/ 4 h 257"/>
                <a:gd name="T40" fmla="*/ 157 w 166"/>
                <a:gd name="T41" fmla="*/ 4 h 257"/>
                <a:gd name="T42" fmla="*/ 156 w 166"/>
                <a:gd name="T43" fmla="*/ 5 h 257"/>
                <a:gd name="T44" fmla="*/ 150 w 166"/>
                <a:gd name="T45" fmla="*/ 12 h 257"/>
                <a:gd name="T46" fmla="*/ 96 w 166"/>
                <a:gd name="T47" fmla="*/ 83 h 257"/>
                <a:gd name="T48" fmla="*/ 0 w 166"/>
                <a:gd name="T49" fmla="*/ 253 h 257"/>
                <a:gd name="T50" fmla="*/ 8 w 166"/>
                <a:gd name="T51" fmla="*/ 257 h 257"/>
                <a:gd name="T52" fmla="*/ 122 w 166"/>
                <a:gd name="T53" fmla="*/ 62 h 257"/>
                <a:gd name="T54" fmla="*/ 154 w 166"/>
                <a:gd name="T55" fmla="*/ 22 h 257"/>
                <a:gd name="T56" fmla="*/ 162 w 166"/>
                <a:gd name="T57" fmla="*/ 12 h 257"/>
                <a:gd name="T58" fmla="*/ 164 w 166"/>
                <a:gd name="T59" fmla="*/ 9 h 257"/>
                <a:gd name="T60" fmla="*/ 165 w 166"/>
                <a:gd name="T61" fmla="*/ 7 h 257"/>
                <a:gd name="T62" fmla="*/ 166 w 166"/>
                <a:gd name="T63" fmla="*/ 5 h 257"/>
                <a:gd name="T64" fmla="*/ 165 w 166"/>
                <a:gd name="T65" fmla="*/ 2 h 257"/>
                <a:gd name="T66" fmla="*/ 163 w 166"/>
                <a:gd name="T67" fmla="*/ 0 h 257"/>
                <a:gd name="T68" fmla="*/ 158 w 166"/>
                <a:gd name="T69" fmla="*/ 8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257">
                  <a:moveTo>
                    <a:pt x="158" y="8"/>
                  </a:moveTo>
                  <a:cubicBezTo>
                    <a:pt x="160" y="5"/>
                    <a:pt x="160" y="5"/>
                    <a:pt x="160" y="5"/>
                  </a:cubicBezTo>
                  <a:cubicBezTo>
                    <a:pt x="157" y="6"/>
                    <a:pt x="157" y="6"/>
                    <a:pt x="157" y="6"/>
                  </a:cubicBezTo>
                  <a:cubicBezTo>
                    <a:pt x="157" y="7"/>
                    <a:pt x="158" y="8"/>
                    <a:pt x="158" y="8"/>
                  </a:cubicBezTo>
                  <a:cubicBezTo>
                    <a:pt x="160" y="5"/>
                    <a:pt x="160" y="5"/>
                    <a:pt x="160" y="5"/>
                  </a:cubicBezTo>
                  <a:cubicBezTo>
                    <a:pt x="157" y="6"/>
                    <a:pt x="157" y="6"/>
                    <a:pt x="157" y="6"/>
                  </a:cubicBezTo>
                  <a:cubicBezTo>
                    <a:pt x="160" y="5"/>
                    <a:pt x="160" y="5"/>
                    <a:pt x="160" y="5"/>
                  </a:cubicBezTo>
                  <a:cubicBezTo>
                    <a:pt x="156" y="5"/>
                    <a:pt x="156" y="5"/>
                    <a:pt x="156" y="5"/>
                  </a:cubicBezTo>
                  <a:cubicBezTo>
                    <a:pt x="156" y="5"/>
                    <a:pt x="157" y="6"/>
                    <a:pt x="157" y="6"/>
                  </a:cubicBezTo>
                  <a:cubicBezTo>
                    <a:pt x="160" y="5"/>
                    <a:pt x="160" y="5"/>
                    <a:pt x="160" y="5"/>
                  </a:cubicBezTo>
                  <a:cubicBezTo>
                    <a:pt x="156" y="5"/>
                    <a:pt x="156" y="5"/>
                    <a:pt x="156" y="5"/>
                  </a:cubicBezTo>
                  <a:cubicBezTo>
                    <a:pt x="159" y="5"/>
                    <a:pt x="159" y="5"/>
                    <a:pt x="159" y="5"/>
                  </a:cubicBezTo>
                  <a:cubicBezTo>
                    <a:pt x="157" y="4"/>
                    <a:pt x="157" y="4"/>
                    <a:pt x="157" y="4"/>
                  </a:cubicBezTo>
                  <a:cubicBezTo>
                    <a:pt x="157" y="4"/>
                    <a:pt x="156" y="4"/>
                    <a:pt x="156" y="5"/>
                  </a:cubicBezTo>
                  <a:cubicBezTo>
                    <a:pt x="159" y="5"/>
                    <a:pt x="159" y="5"/>
                    <a:pt x="159" y="5"/>
                  </a:cubicBezTo>
                  <a:cubicBezTo>
                    <a:pt x="157" y="4"/>
                    <a:pt x="157" y="4"/>
                    <a:pt x="157" y="4"/>
                  </a:cubicBezTo>
                  <a:cubicBezTo>
                    <a:pt x="157" y="4"/>
                    <a:pt x="157" y="4"/>
                    <a:pt x="157" y="4"/>
                  </a:cubicBezTo>
                  <a:cubicBezTo>
                    <a:pt x="157" y="4"/>
                    <a:pt x="157" y="4"/>
                    <a:pt x="157" y="4"/>
                  </a:cubicBezTo>
                  <a:cubicBezTo>
                    <a:pt x="157" y="4"/>
                    <a:pt x="157" y="4"/>
                    <a:pt x="157" y="4"/>
                  </a:cubicBezTo>
                  <a:cubicBezTo>
                    <a:pt x="157" y="4"/>
                    <a:pt x="157" y="4"/>
                    <a:pt x="157" y="4"/>
                  </a:cubicBezTo>
                  <a:cubicBezTo>
                    <a:pt x="157" y="4"/>
                    <a:pt x="157" y="4"/>
                    <a:pt x="157" y="4"/>
                  </a:cubicBezTo>
                  <a:cubicBezTo>
                    <a:pt x="157" y="4"/>
                    <a:pt x="156" y="4"/>
                    <a:pt x="156" y="5"/>
                  </a:cubicBezTo>
                  <a:cubicBezTo>
                    <a:pt x="154" y="7"/>
                    <a:pt x="152" y="9"/>
                    <a:pt x="150" y="12"/>
                  </a:cubicBezTo>
                  <a:cubicBezTo>
                    <a:pt x="140" y="24"/>
                    <a:pt x="121" y="45"/>
                    <a:pt x="96" y="83"/>
                  </a:cubicBezTo>
                  <a:cubicBezTo>
                    <a:pt x="70" y="121"/>
                    <a:pt x="38" y="176"/>
                    <a:pt x="0" y="253"/>
                  </a:cubicBezTo>
                  <a:cubicBezTo>
                    <a:pt x="8" y="257"/>
                    <a:pt x="8" y="257"/>
                    <a:pt x="8" y="257"/>
                  </a:cubicBezTo>
                  <a:cubicBezTo>
                    <a:pt x="56" y="159"/>
                    <a:pt x="95" y="99"/>
                    <a:pt x="122" y="62"/>
                  </a:cubicBezTo>
                  <a:cubicBezTo>
                    <a:pt x="136" y="43"/>
                    <a:pt x="146" y="31"/>
                    <a:pt x="154" y="22"/>
                  </a:cubicBezTo>
                  <a:cubicBezTo>
                    <a:pt x="157" y="18"/>
                    <a:pt x="160" y="15"/>
                    <a:pt x="162" y="12"/>
                  </a:cubicBezTo>
                  <a:cubicBezTo>
                    <a:pt x="163" y="11"/>
                    <a:pt x="164" y="10"/>
                    <a:pt x="164" y="9"/>
                  </a:cubicBezTo>
                  <a:cubicBezTo>
                    <a:pt x="165" y="8"/>
                    <a:pt x="165" y="8"/>
                    <a:pt x="165" y="7"/>
                  </a:cubicBezTo>
                  <a:cubicBezTo>
                    <a:pt x="166" y="6"/>
                    <a:pt x="166" y="6"/>
                    <a:pt x="166" y="5"/>
                  </a:cubicBezTo>
                  <a:cubicBezTo>
                    <a:pt x="166" y="4"/>
                    <a:pt x="166" y="3"/>
                    <a:pt x="165" y="2"/>
                  </a:cubicBezTo>
                  <a:cubicBezTo>
                    <a:pt x="165" y="1"/>
                    <a:pt x="164" y="0"/>
                    <a:pt x="163" y="0"/>
                  </a:cubicBezTo>
                  <a:cubicBezTo>
                    <a:pt x="158" y="8"/>
                    <a:pt x="158" y="8"/>
                    <a:pt x="158" y="8"/>
                  </a:cubicBezTo>
                  <a:close/>
                </a:path>
              </a:pathLst>
            </a:custGeom>
            <a:solidFill>
              <a:srgbClr val="5C6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ş1iḍe">
              <a:extLst>
                <a:ext uri="{FF2B5EF4-FFF2-40B4-BE49-F238E27FC236}">
                  <a16:creationId xmlns:a16="http://schemas.microsoft.com/office/drawing/2014/main" id="{A4E7F4BF-DE01-449E-BE8A-67D89611EAFE}"/>
                </a:ext>
              </a:extLst>
            </p:cNvPr>
            <p:cNvSpPr/>
            <p:nvPr/>
          </p:nvSpPr>
          <p:spPr bwMode="auto">
            <a:xfrm>
              <a:off x="5559961" y="3391985"/>
              <a:ext cx="650836" cy="653754"/>
            </a:xfrm>
            <a:custGeom>
              <a:avLst/>
              <a:gdLst>
                <a:gd name="T0" fmla="*/ 130 w 322"/>
                <a:gd name="T1" fmla="*/ 146 h 324"/>
                <a:gd name="T2" fmla="*/ 62 w 322"/>
                <a:gd name="T3" fmla="*/ 55 h 324"/>
                <a:gd name="T4" fmla="*/ 117 w 322"/>
                <a:gd name="T5" fmla="*/ 193 h 324"/>
                <a:gd name="T6" fmla="*/ 14 w 322"/>
                <a:gd name="T7" fmla="*/ 197 h 324"/>
                <a:gd name="T8" fmla="*/ 115 w 322"/>
                <a:gd name="T9" fmla="*/ 231 h 324"/>
                <a:gd name="T10" fmla="*/ 120 w 322"/>
                <a:gd name="T11" fmla="*/ 317 h 324"/>
                <a:gd name="T12" fmla="*/ 159 w 322"/>
                <a:gd name="T13" fmla="*/ 227 h 324"/>
                <a:gd name="T14" fmla="*/ 222 w 322"/>
                <a:gd name="T15" fmla="*/ 287 h 324"/>
                <a:gd name="T16" fmla="*/ 194 w 322"/>
                <a:gd name="T17" fmla="*/ 193 h 324"/>
                <a:gd name="T18" fmla="*/ 310 w 322"/>
                <a:gd name="T19" fmla="*/ 128 h 324"/>
                <a:gd name="T20" fmla="*/ 193 w 322"/>
                <a:gd name="T21" fmla="*/ 159 h 324"/>
                <a:gd name="T22" fmla="*/ 202 w 322"/>
                <a:gd name="T23" fmla="*/ 13 h 324"/>
                <a:gd name="T24" fmla="*/ 130 w 322"/>
                <a:gd name="T25" fmla="*/ 14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2" h="324">
                  <a:moveTo>
                    <a:pt x="130" y="146"/>
                  </a:moveTo>
                  <a:cubicBezTo>
                    <a:pt x="130" y="146"/>
                    <a:pt x="100" y="34"/>
                    <a:pt x="62" y="55"/>
                  </a:cubicBezTo>
                  <a:cubicBezTo>
                    <a:pt x="24" y="76"/>
                    <a:pt x="117" y="193"/>
                    <a:pt x="117" y="193"/>
                  </a:cubicBezTo>
                  <a:cubicBezTo>
                    <a:pt x="117" y="193"/>
                    <a:pt x="28" y="164"/>
                    <a:pt x="14" y="197"/>
                  </a:cubicBezTo>
                  <a:cubicBezTo>
                    <a:pt x="0" y="230"/>
                    <a:pt x="115" y="231"/>
                    <a:pt x="115" y="231"/>
                  </a:cubicBezTo>
                  <a:cubicBezTo>
                    <a:pt x="115" y="231"/>
                    <a:pt x="100" y="309"/>
                    <a:pt x="120" y="317"/>
                  </a:cubicBezTo>
                  <a:cubicBezTo>
                    <a:pt x="141" y="324"/>
                    <a:pt x="159" y="227"/>
                    <a:pt x="159" y="227"/>
                  </a:cubicBezTo>
                  <a:cubicBezTo>
                    <a:pt x="159" y="227"/>
                    <a:pt x="195" y="306"/>
                    <a:pt x="222" y="287"/>
                  </a:cubicBezTo>
                  <a:cubicBezTo>
                    <a:pt x="250" y="268"/>
                    <a:pt x="194" y="193"/>
                    <a:pt x="194" y="193"/>
                  </a:cubicBezTo>
                  <a:cubicBezTo>
                    <a:pt x="194" y="193"/>
                    <a:pt x="322" y="159"/>
                    <a:pt x="310" y="128"/>
                  </a:cubicBezTo>
                  <a:cubicBezTo>
                    <a:pt x="298" y="97"/>
                    <a:pt x="193" y="159"/>
                    <a:pt x="193" y="159"/>
                  </a:cubicBezTo>
                  <a:cubicBezTo>
                    <a:pt x="193" y="159"/>
                    <a:pt x="228" y="26"/>
                    <a:pt x="202" y="13"/>
                  </a:cubicBezTo>
                  <a:cubicBezTo>
                    <a:pt x="176" y="0"/>
                    <a:pt x="130" y="146"/>
                    <a:pt x="130" y="146"/>
                  </a:cubicBezTo>
                  <a:close/>
                </a:path>
              </a:pathLst>
            </a:custGeom>
            <a:solidFill>
              <a:srgbClr val="E15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şļïḓê">
              <a:extLst>
                <a:ext uri="{FF2B5EF4-FFF2-40B4-BE49-F238E27FC236}">
                  <a16:creationId xmlns:a16="http://schemas.microsoft.com/office/drawing/2014/main" id="{CA7CDCC3-8E0A-4DA8-B032-A6F196E13041}"/>
                </a:ext>
              </a:extLst>
            </p:cNvPr>
            <p:cNvSpPr/>
            <p:nvPr/>
          </p:nvSpPr>
          <p:spPr bwMode="auto">
            <a:xfrm>
              <a:off x="5816793" y="3718862"/>
              <a:ext cx="95339" cy="96312"/>
            </a:xfrm>
            <a:custGeom>
              <a:avLst/>
              <a:gdLst>
                <a:gd name="T0" fmla="*/ 42 w 47"/>
                <a:gd name="T1" fmla="*/ 15 h 48"/>
                <a:gd name="T2" fmla="*/ 33 w 47"/>
                <a:gd name="T3" fmla="*/ 43 h 48"/>
                <a:gd name="T4" fmla="*/ 5 w 47"/>
                <a:gd name="T5" fmla="*/ 33 h 48"/>
                <a:gd name="T6" fmla="*/ 15 w 47"/>
                <a:gd name="T7" fmla="*/ 5 h 48"/>
                <a:gd name="T8" fmla="*/ 42 w 47"/>
                <a:gd name="T9" fmla="*/ 15 h 48"/>
              </a:gdLst>
              <a:ahLst/>
              <a:cxnLst>
                <a:cxn ang="0">
                  <a:pos x="T0" y="T1"/>
                </a:cxn>
                <a:cxn ang="0">
                  <a:pos x="T2" y="T3"/>
                </a:cxn>
                <a:cxn ang="0">
                  <a:pos x="T4" y="T5"/>
                </a:cxn>
                <a:cxn ang="0">
                  <a:pos x="T6" y="T7"/>
                </a:cxn>
                <a:cxn ang="0">
                  <a:pos x="T8" y="T9"/>
                </a:cxn>
              </a:cxnLst>
              <a:rect l="0" t="0" r="r" b="b"/>
              <a:pathLst>
                <a:path w="47" h="48">
                  <a:moveTo>
                    <a:pt x="42" y="15"/>
                  </a:moveTo>
                  <a:cubicBezTo>
                    <a:pt x="47" y="25"/>
                    <a:pt x="43" y="37"/>
                    <a:pt x="33" y="43"/>
                  </a:cubicBezTo>
                  <a:cubicBezTo>
                    <a:pt x="22" y="48"/>
                    <a:pt x="10" y="43"/>
                    <a:pt x="5" y="33"/>
                  </a:cubicBezTo>
                  <a:cubicBezTo>
                    <a:pt x="0" y="22"/>
                    <a:pt x="4" y="10"/>
                    <a:pt x="15" y="5"/>
                  </a:cubicBezTo>
                  <a:cubicBezTo>
                    <a:pt x="25" y="0"/>
                    <a:pt x="37" y="4"/>
                    <a:pt x="42" y="15"/>
                  </a:cubicBezTo>
                  <a:close/>
                </a:path>
              </a:pathLst>
            </a:custGeom>
            <a:solidFill>
              <a:srgbClr val="3C3F0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slïḍe">
              <a:extLst>
                <a:ext uri="{FF2B5EF4-FFF2-40B4-BE49-F238E27FC236}">
                  <a16:creationId xmlns:a16="http://schemas.microsoft.com/office/drawing/2014/main" id="{1DF80188-7A85-43AD-8F94-D7C7946D5F74}"/>
                </a:ext>
              </a:extLst>
            </p:cNvPr>
            <p:cNvSpPr/>
            <p:nvPr/>
          </p:nvSpPr>
          <p:spPr bwMode="auto">
            <a:xfrm>
              <a:off x="3370079" y="4540919"/>
              <a:ext cx="5451842" cy="1209251"/>
            </a:xfrm>
            <a:custGeom>
              <a:avLst/>
              <a:gdLst>
                <a:gd name="T0" fmla="*/ 38 w 2698"/>
                <a:gd name="T1" fmla="*/ 0 h 599"/>
                <a:gd name="T2" fmla="*/ 1250 w 2698"/>
                <a:gd name="T3" fmla="*/ 346 h 599"/>
                <a:gd name="T4" fmla="*/ 1396 w 2698"/>
                <a:gd name="T5" fmla="*/ 524 h 599"/>
                <a:gd name="T6" fmla="*/ 1566 w 2698"/>
                <a:gd name="T7" fmla="*/ 351 h 599"/>
                <a:gd name="T8" fmla="*/ 2683 w 2698"/>
                <a:gd name="T9" fmla="*/ 94 h 599"/>
                <a:gd name="T10" fmla="*/ 2698 w 2698"/>
                <a:gd name="T11" fmla="*/ 211 h 599"/>
                <a:gd name="T12" fmla="*/ 1613 w 2698"/>
                <a:gd name="T13" fmla="*/ 406 h 599"/>
                <a:gd name="T14" fmla="*/ 1406 w 2698"/>
                <a:gd name="T15" fmla="*/ 599 h 599"/>
                <a:gd name="T16" fmla="*/ 1198 w 2698"/>
                <a:gd name="T17" fmla="*/ 416 h 599"/>
                <a:gd name="T18" fmla="*/ 0 w 2698"/>
                <a:gd name="T19" fmla="*/ 126 h 599"/>
                <a:gd name="T20" fmla="*/ 38 w 2698"/>
                <a:gd name="T21" fmla="*/ 0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98" h="599">
                  <a:moveTo>
                    <a:pt x="38" y="0"/>
                  </a:moveTo>
                  <a:cubicBezTo>
                    <a:pt x="1250" y="346"/>
                    <a:pt x="1250" y="346"/>
                    <a:pt x="1250" y="346"/>
                  </a:cubicBezTo>
                  <a:cubicBezTo>
                    <a:pt x="1250" y="346"/>
                    <a:pt x="1280" y="523"/>
                    <a:pt x="1396" y="524"/>
                  </a:cubicBezTo>
                  <a:cubicBezTo>
                    <a:pt x="1543" y="527"/>
                    <a:pt x="1566" y="351"/>
                    <a:pt x="1566" y="351"/>
                  </a:cubicBezTo>
                  <a:cubicBezTo>
                    <a:pt x="2683" y="94"/>
                    <a:pt x="2683" y="94"/>
                    <a:pt x="2683" y="94"/>
                  </a:cubicBezTo>
                  <a:cubicBezTo>
                    <a:pt x="2698" y="211"/>
                    <a:pt x="2698" y="211"/>
                    <a:pt x="2698" y="211"/>
                  </a:cubicBezTo>
                  <a:cubicBezTo>
                    <a:pt x="1613" y="406"/>
                    <a:pt x="1613" y="406"/>
                    <a:pt x="1613" y="406"/>
                  </a:cubicBezTo>
                  <a:cubicBezTo>
                    <a:pt x="1613" y="406"/>
                    <a:pt x="1558" y="599"/>
                    <a:pt x="1406" y="599"/>
                  </a:cubicBezTo>
                  <a:cubicBezTo>
                    <a:pt x="1253" y="599"/>
                    <a:pt x="1198" y="416"/>
                    <a:pt x="1198" y="416"/>
                  </a:cubicBezTo>
                  <a:cubicBezTo>
                    <a:pt x="0" y="126"/>
                    <a:pt x="0" y="126"/>
                    <a:pt x="0" y="126"/>
                  </a:cubicBezTo>
                  <a:lnTo>
                    <a:pt x="38" y="0"/>
                  </a:lnTo>
                  <a:close/>
                </a:path>
              </a:pathLst>
            </a:custGeom>
            <a:solidFill>
              <a:srgbClr val="E15F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Sļiḍe">
              <a:extLst>
                <a:ext uri="{FF2B5EF4-FFF2-40B4-BE49-F238E27FC236}">
                  <a16:creationId xmlns:a16="http://schemas.microsoft.com/office/drawing/2014/main" id="{52181750-EA67-4502-AE32-724EA1033B28}"/>
                </a:ext>
              </a:extLst>
            </p:cNvPr>
            <p:cNvSpPr/>
            <p:nvPr/>
          </p:nvSpPr>
          <p:spPr bwMode="auto">
            <a:xfrm>
              <a:off x="5950073" y="5184945"/>
              <a:ext cx="537985" cy="326877"/>
            </a:xfrm>
            <a:custGeom>
              <a:avLst/>
              <a:gdLst>
                <a:gd name="T0" fmla="*/ 0 w 266"/>
                <a:gd name="T1" fmla="*/ 12 h 162"/>
                <a:gd name="T2" fmla="*/ 129 w 266"/>
                <a:gd name="T3" fmla="*/ 162 h 162"/>
                <a:gd name="T4" fmla="*/ 266 w 266"/>
                <a:gd name="T5" fmla="*/ 0 h 162"/>
                <a:gd name="T6" fmla="*/ 0 w 266"/>
                <a:gd name="T7" fmla="*/ 12 h 162"/>
              </a:gdLst>
              <a:ahLst/>
              <a:cxnLst>
                <a:cxn ang="0">
                  <a:pos x="T0" y="T1"/>
                </a:cxn>
                <a:cxn ang="0">
                  <a:pos x="T2" y="T3"/>
                </a:cxn>
                <a:cxn ang="0">
                  <a:pos x="T4" y="T5"/>
                </a:cxn>
                <a:cxn ang="0">
                  <a:pos x="T6" y="T7"/>
                </a:cxn>
              </a:cxnLst>
              <a:rect l="0" t="0" r="r" b="b"/>
              <a:pathLst>
                <a:path w="266" h="162">
                  <a:moveTo>
                    <a:pt x="0" y="12"/>
                  </a:moveTo>
                  <a:cubicBezTo>
                    <a:pt x="0" y="12"/>
                    <a:pt x="6" y="162"/>
                    <a:pt x="129" y="162"/>
                  </a:cubicBezTo>
                  <a:cubicBezTo>
                    <a:pt x="252" y="162"/>
                    <a:pt x="266" y="0"/>
                    <a:pt x="266"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iṧľíḑê">
              <a:extLst>
                <a:ext uri="{FF2B5EF4-FFF2-40B4-BE49-F238E27FC236}">
                  <a16:creationId xmlns:a16="http://schemas.microsoft.com/office/drawing/2014/main" id="{EAF4DC9E-25DB-44DE-97BB-FB7783384F6E}"/>
                </a:ext>
              </a:extLst>
            </p:cNvPr>
            <p:cNvSpPr/>
            <p:nvPr/>
          </p:nvSpPr>
          <p:spPr bwMode="auto">
            <a:xfrm>
              <a:off x="3505305" y="3692595"/>
              <a:ext cx="5179444" cy="1516671"/>
            </a:xfrm>
            <a:custGeom>
              <a:avLst/>
              <a:gdLst>
                <a:gd name="T0" fmla="*/ 2558 w 2563"/>
                <a:gd name="T1" fmla="*/ 449 h 751"/>
                <a:gd name="T2" fmla="*/ 1752 w 2563"/>
                <a:gd name="T3" fmla="*/ 618 h 751"/>
                <a:gd name="T4" fmla="*/ 2552 w 2563"/>
                <a:gd name="T5" fmla="*/ 412 h 751"/>
                <a:gd name="T6" fmla="*/ 2547 w 2563"/>
                <a:gd name="T7" fmla="*/ 376 h 751"/>
                <a:gd name="T8" fmla="*/ 1566 w 2563"/>
                <a:gd name="T9" fmla="*/ 645 h 751"/>
                <a:gd name="T10" fmla="*/ 2538 w 2563"/>
                <a:gd name="T11" fmla="*/ 313 h 751"/>
                <a:gd name="T12" fmla="*/ 2529 w 2563"/>
                <a:gd name="T13" fmla="*/ 253 h 751"/>
                <a:gd name="T14" fmla="*/ 1660 w 2563"/>
                <a:gd name="T15" fmla="*/ 585 h 751"/>
                <a:gd name="T16" fmla="*/ 2521 w 2563"/>
                <a:gd name="T17" fmla="*/ 200 h 751"/>
                <a:gd name="T18" fmla="*/ 2516 w 2563"/>
                <a:gd name="T19" fmla="*/ 165 h 751"/>
                <a:gd name="T20" fmla="*/ 1781 w 2563"/>
                <a:gd name="T21" fmla="*/ 452 h 751"/>
                <a:gd name="T22" fmla="*/ 2508 w 2563"/>
                <a:gd name="T23" fmla="*/ 113 h 751"/>
                <a:gd name="T24" fmla="*/ 2501 w 2563"/>
                <a:gd name="T25" fmla="*/ 61 h 751"/>
                <a:gd name="T26" fmla="*/ 1339 w 2563"/>
                <a:gd name="T27" fmla="*/ 698 h 751"/>
                <a:gd name="T28" fmla="*/ 113 w 2563"/>
                <a:gd name="T29" fmla="*/ 0 h 751"/>
                <a:gd name="T30" fmla="*/ 91 w 2563"/>
                <a:gd name="T31" fmla="*/ 74 h 751"/>
                <a:gd name="T32" fmla="*/ 836 w 2563"/>
                <a:gd name="T33" fmla="*/ 406 h 751"/>
                <a:gd name="T34" fmla="*/ 73 w 2563"/>
                <a:gd name="T35" fmla="*/ 133 h 751"/>
                <a:gd name="T36" fmla="*/ 55 w 2563"/>
                <a:gd name="T37" fmla="*/ 189 h 751"/>
                <a:gd name="T38" fmla="*/ 1037 w 2563"/>
                <a:gd name="T39" fmla="*/ 585 h 751"/>
                <a:gd name="T40" fmla="*/ 38 w 2563"/>
                <a:gd name="T41" fmla="*/ 247 h 751"/>
                <a:gd name="T42" fmla="*/ 29 w 2563"/>
                <a:gd name="T43" fmla="*/ 276 h 751"/>
                <a:gd name="T44" fmla="*/ 1107 w 2563"/>
                <a:gd name="T45" fmla="*/ 664 h 751"/>
                <a:gd name="T46" fmla="*/ 13 w 2563"/>
                <a:gd name="T47" fmla="*/ 329 h 751"/>
                <a:gd name="T48" fmla="*/ 0 w 2563"/>
                <a:gd name="T49" fmla="*/ 369 h 751"/>
                <a:gd name="T50" fmla="*/ 1210 w 2563"/>
                <a:gd name="T51" fmla="*/ 751 h 751"/>
                <a:gd name="T52" fmla="*/ 1476 w 2563"/>
                <a:gd name="T53" fmla="*/ 739 h 751"/>
                <a:gd name="T54" fmla="*/ 2563 w 2563"/>
                <a:gd name="T55" fmla="*/ 489 h 751"/>
                <a:gd name="T56" fmla="*/ 2558 w 2563"/>
                <a:gd name="T57" fmla="*/ 449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63" h="751">
                  <a:moveTo>
                    <a:pt x="2558" y="449"/>
                  </a:moveTo>
                  <a:cubicBezTo>
                    <a:pt x="1752" y="618"/>
                    <a:pt x="1752" y="618"/>
                    <a:pt x="1752" y="618"/>
                  </a:cubicBezTo>
                  <a:cubicBezTo>
                    <a:pt x="2552" y="412"/>
                    <a:pt x="2552" y="412"/>
                    <a:pt x="2552" y="412"/>
                  </a:cubicBezTo>
                  <a:cubicBezTo>
                    <a:pt x="2547" y="376"/>
                    <a:pt x="2547" y="376"/>
                    <a:pt x="2547" y="376"/>
                  </a:cubicBezTo>
                  <a:cubicBezTo>
                    <a:pt x="2102" y="415"/>
                    <a:pt x="1566" y="645"/>
                    <a:pt x="1566" y="645"/>
                  </a:cubicBezTo>
                  <a:cubicBezTo>
                    <a:pt x="2113" y="364"/>
                    <a:pt x="2446" y="320"/>
                    <a:pt x="2538" y="313"/>
                  </a:cubicBezTo>
                  <a:cubicBezTo>
                    <a:pt x="2529" y="253"/>
                    <a:pt x="2529" y="253"/>
                    <a:pt x="2529" y="253"/>
                  </a:cubicBezTo>
                  <a:cubicBezTo>
                    <a:pt x="2150" y="294"/>
                    <a:pt x="1660" y="585"/>
                    <a:pt x="1660" y="585"/>
                  </a:cubicBezTo>
                  <a:cubicBezTo>
                    <a:pt x="2091" y="280"/>
                    <a:pt x="2449" y="211"/>
                    <a:pt x="2521" y="200"/>
                  </a:cubicBezTo>
                  <a:cubicBezTo>
                    <a:pt x="2516" y="165"/>
                    <a:pt x="2516" y="165"/>
                    <a:pt x="2516" y="165"/>
                  </a:cubicBezTo>
                  <a:cubicBezTo>
                    <a:pt x="2188" y="222"/>
                    <a:pt x="1781" y="452"/>
                    <a:pt x="1781" y="452"/>
                  </a:cubicBezTo>
                  <a:cubicBezTo>
                    <a:pt x="2113" y="204"/>
                    <a:pt x="2422" y="130"/>
                    <a:pt x="2508" y="113"/>
                  </a:cubicBezTo>
                  <a:cubicBezTo>
                    <a:pt x="2501" y="61"/>
                    <a:pt x="2501" y="61"/>
                    <a:pt x="2501" y="61"/>
                  </a:cubicBezTo>
                  <a:cubicBezTo>
                    <a:pt x="1842" y="187"/>
                    <a:pt x="1339" y="698"/>
                    <a:pt x="1339" y="698"/>
                  </a:cubicBezTo>
                  <a:cubicBezTo>
                    <a:pt x="967" y="378"/>
                    <a:pt x="680" y="115"/>
                    <a:pt x="113" y="0"/>
                  </a:cubicBezTo>
                  <a:cubicBezTo>
                    <a:pt x="91" y="74"/>
                    <a:pt x="91" y="74"/>
                    <a:pt x="91" y="74"/>
                  </a:cubicBezTo>
                  <a:cubicBezTo>
                    <a:pt x="172" y="95"/>
                    <a:pt x="551" y="200"/>
                    <a:pt x="836" y="406"/>
                  </a:cubicBezTo>
                  <a:cubicBezTo>
                    <a:pt x="836" y="406"/>
                    <a:pt x="413" y="211"/>
                    <a:pt x="73" y="133"/>
                  </a:cubicBezTo>
                  <a:cubicBezTo>
                    <a:pt x="55" y="189"/>
                    <a:pt x="55" y="189"/>
                    <a:pt x="55" y="189"/>
                  </a:cubicBezTo>
                  <a:cubicBezTo>
                    <a:pt x="177" y="222"/>
                    <a:pt x="784" y="392"/>
                    <a:pt x="1037" y="585"/>
                  </a:cubicBezTo>
                  <a:cubicBezTo>
                    <a:pt x="1037" y="585"/>
                    <a:pt x="574" y="359"/>
                    <a:pt x="38" y="247"/>
                  </a:cubicBezTo>
                  <a:cubicBezTo>
                    <a:pt x="29" y="276"/>
                    <a:pt x="29" y="276"/>
                    <a:pt x="29" y="276"/>
                  </a:cubicBezTo>
                  <a:cubicBezTo>
                    <a:pt x="720" y="453"/>
                    <a:pt x="1107" y="664"/>
                    <a:pt x="1107" y="664"/>
                  </a:cubicBezTo>
                  <a:cubicBezTo>
                    <a:pt x="1107" y="664"/>
                    <a:pt x="377" y="421"/>
                    <a:pt x="13" y="329"/>
                  </a:cubicBezTo>
                  <a:cubicBezTo>
                    <a:pt x="0" y="369"/>
                    <a:pt x="0" y="369"/>
                    <a:pt x="0" y="369"/>
                  </a:cubicBezTo>
                  <a:cubicBezTo>
                    <a:pt x="1210" y="751"/>
                    <a:pt x="1210" y="751"/>
                    <a:pt x="1210" y="751"/>
                  </a:cubicBezTo>
                  <a:cubicBezTo>
                    <a:pt x="1476" y="739"/>
                    <a:pt x="1476" y="739"/>
                    <a:pt x="1476" y="739"/>
                  </a:cubicBezTo>
                  <a:cubicBezTo>
                    <a:pt x="2563" y="489"/>
                    <a:pt x="2563" y="489"/>
                    <a:pt x="2563" y="489"/>
                  </a:cubicBezTo>
                  <a:lnTo>
                    <a:pt x="2558" y="4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šḷiḓê">
              <a:extLst>
                <a:ext uri="{FF2B5EF4-FFF2-40B4-BE49-F238E27FC236}">
                  <a16:creationId xmlns:a16="http://schemas.microsoft.com/office/drawing/2014/main" id="{16762DD8-83C0-45D4-933B-2F11336E23F1}"/>
                </a:ext>
              </a:extLst>
            </p:cNvPr>
            <p:cNvSpPr/>
            <p:nvPr/>
          </p:nvSpPr>
          <p:spPr bwMode="auto">
            <a:xfrm>
              <a:off x="3751436" y="3595311"/>
              <a:ext cx="4800034" cy="1326965"/>
            </a:xfrm>
            <a:custGeom>
              <a:avLst/>
              <a:gdLst>
                <a:gd name="T0" fmla="*/ 2375 w 2375"/>
                <a:gd name="T1" fmla="*/ 85 h 657"/>
                <a:gd name="T2" fmla="*/ 2371 w 2375"/>
                <a:gd name="T3" fmla="*/ 59 h 657"/>
                <a:gd name="T4" fmla="*/ 1217 w 2375"/>
                <a:gd name="T5" fmla="*/ 572 h 657"/>
                <a:gd name="T6" fmla="*/ 6 w 2375"/>
                <a:gd name="T7" fmla="*/ 0 h 657"/>
                <a:gd name="T8" fmla="*/ 0 w 2375"/>
                <a:gd name="T9" fmla="*/ 21 h 657"/>
                <a:gd name="T10" fmla="*/ 1201 w 2375"/>
                <a:gd name="T11" fmla="*/ 657 h 657"/>
                <a:gd name="T12" fmla="*/ 2375 w 2375"/>
                <a:gd name="T13" fmla="*/ 85 h 657"/>
              </a:gdLst>
              <a:ahLst/>
              <a:cxnLst>
                <a:cxn ang="0">
                  <a:pos x="T0" y="T1"/>
                </a:cxn>
                <a:cxn ang="0">
                  <a:pos x="T2" y="T3"/>
                </a:cxn>
                <a:cxn ang="0">
                  <a:pos x="T4" y="T5"/>
                </a:cxn>
                <a:cxn ang="0">
                  <a:pos x="T6" y="T7"/>
                </a:cxn>
                <a:cxn ang="0">
                  <a:pos x="T8" y="T9"/>
                </a:cxn>
                <a:cxn ang="0">
                  <a:pos x="T10" y="T11"/>
                </a:cxn>
                <a:cxn ang="0">
                  <a:pos x="T12" y="T13"/>
                </a:cxn>
              </a:cxnLst>
              <a:rect l="0" t="0" r="r" b="b"/>
              <a:pathLst>
                <a:path w="2375" h="657">
                  <a:moveTo>
                    <a:pt x="2375" y="85"/>
                  </a:moveTo>
                  <a:cubicBezTo>
                    <a:pt x="2371" y="59"/>
                    <a:pt x="2371" y="59"/>
                    <a:pt x="2371" y="59"/>
                  </a:cubicBezTo>
                  <a:cubicBezTo>
                    <a:pt x="2371" y="59"/>
                    <a:pt x="1688" y="77"/>
                    <a:pt x="1217" y="572"/>
                  </a:cubicBezTo>
                  <a:cubicBezTo>
                    <a:pt x="873" y="246"/>
                    <a:pt x="511" y="41"/>
                    <a:pt x="6" y="0"/>
                  </a:cubicBezTo>
                  <a:cubicBezTo>
                    <a:pt x="0" y="21"/>
                    <a:pt x="0" y="21"/>
                    <a:pt x="0" y="21"/>
                  </a:cubicBezTo>
                  <a:cubicBezTo>
                    <a:pt x="71" y="27"/>
                    <a:pt x="597" y="92"/>
                    <a:pt x="1201" y="657"/>
                  </a:cubicBezTo>
                  <a:cubicBezTo>
                    <a:pt x="1201" y="657"/>
                    <a:pt x="1576" y="198"/>
                    <a:pt x="2375" y="85"/>
                  </a:cubicBezTo>
                  <a:close/>
                </a:path>
              </a:pathLst>
            </a:custGeom>
            <a:solidFill>
              <a:srgbClr val="919C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ṡḷidé">
              <a:extLst>
                <a:ext uri="{FF2B5EF4-FFF2-40B4-BE49-F238E27FC236}">
                  <a16:creationId xmlns:a16="http://schemas.microsoft.com/office/drawing/2014/main" id="{F7BA8F9B-1A1B-417B-B6D3-B99817F60D16}"/>
                </a:ext>
              </a:extLst>
            </p:cNvPr>
            <p:cNvSpPr/>
            <p:nvPr/>
          </p:nvSpPr>
          <p:spPr bwMode="auto">
            <a:xfrm>
              <a:off x="3733924" y="3638116"/>
              <a:ext cx="4825328" cy="1464137"/>
            </a:xfrm>
            <a:custGeom>
              <a:avLst/>
              <a:gdLst>
                <a:gd name="T0" fmla="*/ 2384 w 2388"/>
                <a:gd name="T1" fmla="*/ 64 h 725"/>
                <a:gd name="T2" fmla="*/ 1210 w 2388"/>
                <a:gd name="T3" fmla="*/ 636 h 725"/>
                <a:gd name="T4" fmla="*/ 9 w 2388"/>
                <a:gd name="T5" fmla="*/ 0 h 725"/>
                <a:gd name="T6" fmla="*/ 0 w 2388"/>
                <a:gd name="T7" fmla="*/ 27 h 725"/>
                <a:gd name="T8" fmla="*/ 1226 w 2388"/>
                <a:gd name="T9" fmla="*/ 725 h 725"/>
                <a:gd name="T10" fmla="*/ 2388 w 2388"/>
                <a:gd name="T11" fmla="*/ 88 h 725"/>
                <a:gd name="T12" fmla="*/ 2384 w 2388"/>
                <a:gd name="T13" fmla="*/ 64 h 725"/>
              </a:gdLst>
              <a:ahLst/>
              <a:cxnLst>
                <a:cxn ang="0">
                  <a:pos x="T0" y="T1"/>
                </a:cxn>
                <a:cxn ang="0">
                  <a:pos x="T2" y="T3"/>
                </a:cxn>
                <a:cxn ang="0">
                  <a:pos x="T4" y="T5"/>
                </a:cxn>
                <a:cxn ang="0">
                  <a:pos x="T6" y="T7"/>
                </a:cxn>
                <a:cxn ang="0">
                  <a:pos x="T8" y="T9"/>
                </a:cxn>
                <a:cxn ang="0">
                  <a:pos x="T10" y="T11"/>
                </a:cxn>
                <a:cxn ang="0">
                  <a:pos x="T12" y="T13"/>
                </a:cxn>
              </a:cxnLst>
              <a:rect l="0" t="0" r="r" b="b"/>
              <a:pathLst>
                <a:path w="2388" h="725">
                  <a:moveTo>
                    <a:pt x="2384" y="64"/>
                  </a:moveTo>
                  <a:cubicBezTo>
                    <a:pt x="1585" y="177"/>
                    <a:pt x="1210" y="636"/>
                    <a:pt x="1210" y="636"/>
                  </a:cubicBezTo>
                  <a:cubicBezTo>
                    <a:pt x="606" y="71"/>
                    <a:pt x="80" y="6"/>
                    <a:pt x="9" y="0"/>
                  </a:cubicBezTo>
                  <a:cubicBezTo>
                    <a:pt x="0" y="27"/>
                    <a:pt x="0" y="27"/>
                    <a:pt x="0" y="27"/>
                  </a:cubicBezTo>
                  <a:cubicBezTo>
                    <a:pt x="567" y="142"/>
                    <a:pt x="854" y="405"/>
                    <a:pt x="1226" y="725"/>
                  </a:cubicBezTo>
                  <a:cubicBezTo>
                    <a:pt x="1226" y="725"/>
                    <a:pt x="1729" y="214"/>
                    <a:pt x="2388" y="88"/>
                  </a:cubicBezTo>
                  <a:lnTo>
                    <a:pt x="2384" y="64"/>
                  </a:lnTo>
                  <a:close/>
                </a:path>
              </a:pathLst>
            </a:custGeom>
            <a:solidFill>
              <a:srgbClr val="6537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ṩ1îdè">
              <a:extLst>
                <a:ext uri="{FF2B5EF4-FFF2-40B4-BE49-F238E27FC236}">
                  <a16:creationId xmlns:a16="http://schemas.microsoft.com/office/drawing/2014/main" id="{B06838B3-BDA4-4509-AB43-E890C168FD23}"/>
                </a:ext>
              </a:extLst>
            </p:cNvPr>
            <p:cNvSpPr/>
            <p:nvPr/>
          </p:nvSpPr>
          <p:spPr bwMode="auto">
            <a:xfrm>
              <a:off x="6669981" y="2353956"/>
              <a:ext cx="1018572" cy="439728"/>
            </a:xfrm>
            <a:custGeom>
              <a:avLst/>
              <a:gdLst>
                <a:gd name="T0" fmla="*/ 0 w 504"/>
                <a:gd name="T1" fmla="*/ 218 h 218"/>
                <a:gd name="T2" fmla="*/ 504 w 504"/>
                <a:gd name="T3" fmla="*/ 214 h 218"/>
                <a:gd name="T4" fmla="*/ 451 w 504"/>
                <a:gd name="T5" fmla="*/ 183 h 218"/>
                <a:gd name="T6" fmla="*/ 421 w 504"/>
                <a:gd name="T7" fmla="*/ 140 h 218"/>
                <a:gd name="T8" fmla="*/ 362 w 504"/>
                <a:gd name="T9" fmla="*/ 179 h 218"/>
                <a:gd name="T10" fmla="*/ 350 w 504"/>
                <a:gd name="T11" fmla="*/ 149 h 218"/>
                <a:gd name="T12" fmla="*/ 391 w 504"/>
                <a:gd name="T13" fmla="*/ 60 h 218"/>
                <a:gd name="T14" fmla="*/ 252 w 504"/>
                <a:gd name="T15" fmla="*/ 41 h 218"/>
                <a:gd name="T16" fmla="*/ 233 w 504"/>
                <a:gd name="T17" fmla="*/ 137 h 218"/>
                <a:gd name="T18" fmla="*/ 170 w 504"/>
                <a:gd name="T19" fmla="*/ 107 h 218"/>
                <a:gd name="T20" fmla="*/ 168 w 504"/>
                <a:gd name="T21" fmla="*/ 160 h 218"/>
                <a:gd name="T22" fmla="*/ 78 w 504"/>
                <a:gd name="T23" fmla="*/ 142 h 218"/>
                <a:gd name="T24" fmla="*/ 67 w 504"/>
                <a:gd name="T25" fmla="*/ 199 h 218"/>
                <a:gd name="T26" fmla="*/ 0 w 504"/>
                <a:gd name="T27" fmla="*/ 2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4" h="218">
                  <a:moveTo>
                    <a:pt x="0" y="218"/>
                  </a:moveTo>
                  <a:cubicBezTo>
                    <a:pt x="504" y="214"/>
                    <a:pt x="504" y="214"/>
                    <a:pt x="504" y="214"/>
                  </a:cubicBezTo>
                  <a:cubicBezTo>
                    <a:pt x="504" y="214"/>
                    <a:pt x="480" y="183"/>
                    <a:pt x="451" y="183"/>
                  </a:cubicBezTo>
                  <a:cubicBezTo>
                    <a:pt x="451" y="183"/>
                    <a:pt x="456" y="148"/>
                    <a:pt x="421" y="140"/>
                  </a:cubicBezTo>
                  <a:cubicBezTo>
                    <a:pt x="375" y="129"/>
                    <a:pt x="362" y="179"/>
                    <a:pt x="362" y="179"/>
                  </a:cubicBezTo>
                  <a:cubicBezTo>
                    <a:pt x="362" y="179"/>
                    <a:pt x="367" y="152"/>
                    <a:pt x="350" y="149"/>
                  </a:cubicBezTo>
                  <a:cubicBezTo>
                    <a:pt x="350" y="149"/>
                    <a:pt x="402" y="106"/>
                    <a:pt x="391" y="60"/>
                  </a:cubicBezTo>
                  <a:cubicBezTo>
                    <a:pt x="381" y="15"/>
                    <a:pt x="287" y="0"/>
                    <a:pt x="252" y="41"/>
                  </a:cubicBezTo>
                  <a:cubicBezTo>
                    <a:pt x="218" y="83"/>
                    <a:pt x="233" y="137"/>
                    <a:pt x="233" y="137"/>
                  </a:cubicBezTo>
                  <a:cubicBezTo>
                    <a:pt x="233" y="137"/>
                    <a:pt x="199" y="86"/>
                    <a:pt x="170" y="107"/>
                  </a:cubicBezTo>
                  <a:cubicBezTo>
                    <a:pt x="137" y="130"/>
                    <a:pt x="168" y="160"/>
                    <a:pt x="168" y="160"/>
                  </a:cubicBezTo>
                  <a:cubicBezTo>
                    <a:pt x="168" y="160"/>
                    <a:pt x="117" y="118"/>
                    <a:pt x="78" y="142"/>
                  </a:cubicBezTo>
                  <a:cubicBezTo>
                    <a:pt x="39" y="166"/>
                    <a:pt x="67" y="199"/>
                    <a:pt x="67" y="199"/>
                  </a:cubicBezTo>
                  <a:cubicBezTo>
                    <a:pt x="67" y="199"/>
                    <a:pt x="14" y="192"/>
                    <a:pt x="0" y="2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ṧľíḍê">
              <a:extLst>
                <a:ext uri="{FF2B5EF4-FFF2-40B4-BE49-F238E27FC236}">
                  <a16:creationId xmlns:a16="http://schemas.microsoft.com/office/drawing/2014/main" id="{4A29D80D-1CB7-4916-A092-A6BEA798D717}"/>
                </a:ext>
              </a:extLst>
            </p:cNvPr>
            <p:cNvSpPr/>
            <p:nvPr/>
          </p:nvSpPr>
          <p:spPr bwMode="auto">
            <a:xfrm>
              <a:off x="4853673" y="2395788"/>
              <a:ext cx="448483" cy="200407"/>
            </a:xfrm>
            <a:custGeom>
              <a:avLst/>
              <a:gdLst>
                <a:gd name="T0" fmla="*/ 222 w 222"/>
                <a:gd name="T1" fmla="*/ 96 h 99"/>
                <a:gd name="T2" fmla="*/ 0 w 222"/>
                <a:gd name="T3" fmla="*/ 99 h 99"/>
                <a:gd name="T4" fmla="*/ 24 w 222"/>
                <a:gd name="T5" fmla="*/ 80 h 99"/>
                <a:gd name="T6" fmla="*/ 37 w 222"/>
                <a:gd name="T7" fmla="*/ 61 h 99"/>
                <a:gd name="T8" fmla="*/ 63 w 222"/>
                <a:gd name="T9" fmla="*/ 79 h 99"/>
                <a:gd name="T10" fmla="*/ 68 w 222"/>
                <a:gd name="T11" fmla="*/ 66 h 99"/>
                <a:gd name="T12" fmla="*/ 50 w 222"/>
                <a:gd name="T13" fmla="*/ 26 h 99"/>
                <a:gd name="T14" fmla="*/ 111 w 222"/>
                <a:gd name="T15" fmla="*/ 18 h 99"/>
                <a:gd name="T16" fmla="*/ 120 w 222"/>
                <a:gd name="T17" fmla="*/ 60 h 99"/>
                <a:gd name="T18" fmla="*/ 148 w 222"/>
                <a:gd name="T19" fmla="*/ 47 h 99"/>
                <a:gd name="T20" fmla="*/ 148 w 222"/>
                <a:gd name="T21" fmla="*/ 70 h 99"/>
                <a:gd name="T22" fmla="*/ 188 w 222"/>
                <a:gd name="T23" fmla="*/ 63 h 99"/>
                <a:gd name="T24" fmla="*/ 193 w 222"/>
                <a:gd name="T25" fmla="*/ 88 h 99"/>
                <a:gd name="T26" fmla="*/ 222 w 222"/>
                <a:gd name="T27" fmla="*/ 9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99">
                  <a:moveTo>
                    <a:pt x="222" y="96"/>
                  </a:moveTo>
                  <a:cubicBezTo>
                    <a:pt x="0" y="99"/>
                    <a:pt x="0" y="99"/>
                    <a:pt x="0" y="99"/>
                  </a:cubicBezTo>
                  <a:cubicBezTo>
                    <a:pt x="0" y="99"/>
                    <a:pt x="10" y="80"/>
                    <a:pt x="24" y="80"/>
                  </a:cubicBezTo>
                  <a:cubicBezTo>
                    <a:pt x="24" y="80"/>
                    <a:pt x="21" y="65"/>
                    <a:pt x="37" y="61"/>
                  </a:cubicBezTo>
                  <a:cubicBezTo>
                    <a:pt x="57" y="57"/>
                    <a:pt x="63" y="79"/>
                    <a:pt x="63" y="79"/>
                  </a:cubicBezTo>
                  <a:cubicBezTo>
                    <a:pt x="63" y="79"/>
                    <a:pt x="60" y="67"/>
                    <a:pt x="68" y="66"/>
                  </a:cubicBezTo>
                  <a:cubicBezTo>
                    <a:pt x="68" y="66"/>
                    <a:pt x="45" y="47"/>
                    <a:pt x="50" y="26"/>
                  </a:cubicBezTo>
                  <a:cubicBezTo>
                    <a:pt x="54" y="6"/>
                    <a:pt x="96" y="0"/>
                    <a:pt x="111" y="18"/>
                  </a:cubicBezTo>
                  <a:cubicBezTo>
                    <a:pt x="126" y="37"/>
                    <a:pt x="120" y="60"/>
                    <a:pt x="120" y="60"/>
                  </a:cubicBezTo>
                  <a:cubicBezTo>
                    <a:pt x="120" y="60"/>
                    <a:pt x="135" y="38"/>
                    <a:pt x="148" y="47"/>
                  </a:cubicBezTo>
                  <a:cubicBezTo>
                    <a:pt x="162" y="57"/>
                    <a:pt x="148" y="70"/>
                    <a:pt x="148" y="70"/>
                  </a:cubicBezTo>
                  <a:cubicBezTo>
                    <a:pt x="148" y="70"/>
                    <a:pt x="171" y="52"/>
                    <a:pt x="188" y="63"/>
                  </a:cubicBezTo>
                  <a:cubicBezTo>
                    <a:pt x="205" y="73"/>
                    <a:pt x="193" y="88"/>
                    <a:pt x="193" y="88"/>
                  </a:cubicBezTo>
                  <a:cubicBezTo>
                    <a:pt x="193" y="88"/>
                    <a:pt x="216" y="85"/>
                    <a:pt x="222" y="9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27214495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86158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Line 66"/>
          <p:cNvSpPr>
            <a:spLocks noChangeShapeType="1"/>
          </p:cNvSpPr>
          <p:nvPr/>
        </p:nvSpPr>
        <p:spPr bwMode="auto">
          <a:xfrm>
            <a:off x="3192463" y="3709050"/>
            <a:ext cx="16557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 name="Line 67"/>
          <p:cNvSpPr>
            <a:spLocks noChangeShapeType="1"/>
          </p:cNvSpPr>
          <p:nvPr/>
        </p:nvSpPr>
        <p:spPr bwMode="auto">
          <a:xfrm flipV="1">
            <a:off x="3192463" y="2700988"/>
            <a:ext cx="0" cy="10080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Rectangle 68"/>
          <p:cNvSpPr>
            <a:spLocks noChangeArrowheads="1"/>
          </p:cNvSpPr>
          <p:nvPr/>
        </p:nvSpPr>
        <p:spPr bwMode="auto">
          <a:xfrm>
            <a:off x="3192463" y="2989913"/>
            <a:ext cx="287337" cy="719137"/>
          </a:xfrm>
          <a:prstGeom prst="rect">
            <a:avLst/>
          </a:prstGeom>
          <a:solidFill>
            <a:schemeClr val="accent1">
              <a:lumMod val="75000"/>
              <a:lumOff val="25000"/>
            </a:schemeClr>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6" name="Line 69"/>
          <p:cNvSpPr>
            <a:spLocks noChangeShapeType="1"/>
          </p:cNvSpPr>
          <p:nvPr/>
        </p:nvSpPr>
        <p:spPr bwMode="auto">
          <a:xfrm flipV="1">
            <a:off x="3479800" y="2989913"/>
            <a:ext cx="0" cy="71913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70"/>
          <p:cNvSpPr>
            <a:spLocks noChangeShapeType="1"/>
          </p:cNvSpPr>
          <p:nvPr/>
        </p:nvSpPr>
        <p:spPr bwMode="auto">
          <a:xfrm>
            <a:off x="3479800" y="2989913"/>
            <a:ext cx="1152525"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71"/>
          <p:cNvSpPr>
            <a:spLocks noChangeShapeType="1"/>
          </p:cNvSpPr>
          <p:nvPr/>
        </p:nvSpPr>
        <p:spPr bwMode="auto">
          <a:xfrm flipV="1">
            <a:off x="3192463" y="2989913"/>
            <a:ext cx="0" cy="719137"/>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72"/>
          <p:cNvSpPr>
            <a:spLocks noChangeShapeType="1"/>
          </p:cNvSpPr>
          <p:nvPr/>
        </p:nvSpPr>
        <p:spPr bwMode="auto">
          <a:xfrm>
            <a:off x="3192463" y="2989913"/>
            <a:ext cx="11525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TextBox 1"/>
          <p:cNvSpPr txBox="1">
            <a:spLocks noChangeArrowheads="1"/>
          </p:cNvSpPr>
          <p:nvPr/>
        </p:nvSpPr>
        <p:spPr bwMode="auto">
          <a:xfrm>
            <a:off x="4487863" y="3709050"/>
            <a:ext cx="43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t</a:t>
            </a:r>
            <a:endParaRPr lang="zh-CN" altLang="en-US"/>
          </a:p>
        </p:txBody>
      </p:sp>
      <p:sp>
        <p:nvSpPr>
          <p:cNvPr id="11" name="TextBox 57"/>
          <p:cNvSpPr txBox="1">
            <a:spLocks noChangeArrowheads="1"/>
          </p:cNvSpPr>
          <p:nvPr/>
        </p:nvSpPr>
        <p:spPr bwMode="auto">
          <a:xfrm>
            <a:off x="3328988" y="3709050"/>
            <a:ext cx="43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T</a:t>
            </a:r>
            <a:endParaRPr lang="zh-CN" altLang="en-US"/>
          </a:p>
        </p:txBody>
      </p:sp>
      <p:sp>
        <p:nvSpPr>
          <p:cNvPr id="12" name="TextBox 58"/>
          <p:cNvSpPr txBox="1">
            <a:spLocks noChangeArrowheads="1"/>
          </p:cNvSpPr>
          <p:nvPr/>
        </p:nvSpPr>
        <p:spPr bwMode="auto">
          <a:xfrm>
            <a:off x="2976563" y="3709050"/>
            <a:ext cx="43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endParaRPr lang="zh-CN" altLang="en-US"/>
          </a:p>
        </p:txBody>
      </p:sp>
      <p:sp>
        <p:nvSpPr>
          <p:cNvPr id="13" name="TextBox 59"/>
          <p:cNvSpPr txBox="1">
            <a:spLocks noChangeArrowheads="1"/>
          </p:cNvSpPr>
          <p:nvPr/>
        </p:nvSpPr>
        <p:spPr bwMode="auto">
          <a:xfrm>
            <a:off x="2895600" y="2854975"/>
            <a:ext cx="4333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1</a:t>
            </a:r>
            <a:endParaRPr lang="zh-CN" altLang="en-US"/>
          </a:p>
        </p:txBody>
      </p:sp>
      <p:sp>
        <p:nvSpPr>
          <p:cNvPr id="14" name="矩形 13"/>
          <p:cNvSpPr/>
          <p:nvPr/>
        </p:nvSpPr>
        <p:spPr>
          <a:xfrm>
            <a:off x="6265863" y="5695546"/>
            <a:ext cx="1728787" cy="720725"/>
          </a:xfrm>
          <a:prstGeom prst="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61"/>
          <p:cNvSpPr txBox="1">
            <a:spLocks noChangeArrowheads="1"/>
          </p:cNvSpPr>
          <p:nvPr/>
        </p:nvSpPr>
        <p:spPr bwMode="auto">
          <a:xfrm>
            <a:off x="8066088" y="5865979"/>
            <a:ext cx="2779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零阶保持器的传递函数</a:t>
            </a:r>
          </a:p>
        </p:txBody>
      </p:sp>
      <p:sp>
        <p:nvSpPr>
          <p:cNvPr id="16" name="Text Box 63"/>
          <p:cNvSpPr txBox="1">
            <a:spLocks noChangeArrowheads="1"/>
          </p:cNvSpPr>
          <p:nvPr/>
        </p:nvSpPr>
        <p:spPr bwMode="auto">
          <a:xfrm>
            <a:off x="515938" y="1118900"/>
            <a:ext cx="11160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699125" indent="-5699125" eaLnBrk="1" hangingPunct="1">
              <a:lnSpc>
                <a:spcPct val="150000"/>
              </a:lnSpc>
            </a:pPr>
            <a:r>
              <a:rPr lang="zh-CN" altLang="en-US" sz="2000" b="1" dirty="0" smtClean="0">
                <a:solidFill>
                  <a:srgbClr val="C00000"/>
                </a:solidFill>
                <a:latin typeface="+mj-ea"/>
                <a:ea typeface="+mj-ea"/>
              </a:rPr>
              <a:t>零阶保持器</a:t>
            </a:r>
            <a:r>
              <a:rPr lang="zh-CN" altLang="en-US" sz="2000" b="1" dirty="0">
                <a:latin typeface="+mj-ea"/>
                <a:ea typeface="+mj-ea"/>
              </a:rPr>
              <a:t>（</a:t>
            </a:r>
            <a:r>
              <a:rPr lang="en-US" altLang="zh-CN" sz="2000" b="1" dirty="0">
                <a:latin typeface="+mj-ea"/>
                <a:ea typeface="+mj-ea"/>
              </a:rPr>
              <a:t> The Zero-Order Hold </a:t>
            </a:r>
            <a:r>
              <a:rPr lang="zh-CN" altLang="en-US" sz="2000" b="1" dirty="0">
                <a:latin typeface="+mj-ea"/>
                <a:ea typeface="+mj-ea"/>
              </a:rPr>
              <a:t>，</a:t>
            </a:r>
            <a:r>
              <a:rPr lang="en-US" altLang="zh-CN" sz="2000" b="1" dirty="0">
                <a:latin typeface="+mj-ea"/>
                <a:ea typeface="+mj-ea"/>
              </a:rPr>
              <a:t>ZOH</a:t>
            </a:r>
            <a:r>
              <a:rPr lang="zh-CN" altLang="en-US" sz="2000" b="1" dirty="0">
                <a:latin typeface="+mj-ea"/>
                <a:ea typeface="+mj-ea"/>
              </a:rPr>
              <a:t>）</a:t>
            </a:r>
            <a:r>
              <a:rPr lang="zh-CN" altLang="en-US" sz="2000" dirty="0">
                <a:latin typeface="+mn-ea"/>
                <a:ea typeface="+mn-ea"/>
              </a:rPr>
              <a:t>：</a:t>
            </a:r>
            <a:r>
              <a:rPr lang="zh-CN" altLang="en-US" sz="2000" dirty="0" smtClean="0">
                <a:latin typeface="+mn-ea"/>
                <a:ea typeface="+mn-ea"/>
              </a:rPr>
              <a:t>把 </a:t>
            </a:r>
            <a:r>
              <a:rPr lang="en-US" altLang="zh-CN" sz="2000" b="1" dirty="0" err="1" smtClean="0">
                <a:latin typeface="+mj-ea"/>
                <a:ea typeface="+mj-ea"/>
              </a:rPr>
              <a:t>kT</a:t>
            </a:r>
            <a:r>
              <a:rPr lang="en-US" altLang="zh-CN" sz="2000" b="1" dirty="0" smtClean="0">
                <a:latin typeface="+mj-ea"/>
                <a:ea typeface="+mj-ea"/>
              </a:rPr>
              <a:t> </a:t>
            </a:r>
            <a:r>
              <a:rPr lang="zh-CN" altLang="en-US" sz="2000" dirty="0" smtClean="0">
                <a:latin typeface="+mn-ea"/>
                <a:ea typeface="+mn-ea"/>
              </a:rPr>
              <a:t>时刻</a:t>
            </a:r>
            <a:r>
              <a:rPr lang="zh-CN" altLang="en-US" sz="2000" dirty="0">
                <a:latin typeface="+mn-ea"/>
                <a:ea typeface="+mn-ea"/>
              </a:rPr>
              <a:t>的数值不增不减地保持到下一个采样</a:t>
            </a:r>
            <a:r>
              <a:rPr lang="zh-CN" altLang="en-US" sz="2000" dirty="0" smtClean="0">
                <a:latin typeface="+mn-ea"/>
                <a:ea typeface="+mn-ea"/>
              </a:rPr>
              <a:t>时刻 </a:t>
            </a:r>
            <a:r>
              <a:rPr lang="en-US" altLang="zh-CN" sz="2000" b="1" dirty="0" smtClean="0">
                <a:latin typeface="+mj-ea"/>
                <a:ea typeface="+mj-ea"/>
              </a:rPr>
              <a:t>(k+1)T </a:t>
            </a:r>
            <a:r>
              <a:rPr lang="zh-CN" altLang="en-US" sz="2000" dirty="0" smtClean="0">
                <a:latin typeface="+mn-ea"/>
                <a:ea typeface="+mn-ea"/>
              </a:rPr>
              <a:t>，</a:t>
            </a:r>
            <a:r>
              <a:rPr lang="zh-CN" altLang="en-US" sz="2000" dirty="0">
                <a:latin typeface="+mn-ea"/>
                <a:ea typeface="+mn-ea"/>
              </a:rPr>
              <a:t>其数学表达式为</a:t>
            </a:r>
          </a:p>
        </p:txBody>
      </p:sp>
      <p:sp>
        <p:nvSpPr>
          <p:cNvPr id="17" name="Line 33"/>
          <p:cNvSpPr>
            <a:spLocks noChangeShapeType="1"/>
          </p:cNvSpPr>
          <p:nvPr/>
        </p:nvSpPr>
        <p:spPr bwMode="auto">
          <a:xfrm flipV="1">
            <a:off x="7070091" y="2435875"/>
            <a:ext cx="0" cy="14287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Freeform 34"/>
          <p:cNvSpPr>
            <a:spLocks/>
          </p:cNvSpPr>
          <p:nvPr/>
        </p:nvSpPr>
        <p:spPr bwMode="auto">
          <a:xfrm>
            <a:off x="7143116" y="2653363"/>
            <a:ext cx="1800225" cy="554037"/>
          </a:xfrm>
          <a:custGeom>
            <a:avLst/>
            <a:gdLst>
              <a:gd name="T0" fmla="*/ 0 w 1587"/>
              <a:gd name="T1" fmla="*/ 2147483647 h 349"/>
              <a:gd name="T2" fmla="*/ 2147483647 w 1587"/>
              <a:gd name="T3" fmla="*/ 2147483647 h 349"/>
              <a:gd name="T4" fmla="*/ 2147483647 w 1587"/>
              <a:gd name="T5" fmla="*/ 2147483647 h 349"/>
              <a:gd name="T6" fmla="*/ 2147483647 w 1587"/>
              <a:gd name="T7" fmla="*/ 2147483647 h 349"/>
              <a:gd name="T8" fmla="*/ 2147483647 w 1587"/>
              <a:gd name="T9" fmla="*/ 2147483647 h 349"/>
              <a:gd name="T10" fmla="*/ 0 60000 65536"/>
              <a:gd name="T11" fmla="*/ 0 60000 65536"/>
              <a:gd name="T12" fmla="*/ 0 60000 65536"/>
              <a:gd name="T13" fmla="*/ 0 60000 65536"/>
              <a:gd name="T14" fmla="*/ 0 60000 65536"/>
              <a:gd name="T15" fmla="*/ 0 w 1587"/>
              <a:gd name="T16" fmla="*/ 0 h 349"/>
              <a:gd name="T17" fmla="*/ 1587 w 1587"/>
              <a:gd name="T18" fmla="*/ 349 h 349"/>
            </a:gdLst>
            <a:ahLst/>
            <a:cxnLst>
              <a:cxn ang="T10">
                <a:pos x="T0" y="T1"/>
              </a:cxn>
              <a:cxn ang="T11">
                <a:pos x="T2" y="T3"/>
              </a:cxn>
              <a:cxn ang="T12">
                <a:pos x="T4" y="T5"/>
              </a:cxn>
              <a:cxn ang="T13">
                <a:pos x="T6" y="T7"/>
              </a:cxn>
              <a:cxn ang="T14">
                <a:pos x="T8" y="T9"/>
              </a:cxn>
            </a:cxnLst>
            <a:rect l="T15" t="T16" r="T17" b="T18"/>
            <a:pathLst>
              <a:path w="1587" h="349">
                <a:moveTo>
                  <a:pt x="0" y="311"/>
                </a:moveTo>
                <a:cubicBezTo>
                  <a:pt x="102" y="220"/>
                  <a:pt x="204" y="129"/>
                  <a:pt x="317" y="84"/>
                </a:cubicBezTo>
                <a:cubicBezTo>
                  <a:pt x="430" y="39"/>
                  <a:pt x="544" y="0"/>
                  <a:pt x="680" y="38"/>
                </a:cubicBezTo>
                <a:cubicBezTo>
                  <a:pt x="816" y="76"/>
                  <a:pt x="983" y="273"/>
                  <a:pt x="1134" y="311"/>
                </a:cubicBezTo>
                <a:cubicBezTo>
                  <a:pt x="1285" y="349"/>
                  <a:pt x="1519" y="273"/>
                  <a:pt x="1587" y="265"/>
                </a:cubicBezTo>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Text Box 35"/>
          <p:cNvSpPr txBox="1">
            <a:spLocks noChangeArrowheads="1"/>
          </p:cNvSpPr>
          <p:nvPr/>
        </p:nvSpPr>
        <p:spPr bwMode="auto">
          <a:xfrm>
            <a:off x="6781166" y="3804300"/>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20" name="Text Box 36"/>
          <p:cNvSpPr txBox="1">
            <a:spLocks noChangeArrowheads="1"/>
          </p:cNvSpPr>
          <p:nvPr/>
        </p:nvSpPr>
        <p:spPr bwMode="auto">
          <a:xfrm>
            <a:off x="8870316" y="3877325"/>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t</a:t>
            </a:r>
          </a:p>
        </p:txBody>
      </p:sp>
      <p:sp>
        <p:nvSpPr>
          <p:cNvPr id="21" name="Line 37"/>
          <p:cNvSpPr>
            <a:spLocks noChangeShapeType="1"/>
          </p:cNvSpPr>
          <p:nvPr/>
        </p:nvSpPr>
        <p:spPr bwMode="auto">
          <a:xfrm>
            <a:off x="7359016" y="2797825"/>
            <a:ext cx="0" cy="107950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38"/>
          <p:cNvSpPr>
            <a:spLocks noChangeShapeType="1"/>
          </p:cNvSpPr>
          <p:nvPr/>
        </p:nvSpPr>
        <p:spPr bwMode="auto">
          <a:xfrm>
            <a:off x="8222616" y="3012138"/>
            <a:ext cx="0" cy="86518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39"/>
          <p:cNvSpPr>
            <a:spLocks noChangeShapeType="1"/>
          </p:cNvSpPr>
          <p:nvPr/>
        </p:nvSpPr>
        <p:spPr bwMode="auto">
          <a:xfrm>
            <a:off x="7070091" y="3085163"/>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40"/>
          <p:cNvSpPr>
            <a:spLocks noChangeShapeType="1"/>
          </p:cNvSpPr>
          <p:nvPr/>
        </p:nvSpPr>
        <p:spPr bwMode="auto">
          <a:xfrm>
            <a:off x="7070091" y="3877325"/>
            <a:ext cx="21605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Line 41"/>
          <p:cNvSpPr>
            <a:spLocks noChangeShapeType="1"/>
          </p:cNvSpPr>
          <p:nvPr/>
        </p:nvSpPr>
        <p:spPr bwMode="auto">
          <a:xfrm>
            <a:off x="7646353" y="2653363"/>
            <a:ext cx="0" cy="12239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42"/>
          <p:cNvSpPr>
            <a:spLocks noChangeShapeType="1"/>
          </p:cNvSpPr>
          <p:nvPr/>
        </p:nvSpPr>
        <p:spPr bwMode="auto">
          <a:xfrm flipH="1">
            <a:off x="7933691" y="2724800"/>
            <a:ext cx="1587" cy="1152525"/>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43"/>
          <p:cNvSpPr>
            <a:spLocks noChangeShapeType="1"/>
          </p:cNvSpPr>
          <p:nvPr/>
        </p:nvSpPr>
        <p:spPr bwMode="auto">
          <a:xfrm>
            <a:off x="8509953" y="3085163"/>
            <a:ext cx="0" cy="79216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Text Box 44"/>
          <p:cNvSpPr txBox="1">
            <a:spLocks noChangeArrowheads="1"/>
          </p:cNvSpPr>
          <p:nvPr/>
        </p:nvSpPr>
        <p:spPr bwMode="auto">
          <a:xfrm>
            <a:off x="6412866" y="2385075"/>
            <a:ext cx="6492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y(kT)</a:t>
            </a:r>
          </a:p>
        </p:txBody>
      </p:sp>
      <p:sp>
        <p:nvSpPr>
          <p:cNvPr id="29" name="Line 45"/>
          <p:cNvSpPr>
            <a:spLocks noChangeShapeType="1"/>
          </p:cNvSpPr>
          <p:nvPr/>
        </p:nvSpPr>
        <p:spPr bwMode="auto">
          <a:xfrm>
            <a:off x="7070091" y="308516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46"/>
          <p:cNvSpPr>
            <a:spLocks noChangeShapeType="1"/>
          </p:cNvSpPr>
          <p:nvPr/>
        </p:nvSpPr>
        <p:spPr bwMode="auto">
          <a:xfrm>
            <a:off x="7359016" y="2796238"/>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47"/>
          <p:cNvSpPr>
            <a:spLocks noChangeShapeType="1"/>
          </p:cNvSpPr>
          <p:nvPr/>
        </p:nvSpPr>
        <p:spPr bwMode="auto">
          <a:xfrm>
            <a:off x="7646353" y="2653363"/>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 name="Line 48"/>
          <p:cNvSpPr>
            <a:spLocks noChangeShapeType="1"/>
          </p:cNvSpPr>
          <p:nvPr/>
        </p:nvSpPr>
        <p:spPr bwMode="auto">
          <a:xfrm>
            <a:off x="7935278" y="2724800"/>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49"/>
          <p:cNvSpPr>
            <a:spLocks noChangeShapeType="1"/>
          </p:cNvSpPr>
          <p:nvPr/>
        </p:nvSpPr>
        <p:spPr bwMode="auto">
          <a:xfrm>
            <a:off x="8222616" y="3012138"/>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50"/>
          <p:cNvSpPr>
            <a:spLocks noChangeShapeType="1"/>
          </p:cNvSpPr>
          <p:nvPr/>
        </p:nvSpPr>
        <p:spPr bwMode="auto">
          <a:xfrm>
            <a:off x="8511541" y="3156600"/>
            <a:ext cx="288925" cy="0"/>
          </a:xfrm>
          <a:prstGeom prst="line">
            <a:avLst/>
          </a:prstGeom>
          <a:noFill/>
          <a:ln w="28575">
            <a:solidFill>
              <a:srgbClr val="78A2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 name="Line 51"/>
          <p:cNvSpPr>
            <a:spLocks noChangeShapeType="1"/>
          </p:cNvSpPr>
          <p:nvPr/>
        </p:nvSpPr>
        <p:spPr bwMode="auto">
          <a:xfrm>
            <a:off x="8222616" y="2724800"/>
            <a:ext cx="0" cy="2873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52"/>
          <p:cNvSpPr>
            <a:spLocks noChangeShapeType="1"/>
          </p:cNvSpPr>
          <p:nvPr/>
        </p:nvSpPr>
        <p:spPr bwMode="auto">
          <a:xfrm>
            <a:off x="8511541" y="3012138"/>
            <a:ext cx="0" cy="7302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53"/>
          <p:cNvSpPr>
            <a:spLocks noChangeShapeType="1"/>
          </p:cNvSpPr>
          <p:nvPr/>
        </p:nvSpPr>
        <p:spPr bwMode="auto">
          <a:xfrm>
            <a:off x="7935278" y="2653363"/>
            <a:ext cx="0" cy="714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8" name="Object 64"/>
          <p:cNvGraphicFramePr>
            <a:graphicFrameLocks noChangeAspect="1"/>
          </p:cNvGraphicFramePr>
          <p:nvPr>
            <p:extLst>
              <p:ext uri="{D42A27DB-BD31-4B8C-83A1-F6EECF244321}">
                <p14:modId xmlns:p14="http://schemas.microsoft.com/office/powerpoint/2010/main" val="784477856"/>
              </p:ext>
            </p:extLst>
          </p:nvPr>
        </p:nvGraphicFramePr>
        <p:xfrm>
          <a:off x="2974975" y="4213875"/>
          <a:ext cx="2115074" cy="421223"/>
        </p:xfrm>
        <a:graphic>
          <a:graphicData uri="http://schemas.openxmlformats.org/presentationml/2006/ole">
            <mc:AlternateContent xmlns:mc="http://schemas.openxmlformats.org/markup-compatibility/2006">
              <mc:Choice xmlns:v="urn:schemas-microsoft-com:vml" Requires="v">
                <p:oleObj spid="_x0000_s4206" name="公式" r:id="rId3" imgW="888840" imgH="177480" progId="Equations">
                  <p:embed/>
                </p:oleObj>
              </mc:Choice>
              <mc:Fallback>
                <p:oleObj name="公式" r:id="rId3" imgW="888840" imgH="177480" progId="Equations">
                  <p:embed/>
                  <p:pic>
                    <p:nvPicPr>
                      <p:cNvPr id="3074" name="Object 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4975" y="4213875"/>
                        <a:ext cx="2115074" cy="421223"/>
                      </a:xfrm>
                      <a:prstGeom prst="rect">
                        <a:avLst/>
                      </a:prstGeom>
                      <a:noFill/>
                      <a:ln>
                        <a:noFill/>
                      </a:ln>
                      <a:effectLst/>
                    </p:spPr>
                  </p:pic>
                </p:oleObj>
              </mc:Fallback>
            </mc:AlternateContent>
          </a:graphicData>
        </a:graphic>
      </p:graphicFrame>
      <p:graphicFrame>
        <p:nvGraphicFramePr>
          <p:cNvPr id="39" name="Object 4"/>
          <p:cNvGraphicFramePr>
            <a:graphicFrameLocks noChangeAspect="1"/>
          </p:cNvGraphicFramePr>
          <p:nvPr>
            <p:extLst>
              <p:ext uri="{D42A27DB-BD31-4B8C-83A1-F6EECF244321}">
                <p14:modId xmlns:p14="http://schemas.microsoft.com/office/powerpoint/2010/main" val="4033859473"/>
              </p:ext>
            </p:extLst>
          </p:nvPr>
        </p:nvGraphicFramePr>
        <p:xfrm>
          <a:off x="6307138" y="5695546"/>
          <a:ext cx="1614487" cy="720725"/>
        </p:xfrm>
        <a:graphic>
          <a:graphicData uri="http://schemas.openxmlformats.org/presentationml/2006/ole">
            <mc:AlternateContent xmlns:mc="http://schemas.openxmlformats.org/markup-compatibility/2006">
              <mc:Choice xmlns:v="urn:schemas-microsoft-com:vml" Requires="v">
                <p:oleObj spid="_x0000_s4207" name="公式" r:id="rId5" imgW="711000" imgH="317160" progId="Equations">
                  <p:embed/>
                </p:oleObj>
              </mc:Choice>
              <mc:Fallback>
                <p:oleObj name="公式" r:id="rId5" imgW="711000" imgH="317160" progId="Equations">
                  <p:embed/>
                  <p:pic>
                    <p:nvPicPr>
                      <p:cNvPr id="3075"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7138" y="5695546"/>
                        <a:ext cx="1614487"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Text Box 93"/>
          <p:cNvSpPr txBox="1">
            <a:spLocks noChangeArrowheads="1"/>
          </p:cNvSpPr>
          <p:nvPr/>
        </p:nvSpPr>
        <p:spPr bwMode="auto">
          <a:xfrm>
            <a:off x="5537200" y="3132788"/>
            <a:ext cx="576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a:solidFill>
                  <a:srgbClr val="CC00FF"/>
                </a:solidFill>
              </a:rPr>
              <a:t>×</a:t>
            </a:r>
          </a:p>
        </p:txBody>
      </p:sp>
      <p:sp>
        <p:nvSpPr>
          <p:cNvPr id="41" name="左大括号 40"/>
          <p:cNvSpPr/>
          <p:nvPr/>
        </p:nvSpPr>
        <p:spPr>
          <a:xfrm rot="16200000">
            <a:off x="5971225" y="1056974"/>
            <a:ext cx="287338" cy="7464740"/>
          </a:xfrm>
          <a:prstGeom prst="leftBrace">
            <a:avLst>
              <a:gd name="adj1" fmla="val 4948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graphicFrame>
        <p:nvGraphicFramePr>
          <p:cNvPr id="42" name="Object 6"/>
          <p:cNvGraphicFramePr>
            <a:graphicFrameLocks noChangeAspect="1"/>
          </p:cNvGraphicFramePr>
          <p:nvPr>
            <p:extLst>
              <p:ext uri="{D42A27DB-BD31-4B8C-83A1-F6EECF244321}">
                <p14:modId xmlns:p14="http://schemas.microsoft.com/office/powerpoint/2010/main" val="1241518941"/>
              </p:ext>
            </p:extLst>
          </p:nvPr>
        </p:nvGraphicFramePr>
        <p:xfrm>
          <a:off x="5298260" y="5001451"/>
          <a:ext cx="1763893" cy="403224"/>
        </p:xfrm>
        <a:graphic>
          <a:graphicData uri="http://schemas.openxmlformats.org/presentationml/2006/ole">
            <mc:AlternateContent xmlns:mc="http://schemas.openxmlformats.org/markup-compatibility/2006">
              <mc:Choice xmlns:v="urn:schemas-microsoft-com:vml" Requires="v">
                <p:oleObj spid="_x0000_s4208" name="公式" r:id="rId7" imgW="774360" imgH="177480" progId="Equations">
                  <p:embed/>
                </p:oleObj>
              </mc:Choice>
              <mc:Fallback>
                <p:oleObj name="公式" r:id="rId7" imgW="774360" imgH="177480" progId="Equations">
                  <p:embed/>
                  <p:pic>
                    <p:nvPicPr>
                      <p:cNvPr id="3076"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8260" y="5001451"/>
                        <a:ext cx="1763893" cy="403224"/>
                      </a:xfrm>
                      <a:prstGeom prst="rect">
                        <a:avLst/>
                      </a:prstGeom>
                      <a:noFill/>
                      <a:ln>
                        <a:noFill/>
                      </a:ln>
                      <a:effectLst/>
                    </p:spPr>
                  </p:pic>
                </p:oleObj>
              </mc:Fallback>
            </mc:AlternateContent>
          </a:graphicData>
        </a:graphic>
      </p:graphicFrame>
      <p:sp>
        <p:nvSpPr>
          <p:cNvPr id="43" name="Text Box 44"/>
          <p:cNvSpPr txBox="1">
            <a:spLocks noChangeArrowheads="1"/>
          </p:cNvSpPr>
          <p:nvPr/>
        </p:nvSpPr>
        <p:spPr bwMode="auto">
          <a:xfrm>
            <a:off x="8367078" y="2485088"/>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y(t)</a:t>
            </a:r>
          </a:p>
        </p:txBody>
      </p:sp>
      <p:cxnSp>
        <p:nvCxnSpPr>
          <p:cNvPr id="44" name="直接连接符 43"/>
          <p:cNvCxnSpPr/>
          <p:nvPr/>
        </p:nvCxnSpPr>
        <p:spPr>
          <a:xfrm flipV="1">
            <a:off x="8078153" y="2700988"/>
            <a:ext cx="288925" cy="1444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45" name="Object 7"/>
          <p:cNvGraphicFramePr>
            <a:graphicFrameLocks noChangeAspect="1"/>
          </p:cNvGraphicFramePr>
          <p:nvPr>
            <p:extLst>
              <p:ext uri="{D42A27DB-BD31-4B8C-83A1-F6EECF244321}">
                <p14:modId xmlns:p14="http://schemas.microsoft.com/office/powerpoint/2010/main" val="73458482"/>
              </p:ext>
            </p:extLst>
          </p:nvPr>
        </p:nvGraphicFramePr>
        <p:xfrm>
          <a:off x="1731168" y="5809816"/>
          <a:ext cx="2049463" cy="410240"/>
        </p:xfrm>
        <a:graphic>
          <a:graphicData uri="http://schemas.openxmlformats.org/presentationml/2006/ole">
            <mc:AlternateContent xmlns:mc="http://schemas.openxmlformats.org/markup-compatibility/2006">
              <mc:Choice xmlns:v="urn:schemas-microsoft-com:vml" Requires="v">
                <p:oleObj spid="_x0000_s4209" name="公式" r:id="rId9" imgW="888840" imgH="177480" progId="Equations">
                  <p:embed/>
                </p:oleObj>
              </mc:Choice>
              <mc:Fallback>
                <p:oleObj name="公式" r:id="rId9" imgW="888840" imgH="177480" progId="Equations">
                  <p:embed/>
                  <p:pic>
                    <p:nvPicPr>
                      <p:cNvPr id="3077"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1168" y="5809816"/>
                        <a:ext cx="2049463" cy="410240"/>
                      </a:xfrm>
                      <a:prstGeom prst="rect">
                        <a:avLst/>
                      </a:prstGeom>
                      <a:noFill/>
                      <a:ln>
                        <a:noFill/>
                      </a:ln>
                      <a:effectLst/>
                    </p:spPr>
                  </p:pic>
                </p:oleObj>
              </mc:Fallback>
            </mc:AlternateContent>
          </a:graphicData>
        </a:graphic>
      </p:graphicFrame>
      <p:cxnSp>
        <p:nvCxnSpPr>
          <p:cNvPr id="46" name="直接箭头连接符 45"/>
          <p:cNvCxnSpPr/>
          <p:nvPr/>
        </p:nvCxnSpPr>
        <p:spPr>
          <a:xfrm>
            <a:off x="4206875" y="6061306"/>
            <a:ext cx="151288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TextBox 60"/>
          <p:cNvSpPr txBox="1">
            <a:spLocks noChangeArrowheads="1"/>
          </p:cNvSpPr>
          <p:nvPr/>
        </p:nvSpPr>
        <p:spPr bwMode="auto">
          <a:xfrm>
            <a:off x="4495800" y="5733329"/>
            <a:ext cx="10080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mn-ea"/>
                <a:ea typeface="+mn-ea"/>
              </a:rPr>
              <a:t>拉氏变换</a:t>
            </a:r>
          </a:p>
        </p:txBody>
      </p:sp>
    </p:spTree>
    <p:extLst>
      <p:ext uri="{BB962C8B-B14F-4D97-AF65-F5344CB8AC3E}">
        <p14:creationId xmlns:p14="http://schemas.microsoft.com/office/powerpoint/2010/main" val="2196677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linds(horizontal)">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7.1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515939" y="1089025"/>
            <a:ext cx="520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C00000"/>
                </a:solidFill>
                <a:latin typeface="+mj-ea"/>
                <a:ea typeface="+mj-ea"/>
              </a:rPr>
              <a:t>(3</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离散控制系统</a:t>
            </a:r>
            <a:r>
              <a:rPr lang="zh-CN" altLang="en-US" sz="2400" b="1" dirty="0">
                <a:solidFill>
                  <a:srgbClr val="C00000"/>
                </a:solidFill>
                <a:latin typeface="+mj-ea"/>
                <a:ea typeface="+mj-ea"/>
              </a:rPr>
              <a:t>的性能与分析方法</a:t>
            </a:r>
            <a:endParaRPr lang="en-US" altLang="zh-CN" sz="2400" b="1" dirty="0">
              <a:solidFill>
                <a:srgbClr val="C00000"/>
              </a:solidFill>
              <a:latin typeface="+mj-ea"/>
              <a:ea typeface="+mj-ea"/>
            </a:endParaRPr>
          </a:p>
        </p:txBody>
      </p:sp>
      <p:sp>
        <p:nvSpPr>
          <p:cNvPr id="4" name="TextBox 4"/>
          <p:cNvSpPr txBox="1">
            <a:spLocks noChangeArrowheads="1"/>
          </p:cNvSpPr>
          <p:nvPr/>
        </p:nvSpPr>
        <p:spPr bwMode="auto">
          <a:xfrm>
            <a:off x="515940" y="1663522"/>
            <a:ext cx="11160124"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ts val="600"/>
              </a:spcBef>
              <a:buFont typeface="Arial" panose="020B0604020202020204" pitchFamily="34" charset="0"/>
              <a:buChar char="•"/>
            </a:pPr>
            <a:r>
              <a:rPr lang="zh-CN" altLang="en-US" sz="2000" dirty="0" smtClean="0">
                <a:latin typeface="+mn-ea"/>
                <a:ea typeface="+mn-ea"/>
              </a:rPr>
              <a:t>离散控制系统</a:t>
            </a:r>
            <a:r>
              <a:rPr lang="zh-CN" altLang="en-US" sz="2000" dirty="0">
                <a:latin typeface="+mn-ea"/>
                <a:ea typeface="+mn-ea"/>
              </a:rPr>
              <a:t>的主要性能：</a:t>
            </a:r>
            <a:r>
              <a:rPr lang="zh-CN" altLang="en-US" sz="2000" b="1" dirty="0">
                <a:solidFill>
                  <a:srgbClr val="0070C0"/>
                </a:solidFill>
                <a:latin typeface="+mj-ea"/>
                <a:ea typeface="+mj-ea"/>
              </a:rPr>
              <a:t>稳定性、响应特性</a:t>
            </a:r>
            <a:r>
              <a:rPr lang="en-US" altLang="zh-CN" sz="2000" b="1" dirty="0">
                <a:solidFill>
                  <a:srgbClr val="0070C0"/>
                </a:solidFill>
                <a:latin typeface="+mj-ea"/>
                <a:ea typeface="+mj-ea"/>
              </a:rPr>
              <a:t>(</a:t>
            </a:r>
            <a:r>
              <a:rPr lang="zh-CN" altLang="en-US" sz="2000" b="1" dirty="0">
                <a:solidFill>
                  <a:srgbClr val="0070C0"/>
                </a:solidFill>
                <a:latin typeface="+mj-ea"/>
                <a:ea typeface="+mj-ea"/>
              </a:rPr>
              <a:t>含控制精度</a:t>
            </a:r>
            <a:r>
              <a:rPr lang="en-US" altLang="zh-CN" sz="2000" b="1" dirty="0">
                <a:solidFill>
                  <a:srgbClr val="0070C0"/>
                </a:solidFill>
                <a:latin typeface="+mj-ea"/>
                <a:ea typeface="+mj-ea"/>
              </a:rPr>
              <a:t>)</a:t>
            </a:r>
          </a:p>
          <a:p>
            <a:pPr marL="342900" indent="-342900" eaLnBrk="1" hangingPunct="1">
              <a:lnSpc>
                <a:spcPct val="150000"/>
              </a:lnSpc>
              <a:spcBef>
                <a:spcPts val="600"/>
              </a:spcBef>
              <a:buFont typeface="Arial" panose="020B0604020202020204" pitchFamily="34" charset="0"/>
              <a:buChar char="•"/>
            </a:pPr>
            <a:r>
              <a:rPr lang="zh-CN" altLang="en-US" sz="2000" dirty="0" smtClean="0">
                <a:latin typeface="+mn-ea"/>
                <a:ea typeface="+mn-ea"/>
              </a:rPr>
              <a:t>离散控制系统</a:t>
            </a:r>
            <a:r>
              <a:rPr lang="zh-CN" altLang="en-US" sz="2000" dirty="0">
                <a:latin typeface="+mn-ea"/>
                <a:ea typeface="+mn-ea"/>
              </a:rPr>
              <a:t>分析与设计所采用的数学工具与连续控制系统不同，</a:t>
            </a:r>
            <a:r>
              <a:rPr lang="zh-CN" altLang="en-US" sz="2000" b="1" dirty="0">
                <a:solidFill>
                  <a:srgbClr val="0070C0"/>
                </a:solidFill>
                <a:latin typeface="+mj-ea"/>
                <a:ea typeface="+mj-ea"/>
              </a:rPr>
              <a:t>主要的数学工具是“</a:t>
            </a:r>
            <a:r>
              <a:rPr lang="en-US" altLang="zh-CN" sz="2000" b="1" dirty="0">
                <a:solidFill>
                  <a:srgbClr val="0070C0"/>
                </a:solidFill>
                <a:latin typeface="+mj-ea"/>
                <a:ea typeface="+mj-ea"/>
              </a:rPr>
              <a:t>z</a:t>
            </a:r>
            <a:r>
              <a:rPr lang="zh-CN" altLang="en-US" sz="2000" b="1" dirty="0">
                <a:solidFill>
                  <a:srgbClr val="0070C0"/>
                </a:solidFill>
                <a:latin typeface="+mj-ea"/>
                <a:ea typeface="+mj-ea"/>
              </a:rPr>
              <a:t>变换”。</a:t>
            </a:r>
          </a:p>
          <a:p>
            <a:pPr eaLnBrk="1" hangingPunct="1">
              <a:lnSpc>
                <a:spcPct val="150000"/>
              </a:lnSpc>
              <a:spcBef>
                <a:spcPts val="1200"/>
              </a:spcBef>
            </a:pPr>
            <a:r>
              <a:rPr lang="zh-CN" altLang="en-US" sz="2000" b="1" dirty="0" smtClean="0">
                <a:solidFill>
                  <a:srgbClr val="C00000"/>
                </a:solidFill>
                <a:latin typeface="+mj-ea"/>
                <a:ea typeface="+mj-ea"/>
              </a:rPr>
              <a:t>离散控制系统</a:t>
            </a:r>
            <a:r>
              <a:rPr lang="zh-CN" altLang="en-US" sz="2000" b="1" dirty="0">
                <a:solidFill>
                  <a:srgbClr val="C00000"/>
                </a:solidFill>
                <a:latin typeface="+mj-ea"/>
                <a:ea typeface="+mj-ea"/>
              </a:rPr>
              <a:t>的分析设计思路</a:t>
            </a:r>
            <a:r>
              <a:rPr lang="en-US" altLang="zh-CN" sz="2000" b="1" dirty="0">
                <a:solidFill>
                  <a:srgbClr val="C00000"/>
                </a:solidFill>
                <a:latin typeface="+mj-ea"/>
                <a:ea typeface="+mj-ea"/>
              </a:rPr>
              <a:t>(</a:t>
            </a:r>
            <a:r>
              <a:rPr lang="zh-CN" altLang="en-US" sz="2000" b="1" dirty="0">
                <a:solidFill>
                  <a:srgbClr val="C00000"/>
                </a:solidFill>
                <a:latin typeface="+mj-ea"/>
                <a:ea typeface="+mj-ea"/>
              </a:rPr>
              <a:t>步骤</a:t>
            </a:r>
            <a:r>
              <a:rPr lang="en-US" altLang="zh-CN" sz="2000" b="1" dirty="0">
                <a:solidFill>
                  <a:srgbClr val="C00000"/>
                </a:solidFill>
                <a:latin typeface="+mj-ea"/>
                <a:ea typeface="+mj-ea"/>
              </a:rPr>
              <a:t>)</a:t>
            </a:r>
            <a:r>
              <a:rPr lang="zh-CN" altLang="en-US" sz="2000" b="1" dirty="0" smtClean="0">
                <a:solidFill>
                  <a:srgbClr val="C00000"/>
                </a:solidFill>
                <a:latin typeface="+mj-ea"/>
                <a:ea typeface="+mj-ea"/>
              </a:rPr>
              <a:t>是</a:t>
            </a:r>
            <a:endParaRPr lang="en-US" altLang="zh-CN" sz="2000" b="1" dirty="0">
              <a:solidFill>
                <a:srgbClr val="C00000"/>
              </a:solidFill>
              <a:latin typeface="+mj-ea"/>
              <a:ea typeface="+mj-ea"/>
            </a:endParaRPr>
          </a:p>
        </p:txBody>
      </p:sp>
      <p:graphicFrame>
        <p:nvGraphicFramePr>
          <p:cNvPr id="6" name="图示 5"/>
          <p:cNvGraphicFramePr/>
          <p:nvPr>
            <p:extLst>
              <p:ext uri="{D42A27DB-BD31-4B8C-83A1-F6EECF244321}">
                <p14:modId xmlns:p14="http://schemas.microsoft.com/office/powerpoint/2010/main" val="3927905746"/>
              </p:ext>
            </p:extLst>
          </p:nvPr>
        </p:nvGraphicFramePr>
        <p:xfrm>
          <a:off x="-187799" y="3662680"/>
          <a:ext cx="12526961" cy="2563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008107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919021;"/>
</p:tagLst>
</file>

<file path=ppt/tags/tag2.xml><?xml version="1.0" encoding="utf-8"?>
<p:tagLst xmlns:a="http://schemas.openxmlformats.org/drawingml/2006/main" xmlns:r="http://schemas.openxmlformats.org/officeDocument/2006/relationships" xmlns:p="http://schemas.openxmlformats.org/presentationml/2006/main">
  <p:tag name="ISLIDE.VECTOR" val="#919034;"/>
</p:tagLst>
</file>

<file path=ppt/tags/tag3.xml><?xml version="1.0" encoding="utf-8"?>
<p:tagLst xmlns:a="http://schemas.openxmlformats.org/drawingml/2006/main" xmlns:r="http://schemas.openxmlformats.org/officeDocument/2006/relationships" xmlns:p="http://schemas.openxmlformats.org/presentationml/2006/main">
  <p:tag name="ISLIDE.VECTOR" val="#263154;"/>
</p:tagLst>
</file>

<file path=ppt/tags/tag4.xml><?xml version="1.0" encoding="utf-8"?>
<p:tagLst xmlns:a="http://schemas.openxmlformats.org/drawingml/2006/main" xmlns:r="http://schemas.openxmlformats.org/officeDocument/2006/relationships" xmlns:p="http://schemas.openxmlformats.org/presentationml/2006/main">
  <p:tag name="ISLIDE.VECTOR" val="#839893;"/>
</p:tagLst>
</file>

<file path=ppt/tags/tag5.xml><?xml version="1.0" encoding="utf-8"?>
<p:tagLst xmlns:a="http://schemas.openxmlformats.org/drawingml/2006/main" xmlns:r="http://schemas.openxmlformats.org/officeDocument/2006/relationships" xmlns:p="http://schemas.openxmlformats.org/presentationml/2006/main">
  <p:tag name="ISLIDE.VECTOR" val="#919010;"/>
</p:tagLst>
</file>

<file path=ppt/tags/tag6.xml><?xml version="1.0" encoding="utf-8"?>
<p:tagLst xmlns:a="http://schemas.openxmlformats.org/drawingml/2006/main" xmlns:r="http://schemas.openxmlformats.org/officeDocument/2006/relationships" xmlns:p="http://schemas.openxmlformats.org/presentationml/2006/main">
  <p:tag name="ISLIDE.VECTOR" val="#203104;"/>
</p:tagLst>
</file>

<file path=ppt/tags/tag7.xml><?xml version="1.0" encoding="utf-8"?>
<p:tagLst xmlns:a="http://schemas.openxmlformats.org/drawingml/2006/main" xmlns:r="http://schemas.openxmlformats.org/officeDocument/2006/relationships" xmlns:p="http://schemas.openxmlformats.org/presentationml/2006/main">
  <p:tag name="ISLIDE.VECTOR" val="#294863;"/>
</p:tagLst>
</file>

<file path=ppt/tags/tag8.xml><?xml version="1.0" encoding="utf-8"?>
<p:tagLst xmlns:a="http://schemas.openxmlformats.org/drawingml/2006/main" xmlns:r="http://schemas.openxmlformats.org/officeDocument/2006/relationships" xmlns:p="http://schemas.openxmlformats.org/presentationml/2006/main">
  <p:tag name="ISLIDE.VECTOR" val="#189435;"/>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3460"/>
      </a:accent1>
      <a:accent2>
        <a:srgbClr val="06436F"/>
      </a:accent2>
      <a:accent3>
        <a:srgbClr val="124F7B"/>
      </a:accent3>
      <a:accent4>
        <a:srgbClr val="0D6897"/>
      </a:accent4>
      <a:accent5>
        <a:srgbClr val="B4B4B4"/>
      </a:accent5>
      <a:accent6>
        <a:srgbClr val="D8D8D8"/>
      </a:accent6>
      <a:hlink>
        <a:srgbClr val="4472C4"/>
      </a:hlink>
      <a:folHlink>
        <a:srgbClr val="BFBFBF"/>
      </a:folHlink>
    </a:clrScheme>
    <a:fontScheme name="自定义">
      <a:majorFont>
        <a:latin typeface="Times New Roman"/>
        <a:ea typeface="微软雅黑"/>
        <a:cs typeface=""/>
      </a:majorFont>
      <a:minorFont>
        <a:latin typeface="Times New Roman"/>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TotalTime>
  <Words>4599</Words>
  <Application>Microsoft Office PowerPoint</Application>
  <PresentationFormat>宽屏</PresentationFormat>
  <Paragraphs>708</Paragraphs>
  <Slides>76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4</vt:i4>
      </vt:variant>
      <vt:variant>
        <vt:lpstr>幻灯片标题</vt:lpstr>
      </vt:variant>
      <vt:variant>
        <vt:i4>76</vt:i4>
      </vt:variant>
    </vt:vector>
  </HeadingPairs>
  <TitlesOfParts>
    <vt:vector size="90" baseType="lpstr">
      <vt:lpstr>华文中宋</vt:lpstr>
      <vt:lpstr>楷体_GB2312</vt:lpstr>
      <vt:lpstr>宋体</vt:lpstr>
      <vt:lpstr>微软雅黑</vt:lpstr>
      <vt:lpstr>优设标题黑</vt:lpstr>
      <vt:lpstr>字体圈欣意冠黑体</vt:lpstr>
      <vt:lpstr>Arial</vt:lpstr>
      <vt:lpstr>Times New Roman</vt:lpstr>
      <vt:lpstr>Wingdings</vt:lpstr>
      <vt:lpstr>Office 主题​​</vt:lpstr>
      <vt:lpstr>公式</vt:lpstr>
      <vt:lpstr>A Equation(公式3.1)</vt:lpstr>
      <vt:lpstr>Microsoft 公式 3.0</vt:lpstr>
      <vt:lpstr>MathType 6.0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Happy</dc:creator>
  <cp:lastModifiedBy>Administrator</cp:lastModifiedBy>
  <cp:revision>51</cp:revision>
  <dcterms:created xsi:type="dcterms:W3CDTF">2022-11-21T13:21:31Z</dcterms:created>
  <dcterms:modified xsi:type="dcterms:W3CDTF">2022-11-28T05:45:07Z</dcterms:modified>
</cp:coreProperties>
</file>